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2" r:id="rId3"/>
    <p:sldId id="261" r:id="rId4"/>
    <p:sldId id="258" r:id="rId5"/>
    <p:sldId id="389" r:id="rId6"/>
    <p:sldId id="276" r:id="rId7"/>
    <p:sldId id="378" r:id="rId8"/>
    <p:sldId id="379" r:id="rId9"/>
    <p:sldId id="358" r:id="rId10"/>
    <p:sldId id="323" r:id="rId11"/>
    <p:sldId id="338" r:id="rId12"/>
    <p:sldId id="340" r:id="rId13"/>
    <p:sldId id="376" r:id="rId14"/>
    <p:sldId id="339" r:id="rId15"/>
    <p:sldId id="342" r:id="rId16"/>
    <p:sldId id="343" r:id="rId17"/>
    <p:sldId id="364" r:id="rId18"/>
    <p:sldId id="361" r:id="rId19"/>
    <p:sldId id="365" r:id="rId20"/>
    <p:sldId id="366" r:id="rId21"/>
    <p:sldId id="367" r:id="rId22"/>
    <p:sldId id="381" r:id="rId23"/>
    <p:sldId id="372" r:id="rId24"/>
    <p:sldId id="380" r:id="rId25"/>
    <p:sldId id="373" r:id="rId26"/>
    <p:sldId id="267" r:id="rId27"/>
    <p:sldId id="280" r:id="rId28"/>
    <p:sldId id="321" r:id="rId29"/>
    <p:sldId id="332" r:id="rId30"/>
    <p:sldId id="298" r:id="rId31"/>
    <p:sldId id="322" r:id="rId32"/>
    <p:sldId id="386" r:id="rId33"/>
    <p:sldId id="360" r:id="rId34"/>
    <p:sldId id="387" r:id="rId35"/>
    <p:sldId id="359" r:id="rId36"/>
    <p:sldId id="384" r:id="rId37"/>
    <p:sldId id="355" r:id="rId38"/>
  </p:sldIdLst>
  <p:sldSz cx="9144000" cy="6858000" type="screen4x3"/>
  <p:notesSz cx="6858000" cy="90281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FFFF"/>
    <a:srgbClr val="FFFF00"/>
    <a:srgbClr val="A50021"/>
    <a:srgbClr val="DDDDDD"/>
    <a:srgbClr val="969696"/>
    <a:srgbClr val="5F5F5F"/>
    <a:srgbClr val="C0C0C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90" autoAdjust="0"/>
  </p:normalViewPr>
  <p:slideViewPr>
    <p:cSldViewPr>
      <p:cViewPr>
        <p:scale>
          <a:sx n="100" d="100"/>
          <a:sy n="100" d="100"/>
        </p:scale>
        <p:origin x="-984" y="60"/>
      </p:cViewPr>
      <p:guideLst>
        <p:guide orient="horz" pos="12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4909351-3090-4532-852B-278EFC7BC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4327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77863"/>
            <a:ext cx="4513262" cy="3384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87838"/>
            <a:ext cx="502920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C6D1C7-4F5B-48EA-A94A-740F5185C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0127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C4F917-F03A-4326-B098-925EB2D903E5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AE4233-84CF-4915-9C22-00E3D952764F}" type="slidenum">
              <a:rPr lang="en-US" altLang="en-U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29AD11-EF06-4C39-A372-CB7FE5A8C2EE}" type="slidenum">
              <a:rPr lang="en-US" altLang="en-US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C1D880-D43D-44FC-B0C3-F239B090F700}" type="slidenum">
              <a:rPr lang="en-US" altLang="en-US" smtClean="0"/>
              <a:pPr eaLnBrk="1" hangingPunct="1"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E33EA1-8500-4367-9BCA-5F3CED536021}" type="slidenum">
              <a:rPr lang="en-US" altLang="en-US" smtClean="0"/>
              <a:pPr eaLnBrk="1" hangingPunct="1">
                <a:spcBef>
                  <a:spcPct val="0"/>
                </a:spcBef>
              </a:pPr>
              <a:t>34</a:t>
            </a:fld>
            <a:endParaRPr lang="en-US" altLang="en-US" smtClean="0"/>
          </a:p>
        </p:txBody>
      </p:sp>
      <p:sp>
        <p:nvSpPr>
          <p:cNvPr id="604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F52872-6755-42CC-9ACD-D35B33A31BBC}" type="slidenum">
              <a:rPr lang="en-US" altLang="en-US" smtClean="0"/>
              <a:pPr eaLnBrk="1" hangingPunct="1">
                <a:spcBef>
                  <a:spcPct val="0"/>
                </a:spcBef>
              </a:pPr>
              <a:t>35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2D812E-3694-48C1-BF5C-9CE09EDE7930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744BDA-5DB0-46ED-BCB7-0A62C310E28C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AA4522-2BDA-4EEA-8F77-F8379328F99A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973317-212A-4A32-BEB0-4C39DECC3097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C6D1C7-4F5B-48EA-A94A-740F5185C6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20231A-6E5E-4BB4-AB22-B824DDDFAD2D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A6B4B9-491D-45E6-BB21-CA9E4386D545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4A7975-CD9B-405B-B239-522BF7AA15DE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1038"/>
            <a:ext cx="4500562" cy="3375025"/>
          </a:xfrm>
          <a:ln w="12700" cap="flat">
            <a:solidFill>
              <a:schemeClr val="tx1"/>
            </a:solidFill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6250"/>
            <a:ext cx="5029200" cy="406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48" tIns="46624" rIns="93248" bIns="46624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700" y="1747838"/>
            <a:ext cx="9131300" cy="1143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700" y="1957388"/>
            <a:ext cx="9131300" cy="381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7772400" cy="1143000"/>
          </a:xfrm>
        </p:spPr>
        <p:txBody>
          <a:bodyPr/>
          <a:lstStyle>
            <a:lvl1pPr algn="ctr">
              <a:defRPr>
                <a:solidFill>
                  <a:srgbClr val="FFFF3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19200" y="2590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DDDDDD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>
                <a:solidFill>
                  <a:srgbClr val="DDDDDD"/>
                </a:solidFill>
              </a:defRPr>
            </a:lvl1pPr>
          </a:lstStyle>
          <a:p>
            <a:pPr>
              <a:defRPr/>
            </a:pPr>
            <a:fld id="{F8120D33-8B80-45C1-B262-5DCE7625FA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91280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5EB0-1E40-4AC9-BBD4-D1D344108A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21440871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B582D-73DE-46EE-B4B2-416F93AA83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30159760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E7DA-4701-4CDD-A026-A15BA34F53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87731540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3827C-BD57-4585-891D-BF2B4BBF21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594426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3D600-7482-4838-8370-A4505E8E1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097402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FD699-B22C-48C4-AB58-B872039E9A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813027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34E5-92DB-43FA-B608-16E54B5435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56899886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8467-EE01-45D1-8D44-111C979CF0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948748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84A0-F0BF-4A86-96B1-AC5F03EAB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817136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7D71-3156-403C-B011-B82794010A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67664523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71348-11A0-4210-AF90-C9C3EBE90B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70436380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ECAEC-53E0-442C-8C99-9104DBEC13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21535023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12700" y="1219200"/>
            <a:ext cx="9131300" cy="1143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12700" y="1428750"/>
            <a:ext cx="9131300" cy="381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3470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3A2AF12E-2BFF-4988-8736-110D44E84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3" name="Picture 11" descr="Wheel100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3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42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2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112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1126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112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12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build="p" autoUpdateAnimBg="0">
        <p:tmplLst>
          <p:tmpl lvl="1">
            <p:tnLst>
              <p:par>
                <p:cTn presetID="18" presetClass="entr" presetSubtype="3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upRight)">
                      <p:cBhvr>
                        <p:cTn dur="500"/>
                        <p:tgtEl>
                          <p:spTgt spid="11264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3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upRight)">
                      <p:cBhvr>
                        <p:cTn dur="500"/>
                        <p:tgtEl>
                          <p:spTgt spid="11264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3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upRight)">
                      <p:cBhvr>
                        <p:cTn dur="500"/>
                        <p:tgtEl>
                          <p:spTgt spid="11264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3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upRight)">
                      <p:cBhvr>
                        <p:cTn dur="500"/>
                        <p:tgtEl>
                          <p:spTgt spid="11264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3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upRight)">
                      <p:cBhvr>
                        <p:cTn dur="500"/>
                        <p:tgtEl>
                          <p:spTgt spid="11264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AFD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Ø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­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SzPct val="14000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SzPct val="55000"/>
        <a:buFont typeface="Wingdings" pitchFamily="2" charset="2"/>
        <a:buChar char="¥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Char char="•"/>
        <a:defRPr sz="16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Char char="•"/>
        <a:defRPr sz="16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Char char="•"/>
        <a:defRPr sz="16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Char char="•"/>
        <a:defRPr sz="16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FFF00"/>
        </a:buClr>
        <a:buChar char="•"/>
        <a:defRPr sz="16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.org/aboutrotary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pPr algn="ctr"/>
            <a:r>
              <a:rPr lang="en-US" altLang="en-US" sz="6000" dirty="0" smtClean="0"/>
              <a:t>Welcome to Rotary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3733800" y="6477000"/>
            <a:ext cx="2590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</a:rPr>
              <a:t>Revised </a:t>
            </a:r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000" dirty="0" smtClean="0">
                <a:solidFill>
                  <a:schemeClr val="tx1"/>
                </a:solidFill>
              </a:rPr>
              <a:t>March 21, 2019 </a:t>
            </a:r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000" dirty="0">
                <a:solidFill>
                  <a:schemeClr val="tx1"/>
                </a:solidFill>
              </a:rPr>
              <a:t>by Bob Memoli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43434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Rotary Club of </a:t>
            </a:r>
            <a:r>
              <a:rPr lang="en-US" b="1" dirty="0" smtClean="0">
                <a:solidFill>
                  <a:srgbClr val="FFFFFF"/>
                </a:solidFill>
              </a:rPr>
              <a:t>Sunset West Pasco</a:t>
            </a:r>
            <a:endParaRPr lang="en-US" b="1" dirty="0" smtClean="0">
              <a:solidFill>
                <a:srgbClr val="FFFFFF"/>
              </a:solidFill>
            </a:endParaRPr>
          </a:p>
          <a:p>
            <a:r>
              <a:rPr lang="en-US" b="1" dirty="0" smtClean="0">
                <a:solidFill>
                  <a:srgbClr val="FFFFFF"/>
                </a:solidFill>
              </a:rPr>
              <a:t>	</a:t>
            </a:r>
            <a:r>
              <a:rPr lang="en-US" b="1" dirty="0" smtClean="0">
                <a:solidFill>
                  <a:srgbClr val="FFFFFF"/>
                </a:solidFill>
              </a:rPr>
              <a:t>      District </a:t>
            </a:r>
            <a:r>
              <a:rPr lang="en-US" b="1" dirty="0" smtClean="0">
                <a:solidFill>
                  <a:srgbClr val="FFFFFF"/>
                </a:solidFill>
              </a:rPr>
              <a:t>6950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9" name="Picture 8" descr="Rotary In Action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362200"/>
            <a:ext cx="4495800" cy="1731424"/>
          </a:xfrm>
          <a:prstGeom prst="rect">
            <a:avLst/>
          </a:prstGeom>
        </p:spPr>
      </p:pic>
      <p:pic>
        <p:nvPicPr>
          <p:cNvPr id="10" name="Picture 9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CA" altLang="en-US" smtClean="0"/>
              <a:t>The Rotary Foundation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800600"/>
            <a:ext cx="9144000" cy="762000"/>
          </a:xfrm>
        </p:spPr>
        <p:txBody>
          <a:bodyPr/>
          <a:lstStyle/>
          <a:p>
            <a:pPr marL="342900" indent="-342900">
              <a:spcBef>
                <a:spcPct val="0"/>
              </a:spcBef>
              <a:defRPr/>
            </a:pPr>
            <a:r>
              <a:rPr lang="en-CA" sz="3600" b="1" dirty="0" smtClean="0">
                <a:solidFill>
                  <a:srgbClr val="FFFF00"/>
                </a:solidFill>
              </a:rPr>
              <a:t>“World Peace through Understanding”</a:t>
            </a:r>
          </a:p>
        </p:txBody>
      </p:sp>
      <p:graphicFrame>
        <p:nvGraphicFramePr>
          <p:cNvPr id="247810" name="Object 2"/>
          <p:cNvGraphicFramePr>
            <a:graphicFrameLocks/>
          </p:cNvGraphicFramePr>
          <p:nvPr/>
        </p:nvGraphicFramePr>
        <p:xfrm>
          <a:off x="2209800" y="2362200"/>
          <a:ext cx="4876800" cy="2209800"/>
        </p:xfrm>
        <a:graphic>
          <a:graphicData uri="http://schemas.openxmlformats.org/presentationml/2006/ole">
            <p:oleObj spid="_x0000_s13319" name="Clip" r:id="rId4" imgW="7004880" imgH="3014640" progId="">
              <p:embed/>
            </p:oleObj>
          </a:graphicData>
        </a:graphic>
      </p:graphicFrame>
      <p:pic>
        <p:nvPicPr>
          <p:cNvPr id="13317" name="Picture 5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rgbClr val="FFFF31"/>
                </a:solidFill>
              </a:rPr>
              <a:t>The Rotary Foundation’s Mission:</a:t>
            </a:r>
          </a:p>
        </p:txBody>
      </p:sp>
      <p:sp>
        <p:nvSpPr>
          <p:cNvPr id="179205" name="Rectangle 205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2057400"/>
            <a:ext cx="8839200" cy="3200400"/>
          </a:xfrm>
        </p:spPr>
        <p:txBody>
          <a:bodyPr/>
          <a:lstStyle/>
          <a:p>
            <a:pPr marL="0" indent="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4400" smtClean="0">
                <a:latin typeface="Arial" charset="0"/>
              </a:rPr>
              <a:t>Fulfill the Object of Rotary and Rotary’s Mission</a:t>
            </a: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4000" i="1" smtClean="0">
                <a:solidFill>
                  <a:srgbClr val="FFFF00"/>
                </a:solidFill>
              </a:rPr>
              <a:t>Achieve World Understanding and Peace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0" i="1" smtClean="0"/>
          </a:p>
        </p:txBody>
      </p:sp>
      <p:pic>
        <p:nvPicPr>
          <p:cNvPr id="14340" name="Picture 205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067800" cy="1066800"/>
          </a:xfrm>
        </p:spPr>
        <p:txBody>
          <a:bodyPr/>
          <a:lstStyle/>
          <a:p>
            <a:pPr algn="ctr"/>
            <a:r>
              <a:rPr lang="en-US" altLang="en-US" smtClean="0"/>
              <a:t>The Rotary Foundation</a:t>
            </a:r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pPr marL="571500" indent="-571500">
              <a:spcBef>
                <a:spcPct val="50000"/>
              </a:spcBef>
              <a:buFont typeface="Wingdings" pitchFamily="2" charset="2"/>
              <a:buNone/>
              <a:tabLst>
                <a:tab pos="917575" algn="l"/>
              </a:tabLst>
              <a:defRPr/>
            </a:pPr>
            <a:r>
              <a:rPr lang="en-US" sz="3200" b="1" i="1" smtClean="0">
                <a:solidFill>
                  <a:srgbClr val="FFFF00"/>
                </a:solidFill>
                <a:latin typeface="Arial" charset="0"/>
              </a:rPr>
              <a:t>Promotes World Understanding and Peace</a:t>
            </a:r>
            <a:endParaRPr lang="en-US" sz="3200" smtClean="0">
              <a:latin typeface="Arial" charset="0"/>
            </a:endParaRPr>
          </a:p>
          <a:p>
            <a:pPr marL="571500" indent="-571500">
              <a:spcBef>
                <a:spcPct val="25000"/>
              </a:spcBef>
              <a:buFont typeface="Wingdings" pitchFamily="2" charset="2"/>
              <a:buChar char="ü"/>
              <a:tabLst>
                <a:tab pos="917575" algn="l"/>
              </a:tabLst>
              <a:defRPr/>
            </a:pPr>
            <a:r>
              <a:rPr lang="en-US" sz="3200" smtClean="0">
                <a:latin typeface="Arial" charset="0"/>
              </a:rPr>
              <a:t>Works for a polio-free world</a:t>
            </a:r>
          </a:p>
          <a:p>
            <a:pPr marL="571500" indent="-571500">
              <a:spcBef>
                <a:spcPct val="25000"/>
              </a:spcBef>
              <a:buFont typeface="Wingdings" pitchFamily="2" charset="2"/>
              <a:buChar char="ü"/>
              <a:tabLst>
                <a:tab pos="917575" algn="l"/>
              </a:tabLst>
              <a:defRPr/>
            </a:pPr>
            <a:r>
              <a:rPr lang="en-US" sz="3200" smtClean="0">
                <a:latin typeface="Arial" charset="0"/>
              </a:rPr>
              <a:t>Cares for the children of the world</a:t>
            </a:r>
          </a:p>
          <a:p>
            <a:pPr marL="571500" indent="-571500">
              <a:spcBef>
                <a:spcPct val="25000"/>
              </a:spcBef>
              <a:buFont typeface="Wingdings" pitchFamily="2" charset="2"/>
              <a:buChar char="ü"/>
              <a:tabLst>
                <a:tab pos="917575" algn="l"/>
              </a:tabLst>
              <a:defRPr/>
            </a:pPr>
            <a:r>
              <a:rPr lang="en-US" sz="3200" smtClean="0">
                <a:latin typeface="Arial" charset="0"/>
              </a:rPr>
              <a:t>Feeds the hungry of the world</a:t>
            </a:r>
          </a:p>
          <a:p>
            <a:pPr marL="571500" indent="-571500">
              <a:spcBef>
                <a:spcPct val="25000"/>
              </a:spcBef>
              <a:buFont typeface="Wingdings" pitchFamily="2" charset="2"/>
              <a:buChar char="ü"/>
              <a:tabLst>
                <a:tab pos="917575" algn="l"/>
              </a:tabLst>
              <a:defRPr/>
            </a:pPr>
            <a:r>
              <a:rPr lang="en-US" sz="3200" smtClean="0">
                <a:latin typeface="Arial" charset="0"/>
              </a:rPr>
              <a:t>Provides educational opportunities</a:t>
            </a:r>
          </a:p>
          <a:p>
            <a:pPr marL="571500" indent="-571500">
              <a:spcBef>
                <a:spcPct val="25000"/>
              </a:spcBef>
              <a:buFont typeface="Wingdings" pitchFamily="2" charset="2"/>
              <a:buChar char="ü"/>
              <a:tabLst>
                <a:tab pos="917575" algn="l"/>
              </a:tabLst>
              <a:defRPr/>
            </a:pPr>
            <a:r>
              <a:rPr lang="en-US" sz="3200" smtClean="0">
                <a:latin typeface="Arial" charset="0"/>
              </a:rPr>
              <a:t>Preserves planet earth</a:t>
            </a:r>
            <a:endParaRPr lang="en-US" sz="3200" b="1" i="1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15364" name="Picture 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Club Leadership - Officers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228600" y="1524000"/>
            <a:ext cx="8763000" cy="422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		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Frankie Roman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President-Elect		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Rich Allen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Secretary		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Nikki Connell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Treasurer		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 Memoli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Sergeant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 Arms		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Esther Jones</a:t>
            </a: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Maryann Senderling		Director Membership</a:t>
            </a: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Len Gravitz		Director International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Char char="Ø"/>
              <a:tabLst>
                <a:tab pos="3660775" algn="l"/>
              </a:tabLs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Liaison		Trish Kley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eaLnBrk="0" hangingPunct="0">
              <a:spcBef>
                <a:spcPct val="20000"/>
              </a:spcBef>
              <a:buClr>
                <a:srgbClr val="FFFF00"/>
              </a:buClr>
              <a:buSzPct val="85000"/>
              <a:tabLst>
                <a:tab pos="3660775" algn="l"/>
              </a:tabLst>
              <a:defRPr/>
            </a:pPr>
            <a:endParaRPr lang="en-US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71500" lvl="1" indent="-398463" algn="ctr" eaLnBrk="0" hangingPunct="0">
              <a:spcBef>
                <a:spcPct val="20000"/>
              </a:spcBef>
              <a:buClr>
                <a:srgbClr val="FFFF00"/>
              </a:buClr>
              <a:buSzPct val="85000"/>
              <a:buFont typeface="Wingdings" pitchFamily="2" charset="2"/>
              <a:buNone/>
              <a:tabLst>
                <a:tab pos="3660775" algn="l"/>
              </a:tabLst>
              <a:defRPr/>
            </a:pPr>
            <a:r>
              <a:rPr lang="en-CA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 positions in Rotary change on July 1 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685800" y="1219200"/>
            <a:ext cx="7696200" cy="0"/>
          </a:xfrm>
          <a:prstGeom prst="line">
            <a:avLst/>
          </a:prstGeom>
          <a:noFill/>
          <a:ln w="50800">
            <a:solidFill>
              <a:srgbClr val="063DEC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342900" y="0"/>
            <a:ext cx="8458200" cy="1143000"/>
          </a:xfrm>
        </p:spPr>
        <p:txBody>
          <a:bodyPr/>
          <a:lstStyle/>
          <a:p>
            <a:pPr algn="ctr"/>
            <a:r>
              <a:rPr lang="en-US" altLang="en-US" smtClean="0"/>
              <a:t>Tools for Reaching these Goals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3429000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4000" b="1" i="1" dirty="0" smtClean="0">
                <a:solidFill>
                  <a:srgbClr val="FFFF00"/>
                </a:solidFill>
                <a:latin typeface="Arial" charset="0"/>
              </a:rPr>
              <a:t>Local, National and International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SzTx/>
              <a:buFont typeface="Wingdings" pitchFamily="2" charset="2"/>
              <a:buChar char="§"/>
              <a:defRPr/>
            </a:pPr>
            <a:r>
              <a:rPr lang="en-US" sz="3600" b="1" dirty="0" smtClean="0">
                <a:latin typeface="Arial" charset="0"/>
              </a:rPr>
              <a:t>Cultural Programs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SzTx/>
              <a:buFont typeface="Wingdings" pitchFamily="2" charset="2"/>
              <a:buChar char="§"/>
              <a:defRPr/>
            </a:pPr>
            <a:r>
              <a:rPr lang="en-US" sz="3600" b="1" dirty="0" smtClean="0">
                <a:latin typeface="Arial" charset="0"/>
              </a:rPr>
              <a:t>Educational Programs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SzTx/>
              <a:buFont typeface="Wingdings" pitchFamily="2" charset="2"/>
              <a:buChar char="§"/>
              <a:defRPr/>
            </a:pPr>
            <a:r>
              <a:rPr lang="en-US" sz="3600" b="1" dirty="0" smtClean="0">
                <a:latin typeface="Arial" charset="0"/>
              </a:rPr>
              <a:t>Humanitarian Programs</a:t>
            </a:r>
            <a:endParaRPr lang="en-US" b="1" dirty="0" smtClean="0">
              <a:latin typeface="Arial" charset="0"/>
            </a:endParaRPr>
          </a:p>
        </p:txBody>
      </p:sp>
      <p:pic>
        <p:nvPicPr>
          <p:cNvPr id="20485" name="Picture 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685800" y="1447800"/>
            <a:ext cx="7696200" cy="0"/>
          </a:xfrm>
          <a:prstGeom prst="line">
            <a:avLst/>
          </a:prstGeom>
          <a:noFill/>
          <a:ln w="50800">
            <a:solidFill>
              <a:srgbClr val="063DEC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algn="ctr"/>
            <a:r>
              <a:rPr lang="en-US" altLang="en-US" smtClean="0"/>
              <a:t>Educational Programs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6858000" cy="51054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200" b="1" dirty="0" smtClean="0">
                <a:latin typeface="Arial" charset="0"/>
              </a:rPr>
              <a:t>Ambassadorial Scholarships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200" b="1" dirty="0" smtClean="0">
                <a:latin typeface="Arial" charset="0"/>
              </a:rPr>
              <a:t>Rotary Grants for University Teachers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200" b="1" dirty="0" smtClean="0">
                <a:latin typeface="Arial" charset="0"/>
              </a:rPr>
              <a:t>Group Study Exchanges (GSE)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200" b="1" dirty="0" smtClean="0">
                <a:latin typeface="Arial" charset="0"/>
              </a:rPr>
              <a:t>Rotary Centers for International Studies in Peace and Conflict Resolution</a:t>
            </a:r>
          </a:p>
        </p:txBody>
      </p:sp>
      <p:pic>
        <p:nvPicPr>
          <p:cNvPr id="6" name="Picture 5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019800"/>
            <a:ext cx="1084880" cy="685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685800" y="1447800"/>
            <a:ext cx="7696200" cy="0"/>
          </a:xfrm>
          <a:prstGeom prst="line">
            <a:avLst/>
          </a:prstGeom>
          <a:noFill/>
          <a:ln w="50800">
            <a:solidFill>
              <a:srgbClr val="063DEC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Humanitarian Programs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772400" cy="365760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latin typeface="Arial" charset="0"/>
              </a:rPr>
              <a:t>PolioPlus Program 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None/>
              <a:defRPr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2018 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Rotarians, The Bill Gates Foundation, many countries and world organizations have 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    committed over $1.5 billion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 for global polio 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	eradication called the Polio Eradication Initiative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Georgia" pitchFamily="18" charset="0"/>
              </a:rPr>
              <a:t>“Bill Gates, co-chair of the Bill &amp; Melinda Gates Foundation, said ending polio would be one of the world’s greatest achievements</a:t>
            </a:r>
            <a:r>
              <a:rPr lang="en-US" dirty="0" smtClean="0">
                <a:solidFill>
                  <a:srgbClr val="FFFF00"/>
                </a:solidFill>
              </a:rPr>
              <a:t>.”</a:t>
            </a:r>
            <a:r>
              <a:rPr lang="en-US" dirty="0" smtClean="0"/>
              <a:t> 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3" name="Picture 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27" name="Picture 7" descr="polio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53000"/>
            <a:ext cx="22129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1752600"/>
            <a:ext cx="6180138" cy="1309688"/>
            <a:chOff x="725" y="413"/>
            <a:chExt cx="4560" cy="1132"/>
          </a:xfrm>
        </p:grpSpPr>
        <p:sp>
          <p:nvSpPr>
            <p:cNvPr id="23570" name="Freeform 6"/>
            <p:cNvSpPr>
              <a:spLocks/>
            </p:cNvSpPr>
            <p:nvPr/>
          </p:nvSpPr>
          <p:spPr bwMode="auto">
            <a:xfrm flipV="1">
              <a:off x="725" y="489"/>
              <a:ext cx="4560" cy="1056"/>
            </a:xfrm>
            <a:custGeom>
              <a:avLst/>
              <a:gdLst>
                <a:gd name="T0" fmla="*/ 0 w 1525"/>
                <a:gd name="T1" fmla="*/ 2147483647 h 400"/>
                <a:gd name="T2" fmla="*/ 2147483647 w 1525"/>
                <a:gd name="T3" fmla="*/ 2147483647 h 400"/>
                <a:gd name="T4" fmla="*/ 2147483647 w 1525"/>
                <a:gd name="T5" fmla="*/ 0 h 400"/>
                <a:gd name="T6" fmla="*/ 2147483647 w 1525"/>
                <a:gd name="T7" fmla="*/ 0 h 400"/>
                <a:gd name="T8" fmla="*/ 0 w 1525"/>
                <a:gd name="T9" fmla="*/ 2147483647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5"/>
                <a:gd name="T16" fmla="*/ 0 h 400"/>
                <a:gd name="T17" fmla="*/ 1525 w 1525"/>
                <a:gd name="T18" fmla="*/ 400 h 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5" h="400">
                  <a:moveTo>
                    <a:pt x="0" y="400"/>
                  </a:moveTo>
                  <a:lnTo>
                    <a:pt x="1525" y="400"/>
                  </a:lnTo>
                  <a:lnTo>
                    <a:pt x="1294" y="0"/>
                  </a:lnTo>
                  <a:lnTo>
                    <a:pt x="227" y="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71" name="Group 7"/>
            <p:cNvGrpSpPr>
              <a:grpSpLocks/>
            </p:cNvGrpSpPr>
            <p:nvPr/>
          </p:nvGrpSpPr>
          <p:grpSpPr bwMode="auto">
            <a:xfrm>
              <a:off x="1466" y="683"/>
              <a:ext cx="3142" cy="816"/>
              <a:chOff x="1466" y="1008"/>
              <a:chExt cx="3142" cy="816"/>
            </a:xfrm>
          </p:grpSpPr>
          <p:graphicFrame>
            <p:nvGraphicFramePr>
              <p:cNvPr id="23573" name="Object 2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3064" y="1008"/>
              <a:ext cx="1544" cy="816"/>
            </p:xfrm>
            <a:graphic>
              <a:graphicData uri="http://schemas.openxmlformats.org/presentationml/2006/ole">
                <p:oleObj spid="_x0000_s23577" name="Clip" r:id="rId3" imgW="7207920" imgH="4235760" progId="">
                  <p:embed/>
                </p:oleObj>
              </a:graphicData>
            </a:graphic>
          </p:graphicFrame>
          <p:graphicFrame>
            <p:nvGraphicFramePr>
              <p:cNvPr id="23574" name="Object 3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1466" y="1008"/>
              <a:ext cx="1544" cy="816"/>
            </p:xfrm>
            <a:graphic>
              <a:graphicData uri="http://schemas.openxmlformats.org/presentationml/2006/ole">
                <p:oleObj spid="_x0000_s23578" name="Clip" r:id="rId4" imgW="7207920" imgH="4235760" progId="">
                  <p:embed/>
                </p:oleObj>
              </a:graphicData>
            </a:graphic>
          </p:graphicFrame>
        </p:grpSp>
        <p:sp>
          <p:nvSpPr>
            <p:cNvPr id="219146" name="Rectangle 10"/>
            <p:cNvSpPr>
              <a:spLocks noChangeArrowheads="1"/>
            </p:cNvSpPr>
            <p:nvPr/>
          </p:nvSpPr>
          <p:spPr bwMode="auto">
            <a:xfrm>
              <a:off x="2448" y="413"/>
              <a:ext cx="1219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32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Districts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590800" y="3124200"/>
            <a:ext cx="4191000" cy="1165225"/>
            <a:chOff x="1497" y="1556"/>
            <a:chExt cx="3063" cy="1146"/>
          </a:xfrm>
        </p:grpSpPr>
        <p:sp>
          <p:nvSpPr>
            <p:cNvPr id="23562" name="Freeform 12"/>
            <p:cNvSpPr>
              <a:spLocks/>
            </p:cNvSpPr>
            <p:nvPr/>
          </p:nvSpPr>
          <p:spPr bwMode="auto">
            <a:xfrm flipV="1">
              <a:off x="1497" y="1599"/>
              <a:ext cx="3063" cy="1103"/>
            </a:xfrm>
            <a:custGeom>
              <a:avLst/>
              <a:gdLst>
                <a:gd name="T0" fmla="*/ 0 w 992"/>
                <a:gd name="T1" fmla="*/ 2147483647 h 407"/>
                <a:gd name="T2" fmla="*/ 2147483647 w 992"/>
                <a:gd name="T3" fmla="*/ 2147483647 h 407"/>
                <a:gd name="T4" fmla="*/ 2147483647 w 992"/>
                <a:gd name="T5" fmla="*/ 0 h 407"/>
                <a:gd name="T6" fmla="*/ 2147483647 w 992"/>
                <a:gd name="T7" fmla="*/ 0 h 407"/>
                <a:gd name="T8" fmla="*/ 0 w 992"/>
                <a:gd name="T9" fmla="*/ 2147483647 h 4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2"/>
                <a:gd name="T16" fmla="*/ 0 h 407"/>
                <a:gd name="T17" fmla="*/ 992 w 992"/>
                <a:gd name="T18" fmla="*/ 407 h 4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2" h="407">
                  <a:moveTo>
                    <a:pt x="0" y="407"/>
                  </a:moveTo>
                  <a:lnTo>
                    <a:pt x="992" y="407"/>
                  </a:lnTo>
                  <a:lnTo>
                    <a:pt x="762" y="0"/>
                  </a:lnTo>
                  <a:lnTo>
                    <a:pt x="231" y="0"/>
                  </a:lnTo>
                  <a:lnTo>
                    <a:pt x="0" y="407"/>
                  </a:lnTo>
                  <a:close/>
                </a:path>
              </a:pathLst>
            </a:cu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3" name="Group 13"/>
            <p:cNvGrpSpPr>
              <a:grpSpLocks/>
            </p:cNvGrpSpPr>
            <p:nvPr/>
          </p:nvGrpSpPr>
          <p:grpSpPr bwMode="auto">
            <a:xfrm>
              <a:off x="2522" y="1803"/>
              <a:ext cx="977" cy="868"/>
              <a:chOff x="960" y="2592"/>
              <a:chExt cx="850" cy="937"/>
            </a:xfrm>
          </p:grpSpPr>
          <p:sp>
            <p:nvSpPr>
              <p:cNvPr id="23565" name="Freeform 14"/>
              <p:cNvSpPr>
                <a:spLocks/>
              </p:cNvSpPr>
              <p:nvPr/>
            </p:nvSpPr>
            <p:spPr bwMode="auto">
              <a:xfrm>
                <a:off x="1488" y="2592"/>
                <a:ext cx="149" cy="650"/>
              </a:xfrm>
              <a:custGeom>
                <a:avLst/>
                <a:gdLst>
                  <a:gd name="T0" fmla="*/ 1 w 298"/>
                  <a:gd name="T1" fmla="*/ 1 h 1300"/>
                  <a:gd name="T2" fmla="*/ 1 w 298"/>
                  <a:gd name="T3" fmla="*/ 1 h 1300"/>
                  <a:gd name="T4" fmla="*/ 1 w 298"/>
                  <a:gd name="T5" fmla="*/ 1 h 1300"/>
                  <a:gd name="T6" fmla="*/ 1 w 298"/>
                  <a:gd name="T7" fmla="*/ 1 h 1300"/>
                  <a:gd name="T8" fmla="*/ 1 w 298"/>
                  <a:gd name="T9" fmla="*/ 1 h 1300"/>
                  <a:gd name="T10" fmla="*/ 1 w 298"/>
                  <a:gd name="T11" fmla="*/ 1 h 1300"/>
                  <a:gd name="T12" fmla="*/ 1 w 298"/>
                  <a:gd name="T13" fmla="*/ 1 h 1300"/>
                  <a:gd name="T14" fmla="*/ 1 w 298"/>
                  <a:gd name="T15" fmla="*/ 1 h 1300"/>
                  <a:gd name="T16" fmla="*/ 1 w 298"/>
                  <a:gd name="T17" fmla="*/ 1 h 1300"/>
                  <a:gd name="T18" fmla="*/ 1 w 298"/>
                  <a:gd name="T19" fmla="*/ 1 h 1300"/>
                  <a:gd name="T20" fmla="*/ 1 w 298"/>
                  <a:gd name="T21" fmla="*/ 1 h 1300"/>
                  <a:gd name="T22" fmla="*/ 1 w 298"/>
                  <a:gd name="T23" fmla="*/ 1 h 1300"/>
                  <a:gd name="T24" fmla="*/ 1 w 298"/>
                  <a:gd name="T25" fmla="*/ 1 h 1300"/>
                  <a:gd name="T26" fmla="*/ 1 w 298"/>
                  <a:gd name="T27" fmla="*/ 1 h 1300"/>
                  <a:gd name="T28" fmla="*/ 1 w 298"/>
                  <a:gd name="T29" fmla="*/ 1 h 1300"/>
                  <a:gd name="T30" fmla="*/ 1 w 298"/>
                  <a:gd name="T31" fmla="*/ 1 h 1300"/>
                  <a:gd name="T32" fmla="*/ 1 w 298"/>
                  <a:gd name="T33" fmla="*/ 1 h 1300"/>
                  <a:gd name="T34" fmla="*/ 1 w 298"/>
                  <a:gd name="T35" fmla="*/ 1 h 1300"/>
                  <a:gd name="T36" fmla="*/ 1 w 298"/>
                  <a:gd name="T37" fmla="*/ 1 h 1300"/>
                  <a:gd name="T38" fmla="*/ 1 w 298"/>
                  <a:gd name="T39" fmla="*/ 1 h 1300"/>
                  <a:gd name="T40" fmla="*/ 1 w 298"/>
                  <a:gd name="T41" fmla="*/ 1 h 1300"/>
                  <a:gd name="T42" fmla="*/ 1 w 298"/>
                  <a:gd name="T43" fmla="*/ 1 h 1300"/>
                  <a:gd name="T44" fmla="*/ 1 w 298"/>
                  <a:gd name="T45" fmla="*/ 1 h 1300"/>
                  <a:gd name="T46" fmla="*/ 1 w 298"/>
                  <a:gd name="T47" fmla="*/ 1 h 1300"/>
                  <a:gd name="T48" fmla="*/ 1 w 298"/>
                  <a:gd name="T49" fmla="*/ 1 h 1300"/>
                  <a:gd name="T50" fmla="*/ 1 w 298"/>
                  <a:gd name="T51" fmla="*/ 1 h 1300"/>
                  <a:gd name="T52" fmla="*/ 1 w 298"/>
                  <a:gd name="T53" fmla="*/ 1 h 1300"/>
                  <a:gd name="T54" fmla="*/ 1 w 298"/>
                  <a:gd name="T55" fmla="*/ 1 h 1300"/>
                  <a:gd name="T56" fmla="*/ 1 w 298"/>
                  <a:gd name="T57" fmla="*/ 1 h 1300"/>
                  <a:gd name="T58" fmla="*/ 1 w 298"/>
                  <a:gd name="T59" fmla="*/ 1 h 1300"/>
                  <a:gd name="T60" fmla="*/ 1 w 298"/>
                  <a:gd name="T61" fmla="*/ 1 h 1300"/>
                  <a:gd name="T62" fmla="*/ 1 w 298"/>
                  <a:gd name="T63" fmla="*/ 1 h 1300"/>
                  <a:gd name="T64" fmla="*/ 1 w 298"/>
                  <a:gd name="T65" fmla="*/ 1 h 1300"/>
                  <a:gd name="T66" fmla="*/ 1 w 298"/>
                  <a:gd name="T67" fmla="*/ 1 h 1300"/>
                  <a:gd name="T68" fmla="*/ 1 w 298"/>
                  <a:gd name="T69" fmla="*/ 1 h 1300"/>
                  <a:gd name="T70" fmla="*/ 0 w 298"/>
                  <a:gd name="T71" fmla="*/ 1 h 1300"/>
                  <a:gd name="T72" fmla="*/ 1 w 298"/>
                  <a:gd name="T73" fmla="*/ 1 h 1300"/>
                  <a:gd name="T74" fmla="*/ 1 w 298"/>
                  <a:gd name="T75" fmla="*/ 1 h 1300"/>
                  <a:gd name="T76" fmla="*/ 1 w 298"/>
                  <a:gd name="T77" fmla="*/ 1 h 1300"/>
                  <a:gd name="T78" fmla="*/ 1 w 298"/>
                  <a:gd name="T79" fmla="*/ 1 h 1300"/>
                  <a:gd name="T80" fmla="*/ 1 w 298"/>
                  <a:gd name="T81" fmla="*/ 1 h 1300"/>
                  <a:gd name="T82" fmla="*/ 1 w 298"/>
                  <a:gd name="T83" fmla="*/ 1 h 1300"/>
                  <a:gd name="T84" fmla="*/ 1 w 298"/>
                  <a:gd name="T85" fmla="*/ 1 h 1300"/>
                  <a:gd name="T86" fmla="*/ 1 w 298"/>
                  <a:gd name="T87" fmla="*/ 1 h 1300"/>
                  <a:gd name="T88" fmla="*/ 1 w 298"/>
                  <a:gd name="T89" fmla="*/ 1 h 1300"/>
                  <a:gd name="T90" fmla="*/ 1 w 298"/>
                  <a:gd name="T91" fmla="*/ 1 h 1300"/>
                  <a:gd name="T92" fmla="*/ 1 w 298"/>
                  <a:gd name="T93" fmla="*/ 1 h 1300"/>
                  <a:gd name="T94" fmla="*/ 1 w 298"/>
                  <a:gd name="T95" fmla="*/ 1 h 1300"/>
                  <a:gd name="T96" fmla="*/ 1 w 298"/>
                  <a:gd name="T97" fmla="*/ 1 h 1300"/>
                  <a:gd name="T98" fmla="*/ 1 w 298"/>
                  <a:gd name="T99" fmla="*/ 0 h 1300"/>
                  <a:gd name="T100" fmla="*/ 1 w 298"/>
                  <a:gd name="T101" fmla="*/ 1 h 1300"/>
                  <a:gd name="T102" fmla="*/ 1 w 298"/>
                  <a:gd name="T103" fmla="*/ 1 h 1300"/>
                  <a:gd name="T104" fmla="*/ 1 w 298"/>
                  <a:gd name="T105" fmla="*/ 1 h 130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98"/>
                  <a:gd name="T160" fmla="*/ 0 h 1300"/>
                  <a:gd name="T161" fmla="*/ 298 w 298"/>
                  <a:gd name="T162" fmla="*/ 1300 h 130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98" h="1300">
                    <a:moveTo>
                      <a:pt x="228" y="26"/>
                    </a:moveTo>
                    <a:lnTo>
                      <a:pt x="228" y="58"/>
                    </a:lnTo>
                    <a:lnTo>
                      <a:pt x="223" y="67"/>
                    </a:lnTo>
                    <a:lnTo>
                      <a:pt x="235" y="94"/>
                    </a:lnTo>
                    <a:lnTo>
                      <a:pt x="228" y="101"/>
                    </a:lnTo>
                    <a:lnTo>
                      <a:pt x="230" y="111"/>
                    </a:lnTo>
                    <a:lnTo>
                      <a:pt x="221" y="146"/>
                    </a:lnTo>
                    <a:lnTo>
                      <a:pt x="221" y="154"/>
                    </a:lnTo>
                    <a:lnTo>
                      <a:pt x="272" y="188"/>
                    </a:lnTo>
                    <a:lnTo>
                      <a:pt x="298" y="457"/>
                    </a:lnTo>
                    <a:lnTo>
                      <a:pt x="266" y="504"/>
                    </a:lnTo>
                    <a:lnTo>
                      <a:pt x="277" y="649"/>
                    </a:lnTo>
                    <a:lnTo>
                      <a:pt x="257" y="666"/>
                    </a:lnTo>
                    <a:lnTo>
                      <a:pt x="248" y="893"/>
                    </a:lnTo>
                    <a:lnTo>
                      <a:pt x="233" y="1123"/>
                    </a:lnTo>
                    <a:lnTo>
                      <a:pt x="238" y="1136"/>
                    </a:lnTo>
                    <a:lnTo>
                      <a:pt x="291" y="1180"/>
                    </a:lnTo>
                    <a:lnTo>
                      <a:pt x="285" y="1188"/>
                    </a:lnTo>
                    <a:lnTo>
                      <a:pt x="266" y="1196"/>
                    </a:lnTo>
                    <a:lnTo>
                      <a:pt x="234" y="1188"/>
                    </a:lnTo>
                    <a:lnTo>
                      <a:pt x="205" y="1171"/>
                    </a:lnTo>
                    <a:lnTo>
                      <a:pt x="181" y="1162"/>
                    </a:lnTo>
                    <a:lnTo>
                      <a:pt x="181" y="1201"/>
                    </a:lnTo>
                    <a:lnTo>
                      <a:pt x="171" y="1202"/>
                    </a:lnTo>
                    <a:lnTo>
                      <a:pt x="187" y="1237"/>
                    </a:lnTo>
                    <a:lnTo>
                      <a:pt x="179" y="1292"/>
                    </a:lnTo>
                    <a:lnTo>
                      <a:pt x="160" y="1300"/>
                    </a:lnTo>
                    <a:lnTo>
                      <a:pt x="129" y="1254"/>
                    </a:lnTo>
                    <a:lnTo>
                      <a:pt x="129" y="1222"/>
                    </a:lnTo>
                    <a:lnTo>
                      <a:pt x="118" y="1217"/>
                    </a:lnTo>
                    <a:lnTo>
                      <a:pt x="107" y="921"/>
                    </a:lnTo>
                    <a:lnTo>
                      <a:pt x="118" y="891"/>
                    </a:lnTo>
                    <a:lnTo>
                      <a:pt x="84" y="693"/>
                    </a:lnTo>
                    <a:lnTo>
                      <a:pt x="64" y="685"/>
                    </a:lnTo>
                    <a:lnTo>
                      <a:pt x="55" y="481"/>
                    </a:lnTo>
                    <a:lnTo>
                      <a:pt x="0" y="456"/>
                    </a:lnTo>
                    <a:lnTo>
                      <a:pt x="24" y="233"/>
                    </a:lnTo>
                    <a:lnTo>
                      <a:pt x="108" y="172"/>
                    </a:lnTo>
                    <a:lnTo>
                      <a:pt x="130" y="153"/>
                    </a:lnTo>
                    <a:lnTo>
                      <a:pt x="131" y="131"/>
                    </a:lnTo>
                    <a:lnTo>
                      <a:pt x="122" y="116"/>
                    </a:lnTo>
                    <a:lnTo>
                      <a:pt x="113" y="103"/>
                    </a:lnTo>
                    <a:lnTo>
                      <a:pt x="104" y="88"/>
                    </a:lnTo>
                    <a:lnTo>
                      <a:pt x="99" y="72"/>
                    </a:lnTo>
                    <a:lnTo>
                      <a:pt x="99" y="57"/>
                    </a:lnTo>
                    <a:lnTo>
                      <a:pt x="104" y="41"/>
                    </a:lnTo>
                    <a:lnTo>
                      <a:pt x="115" y="23"/>
                    </a:lnTo>
                    <a:lnTo>
                      <a:pt x="130" y="10"/>
                    </a:lnTo>
                    <a:lnTo>
                      <a:pt x="148" y="2"/>
                    </a:lnTo>
                    <a:lnTo>
                      <a:pt x="168" y="0"/>
                    </a:lnTo>
                    <a:lnTo>
                      <a:pt x="187" y="4"/>
                    </a:lnTo>
                    <a:lnTo>
                      <a:pt x="205" y="9"/>
                    </a:lnTo>
                    <a:lnTo>
                      <a:pt x="228" y="26"/>
                    </a:lnTo>
                    <a:close/>
                  </a:path>
                </a:pathLst>
              </a:custGeom>
              <a:solidFill>
                <a:srgbClr val="33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6" name="Freeform 15"/>
              <p:cNvSpPr>
                <a:spLocks/>
              </p:cNvSpPr>
              <p:nvPr/>
            </p:nvSpPr>
            <p:spPr bwMode="auto">
              <a:xfrm>
                <a:off x="960" y="2630"/>
                <a:ext cx="169" cy="731"/>
              </a:xfrm>
              <a:custGeom>
                <a:avLst/>
                <a:gdLst>
                  <a:gd name="T0" fmla="*/ 1 w 337"/>
                  <a:gd name="T1" fmla="*/ 1 h 1462"/>
                  <a:gd name="T2" fmla="*/ 1 w 337"/>
                  <a:gd name="T3" fmla="*/ 1 h 1462"/>
                  <a:gd name="T4" fmla="*/ 1 w 337"/>
                  <a:gd name="T5" fmla="*/ 1 h 1462"/>
                  <a:gd name="T6" fmla="*/ 1 w 337"/>
                  <a:gd name="T7" fmla="*/ 1 h 1462"/>
                  <a:gd name="T8" fmla="*/ 1 w 337"/>
                  <a:gd name="T9" fmla="*/ 1 h 1462"/>
                  <a:gd name="T10" fmla="*/ 1 w 337"/>
                  <a:gd name="T11" fmla="*/ 1 h 1462"/>
                  <a:gd name="T12" fmla="*/ 1 w 337"/>
                  <a:gd name="T13" fmla="*/ 1 h 1462"/>
                  <a:gd name="T14" fmla="*/ 1 w 337"/>
                  <a:gd name="T15" fmla="*/ 1 h 1462"/>
                  <a:gd name="T16" fmla="*/ 1 w 337"/>
                  <a:gd name="T17" fmla="*/ 1 h 1462"/>
                  <a:gd name="T18" fmla="*/ 0 w 337"/>
                  <a:gd name="T19" fmla="*/ 1 h 1462"/>
                  <a:gd name="T20" fmla="*/ 1 w 337"/>
                  <a:gd name="T21" fmla="*/ 1 h 1462"/>
                  <a:gd name="T22" fmla="*/ 1 w 337"/>
                  <a:gd name="T23" fmla="*/ 1 h 1462"/>
                  <a:gd name="T24" fmla="*/ 1 w 337"/>
                  <a:gd name="T25" fmla="*/ 1 h 1462"/>
                  <a:gd name="T26" fmla="*/ 1 w 337"/>
                  <a:gd name="T27" fmla="*/ 1 h 1462"/>
                  <a:gd name="T28" fmla="*/ 1 w 337"/>
                  <a:gd name="T29" fmla="*/ 1 h 1462"/>
                  <a:gd name="T30" fmla="*/ 1 w 337"/>
                  <a:gd name="T31" fmla="*/ 1 h 1462"/>
                  <a:gd name="T32" fmla="*/ 1 w 337"/>
                  <a:gd name="T33" fmla="*/ 1 h 1462"/>
                  <a:gd name="T34" fmla="*/ 1 w 337"/>
                  <a:gd name="T35" fmla="*/ 1 h 1462"/>
                  <a:gd name="T36" fmla="*/ 1 w 337"/>
                  <a:gd name="T37" fmla="*/ 1 h 1462"/>
                  <a:gd name="T38" fmla="*/ 1 w 337"/>
                  <a:gd name="T39" fmla="*/ 1 h 1462"/>
                  <a:gd name="T40" fmla="*/ 1 w 337"/>
                  <a:gd name="T41" fmla="*/ 1 h 1462"/>
                  <a:gd name="T42" fmla="*/ 1 w 337"/>
                  <a:gd name="T43" fmla="*/ 1 h 1462"/>
                  <a:gd name="T44" fmla="*/ 1 w 337"/>
                  <a:gd name="T45" fmla="*/ 1 h 1462"/>
                  <a:gd name="T46" fmla="*/ 1 w 337"/>
                  <a:gd name="T47" fmla="*/ 1 h 1462"/>
                  <a:gd name="T48" fmla="*/ 1 w 337"/>
                  <a:gd name="T49" fmla="*/ 1 h 1462"/>
                  <a:gd name="T50" fmla="*/ 1 w 337"/>
                  <a:gd name="T51" fmla="*/ 1 h 1462"/>
                  <a:gd name="T52" fmla="*/ 1 w 337"/>
                  <a:gd name="T53" fmla="*/ 1 h 1462"/>
                  <a:gd name="T54" fmla="*/ 1 w 337"/>
                  <a:gd name="T55" fmla="*/ 1 h 1462"/>
                  <a:gd name="T56" fmla="*/ 1 w 337"/>
                  <a:gd name="T57" fmla="*/ 1 h 1462"/>
                  <a:gd name="T58" fmla="*/ 1 w 337"/>
                  <a:gd name="T59" fmla="*/ 1 h 1462"/>
                  <a:gd name="T60" fmla="*/ 1 w 337"/>
                  <a:gd name="T61" fmla="*/ 1 h 1462"/>
                  <a:gd name="T62" fmla="*/ 1 w 337"/>
                  <a:gd name="T63" fmla="*/ 1 h 1462"/>
                  <a:gd name="T64" fmla="*/ 1 w 337"/>
                  <a:gd name="T65" fmla="*/ 1 h 1462"/>
                  <a:gd name="T66" fmla="*/ 1 w 337"/>
                  <a:gd name="T67" fmla="*/ 1 h 1462"/>
                  <a:gd name="T68" fmla="*/ 1 w 337"/>
                  <a:gd name="T69" fmla="*/ 1 h 1462"/>
                  <a:gd name="T70" fmla="*/ 1 w 337"/>
                  <a:gd name="T71" fmla="*/ 1 h 1462"/>
                  <a:gd name="T72" fmla="*/ 1 w 337"/>
                  <a:gd name="T73" fmla="*/ 1 h 1462"/>
                  <a:gd name="T74" fmla="*/ 1 w 337"/>
                  <a:gd name="T75" fmla="*/ 1 h 1462"/>
                  <a:gd name="T76" fmla="*/ 1 w 337"/>
                  <a:gd name="T77" fmla="*/ 1 h 1462"/>
                  <a:gd name="T78" fmla="*/ 1 w 337"/>
                  <a:gd name="T79" fmla="*/ 1 h 1462"/>
                  <a:gd name="T80" fmla="*/ 1 w 337"/>
                  <a:gd name="T81" fmla="*/ 1 h 1462"/>
                  <a:gd name="T82" fmla="*/ 1 w 337"/>
                  <a:gd name="T83" fmla="*/ 1 h 1462"/>
                  <a:gd name="T84" fmla="*/ 1 w 337"/>
                  <a:gd name="T85" fmla="*/ 1 h 1462"/>
                  <a:gd name="T86" fmla="*/ 1 w 337"/>
                  <a:gd name="T87" fmla="*/ 1 h 1462"/>
                  <a:gd name="T88" fmla="*/ 1 w 337"/>
                  <a:gd name="T89" fmla="*/ 1 h 1462"/>
                  <a:gd name="T90" fmla="*/ 1 w 337"/>
                  <a:gd name="T91" fmla="*/ 1 h 1462"/>
                  <a:gd name="T92" fmla="*/ 1 w 337"/>
                  <a:gd name="T93" fmla="*/ 1 h 1462"/>
                  <a:gd name="T94" fmla="*/ 1 w 337"/>
                  <a:gd name="T95" fmla="*/ 1 h 1462"/>
                  <a:gd name="T96" fmla="*/ 1 w 337"/>
                  <a:gd name="T97" fmla="*/ 1 h 1462"/>
                  <a:gd name="T98" fmla="*/ 1 w 337"/>
                  <a:gd name="T99" fmla="*/ 0 h 1462"/>
                  <a:gd name="T100" fmla="*/ 1 w 337"/>
                  <a:gd name="T101" fmla="*/ 1 h 1462"/>
                  <a:gd name="T102" fmla="*/ 1 w 337"/>
                  <a:gd name="T103" fmla="*/ 1 h 1462"/>
                  <a:gd name="T104" fmla="*/ 1 w 337"/>
                  <a:gd name="T105" fmla="*/ 1 h 146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37"/>
                  <a:gd name="T160" fmla="*/ 0 h 1462"/>
                  <a:gd name="T161" fmla="*/ 337 w 337"/>
                  <a:gd name="T162" fmla="*/ 1462 h 146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37" h="1462">
                    <a:moveTo>
                      <a:pt x="79" y="29"/>
                    </a:moveTo>
                    <a:lnTo>
                      <a:pt x="79" y="65"/>
                    </a:lnTo>
                    <a:lnTo>
                      <a:pt x="86" y="75"/>
                    </a:lnTo>
                    <a:lnTo>
                      <a:pt x="70" y="107"/>
                    </a:lnTo>
                    <a:lnTo>
                      <a:pt x="79" y="113"/>
                    </a:lnTo>
                    <a:lnTo>
                      <a:pt x="77" y="125"/>
                    </a:lnTo>
                    <a:lnTo>
                      <a:pt x="87" y="165"/>
                    </a:lnTo>
                    <a:lnTo>
                      <a:pt x="87" y="173"/>
                    </a:lnTo>
                    <a:lnTo>
                      <a:pt x="28" y="212"/>
                    </a:lnTo>
                    <a:lnTo>
                      <a:pt x="0" y="515"/>
                    </a:lnTo>
                    <a:lnTo>
                      <a:pt x="36" y="567"/>
                    </a:lnTo>
                    <a:lnTo>
                      <a:pt x="23" y="730"/>
                    </a:lnTo>
                    <a:lnTo>
                      <a:pt x="46" y="749"/>
                    </a:lnTo>
                    <a:lnTo>
                      <a:pt x="56" y="1005"/>
                    </a:lnTo>
                    <a:lnTo>
                      <a:pt x="73" y="1264"/>
                    </a:lnTo>
                    <a:lnTo>
                      <a:pt x="68" y="1279"/>
                    </a:lnTo>
                    <a:lnTo>
                      <a:pt x="7" y="1329"/>
                    </a:lnTo>
                    <a:lnTo>
                      <a:pt x="14" y="1338"/>
                    </a:lnTo>
                    <a:lnTo>
                      <a:pt x="36" y="1346"/>
                    </a:lnTo>
                    <a:lnTo>
                      <a:pt x="72" y="1338"/>
                    </a:lnTo>
                    <a:lnTo>
                      <a:pt x="105" y="1318"/>
                    </a:lnTo>
                    <a:lnTo>
                      <a:pt x="133" y="1308"/>
                    </a:lnTo>
                    <a:lnTo>
                      <a:pt x="133" y="1352"/>
                    </a:lnTo>
                    <a:lnTo>
                      <a:pt x="144" y="1353"/>
                    </a:lnTo>
                    <a:lnTo>
                      <a:pt x="125" y="1392"/>
                    </a:lnTo>
                    <a:lnTo>
                      <a:pt x="134" y="1454"/>
                    </a:lnTo>
                    <a:lnTo>
                      <a:pt x="156" y="1462"/>
                    </a:lnTo>
                    <a:lnTo>
                      <a:pt x="192" y="1412"/>
                    </a:lnTo>
                    <a:lnTo>
                      <a:pt x="192" y="1375"/>
                    </a:lnTo>
                    <a:lnTo>
                      <a:pt x="204" y="1369"/>
                    </a:lnTo>
                    <a:lnTo>
                      <a:pt x="217" y="1037"/>
                    </a:lnTo>
                    <a:lnTo>
                      <a:pt x="204" y="1003"/>
                    </a:lnTo>
                    <a:lnTo>
                      <a:pt x="242" y="781"/>
                    </a:lnTo>
                    <a:lnTo>
                      <a:pt x="266" y="771"/>
                    </a:lnTo>
                    <a:lnTo>
                      <a:pt x="276" y="541"/>
                    </a:lnTo>
                    <a:lnTo>
                      <a:pt x="337" y="514"/>
                    </a:lnTo>
                    <a:lnTo>
                      <a:pt x="311" y="262"/>
                    </a:lnTo>
                    <a:lnTo>
                      <a:pt x="215" y="193"/>
                    </a:lnTo>
                    <a:lnTo>
                      <a:pt x="191" y="171"/>
                    </a:lnTo>
                    <a:lnTo>
                      <a:pt x="189" y="147"/>
                    </a:lnTo>
                    <a:lnTo>
                      <a:pt x="199" y="131"/>
                    </a:lnTo>
                    <a:lnTo>
                      <a:pt x="209" y="117"/>
                    </a:lnTo>
                    <a:lnTo>
                      <a:pt x="219" y="99"/>
                    </a:lnTo>
                    <a:lnTo>
                      <a:pt x="226" y="82"/>
                    </a:lnTo>
                    <a:lnTo>
                      <a:pt x="226" y="64"/>
                    </a:lnTo>
                    <a:lnTo>
                      <a:pt x="219" y="47"/>
                    </a:lnTo>
                    <a:lnTo>
                      <a:pt x="208" y="26"/>
                    </a:lnTo>
                    <a:lnTo>
                      <a:pt x="191" y="12"/>
                    </a:lnTo>
                    <a:lnTo>
                      <a:pt x="171" y="3"/>
                    </a:lnTo>
                    <a:lnTo>
                      <a:pt x="147" y="0"/>
                    </a:lnTo>
                    <a:lnTo>
                      <a:pt x="125" y="4"/>
                    </a:lnTo>
                    <a:lnTo>
                      <a:pt x="105" y="9"/>
                    </a:lnTo>
                    <a:lnTo>
                      <a:pt x="79" y="29"/>
                    </a:lnTo>
                    <a:close/>
                  </a:path>
                </a:pathLst>
              </a:custGeom>
              <a:solidFill>
                <a:srgbClr val="33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7" name="Freeform 16"/>
              <p:cNvSpPr>
                <a:spLocks/>
              </p:cNvSpPr>
              <p:nvPr/>
            </p:nvSpPr>
            <p:spPr bwMode="auto">
              <a:xfrm flipH="1">
                <a:off x="1632" y="2832"/>
                <a:ext cx="178" cy="572"/>
              </a:xfrm>
              <a:custGeom>
                <a:avLst/>
                <a:gdLst>
                  <a:gd name="T0" fmla="*/ 0 w 357"/>
                  <a:gd name="T1" fmla="*/ 0 h 1143"/>
                  <a:gd name="T2" fmla="*/ 0 w 357"/>
                  <a:gd name="T3" fmla="*/ 1 h 1143"/>
                  <a:gd name="T4" fmla="*/ 0 w 357"/>
                  <a:gd name="T5" fmla="*/ 1 h 1143"/>
                  <a:gd name="T6" fmla="*/ 0 w 357"/>
                  <a:gd name="T7" fmla="*/ 1 h 1143"/>
                  <a:gd name="T8" fmla="*/ 0 w 357"/>
                  <a:gd name="T9" fmla="*/ 1 h 1143"/>
                  <a:gd name="T10" fmla="*/ 0 w 357"/>
                  <a:gd name="T11" fmla="*/ 1 h 1143"/>
                  <a:gd name="T12" fmla="*/ 0 w 357"/>
                  <a:gd name="T13" fmla="*/ 1 h 1143"/>
                  <a:gd name="T14" fmla="*/ 0 w 357"/>
                  <a:gd name="T15" fmla="*/ 1 h 1143"/>
                  <a:gd name="T16" fmla="*/ 0 w 357"/>
                  <a:gd name="T17" fmla="*/ 1 h 1143"/>
                  <a:gd name="T18" fmla="*/ 0 w 357"/>
                  <a:gd name="T19" fmla="*/ 1 h 1143"/>
                  <a:gd name="T20" fmla="*/ 0 w 357"/>
                  <a:gd name="T21" fmla="*/ 1 h 1143"/>
                  <a:gd name="T22" fmla="*/ 0 w 357"/>
                  <a:gd name="T23" fmla="*/ 1 h 1143"/>
                  <a:gd name="T24" fmla="*/ 0 w 357"/>
                  <a:gd name="T25" fmla="*/ 1 h 1143"/>
                  <a:gd name="T26" fmla="*/ 0 w 357"/>
                  <a:gd name="T27" fmla="*/ 1 h 1143"/>
                  <a:gd name="T28" fmla="*/ 0 w 357"/>
                  <a:gd name="T29" fmla="*/ 1 h 1143"/>
                  <a:gd name="T30" fmla="*/ 0 w 357"/>
                  <a:gd name="T31" fmla="*/ 1 h 1143"/>
                  <a:gd name="T32" fmla="*/ 0 w 357"/>
                  <a:gd name="T33" fmla="*/ 1 h 1143"/>
                  <a:gd name="T34" fmla="*/ 0 w 357"/>
                  <a:gd name="T35" fmla="*/ 1 h 1143"/>
                  <a:gd name="T36" fmla="*/ 0 w 357"/>
                  <a:gd name="T37" fmla="*/ 1 h 1143"/>
                  <a:gd name="T38" fmla="*/ 0 w 357"/>
                  <a:gd name="T39" fmla="*/ 1 h 1143"/>
                  <a:gd name="T40" fmla="*/ 0 w 357"/>
                  <a:gd name="T41" fmla="*/ 1 h 1143"/>
                  <a:gd name="T42" fmla="*/ 0 w 357"/>
                  <a:gd name="T43" fmla="*/ 1 h 1143"/>
                  <a:gd name="T44" fmla="*/ 0 w 357"/>
                  <a:gd name="T45" fmla="*/ 1 h 1143"/>
                  <a:gd name="T46" fmla="*/ 0 w 357"/>
                  <a:gd name="T47" fmla="*/ 1 h 1143"/>
                  <a:gd name="T48" fmla="*/ 0 w 357"/>
                  <a:gd name="T49" fmla="*/ 1 h 1143"/>
                  <a:gd name="T50" fmla="*/ 0 w 357"/>
                  <a:gd name="T51" fmla="*/ 1 h 1143"/>
                  <a:gd name="T52" fmla="*/ 0 w 357"/>
                  <a:gd name="T53" fmla="*/ 1 h 1143"/>
                  <a:gd name="T54" fmla="*/ 0 w 357"/>
                  <a:gd name="T55" fmla="*/ 1 h 1143"/>
                  <a:gd name="T56" fmla="*/ 0 w 357"/>
                  <a:gd name="T57" fmla="*/ 1 h 1143"/>
                  <a:gd name="T58" fmla="*/ 0 w 357"/>
                  <a:gd name="T59" fmla="*/ 1 h 1143"/>
                  <a:gd name="T60" fmla="*/ 0 w 357"/>
                  <a:gd name="T61" fmla="*/ 1 h 1143"/>
                  <a:gd name="T62" fmla="*/ 0 w 357"/>
                  <a:gd name="T63" fmla="*/ 1 h 1143"/>
                  <a:gd name="T64" fmla="*/ 0 w 357"/>
                  <a:gd name="T65" fmla="*/ 1 h 1143"/>
                  <a:gd name="T66" fmla="*/ 0 w 357"/>
                  <a:gd name="T67" fmla="*/ 1 h 1143"/>
                  <a:gd name="T68" fmla="*/ 0 w 357"/>
                  <a:gd name="T69" fmla="*/ 1 h 1143"/>
                  <a:gd name="T70" fmla="*/ 0 w 357"/>
                  <a:gd name="T71" fmla="*/ 1 h 1143"/>
                  <a:gd name="T72" fmla="*/ 0 w 357"/>
                  <a:gd name="T73" fmla="*/ 1 h 1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57"/>
                  <a:gd name="T112" fmla="*/ 0 h 1143"/>
                  <a:gd name="T113" fmla="*/ 357 w 357"/>
                  <a:gd name="T114" fmla="*/ 1143 h 1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57" h="1143">
                    <a:moveTo>
                      <a:pt x="267" y="13"/>
                    </a:moveTo>
                    <a:lnTo>
                      <a:pt x="224" y="0"/>
                    </a:lnTo>
                    <a:lnTo>
                      <a:pt x="178" y="7"/>
                    </a:lnTo>
                    <a:lnTo>
                      <a:pt x="145" y="35"/>
                    </a:lnTo>
                    <a:lnTo>
                      <a:pt x="134" y="71"/>
                    </a:lnTo>
                    <a:lnTo>
                      <a:pt x="144" y="113"/>
                    </a:lnTo>
                    <a:lnTo>
                      <a:pt x="129" y="138"/>
                    </a:lnTo>
                    <a:lnTo>
                      <a:pt x="106" y="149"/>
                    </a:lnTo>
                    <a:lnTo>
                      <a:pt x="44" y="174"/>
                    </a:lnTo>
                    <a:lnTo>
                      <a:pt x="26" y="189"/>
                    </a:lnTo>
                    <a:lnTo>
                      <a:pt x="0" y="373"/>
                    </a:lnTo>
                    <a:lnTo>
                      <a:pt x="11" y="411"/>
                    </a:lnTo>
                    <a:lnTo>
                      <a:pt x="77" y="427"/>
                    </a:lnTo>
                    <a:lnTo>
                      <a:pt x="67" y="600"/>
                    </a:lnTo>
                    <a:lnTo>
                      <a:pt x="111" y="617"/>
                    </a:lnTo>
                    <a:lnTo>
                      <a:pt x="122" y="744"/>
                    </a:lnTo>
                    <a:lnTo>
                      <a:pt x="114" y="966"/>
                    </a:lnTo>
                    <a:lnTo>
                      <a:pt x="111" y="1088"/>
                    </a:lnTo>
                    <a:lnTo>
                      <a:pt x="122" y="1091"/>
                    </a:lnTo>
                    <a:lnTo>
                      <a:pt x="122" y="1102"/>
                    </a:lnTo>
                    <a:lnTo>
                      <a:pt x="157" y="1123"/>
                    </a:lnTo>
                    <a:lnTo>
                      <a:pt x="178" y="1138"/>
                    </a:lnTo>
                    <a:lnTo>
                      <a:pt x="191" y="1143"/>
                    </a:lnTo>
                    <a:lnTo>
                      <a:pt x="209" y="1143"/>
                    </a:lnTo>
                    <a:lnTo>
                      <a:pt x="226" y="1139"/>
                    </a:lnTo>
                    <a:lnTo>
                      <a:pt x="229" y="1134"/>
                    </a:lnTo>
                    <a:lnTo>
                      <a:pt x="226" y="1125"/>
                    </a:lnTo>
                    <a:lnTo>
                      <a:pt x="218" y="1115"/>
                    </a:lnTo>
                    <a:lnTo>
                      <a:pt x="206" y="1101"/>
                    </a:lnTo>
                    <a:lnTo>
                      <a:pt x="190" y="1088"/>
                    </a:lnTo>
                    <a:lnTo>
                      <a:pt x="201" y="1091"/>
                    </a:lnTo>
                    <a:lnTo>
                      <a:pt x="201" y="1076"/>
                    </a:lnTo>
                    <a:lnTo>
                      <a:pt x="252" y="1098"/>
                    </a:lnTo>
                    <a:lnTo>
                      <a:pt x="273" y="1098"/>
                    </a:lnTo>
                    <a:lnTo>
                      <a:pt x="279" y="1091"/>
                    </a:lnTo>
                    <a:lnTo>
                      <a:pt x="279" y="1084"/>
                    </a:lnTo>
                    <a:lnTo>
                      <a:pt x="276" y="1077"/>
                    </a:lnTo>
                    <a:lnTo>
                      <a:pt x="273" y="1068"/>
                    </a:lnTo>
                    <a:lnTo>
                      <a:pt x="260" y="1058"/>
                    </a:lnTo>
                    <a:lnTo>
                      <a:pt x="251" y="1047"/>
                    </a:lnTo>
                    <a:lnTo>
                      <a:pt x="264" y="1046"/>
                    </a:lnTo>
                    <a:lnTo>
                      <a:pt x="275" y="939"/>
                    </a:lnTo>
                    <a:lnTo>
                      <a:pt x="279" y="766"/>
                    </a:lnTo>
                    <a:lnTo>
                      <a:pt x="301" y="626"/>
                    </a:lnTo>
                    <a:lnTo>
                      <a:pt x="306" y="586"/>
                    </a:lnTo>
                    <a:lnTo>
                      <a:pt x="312" y="565"/>
                    </a:lnTo>
                    <a:lnTo>
                      <a:pt x="297" y="480"/>
                    </a:lnTo>
                    <a:lnTo>
                      <a:pt x="290" y="441"/>
                    </a:lnTo>
                    <a:lnTo>
                      <a:pt x="301" y="445"/>
                    </a:lnTo>
                    <a:lnTo>
                      <a:pt x="307" y="440"/>
                    </a:lnTo>
                    <a:lnTo>
                      <a:pt x="312" y="440"/>
                    </a:lnTo>
                    <a:lnTo>
                      <a:pt x="321" y="434"/>
                    </a:lnTo>
                    <a:lnTo>
                      <a:pt x="331" y="434"/>
                    </a:lnTo>
                    <a:lnTo>
                      <a:pt x="335" y="427"/>
                    </a:lnTo>
                    <a:lnTo>
                      <a:pt x="341" y="424"/>
                    </a:lnTo>
                    <a:lnTo>
                      <a:pt x="345" y="416"/>
                    </a:lnTo>
                    <a:lnTo>
                      <a:pt x="353" y="411"/>
                    </a:lnTo>
                    <a:lnTo>
                      <a:pt x="357" y="401"/>
                    </a:lnTo>
                    <a:lnTo>
                      <a:pt x="339" y="363"/>
                    </a:lnTo>
                    <a:lnTo>
                      <a:pt x="346" y="338"/>
                    </a:lnTo>
                    <a:lnTo>
                      <a:pt x="312" y="363"/>
                    </a:lnTo>
                    <a:lnTo>
                      <a:pt x="261" y="195"/>
                    </a:lnTo>
                    <a:lnTo>
                      <a:pt x="222" y="162"/>
                    </a:lnTo>
                    <a:lnTo>
                      <a:pt x="229" y="154"/>
                    </a:lnTo>
                    <a:lnTo>
                      <a:pt x="264" y="149"/>
                    </a:lnTo>
                    <a:lnTo>
                      <a:pt x="267" y="127"/>
                    </a:lnTo>
                    <a:lnTo>
                      <a:pt x="256" y="122"/>
                    </a:lnTo>
                    <a:lnTo>
                      <a:pt x="269" y="121"/>
                    </a:lnTo>
                    <a:lnTo>
                      <a:pt x="267" y="113"/>
                    </a:lnTo>
                    <a:lnTo>
                      <a:pt x="280" y="108"/>
                    </a:lnTo>
                    <a:lnTo>
                      <a:pt x="271" y="81"/>
                    </a:lnTo>
                    <a:lnTo>
                      <a:pt x="279" y="77"/>
                    </a:lnTo>
                    <a:lnTo>
                      <a:pt x="275" y="40"/>
                    </a:lnTo>
                    <a:lnTo>
                      <a:pt x="284" y="40"/>
                    </a:lnTo>
                    <a:lnTo>
                      <a:pt x="267" y="13"/>
                    </a:lnTo>
                    <a:close/>
                  </a:path>
                </a:pathLst>
              </a:custGeom>
              <a:solidFill>
                <a:srgbClr val="33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8" name="Freeform 17"/>
              <p:cNvSpPr>
                <a:spLocks/>
              </p:cNvSpPr>
              <p:nvPr/>
            </p:nvSpPr>
            <p:spPr bwMode="auto">
              <a:xfrm>
                <a:off x="1131" y="2641"/>
                <a:ext cx="158" cy="761"/>
              </a:xfrm>
              <a:custGeom>
                <a:avLst/>
                <a:gdLst>
                  <a:gd name="T0" fmla="*/ 0 w 317"/>
                  <a:gd name="T1" fmla="*/ 0 h 1523"/>
                  <a:gd name="T2" fmla="*/ 0 w 317"/>
                  <a:gd name="T3" fmla="*/ 0 h 1523"/>
                  <a:gd name="T4" fmla="*/ 0 w 317"/>
                  <a:gd name="T5" fmla="*/ 0 h 1523"/>
                  <a:gd name="T6" fmla="*/ 0 w 317"/>
                  <a:gd name="T7" fmla="*/ 0 h 1523"/>
                  <a:gd name="T8" fmla="*/ 0 w 317"/>
                  <a:gd name="T9" fmla="*/ 0 h 1523"/>
                  <a:gd name="T10" fmla="*/ 0 w 317"/>
                  <a:gd name="T11" fmla="*/ 0 h 1523"/>
                  <a:gd name="T12" fmla="*/ 0 w 317"/>
                  <a:gd name="T13" fmla="*/ 0 h 1523"/>
                  <a:gd name="T14" fmla="*/ 0 w 317"/>
                  <a:gd name="T15" fmla="*/ 0 h 1523"/>
                  <a:gd name="T16" fmla="*/ 0 w 317"/>
                  <a:gd name="T17" fmla="*/ 0 h 1523"/>
                  <a:gd name="T18" fmla="*/ 0 w 317"/>
                  <a:gd name="T19" fmla="*/ 0 h 1523"/>
                  <a:gd name="T20" fmla="*/ 0 w 317"/>
                  <a:gd name="T21" fmla="*/ 0 h 1523"/>
                  <a:gd name="T22" fmla="*/ 0 w 317"/>
                  <a:gd name="T23" fmla="*/ 0 h 1523"/>
                  <a:gd name="T24" fmla="*/ 0 w 317"/>
                  <a:gd name="T25" fmla="*/ 0 h 1523"/>
                  <a:gd name="T26" fmla="*/ 0 w 317"/>
                  <a:gd name="T27" fmla="*/ 0 h 1523"/>
                  <a:gd name="T28" fmla="*/ 0 w 317"/>
                  <a:gd name="T29" fmla="*/ 0 h 1523"/>
                  <a:gd name="T30" fmla="*/ 0 w 317"/>
                  <a:gd name="T31" fmla="*/ 0 h 1523"/>
                  <a:gd name="T32" fmla="*/ 0 w 317"/>
                  <a:gd name="T33" fmla="*/ 0 h 1523"/>
                  <a:gd name="T34" fmla="*/ 0 w 317"/>
                  <a:gd name="T35" fmla="*/ 0 h 1523"/>
                  <a:gd name="T36" fmla="*/ 0 w 317"/>
                  <a:gd name="T37" fmla="*/ 0 h 1523"/>
                  <a:gd name="T38" fmla="*/ 0 w 317"/>
                  <a:gd name="T39" fmla="*/ 0 h 1523"/>
                  <a:gd name="T40" fmla="*/ 0 w 317"/>
                  <a:gd name="T41" fmla="*/ 0 h 1523"/>
                  <a:gd name="T42" fmla="*/ 0 w 317"/>
                  <a:gd name="T43" fmla="*/ 0 h 1523"/>
                  <a:gd name="T44" fmla="*/ 0 w 317"/>
                  <a:gd name="T45" fmla="*/ 0 h 1523"/>
                  <a:gd name="T46" fmla="*/ 0 w 317"/>
                  <a:gd name="T47" fmla="*/ 0 h 1523"/>
                  <a:gd name="T48" fmla="*/ 0 w 317"/>
                  <a:gd name="T49" fmla="*/ 0 h 1523"/>
                  <a:gd name="T50" fmla="*/ 0 w 317"/>
                  <a:gd name="T51" fmla="*/ 0 h 1523"/>
                  <a:gd name="T52" fmla="*/ 0 w 317"/>
                  <a:gd name="T53" fmla="*/ 0 h 1523"/>
                  <a:gd name="T54" fmla="*/ 0 w 317"/>
                  <a:gd name="T55" fmla="*/ 0 h 1523"/>
                  <a:gd name="T56" fmla="*/ 0 w 317"/>
                  <a:gd name="T57" fmla="*/ 0 h 1523"/>
                  <a:gd name="T58" fmla="*/ 0 w 317"/>
                  <a:gd name="T59" fmla="*/ 0 h 1523"/>
                  <a:gd name="T60" fmla="*/ 0 w 317"/>
                  <a:gd name="T61" fmla="*/ 0 h 1523"/>
                  <a:gd name="T62" fmla="*/ 0 w 317"/>
                  <a:gd name="T63" fmla="*/ 0 h 1523"/>
                  <a:gd name="T64" fmla="*/ 0 w 317"/>
                  <a:gd name="T65" fmla="*/ 0 h 1523"/>
                  <a:gd name="T66" fmla="*/ 0 w 317"/>
                  <a:gd name="T67" fmla="*/ 0 h 1523"/>
                  <a:gd name="T68" fmla="*/ 0 w 317"/>
                  <a:gd name="T69" fmla="*/ 0 h 1523"/>
                  <a:gd name="T70" fmla="*/ 0 w 317"/>
                  <a:gd name="T71" fmla="*/ 0 h 1523"/>
                  <a:gd name="T72" fmla="*/ 0 w 317"/>
                  <a:gd name="T73" fmla="*/ 0 h 1523"/>
                  <a:gd name="T74" fmla="*/ 0 w 317"/>
                  <a:gd name="T75" fmla="*/ 0 h 1523"/>
                  <a:gd name="T76" fmla="*/ 0 w 317"/>
                  <a:gd name="T77" fmla="*/ 0 h 1523"/>
                  <a:gd name="T78" fmla="*/ 0 w 317"/>
                  <a:gd name="T79" fmla="*/ 0 h 1523"/>
                  <a:gd name="T80" fmla="*/ 0 w 317"/>
                  <a:gd name="T81" fmla="*/ 0 h 1523"/>
                  <a:gd name="T82" fmla="*/ 0 w 317"/>
                  <a:gd name="T83" fmla="*/ 0 h 1523"/>
                  <a:gd name="T84" fmla="*/ 0 w 317"/>
                  <a:gd name="T85" fmla="*/ 0 h 1523"/>
                  <a:gd name="T86" fmla="*/ 0 w 317"/>
                  <a:gd name="T87" fmla="*/ 0 h 1523"/>
                  <a:gd name="T88" fmla="*/ 0 w 317"/>
                  <a:gd name="T89" fmla="*/ 0 h 1523"/>
                  <a:gd name="T90" fmla="*/ 0 w 317"/>
                  <a:gd name="T91" fmla="*/ 0 h 1523"/>
                  <a:gd name="T92" fmla="*/ 0 w 317"/>
                  <a:gd name="T93" fmla="*/ 0 h 1523"/>
                  <a:gd name="T94" fmla="*/ 0 w 317"/>
                  <a:gd name="T95" fmla="*/ 0 h 1523"/>
                  <a:gd name="T96" fmla="*/ 0 w 317"/>
                  <a:gd name="T97" fmla="*/ 0 h 1523"/>
                  <a:gd name="T98" fmla="*/ 0 w 317"/>
                  <a:gd name="T99" fmla="*/ 0 h 1523"/>
                  <a:gd name="T100" fmla="*/ 0 w 317"/>
                  <a:gd name="T101" fmla="*/ 0 h 1523"/>
                  <a:gd name="T102" fmla="*/ 0 w 317"/>
                  <a:gd name="T103" fmla="*/ 0 h 1523"/>
                  <a:gd name="T104" fmla="*/ 0 w 317"/>
                  <a:gd name="T105" fmla="*/ 0 h 1523"/>
                  <a:gd name="T106" fmla="*/ 0 w 317"/>
                  <a:gd name="T107" fmla="*/ 0 h 1523"/>
                  <a:gd name="T108" fmla="*/ 0 w 317"/>
                  <a:gd name="T109" fmla="*/ 0 h 1523"/>
                  <a:gd name="T110" fmla="*/ 0 w 317"/>
                  <a:gd name="T111" fmla="*/ 0 h 1523"/>
                  <a:gd name="T112" fmla="*/ 0 w 317"/>
                  <a:gd name="T113" fmla="*/ 0 h 1523"/>
                  <a:gd name="T114" fmla="*/ 0 w 317"/>
                  <a:gd name="T115" fmla="*/ 0 h 1523"/>
                  <a:gd name="T116" fmla="*/ 0 w 317"/>
                  <a:gd name="T117" fmla="*/ 0 h 15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7"/>
                  <a:gd name="T178" fmla="*/ 0 h 1523"/>
                  <a:gd name="T179" fmla="*/ 317 w 317"/>
                  <a:gd name="T180" fmla="*/ 1523 h 152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7" h="1523">
                    <a:moveTo>
                      <a:pt x="206" y="22"/>
                    </a:moveTo>
                    <a:lnTo>
                      <a:pt x="131" y="0"/>
                    </a:lnTo>
                    <a:lnTo>
                      <a:pt x="77" y="0"/>
                    </a:lnTo>
                    <a:lnTo>
                      <a:pt x="27" y="13"/>
                    </a:lnTo>
                    <a:lnTo>
                      <a:pt x="8" y="65"/>
                    </a:lnTo>
                    <a:lnTo>
                      <a:pt x="8" y="112"/>
                    </a:lnTo>
                    <a:lnTo>
                      <a:pt x="36" y="165"/>
                    </a:lnTo>
                    <a:lnTo>
                      <a:pt x="56" y="164"/>
                    </a:lnTo>
                    <a:lnTo>
                      <a:pt x="27" y="225"/>
                    </a:lnTo>
                    <a:lnTo>
                      <a:pt x="0" y="328"/>
                    </a:lnTo>
                    <a:lnTo>
                      <a:pt x="0" y="415"/>
                    </a:lnTo>
                    <a:lnTo>
                      <a:pt x="8" y="527"/>
                    </a:lnTo>
                    <a:lnTo>
                      <a:pt x="27" y="635"/>
                    </a:lnTo>
                    <a:lnTo>
                      <a:pt x="64" y="641"/>
                    </a:lnTo>
                    <a:lnTo>
                      <a:pt x="64" y="674"/>
                    </a:lnTo>
                    <a:lnTo>
                      <a:pt x="83" y="687"/>
                    </a:lnTo>
                    <a:lnTo>
                      <a:pt x="83" y="797"/>
                    </a:lnTo>
                    <a:lnTo>
                      <a:pt x="103" y="818"/>
                    </a:lnTo>
                    <a:lnTo>
                      <a:pt x="103" y="1023"/>
                    </a:lnTo>
                    <a:lnTo>
                      <a:pt x="103" y="1153"/>
                    </a:lnTo>
                    <a:lnTo>
                      <a:pt x="74" y="1296"/>
                    </a:lnTo>
                    <a:lnTo>
                      <a:pt x="63" y="1483"/>
                    </a:lnTo>
                    <a:lnTo>
                      <a:pt x="94" y="1496"/>
                    </a:lnTo>
                    <a:lnTo>
                      <a:pt x="94" y="1518"/>
                    </a:lnTo>
                    <a:lnTo>
                      <a:pt x="149" y="1518"/>
                    </a:lnTo>
                    <a:lnTo>
                      <a:pt x="157" y="1510"/>
                    </a:lnTo>
                    <a:lnTo>
                      <a:pt x="178" y="1510"/>
                    </a:lnTo>
                    <a:lnTo>
                      <a:pt x="180" y="1523"/>
                    </a:lnTo>
                    <a:lnTo>
                      <a:pt x="218" y="1518"/>
                    </a:lnTo>
                    <a:lnTo>
                      <a:pt x="300" y="1510"/>
                    </a:lnTo>
                    <a:lnTo>
                      <a:pt x="300" y="1497"/>
                    </a:lnTo>
                    <a:lnTo>
                      <a:pt x="225" y="1469"/>
                    </a:lnTo>
                    <a:lnTo>
                      <a:pt x="225" y="1442"/>
                    </a:lnTo>
                    <a:lnTo>
                      <a:pt x="290" y="1429"/>
                    </a:lnTo>
                    <a:lnTo>
                      <a:pt x="290" y="1408"/>
                    </a:lnTo>
                    <a:lnTo>
                      <a:pt x="245" y="1381"/>
                    </a:lnTo>
                    <a:lnTo>
                      <a:pt x="245" y="1173"/>
                    </a:lnTo>
                    <a:lnTo>
                      <a:pt x="262" y="984"/>
                    </a:lnTo>
                    <a:lnTo>
                      <a:pt x="256" y="794"/>
                    </a:lnTo>
                    <a:lnTo>
                      <a:pt x="253" y="687"/>
                    </a:lnTo>
                    <a:lnTo>
                      <a:pt x="262" y="654"/>
                    </a:lnTo>
                    <a:lnTo>
                      <a:pt x="262" y="506"/>
                    </a:lnTo>
                    <a:lnTo>
                      <a:pt x="317" y="471"/>
                    </a:lnTo>
                    <a:lnTo>
                      <a:pt x="317" y="451"/>
                    </a:lnTo>
                    <a:lnTo>
                      <a:pt x="197" y="247"/>
                    </a:lnTo>
                    <a:lnTo>
                      <a:pt x="140" y="219"/>
                    </a:lnTo>
                    <a:lnTo>
                      <a:pt x="148" y="206"/>
                    </a:lnTo>
                    <a:lnTo>
                      <a:pt x="187" y="199"/>
                    </a:lnTo>
                    <a:lnTo>
                      <a:pt x="187" y="186"/>
                    </a:lnTo>
                    <a:lnTo>
                      <a:pt x="197" y="179"/>
                    </a:lnTo>
                    <a:lnTo>
                      <a:pt x="197" y="165"/>
                    </a:lnTo>
                    <a:lnTo>
                      <a:pt x="206" y="158"/>
                    </a:lnTo>
                    <a:lnTo>
                      <a:pt x="197" y="151"/>
                    </a:lnTo>
                    <a:lnTo>
                      <a:pt x="205" y="145"/>
                    </a:lnTo>
                    <a:lnTo>
                      <a:pt x="187" y="112"/>
                    </a:lnTo>
                    <a:lnTo>
                      <a:pt x="197" y="91"/>
                    </a:lnTo>
                    <a:lnTo>
                      <a:pt x="187" y="70"/>
                    </a:lnTo>
                    <a:lnTo>
                      <a:pt x="205" y="56"/>
                    </a:lnTo>
                    <a:lnTo>
                      <a:pt x="206" y="22"/>
                    </a:lnTo>
                    <a:close/>
                  </a:path>
                </a:pathLst>
              </a:custGeom>
              <a:solidFill>
                <a:srgbClr val="33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9" name="Freeform 18"/>
              <p:cNvSpPr>
                <a:spLocks/>
              </p:cNvSpPr>
              <p:nvPr/>
            </p:nvSpPr>
            <p:spPr bwMode="auto">
              <a:xfrm>
                <a:off x="1271" y="2745"/>
                <a:ext cx="228" cy="784"/>
              </a:xfrm>
              <a:custGeom>
                <a:avLst/>
                <a:gdLst>
                  <a:gd name="T0" fmla="*/ 1 w 456"/>
                  <a:gd name="T1" fmla="*/ 1 h 1568"/>
                  <a:gd name="T2" fmla="*/ 1 w 456"/>
                  <a:gd name="T3" fmla="*/ 1 h 1568"/>
                  <a:gd name="T4" fmla="*/ 1 w 456"/>
                  <a:gd name="T5" fmla="*/ 1 h 1568"/>
                  <a:gd name="T6" fmla="*/ 1 w 456"/>
                  <a:gd name="T7" fmla="*/ 1 h 1568"/>
                  <a:gd name="T8" fmla="*/ 1 w 456"/>
                  <a:gd name="T9" fmla="*/ 1 h 1568"/>
                  <a:gd name="T10" fmla="*/ 1 w 456"/>
                  <a:gd name="T11" fmla="*/ 1 h 1568"/>
                  <a:gd name="T12" fmla="*/ 1 w 456"/>
                  <a:gd name="T13" fmla="*/ 1 h 1568"/>
                  <a:gd name="T14" fmla="*/ 1 w 456"/>
                  <a:gd name="T15" fmla="*/ 1 h 1568"/>
                  <a:gd name="T16" fmla="*/ 0 w 456"/>
                  <a:gd name="T17" fmla="*/ 1 h 1568"/>
                  <a:gd name="T18" fmla="*/ 1 w 456"/>
                  <a:gd name="T19" fmla="*/ 1 h 1568"/>
                  <a:gd name="T20" fmla="*/ 1 w 456"/>
                  <a:gd name="T21" fmla="*/ 1 h 1568"/>
                  <a:gd name="T22" fmla="*/ 1 w 456"/>
                  <a:gd name="T23" fmla="*/ 1 h 1568"/>
                  <a:gd name="T24" fmla="*/ 1 w 456"/>
                  <a:gd name="T25" fmla="*/ 1 h 1568"/>
                  <a:gd name="T26" fmla="*/ 1 w 456"/>
                  <a:gd name="T27" fmla="*/ 1 h 1568"/>
                  <a:gd name="T28" fmla="*/ 1 w 456"/>
                  <a:gd name="T29" fmla="*/ 1 h 1568"/>
                  <a:gd name="T30" fmla="*/ 1 w 456"/>
                  <a:gd name="T31" fmla="*/ 1 h 1568"/>
                  <a:gd name="T32" fmla="*/ 1 w 456"/>
                  <a:gd name="T33" fmla="*/ 1 h 1568"/>
                  <a:gd name="T34" fmla="*/ 1 w 456"/>
                  <a:gd name="T35" fmla="*/ 1 h 1568"/>
                  <a:gd name="T36" fmla="*/ 1 w 456"/>
                  <a:gd name="T37" fmla="*/ 1 h 1568"/>
                  <a:gd name="T38" fmla="*/ 1 w 456"/>
                  <a:gd name="T39" fmla="*/ 1 h 1568"/>
                  <a:gd name="T40" fmla="*/ 1 w 456"/>
                  <a:gd name="T41" fmla="*/ 1 h 1568"/>
                  <a:gd name="T42" fmla="*/ 1 w 456"/>
                  <a:gd name="T43" fmla="*/ 1 h 1568"/>
                  <a:gd name="T44" fmla="*/ 1 w 456"/>
                  <a:gd name="T45" fmla="*/ 1 h 1568"/>
                  <a:gd name="T46" fmla="*/ 1 w 456"/>
                  <a:gd name="T47" fmla="*/ 1 h 1568"/>
                  <a:gd name="T48" fmla="*/ 1 w 456"/>
                  <a:gd name="T49" fmla="*/ 1 h 1568"/>
                  <a:gd name="T50" fmla="*/ 1 w 456"/>
                  <a:gd name="T51" fmla="*/ 1 h 1568"/>
                  <a:gd name="T52" fmla="*/ 1 w 456"/>
                  <a:gd name="T53" fmla="*/ 1 h 1568"/>
                  <a:gd name="T54" fmla="*/ 1 w 456"/>
                  <a:gd name="T55" fmla="*/ 1 h 1568"/>
                  <a:gd name="T56" fmla="*/ 1 w 456"/>
                  <a:gd name="T57" fmla="*/ 1 h 1568"/>
                  <a:gd name="T58" fmla="*/ 1 w 456"/>
                  <a:gd name="T59" fmla="*/ 1 h 1568"/>
                  <a:gd name="T60" fmla="*/ 1 w 456"/>
                  <a:gd name="T61" fmla="*/ 1 h 1568"/>
                  <a:gd name="T62" fmla="*/ 1 w 456"/>
                  <a:gd name="T63" fmla="*/ 1 h 1568"/>
                  <a:gd name="T64" fmla="*/ 1 w 456"/>
                  <a:gd name="T65" fmla="*/ 1 h 1568"/>
                  <a:gd name="T66" fmla="*/ 1 w 456"/>
                  <a:gd name="T67" fmla="*/ 1 h 1568"/>
                  <a:gd name="T68" fmla="*/ 1 w 456"/>
                  <a:gd name="T69" fmla="*/ 1 h 1568"/>
                  <a:gd name="T70" fmla="*/ 1 w 456"/>
                  <a:gd name="T71" fmla="*/ 1 h 1568"/>
                  <a:gd name="T72" fmla="*/ 1 w 456"/>
                  <a:gd name="T73" fmla="*/ 1 h 156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56"/>
                  <a:gd name="T112" fmla="*/ 0 h 1568"/>
                  <a:gd name="T113" fmla="*/ 456 w 456"/>
                  <a:gd name="T114" fmla="*/ 1568 h 156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56" h="1568">
                    <a:moveTo>
                      <a:pt x="229" y="12"/>
                    </a:moveTo>
                    <a:lnTo>
                      <a:pt x="177" y="21"/>
                    </a:lnTo>
                    <a:lnTo>
                      <a:pt x="154" y="80"/>
                    </a:lnTo>
                    <a:lnTo>
                      <a:pt x="154" y="108"/>
                    </a:lnTo>
                    <a:lnTo>
                      <a:pt x="177" y="108"/>
                    </a:lnTo>
                    <a:lnTo>
                      <a:pt x="170" y="118"/>
                    </a:lnTo>
                    <a:lnTo>
                      <a:pt x="177" y="124"/>
                    </a:lnTo>
                    <a:lnTo>
                      <a:pt x="184" y="150"/>
                    </a:lnTo>
                    <a:lnTo>
                      <a:pt x="190" y="154"/>
                    </a:lnTo>
                    <a:lnTo>
                      <a:pt x="206" y="203"/>
                    </a:lnTo>
                    <a:lnTo>
                      <a:pt x="206" y="214"/>
                    </a:lnTo>
                    <a:lnTo>
                      <a:pt x="184" y="214"/>
                    </a:lnTo>
                    <a:lnTo>
                      <a:pt x="148" y="273"/>
                    </a:lnTo>
                    <a:lnTo>
                      <a:pt x="81" y="293"/>
                    </a:lnTo>
                    <a:lnTo>
                      <a:pt x="50" y="341"/>
                    </a:lnTo>
                    <a:lnTo>
                      <a:pt x="14" y="770"/>
                    </a:lnTo>
                    <a:lnTo>
                      <a:pt x="31" y="775"/>
                    </a:lnTo>
                    <a:lnTo>
                      <a:pt x="0" y="850"/>
                    </a:lnTo>
                    <a:lnTo>
                      <a:pt x="14" y="898"/>
                    </a:lnTo>
                    <a:lnTo>
                      <a:pt x="30" y="898"/>
                    </a:lnTo>
                    <a:lnTo>
                      <a:pt x="37" y="909"/>
                    </a:lnTo>
                    <a:lnTo>
                      <a:pt x="50" y="909"/>
                    </a:lnTo>
                    <a:lnTo>
                      <a:pt x="44" y="862"/>
                    </a:lnTo>
                    <a:lnTo>
                      <a:pt x="50" y="835"/>
                    </a:lnTo>
                    <a:lnTo>
                      <a:pt x="58" y="857"/>
                    </a:lnTo>
                    <a:lnTo>
                      <a:pt x="50" y="871"/>
                    </a:lnTo>
                    <a:lnTo>
                      <a:pt x="59" y="883"/>
                    </a:lnTo>
                    <a:lnTo>
                      <a:pt x="74" y="845"/>
                    </a:lnTo>
                    <a:lnTo>
                      <a:pt x="64" y="783"/>
                    </a:lnTo>
                    <a:lnTo>
                      <a:pt x="88" y="785"/>
                    </a:lnTo>
                    <a:lnTo>
                      <a:pt x="74" y="1174"/>
                    </a:lnTo>
                    <a:lnTo>
                      <a:pt x="149" y="1196"/>
                    </a:lnTo>
                    <a:lnTo>
                      <a:pt x="184" y="1423"/>
                    </a:lnTo>
                    <a:lnTo>
                      <a:pt x="177" y="1445"/>
                    </a:lnTo>
                    <a:lnTo>
                      <a:pt x="162" y="1541"/>
                    </a:lnTo>
                    <a:lnTo>
                      <a:pt x="162" y="1558"/>
                    </a:lnTo>
                    <a:lnTo>
                      <a:pt x="214" y="1568"/>
                    </a:lnTo>
                    <a:lnTo>
                      <a:pt x="234" y="1542"/>
                    </a:lnTo>
                    <a:lnTo>
                      <a:pt x="223" y="1458"/>
                    </a:lnTo>
                    <a:lnTo>
                      <a:pt x="214" y="1400"/>
                    </a:lnTo>
                    <a:lnTo>
                      <a:pt x="236" y="1205"/>
                    </a:lnTo>
                    <a:lnTo>
                      <a:pt x="242" y="1207"/>
                    </a:lnTo>
                    <a:lnTo>
                      <a:pt x="265" y="1278"/>
                    </a:lnTo>
                    <a:lnTo>
                      <a:pt x="250" y="1395"/>
                    </a:lnTo>
                    <a:lnTo>
                      <a:pt x="234" y="1405"/>
                    </a:lnTo>
                    <a:lnTo>
                      <a:pt x="265" y="1527"/>
                    </a:lnTo>
                    <a:lnTo>
                      <a:pt x="316" y="1541"/>
                    </a:lnTo>
                    <a:lnTo>
                      <a:pt x="325" y="1532"/>
                    </a:lnTo>
                    <a:lnTo>
                      <a:pt x="287" y="1407"/>
                    </a:lnTo>
                    <a:lnTo>
                      <a:pt x="346" y="1196"/>
                    </a:lnTo>
                    <a:lnTo>
                      <a:pt x="374" y="1179"/>
                    </a:lnTo>
                    <a:lnTo>
                      <a:pt x="374" y="1164"/>
                    </a:lnTo>
                    <a:lnTo>
                      <a:pt x="427" y="1168"/>
                    </a:lnTo>
                    <a:lnTo>
                      <a:pt x="443" y="1196"/>
                    </a:lnTo>
                    <a:lnTo>
                      <a:pt x="456" y="1179"/>
                    </a:lnTo>
                    <a:lnTo>
                      <a:pt x="405" y="800"/>
                    </a:lnTo>
                    <a:lnTo>
                      <a:pt x="413" y="801"/>
                    </a:lnTo>
                    <a:lnTo>
                      <a:pt x="413" y="723"/>
                    </a:lnTo>
                    <a:lnTo>
                      <a:pt x="419" y="713"/>
                    </a:lnTo>
                    <a:lnTo>
                      <a:pt x="405" y="527"/>
                    </a:lnTo>
                    <a:lnTo>
                      <a:pt x="390" y="307"/>
                    </a:lnTo>
                    <a:lnTo>
                      <a:pt x="303" y="263"/>
                    </a:lnTo>
                    <a:lnTo>
                      <a:pt x="279" y="214"/>
                    </a:lnTo>
                    <a:lnTo>
                      <a:pt x="302" y="171"/>
                    </a:lnTo>
                    <a:lnTo>
                      <a:pt x="316" y="176"/>
                    </a:lnTo>
                    <a:lnTo>
                      <a:pt x="325" y="156"/>
                    </a:lnTo>
                    <a:lnTo>
                      <a:pt x="325" y="132"/>
                    </a:lnTo>
                    <a:lnTo>
                      <a:pt x="346" y="130"/>
                    </a:lnTo>
                    <a:lnTo>
                      <a:pt x="353" y="66"/>
                    </a:lnTo>
                    <a:lnTo>
                      <a:pt x="331" y="21"/>
                    </a:lnTo>
                    <a:lnTo>
                      <a:pt x="308" y="5"/>
                    </a:lnTo>
                    <a:lnTo>
                      <a:pt x="276" y="5"/>
                    </a:lnTo>
                    <a:lnTo>
                      <a:pt x="252" y="0"/>
                    </a:lnTo>
                    <a:lnTo>
                      <a:pt x="229" y="12"/>
                    </a:lnTo>
                    <a:close/>
                  </a:path>
                </a:pathLst>
              </a:custGeom>
              <a:solidFill>
                <a:srgbClr val="33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9155" name="Rectangle 19"/>
            <p:cNvSpPr>
              <a:spLocks noChangeArrowheads="1"/>
            </p:cNvSpPr>
            <p:nvPr/>
          </p:nvSpPr>
          <p:spPr bwMode="auto">
            <a:xfrm>
              <a:off x="2542" y="1556"/>
              <a:ext cx="877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Clubs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3657600" y="4343400"/>
            <a:ext cx="2057400" cy="1933575"/>
            <a:chOff x="2256" y="2686"/>
            <a:chExt cx="1584" cy="1556"/>
          </a:xfrm>
        </p:grpSpPr>
        <p:sp>
          <p:nvSpPr>
            <p:cNvPr id="23559" name="Freeform 21"/>
            <p:cNvSpPr>
              <a:spLocks/>
            </p:cNvSpPr>
            <p:nvPr/>
          </p:nvSpPr>
          <p:spPr bwMode="auto">
            <a:xfrm flipV="1">
              <a:off x="2256" y="2754"/>
              <a:ext cx="1584" cy="1488"/>
            </a:xfrm>
            <a:custGeom>
              <a:avLst/>
              <a:gdLst>
                <a:gd name="T0" fmla="*/ 0 w 460"/>
                <a:gd name="T1" fmla="*/ 2147483647 h 405"/>
                <a:gd name="T2" fmla="*/ 2147483647 w 460"/>
                <a:gd name="T3" fmla="*/ 2147483647 h 405"/>
                <a:gd name="T4" fmla="*/ 2147483647 w 460"/>
                <a:gd name="T5" fmla="*/ 0 h 405"/>
                <a:gd name="T6" fmla="*/ 0 w 460"/>
                <a:gd name="T7" fmla="*/ 2147483647 h 4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0"/>
                <a:gd name="T13" fmla="*/ 0 h 405"/>
                <a:gd name="T14" fmla="*/ 460 w 460"/>
                <a:gd name="T15" fmla="*/ 405 h 4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0" h="405">
                  <a:moveTo>
                    <a:pt x="0" y="405"/>
                  </a:moveTo>
                  <a:lnTo>
                    <a:pt x="460" y="405"/>
                  </a:lnTo>
                  <a:lnTo>
                    <a:pt x="230" y="0"/>
                  </a:lnTo>
                  <a:lnTo>
                    <a:pt x="0" y="405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Freeform 22"/>
            <p:cNvSpPr>
              <a:spLocks/>
            </p:cNvSpPr>
            <p:nvPr/>
          </p:nvSpPr>
          <p:spPr bwMode="auto">
            <a:xfrm>
              <a:off x="2884" y="3007"/>
              <a:ext cx="336" cy="1056"/>
            </a:xfrm>
            <a:custGeom>
              <a:avLst/>
              <a:gdLst>
                <a:gd name="T0" fmla="*/ 1 w 502"/>
                <a:gd name="T1" fmla="*/ 1 h 1723"/>
                <a:gd name="T2" fmla="*/ 1 w 502"/>
                <a:gd name="T3" fmla="*/ 1 h 1723"/>
                <a:gd name="T4" fmla="*/ 1 w 502"/>
                <a:gd name="T5" fmla="*/ 1 h 1723"/>
                <a:gd name="T6" fmla="*/ 1 w 502"/>
                <a:gd name="T7" fmla="*/ 1 h 1723"/>
                <a:gd name="T8" fmla="*/ 1 w 502"/>
                <a:gd name="T9" fmla="*/ 1 h 1723"/>
                <a:gd name="T10" fmla="*/ 1 w 502"/>
                <a:gd name="T11" fmla="*/ 1 h 1723"/>
                <a:gd name="T12" fmla="*/ 1 w 502"/>
                <a:gd name="T13" fmla="*/ 1 h 1723"/>
                <a:gd name="T14" fmla="*/ 1 w 502"/>
                <a:gd name="T15" fmla="*/ 1 h 1723"/>
                <a:gd name="T16" fmla="*/ 0 w 502"/>
                <a:gd name="T17" fmla="*/ 1 h 1723"/>
                <a:gd name="T18" fmla="*/ 1 w 502"/>
                <a:gd name="T19" fmla="*/ 1 h 1723"/>
                <a:gd name="T20" fmla="*/ 1 w 502"/>
                <a:gd name="T21" fmla="*/ 1 h 1723"/>
                <a:gd name="T22" fmla="*/ 1 w 502"/>
                <a:gd name="T23" fmla="*/ 1 h 1723"/>
                <a:gd name="T24" fmla="*/ 1 w 502"/>
                <a:gd name="T25" fmla="*/ 1 h 1723"/>
                <a:gd name="T26" fmla="*/ 1 w 502"/>
                <a:gd name="T27" fmla="*/ 1 h 1723"/>
                <a:gd name="T28" fmla="*/ 1 w 502"/>
                <a:gd name="T29" fmla="*/ 1 h 1723"/>
                <a:gd name="T30" fmla="*/ 1 w 502"/>
                <a:gd name="T31" fmla="*/ 1 h 1723"/>
                <a:gd name="T32" fmla="*/ 1 w 502"/>
                <a:gd name="T33" fmla="*/ 1 h 1723"/>
                <a:gd name="T34" fmla="*/ 1 w 502"/>
                <a:gd name="T35" fmla="*/ 1 h 1723"/>
                <a:gd name="T36" fmla="*/ 1 w 502"/>
                <a:gd name="T37" fmla="*/ 1 h 1723"/>
                <a:gd name="T38" fmla="*/ 1 w 502"/>
                <a:gd name="T39" fmla="*/ 1 h 1723"/>
                <a:gd name="T40" fmla="*/ 1 w 502"/>
                <a:gd name="T41" fmla="*/ 1 h 1723"/>
                <a:gd name="T42" fmla="*/ 1 w 502"/>
                <a:gd name="T43" fmla="*/ 1 h 1723"/>
                <a:gd name="T44" fmla="*/ 1 w 502"/>
                <a:gd name="T45" fmla="*/ 1 h 1723"/>
                <a:gd name="T46" fmla="*/ 1 w 502"/>
                <a:gd name="T47" fmla="*/ 1 h 1723"/>
                <a:gd name="T48" fmla="*/ 1 w 502"/>
                <a:gd name="T49" fmla="*/ 1 h 1723"/>
                <a:gd name="T50" fmla="*/ 1 w 502"/>
                <a:gd name="T51" fmla="*/ 1 h 1723"/>
                <a:gd name="T52" fmla="*/ 1 w 502"/>
                <a:gd name="T53" fmla="*/ 1 h 1723"/>
                <a:gd name="T54" fmla="*/ 1 w 502"/>
                <a:gd name="T55" fmla="*/ 1 h 1723"/>
                <a:gd name="T56" fmla="*/ 1 w 502"/>
                <a:gd name="T57" fmla="*/ 1 h 1723"/>
                <a:gd name="T58" fmla="*/ 1 w 502"/>
                <a:gd name="T59" fmla="*/ 1 h 1723"/>
                <a:gd name="T60" fmla="*/ 1 w 502"/>
                <a:gd name="T61" fmla="*/ 1 h 1723"/>
                <a:gd name="T62" fmla="*/ 1 w 502"/>
                <a:gd name="T63" fmla="*/ 1 h 1723"/>
                <a:gd name="T64" fmla="*/ 1 w 502"/>
                <a:gd name="T65" fmla="*/ 1 h 1723"/>
                <a:gd name="T66" fmla="*/ 1 w 502"/>
                <a:gd name="T67" fmla="*/ 1 h 1723"/>
                <a:gd name="T68" fmla="*/ 1 w 502"/>
                <a:gd name="T69" fmla="*/ 1 h 1723"/>
                <a:gd name="T70" fmla="*/ 1 w 502"/>
                <a:gd name="T71" fmla="*/ 1 h 1723"/>
                <a:gd name="T72" fmla="*/ 1 w 502"/>
                <a:gd name="T73" fmla="*/ 1 h 17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02"/>
                <a:gd name="T112" fmla="*/ 0 h 1723"/>
                <a:gd name="T113" fmla="*/ 502 w 502"/>
                <a:gd name="T114" fmla="*/ 1723 h 17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02" h="1723">
                  <a:moveTo>
                    <a:pt x="253" y="13"/>
                  </a:moveTo>
                  <a:lnTo>
                    <a:pt x="195" y="23"/>
                  </a:lnTo>
                  <a:lnTo>
                    <a:pt x="170" y="88"/>
                  </a:lnTo>
                  <a:lnTo>
                    <a:pt x="170" y="118"/>
                  </a:lnTo>
                  <a:lnTo>
                    <a:pt x="196" y="118"/>
                  </a:lnTo>
                  <a:lnTo>
                    <a:pt x="187" y="128"/>
                  </a:lnTo>
                  <a:lnTo>
                    <a:pt x="195" y="136"/>
                  </a:lnTo>
                  <a:lnTo>
                    <a:pt x="202" y="164"/>
                  </a:lnTo>
                  <a:lnTo>
                    <a:pt x="210" y="168"/>
                  </a:lnTo>
                  <a:lnTo>
                    <a:pt x="228" y="223"/>
                  </a:lnTo>
                  <a:lnTo>
                    <a:pt x="228" y="234"/>
                  </a:lnTo>
                  <a:lnTo>
                    <a:pt x="202" y="234"/>
                  </a:lnTo>
                  <a:lnTo>
                    <a:pt x="163" y="299"/>
                  </a:lnTo>
                  <a:lnTo>
                    <a:pt x="89" y="321"/>
                  </a:lnTo>
                  <a:lnTo>
                    <a:pt x="56" y="374"/>
                  </a:lnTo>
                  <a:lnTo>
                    <a:pt x="16" y="846"/>
                  </a:lnTo>
                  <a:lnTo>
                    <a:pt x="34" y="851"/>
                  </a:lnTo>
                  <a:lnTo>
                    <a:pt x="0" y="934"/>
                  </a:lnTo>
                  <a:lnTo>
                    <a:pt x="16" y="986"/>
                  </a:lnTo>
                  <a:lnTo>
                    <a:pt x="33" y="986"/>
                  </a:lnTo>
                  <a:lnTo>
                    <a:pt x="41" y="998"/>
                  </a:lnTo>
                  <a:lnTo>
                    <a:pt x="56" y="998"/>
                  </a:lnTo>
                  <a:lnTo>
                    <a:pt x="48" y="947"/>
                  </a:lnTo>
                  <a:lnTo>
                    <a:pt x="56" y="917"/>
                  </a:lnTo>
                  <a:lnTo>
                    <a:pt x="64" y="941"/>
                  </a:lnTo>
                  <a:lnTo>
                    <a:pt x="56" y="956"/>
                  </a:lnTo>
                  <a:lnTo>
                    <a:pt x="65" y="969"/>
                  </a:lnTo>
                  <a:lnTo>
                    <a:pt x="81" y="928"/>
                  </a:lnTo>
                  <a:lnTo>
                    <a:pt x="71" y="859"/>
                  </a:lnTo>
                  <a:lnTo>
                    <a:pt x="98" y="863"/>
                  </a:lnTo>
                  <a:lnTo>
                    <a:pt x="81" y="1292"/>
                  </a:lnTo>
                  <a:lnTo>
                    <a:pt x="164" y="1315"/>
                  </a:lnTo>
                  <a:lnTo>
                    <a:pt x="202" y="1563"/>
                  </a:lnTo>
                  <a:lnTo>
                    <a:pt x="195" y="1587"/>
                  </a:lnTo>
                  <a:lnTo>
                    <a:pt x="178" y="1692"/>
                  </a:lnTo>
                  <a:lnTo>
                    <a:pt x="178" y="1712"/>
                  </a:lnTo>
                  <a:lnTo>
                    <a:pt x="235" y="1723"/>
                  </a:lnTo>
                  <a:lnTo>
                    <a:pt x="258" y="1695"/>
                  </a:lnTo>
                  <a:lnTo>
                    <a:pt x="245" y="1602"/>
                  </a:lnTo>
                  <a:lnTo>
                    <a:pt x="235" y="1538"/>
                  </a:lnTo>
                  <a:lnTo>
                    <a:pt x="259" y="1326"/>
                  </a:lnTo>
                  <a:lnTo>
                    <a:pt x="267" y="1327"/>
                  </a:lnTo>
                  <a:lnTo>
                    <a:pt x="291" y="1405"/>
                  </a:lnTo>
                  <a:lnTo>
                    <a:pt x="275" y="1532"/>
                  </a:lnTo>
                  <a:lnTo>
                    <a:pt x="258" y="1543"/>
                  </a:lnTo>
                  <a:lnTo>
                    <a:pt x="291" y="1677"/>
                  </a:lnTo>
                  <a:lnTo>
                    <a:pt x="348" y="1694"/>
                  </a:lnTo>
                  <a:lnTo>
                    <a:pt x="357" y="1683"/>
                  </a:lnTo>
                  <a:lnTo>
                    <a:pt x="315" y="1546"/>
                  </a:lnTo>
                  <a:lnTo>
                    <a:pt x="382" y="1315"/>
                  </a:lnTo>
                  <a:lnTo>
                    <a:pt x="412" y="1297"/>
                  </a:lnTo>
                  <a:lnTo>
                    <a:pt x="412" y="1280"/>
                  </a:lnTo>
                  <a:lnTo>
                    <a:pt x="469" y="1284"/>
                  </a:lnTo>
                  <a:lnTo>
                    <a:pt x="487" y="1315"/>
                  </a:lnTo>
                  <a:lnTo>
                    <a:pt x="502" y="1297"/>
                  </a:lnTo>
                  <a:lnTo>
                    <a:pt x="445" y="878"/>
                  </a:lnTo>
                  <a:lnTo>
                    <a:pt x="454" y="880"/>
                  </a:lnTo>
                  <a:lnTo>
                    <a:pt x="454" y="794"/>
                  </a:lnTo>
                  <a:lnTo>
                    <a:pt x="462" y="782"/>
                  </a:lnTo>
                  <a:lnTo>
                    <a:pt x="446" y="579"/>
                  </a:lnTo>
                  <a:lnTo>
                    <a:pt x="429" y="337"/>
                  </a:lnTo>
                  <a:lnTo>
                    <a:pt x="333" y="289"/>
                  </a:lnTo>
                  <a:lnTo>
                    <a:pt x="307" y="234"/>
                  </a:lnTo>
                  <a:lnTo>
                    <a:pt x="332" y="188"/>
                  </a:lnTo>
                  <a:lnTo>
                    <a:pt x="348" y="193"/>
                  </a:lnTo>
                  <a:lnTo>
                    <a:pt x="357" y="169"/>
                  </a:lnTo>
                  <a:lnTo>
                    <a:pt x="357" y="145"/>
                  </a:lnTo>
                  <a:lnTo>
                    <a:pt x="382" y="141"/>
                  </a:lnTo>
                  <a:lnTo>
                    <a:pt x="388" y="72"/>
                  </a:lnTo>
                  <a:lnTo>
                    <a:pt x="365" y="23"/>
                  </a:lnTo>
                  <a:lnTo>
                    <a:pt x="340" y="6"/>
                  </a:lnTo>
                  <a:lnTo>
                    <a:pt x="304" y="6"/>
                  </a:lnTo>
                  <a:lnTo>
                    <a:pt x="277" y="0"/>
                  </a:lnTo>
                  <a:lnTo>
                    <a:pt x="253" y="13"/>
                  </a:lnTo>
                  <a:close/>
                </a:path>
              </a:pathLst>
            </a:cu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59" name="Rectangle 23"/>
            <p:cNvSpPr>
              <a:spLocks noChangeArrowheads="1"/>
            </p:cNvSpPr>
            <p:nvPr/>
          </p:nvSpPr>
          <p:spPr bwMode="auto">
            <a:xfrm>
              <a:off x="2695" y="2686"/>
              <a:ext cx="6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You</a:t>
              </a:r>
            </a:p>
          </p:txBody>
        </p:sp>
      </p:grpSp>
      <p:pic>
        <p:nvPicPr>
          <p:cNvPr id="23557" name="Picture 24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4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altLang="en-US" sz="3600" smtClean="0"/>
              <a:t>The Source of Rotary Foundation Funding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PAUL HARRIS FELLOW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981200"/>
            <a:ext cx="4953000" cy="3352800"/>
          </a:xfrm>
        </p:spPr>
        <p:txBody>
          <a:bodyPr/>
          <a:lstStyle/>
          <a:p>
            <a:pPr marL="457200" indent="-457200">
              <a:defRPr/>
            </a:pPr>
            <a:r>
              <a:rPr lang="en-US" sz="2400" b="1" dirty="0" smtClean="0">
                <a:latin typeface="Arial" charset="0"/>
              </a:rPr>
              <a:t>$1,000 DONATION</a:t>
            </a:r>
          </a:p>
          <a:p>
            <a:pPr marL="457200" indent="-457200">
              <a:defRPr/>
            </a:pPr>
            <a:r>
              <a:rPr lang="en-US" sz="2400" b="1" dirty="0" smtClean="0">
                <a:latin typeface="Arial" charset="0"/>
              </a:rPr>
              <a:t>RECOGNITION</a:t>
            </a:r>
          </a:p>
          <a:p>
            <a:pPr marL="457200" indent="-457200">
              <a:defRPr/>
            </a:pPr>
            <a:r>
              <a:rPr lang="en-US" sz="2400" b="1" dirty="0" smtClean="0">
                <a:latin typeface="Arial" charset="0"/>
              </a:rPr>
              <a:t>FUNDS FOUNDATION</a:t>
            </a:r>
          </a:p>
          <a:p>
            <a:pPr marL="457200" indent="-457200">
              <a:defRPr/>
            </a:pPr>
            <a:r>
              <a:rPr lang="en-US" sz="2400" b="1" dirty="0" smtClean="0">
                <a:latin typeface="Arial" charset="0"/>
              </a:rPr>
              <a:t>OPEN TO NON-ROTARIANS</a:t>
            </a:r>
          </a:p>
          <a:p>
            <a:pPr marL="457200" indent="-457200">
              <a:defRPr/>
            </a:pPr>
            <a:r>
              <a:rPr lang="en-US" sz="2400" b="1" dirty="0" smtClean="0">
                <a:latin typeface="Arial" charset="0"/>
              </a:rPr>
              <a:t>SUSTAINING PROGRAM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981200"/>
            <a:ext cx="3276600" cy="3497263"/>
            <a:chOff x="432" y="171"/>
            <a:chExt cx="1104" cy="1214"/>
          </a:xfrm>
        </p:grpSpPr>
        <p:pic>
          <p:nvPicPr>
            <p:cNvPr id="24582" name="Picture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71"/>
              <a:ext cx="846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32" y="1200"/>
              <a:ext cx="110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itchFamily="2" charset="2"/>
                <a:buChar char="­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140000"/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55000"/>
                <a:buFont typeface="Wingdings" pitchFamily="2" charset="2"/>
                <a:buChar char="¥"/>
                <a:defRPr sz="20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CA" altLang="en-US" sz="1600" b="1" dirty="0">
                  <a:latin typeface="Univers" pitchFamily="34" charset="0"/>
                </a:rPr>
                <a:t>Rotary Founder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CA" altLang="en-US" sz="1600" b="1" dirty="0">
                  <a:latin typeface="Univers" pitchFamily="34" charset="0"/>
                </a:rPr>
                <a:t>Paul Harris </a:t>
              </a:r>
            </a:p>
          </p:txBody>
        </p:sp>
      </p:grpSp>
      <p:pic>
        <p:nvPicPr>
          <p:cNvPr id="24581" name="Picture 8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00" r="2580"/>
          <a:stretch>
            <a:fillRect/>
          </a:stretch>
        </p:blipFill>
        <p:spPr bwMode="auto">
          <a:xfrm>
            <a:off x="76200" y="5715000"/>
            <a:ext cx="1695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Our Rotary Club</a:t>
            </a:r>
            <a:endParaRPr lang="en-US" sz="4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42875" y="1447800"/>
            <a:ext cx="6638925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Chartered </a:t>
            </a: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March 11</a:t>
            </a:r>
            <a:r>
              <a:rPr lang="en-US" sz="2800" b="1" baseline="30000" dirty="0" smtClean="0">
                <a:solidFill>
                  <a:srgbClr val="FFFFFF"/>
                </a:solidFill>
                <a:latin typeface="Arial" charset="0"/>
              </a:rPr>
              <a:t>th</a:t>
            </a: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, 2019</a:t>
            </a:r>
          </a:p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26 Chartered Members</a:t>
            </a:r>
          </a:p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27 Members in Our Club</a:t>
            </a:r>
          </a:p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</a:rPr>
              <a:t>First evening Club in West Pasco</a:t>
            </a:r>
            <a:endParaRPr lang="en-US" sz="2800" b="1" dirty="0" smtClean="0">
              <a:solidFill>
                <a:srgbClr val="FFFFFF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en-US" sz="2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en-US" sz="2800" dirty="0" smtClean="0">
              <a:latin typeface="Arial" charset="0"/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55626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Founded 23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Feb 1905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7086600" cy="2057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b="1" dirty="0" smtClean="0"/>
              <a:t>Paul Harris (lawyer), Sylvester Schiele (coal dealer), Gus Loehr (mining engineer) &amp; Hiram Shorey (merchant tailor) met in Gus’ office in the Unity Building at 127 North Dearborn St, Chicago.  Sylvester was the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Rotary club president.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86600" y="1828800"/>
            <a:ext cx="2057400" cy="2427288"/>
            <a:chOff x="432" y="171"/>
            <a:chExt cx="1104" cy="1318"/>
          </a:xfrm>
        </p:grpSpPr>
        <p:pic>
          <p:nvPicPr>
            <p:cNvPr id="6150" name="Picture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71"/>
              <a:ext cx="846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432" y="1200"/>
              <a:ext cx="110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itchFamily="2" charset="2"/>
                <a:buChar char="­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140000"/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SzPct val="55000"/>
                <a:buFont typeface="Wingdings" pitchFamily="2" charset="2"/>
                <a:buChar char="¥"/>
                <a:defRPr sz="20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Char char="•"/>
                <a:defRPr sz="16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CA" altLang="en-US" sz="1600" b="1" dirty="0">
                  <a:latin typeface="Univers" pitchFamily="34" charset="0"/>
                </a:rPr>
                <a:t>Rotary Founder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CA" altLang="en-US" sz="1600" b="1" dirty="0">
                  <a:latin typeface="Univers" pitchFamily="34" charset="0"/>
                </a:rPr>
                <a:t>Paul Harris </a:t>
              </a:r>
            </a:p>
          </p:txBody>
        </p:sp>
      </p:grp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152400" y="4191000"/>
            <a:ext cx="7924800" cy="1457130"/>
          </a:xfrm>
          <a:prstGeom prst="rect">
            <a:avLst/>
          </a:prstGeom>
          <a:noFill/>
          <a:ln w="330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 Clubs formed the National Organization in 1910</a:t>
            </a:r>
          </a:p>
          <a:p>
            <a:pPr marL="2857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Rotary became International in 1911 with Winnipeg, Canada’s Charter with Paul Harris as RI’s 1</a:t>
            </a:r>
            <a:r>
              <a:rPr lang="en-US" b="1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President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8" name="Picture 7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128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 advAuto="0"/>
      <p:bldP spid="12800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391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1200150" indent="-5143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sz="3200" b="1" dirty="0" smtClean="0">
                <a:latin typeface="Arial" charset="0"/>
              </a:rPr>
              <a:t>Fundraising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sz="3200" b="1" dirty="0" smtClean="0">
                <a:latin typeface="Arial" charset="0"/>
              </a:rPr>
              <a:t> </a:t>
            </a:r>
            <a:r>
              <a:rPr lang="en-US" altLang="en-US" sz="3200" b="1" dirty="0" smtClean="0">
                <a:latin typeface="Arial" charset="0"/>
              </a:rPr>
              <a:t>Supporting the Community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sz="3200" b="1" dirty="0" smtClean="0">
                <a:latin typeface="Arial" charset="0"/>
              </a:rPr>
              <a:t>Supporting the World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sz="3200" b="1" dirty="0" smtClean="0">
                <a:latin typeface="Arial" charset="0"/>
              </a:rPr>
              <a:t>Helping People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sz="3200" b="1" dirty="0" smtClean="0">
                <a:latin typeface="Arial" charset="0"/>
              </a:rPr>
              <a:t>Operations On-Going</a:t>
            </a:r>
            <a:endParaRPr lang="en-US" altLang="en-US" sz="3200" b="1" dirty="0">
              <a:latin typeface="Arial" charset="0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Fundraising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81534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1371600" indent="-6858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3200" b="1" dirty="0">
                <a:latin typeface="Arial" charset="0"/>
              </a:rPr>
              <a:t>Endowment </a:t>
            </a:r>
            <a:r>
              <a:rPr lang="en-US" altLang="en-US" sz="3200" b="1" dirty="0" smtClean="0">
                <a:latin typeface="Arial" charset="0"/>
              </a:rPr>
              <a:t>Fund - Future</a:t>
            </a:r>
            <a:endParaRPr lang="en-US" altLang="en-US" b="1" dirty="0">
              <a:latin typeface="Arial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3200" b="1" dirty="0" smtClean="0">
                <a:latin typeface="Arial" charset="0"/>
              </a:rPr>
              <a:t>Scholarships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3200" b="1" dirty="0" smtClean="0">
                <a:latin typeface="Arial" charset="0"/>
              </a:rPr>
              <a:t>S4TL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3200" b="1" dirty="0" smtClean="0">
                <a:latin typeface="Arial" charset="0"/>
              </a:rPr>
              <a:t>Future Leaders for Tomorrow</a:t>
            </a:r>
            <a:endParaRPr lang="en-US" altLang="en-US" b="1" dirty="0">
              <a:latin typeface="Arial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Rotary Club of Sunset WP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5626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ext Box 1026"/>
          <p:cNvSpPr txBox="1">
            <a:spLocks noChangeArrowheads="1"/>
          </p:cNvSpPr>
          <p:nvPr/>
        </p:nvSpPr>
        <p:spPr bwMode="auto">
          <a:xfrm>
            <a:off x="76200" y="1524000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Joining Hands/Metropolitan </a:t>
            </a:r>
            <a:r>
              <a:rPr lang="en-US" altLang="en-US" sz="3200" b="1" dirty="0" smtClean="0">
                <a:latin typeface="Arial" charset="0"/>
              </a:rPr>
              <a:t>Ministries</a:t>
            </a:r>
            <a:endParaRPr lang="en-US" altLang="en-US" sz="3200" b="1" dirty="0">
              <a:latin typeface="Arial" charset="0"/>
            </a:endParaRPr>
          </a:p>
        </p:txBody>
      </p:sp>
      <p:sp>
        <p:nvSpPr>
          <p:cNvPr id="228355" name="Rectangle 102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Support and Service Projects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5626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ext Box 1026"/>
          <p:cNvSpPr txBox="1">
            <a:spLocks noChangeArrowheads="1"/>
          </p:cNvSpPr>
          <p:nvPr/>
        </p:nvSpPr>
        <p:spPr bwMode="auto">
          <a:xfrm>
            <a:off x="1219200" y="1752600"/>
            <a:ext cx="6858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  <a:latin typeface="Arial" charset="0"/>
              </a:rPr>
              <a:t>Serving the World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Providing Clean Water, Sanitation and Hygiene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Education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Promoting Peace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Fighting Disease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Saving Mothers and Children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Growing Local Economies</a:t>
            </a: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b="1" dirty="0" smtClean="0">
                <a:latin typeface="Arial" charset="0"/>
              </a:rPr>
              <a:t>Eradicating Polio</a:t>
            </a:r>
            <a:endParaRPr lang="en-US" altLang="en-US" b="1" dirty="0" smtClean="0">
              <a:latin typeface="Arial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25000"/>
              </a:spcBef>
            </a:pP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8355" name="Rectangle 102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 Projects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83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83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ext Box 1026"/>
          <p:cNvSpPr txBox="1">
            <a:spLocks noChangeArrowheads="1"/>
          </p:cNvSpPr>
          <p:nvPr/>
        </p:nvSpPr>
        <p:spPr bwMode="auto">
          <a:xfrm>
            <a:off x="1600200" y="1676400"/>
            <a:ext cx="57912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Chasco Street </a:t>
            </a:r>
            <a:r>
              <a:rPr lang="en-US" altLang="en-US" sz="3200" b="1" dirty="0" smtClean="0">
                <a:latin typeface="Arial" charset="0"/>
              </a:rPr>
              <a:t>Parade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 smtClean="0">
                <a:latin typeface="Arial" charset="0"/>
              </a:rPr>
              <a:t>Mixers</a:t>
            </a:r>
            <a:endParaRPr lang="en-US" altLang="en-US" sz="3200" b="1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Holiday Party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Dog track and Rays Games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Family </a:t>
            </a:r>
            <a:r>
              <a:rPr lang="en-US" altLang="en-US" sz="3200" b="1" dirty="0" smtClean="0">
                <a:latin typeface="Arial" charset="0"/>
              </a:rPr>
              <a:t>Picnics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 smtClean="0">
                <a:latin typeface="Arial" charset="0"/>
              </a:rPr>
              <a:t>Installation Dinner</a:t>
            </a:r>
            <a:endParaRPr lang="en-US" altLang="en-US" sz="3200" b="1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District events</a:t>
            </a:r>
          </a:p>
        </p:txBody>
      </p:sp>
      <p:sp>
        <p:nvSpPr>
          <p:cNvPr id="228355" name="Rectangle 102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Social Events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791200"/>
            <a:ext cx="1447800" cy="915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build="p" autoUpdateAnimBg="0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Text Box 2"/>
          <p:cNvSpPr txBox="1">
            <a:spLocks noChangeArrowheads="1"/>
          </p:cNvSpPr>
          <p:nvPr/>
        </p:nvSpPr>
        <p:spPr bwMode="auto">
          <a:xfrm>
            <a:off x="1600200" y="1676400"/>
            <a:ext cx="655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President Elect Training Seminar (PETS)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District Assembly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District Conference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International Convention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Foundation Seminar</a:t>
            </a:r>
          </a:p>
          <a:p>
            <a:pPr eaLnBrk="1" hangingPunct="1">
              <a:lnSpc>
                <a:spcPct val="100000"/>
              </a:lnSpc>
              <a:spcBef>
                <a:spcPct val="25000"/>
              </a:spcBef>
            </a:pPr>
            <a:r>
              <a:rPr lang="en-US" altLang="en-US" sz="3200" b="1" dirty="0">
                <a:latin typeface="Arial" charset="0"/>
              </a:rPr>
              <a:t>Rotary Leadership Institute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Rotary Events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779097"/>
            <a:ext cx="1706739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The Privileges of Rotary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114800"/>
          </a:xfrm>
        </p:spPr>
        <p:txBody>
          <a:bodyPr/>
          <a:lstStyle/>
          <a:p>
            <a:pPr marL="457200" indent="-457200">
              <a:defRPr/>
            </a:pPr>
            <a:r>
              <a:rPr lang="en-CA" sz="2400" b="1" dirty="0" smtClean="0">
                <a:latin typeface="Arial" charset="0"/>
              </a:rPr>
              <a:t>Friendship with Leaders</a:t>
            </a:r>
          </a:p>
          <a:p>
            <a:pPr marL="457200" indent="-457200">
              <a:defRPr/>
            </a:pPr>
            <a:r>
              <a:rPr lang="en-CA" sz="2400" b="1" dirty="0" smtClean="0">
                <a:latin typeface="Arial" charset="0"/>
              </a:rPr>
              <a:t>Giving Service to your Community</a:t>
            </a:r>
          </a:p>
          <a:p>
            <a:pPr marL="457200" indent="-457200">
              <a:lnSpc>
                <a:spcPct val="140000"/>
              </a:lnSpc>
              <a:defRPr/>
            </a:pPr>
            <a:r>
              <a:rPr lang="en-CA" sz="2400" b="1" dirty="0" smtClean="0">
                <a:latin typeface="Arial" charset="0"/>
              </a:rPr>
              <a:t>Developing International Goodwill &amp; Understanding</a:t>
            </a:r>
          </a:p>
          <a:p>
            <a:pPr marL="457200" indent="-457200">
              <a:lnSpc>
                <a:spcPct val="140000"/>
              </a:lnSpc>
              <a:defRPr/>
            </a:pPr>
            <a:r>
              <a:rPr lang="en-CA" sz="2400" b="1" dirty="0" smtClean="0">
                <a:latin typeface="Arial" charset="0"/>
              </a:rPr>
              <a:t>Building Higher Ethical Standards in your Vocation</a:t>
            </a:r>
          </a:p>
          <a:p>
            <a:pPr marL="457200" indent="-457200">
              <a:buFont typeface="Wingdings" pitchFamily="2" charset="2"/>
              <a:buNone/>
              <a:defRPr/>
            </a:pPr>
            <a:endParaRPr lang="en-CA" sz="2400" dirty="0" smtClean="0"/>
          </a:p>
          <a:p>
            <a:pPr marL="457200" indent="-457200" algn="ctr">
              <a:buFont typeface="Wingdings" pitchFamily="2" charset="2"/>
              <a:buNone/>
              <a:defRPr/>
            </a:pPr>
            <a:r>
              <a:rPr lang="en-CA" sz="3200" b="1" i="1" dirty="0" smtClean="0">
                <a:solidFill>
                  <a:srgbClr val="FFFF00"/>
                </a:solidFill>
              </a:rPr>
              <a:t>Through the Common Bond of Rotary</a:t>
            </a:r>
          </a:p>
          <a:p>
            <a:pPr marL="457200" indent="-457200" algn="ctr">
              <a:buFont typeface="Wingdings" pitchFamily="2" charset="2"/>
              <a:buNone/>
              <a:defRPr/>
            </a:pPr>
            <a:endParaRPr lang="en-CA" dirty="0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Your Obligations in Rotary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4958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Assist </a:t>
            </a:r>
            <a:r>
              <a:rPr lang="en-CA" sz="3200" b="1" dirty="0" smtClean="0">
                <a:latin typeface="Arial" charset="0"/>
              </a:rPr>
              <a:t>with Club fundraising</a:t>
            </a: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Attend weekly meetings </a:t>
            </a:r>
            <a:r>
              <a:rPr lang="en-CA" sz="3200" b="1" dirty="0" smtClean="0">
                <a:latin typeface="Arial" charset="0"/>
              </a:rPr>
              <a:t>(makeup's)</a:t>
            </a:r>
            <a:endParaRPr lang="en-CA" sz="3200" b="1" dirty="0" smtClean="0">
              <a:latin typeface="Arial" charset="0"/>
            </a:endParaRP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Join in community work</a:t>
            </a: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Attend social functions</a:t>
            </a: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Participate in Club and District activities</a:t>
            </a: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b="1" dirty="0" smtClean="0">
                <a:latin typeface="Arial" charset="0"/>
              </a:rPr>
              <a:t>Build goodwill and friendships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1447800" cy="915217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bldLvl="3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dirty="0" smtClean="0"/>
              <a:t>Attendance Requirements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572000"/>
          </a:xfrm>
        </p:spPr>
        <p:txBody>
          <a:bodyPr/>
          <a:lstStyle/>
          <a:p>
            <a:pPr marL="457200" indent="-457200">
              <a:lnSpc>
                <a:spcPct val="130000"/>
              </a:lnSpc>
              <a:defRPr/>
            </a:pPr>
            <a:r>
              <a:rPr lang="en-CA" sz="2400" b="1" dirty="0" smtClean="0">
                <a:solidFill>
                  <a:srgbClr val="FFFF00"/>
                </a:solidFill>
                <a:latin typeface="Arial" charset="0"/>
              </a:rPr>
              <a:t>Meetings</a:t>
            </a:r>
            <a:r>
              <a:rPr lang="en-CA" sz="2400" b="1" dirty="0" smtClean="0">
                <a:latin typeface="Arial" charset="0"/>
              </a:rPr>
              <a:t> – First &amp; Third Wednesdays of Each Month</a:t>
            </a:r>
            <a:endParaRPr lang="en-CA" sz="2400" b="1" dirty="0" smtClean="0">
              <a:latin typeface="Arial" charset="0"/>
            </a:endParaRP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a minimum of </a:t>
            </a:r>
            <a:r>
              <a:rPr lang="en-CA" b="1" dirty="0" smtClean="0">
                <a:latin typeface="Arial" charset="0"/>
              </a:rPr>
              <a:t>80</a:t>
            </a:r>
            <a:r>
              <a:rPr lang="en-CA" b="1" dirty="0" smtClean="0">
                <a:latin typeface="Arial" charset="0"/>
              </a:rPr>
              <a:t>% is expected.</a:t>
            </a:r>
          </a:p>
          <a:p>
            <a:pPr marL="457200" indent="-457200">
              <a:lnSpc>
                <a:spcPct val="130000"/>
              </a:lnSpc>
              <a:defRPr/>
            </a:pPr>
            <a:r>
              <a:rPr lang="en-CA" sz="2400" b="1" dirty="0" smtClean="0">
                <a:solidFill>
                  <a:srgbClr val="FFFF00"/>
                </a:solidFill>
                <a:latin typeface="Arial" charset="0"/>
              </a:rPr>
              <a:t>You can maintain your attendance levels by</a:t>
            </a: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Making up at another Rotary Club within 14 days</a:t>
            </a: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Making up on-line </a:t>
            </a: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Participating in a planning meeting or fellowship</a:t>
            </a: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Attending a District event or a RI Convention</a:t>
            </a:r>
          </a:p>
          <a:p>
            <a:pPr marL="1028700" lvl="1" indent="-457200">
              <a:lnSpc>
                <a:spcPct val="130000"/>
              </a:lnSpc>
              <a:defRPr/>
            </a:pPr>
            <a:r>
              <a:rPr lang="en-CA" b="1" dirty="0" smtClean="0">
                <a:latin typeface="Arial" charset="0"/>
              </a:rPr>
              <a:t>Attending a monthly Board Meeting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943600"/>
            <a:ext cx="1219200" cy="77070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Your Financial Obligations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467600" cy="44958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Initiation Fee	</a:t>
            </a:r>
            <a:r>
              <a:rPr lang="en-CA" sz="2000" b="1" dirty="0" smtClean="0">
                <a:latin typeface="Arial" charset="0"/>
              </a:rPr>
              <a:t>$100</a:t>
            </a:r>
            <a:endParaRPr lang="en-CA" sz="2000" b="1" dirty="0" smtClean="0">
              <a:latin typeface="Arial" charset="0"/>
            </a:endParaRPr>
          </a:p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Dues (incl. Meals)	$</a:t>
            </a:r>
            <a:r>
              <a:rPr lang="en-CA" sz="2000" b="1" dirty="0" smtClean="0">
                <a:latin typeface="Arial" charset="0"/>
              </a:rPr>
              <a:t>200/qtr</a:t>
            </a:r>
            <a:endParaRPr lang="en-CA" sz="2000" b="1" dirty="0" smtClean="0">
              <a:latin typeface="Arial" charset="0"/>
            </a:endParaRPr>
          </a:p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R. I. Foundation (Paul Harris)	$25/qtr</a:t>
            </a:r>
          </a:p>
          <a:p>
            <a:pPr marL="457200" indent="-457200">
              <a:lnSpc>
                <a:spcPct val="110000"/>
              </a:lnSpc>
              <a:buFont typeface="Wingdings" pitchFamily="2" charset="2"/>
              <a:buNone/>
              <a:tabLst>
                <a:tab pos="6457950" algn="dec"/>
              </a:tabLst>
              <a:defRPr/>
            </a:pPr>
            <a:r>
              <a:rPr lang="en-CA" sz="2000" b="1" dirty="0" smtClean="0">
                <a:solidFill>
                  <a:srgbClr val="FFFF00"/>
                </a:solidFill>
                <a:latin typeface="Arial" charset="0"/>
              </a:rPr>
              <a:t>Total 	$</a:t>
            </a:r>
            <a:r>
              <a:rPr lang="en-CA" sz="2000" b="1" dirty="0" smtClean="0">
                <a:solidFill>
                  <a:srgbClr val="FFFF00"/>
                </a:solidFill>
                <a:latin typeface="Arial" charset="0"/>
              </a:rPr>
              <a:t>225/qtr</a:t>
            </a:r>
            <a:endParaRPr lang="en-CA" sz="2000" b="1" dirty="0" smtClean="0">
              <a:solidFill>
                <a:srgbClr val="FFFF00"/>
              </a:solidFill>
              <a:latin typeface="Arial" charset="0"/>
            </a:endParaRPr>
          </a:p>
          <a:p>
            <a:pPr marL="457200" indent="-457200">
              <a:lnSpc>
                <a:spcPct val="110000"/>
              </a:lnSpc>
              <a:buFont typeface="Wingdings" pitchFamily="2" charset="2"/>
              <a:buNone/>
              <a:tabLst>
                <a:tab pos="6457950" algn="dec"/>
              </a:tabLst>
              <a:defRPr/>
            </a:pPr>
            <a:r>
              <a:rPr lang="en-CA" sz="2000" b="1" dirty="0" smtClean="0">
                <a:solidFill>
                  <a:srgbClr val="FFFF00"/>
                </a:solidFill>
                <a:latin typeface="Arial" charset="0"/>
              </a:rPr>
              <a:t>plus variables:	</a:t>
            </a:r>
          </a:p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Good Natured Fines	$50/year</a:t>
            </a:r>
          </a:p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Fellowship Events	$60/year</a:t>
            </a:r>
          </a:p>
          <a:p>
            <a:pPr marL="457200" indent="-457200">
              <a:lnSpc>
                <a:spcPct val="110000"/>
              </a:lnSpc>
              <a:tabLst>
                <a:tab pos="6457950" algn="dec"/>
              </a:tabLst>
              <a:defRPr/>
            </a:pPr>
            <a:r>
              <a:rPr lang="en-CA" sz="2000" b="1" dirty="0" smtClean="0">
                <a:latin typeface="Arial" charset="0"/>
              </a:rPr>
              <a:t>Plus </a:t>
            </a:r>
            <a:r>
              <a:rPr lang="en-CA" sz="2000" b="1" dirty="0" smtClean="0">
                <a:latin typeface="Arial" charset="0"/>
              </a:rPr>
              <a:t>optional events and charity:</a:t>
            </a:r>
            <a:br>
              <a:rPr lang="en-CA" sz="2000" b="1" dirty="0" smtClean="0">
                <a:latin typeface="Arial" charset="0"/>
              </a:rPr>
            </a:br>
            <a:r>
              <a:rPr lang="en-CA" sz="2000" b="1" dirty="0" smtClean="0">
                <a:latin typeface="Arial" charset="0"/>
              </a:rPr>
              <a:t>e.g., District Conference, International Convention, Celebrations, Fundraisers, Foundation Contributions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5626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600200"/>
          </a:xfrm>
        </p:spPr>
        <p:txBody>
          <a:bodyPr/>
          <a:lstStyle/>
          <a:p>
            <a:pPr algn="ctr"/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4000" smtClean="0"/>
              <a:t>The Object of Rotary</a:t>
            </a:r>
            <a:br>
              <a:rPr lang="en-US" altLang="en-US" sz="4000" smtClean="0"/>
            </a:br>
            <a:r>
              <a:rPr lang="en-US" altLang="en-US" sz="4000" smtClean="0">
                <a:latin typeface="Arial" charset="0"/>
              </a:rPr>
              <a:t/>
            </a:r>
            <a:br>
              <a:rPr lang="en-US" altLang="en-US" sz="4000" smtClean="0">
                <a:latin typeface="Arial" charset="0"/>
              </a:rPr>
            </a:br>
            <a:r>
              <a:rPr lang="en-US" altLang="en-US" sz="4000" smtClean="0"/>
              <a:t> </a:t>
            </a:r>
            <a:endParaRPr lang="en-CA" alt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610600" cy="5029200"/>
          </a:xfrm>
        </p:spPr>
        <p:txBody>
          <a:bodyPr/>
          <a:lstStyle/>
          <a:p>
            <a:pPr marL="457200" indent="-457200">
              <a:defRPr/>
            </a:pPr>
            <a:r>
              <a:rPr lang="en-US" sz="2200" dirty="0" smtClean="0">
                <a:solidFill>
                  <a:srgbClr val="FFFF00"/>
                </a:solidFill>
                <a:latin typeface="Arial" charset="0"/>
              </a:rPr>
              <a:t>First - The </a:t>
            </a:r>
            <a:r>
              <a:rPr lang="en-US" sz="2200" dirty="0" smtClean="0">
                <a:latin typeface="Arial" charset="0"/>
              </a:rPr>
              <a:t>development of acquaintance </a:t>
            </a:r>
            <a:r>
              <a:rPr lang="en-US" sz="2200" dirty="0" smtClean="0">
                <a:solidFill>
                  <a:srgbClr val="FFFF00"/>
                </a:solidFill>
                <a:latin typeface="Arial" charset="0"/>
              </a:rPr>
              <a:t>as an opportunity for service;</a:t>
            </a:r>
          </a:p>
          <a:p>
            <a:pPr marL="457200" indent="-457200">
              <a:lnSpc>
                <a:spcPct val="130000"/>
              </a:lnSpc>
              <a:defRPr/>
            </a:pP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Second - </a:t>
            </a:r>
            <a:r>
              <a:rPr lang="en-CA" sz="2200" dirty="0" smtClean="0">
                <a:latin typeface="Arial" charset="0"/>
              </a:rPr>
              <a:t>High ethical standards </a:t>
            </a: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in business and professions; the recognition of the worthiness of all useful occupations; and the dignifying of each Rotarian’s occupation as an opportunity to serve society;</a:t>
            </a:r>
          </a:p>
          <a:p>
            <a:pPr marL="457200" indent="-457200">
              <a:lnSpc>
                <a:spcPct val="130000"/>
              </a:lnSpc>
              <a:defRPr/>
            </a:pP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Third – </a:t>
            </a:r>
            <a:r>
              <a:rPr lang="en-CA" sz="2200" dirty="0" smtClean="0">
                <a:latin typeface="Arial" charset="0"/>
              </a:rPr>
              <a:t>The application of ideal of service</a:t>
            </a: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 in each Rotarian’s personal, business, and community life;</a:t>
            </a:r>
          </a:p>
          <a:p>
            <a:pPr marL="457200" indent="-457200">
              <a:lnSpc>
                <a:spcPct val="130000"/>
              </a:lnSpc>
              <a:defRPr/>
            </a:pP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Fourth – </a:t>
            </a:r>
            <a:r>
              <a:rPr lang="en-CA" sz="2200" dirty="0" smtClean="0">
                <a:latin typeface="Arial" charset="0"/>
              </a:rPr>
              <a:t>The advancement of international understanding, goodwill, and peace</a:t>
            </a:r>
            <a:r>
              <a:rPr lang="en-CA" sz="2200" dirty="0" smtClean="0">
                <a:solidFill>
                  <a:srgbClr val="FFFF00"/>
                </a:solidFill>
                <a:latin typeface="Arial" charset="0"/>
              </a:rPr>
              <a:t> through a world fellowship of business and professional persons united in the ideal of service</a:t>
            </a:r>
            <a:endParaRPr lang="en-CA" sz="2200" dirty="0" smtClean="0">
              <a:latin typeface="Arial" charset="0"/>
            </a:endParaRPr>
          </a:p>
          <a:p>
            <a:pPr marL="457200" indent="-457200" algn="ctr">
              <a:lnSpc>
                <a:spcPct val="130000"/>
              </a:lnSpc>
              <a:buFont typeface="Wingdings" pitchFamily="2" charset="2"/>
              <a:buNone/>
              <a:defRPr/>
            </a:pPr>
            <a:endParaRPr lang="en-CA" sz="4000" b="1" dirty="0" smtClean="0">
              <a:solidFill>
                <a:srgbClr val="FFFF00"/>
              </a:solidFill>
            </a:endParaRPr>
          </a:p>
          <a:p>
            <a:pPr marL="457200" indent="-457200" algn="ctr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CA" sz="4000" b="1" dirty="0" smtClean="0">
                <a:solidFill>
                  <a:srgbClr val="FFFF00"/>
                </a:solidFill>
              </a:rPr>
              <a:t>Service above Self</a:t>
            </a:r>
            <a:r>
              <a:rPr lang="en-CA" sz="4000" b="1" dirty="0" smtClean="0"/>
              <a:t> is our Motto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64897"/>
            <a:ext cx="621858" cy="3931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Participate…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6553200" cy="4114800"/>
          </a:xfrm>
        </p:spPr>
        <p:txBody>
          <a:bodyPr/>
          <a:lstStyle/>
          <a:p>
            <a:pPr marL="457200" indent="-457200">
              <a:defRPr/>
            </a:pPr>
            <a:r>
              <a:rPr lang="en-CA" b="1" dirty="0" smtClean="0">
                <a:latin typeface="Arial" charset="0"/>
              </a:rPr>
              <a:t>for friendship</a:t>
            </a:r>
          </a:p>
          <a:p>
            <a:pPr marL="457200" indent="-457200">
              <a:defRPr/>
            </a:pPr>
            <a:r>
              <a:rPr lang="en-CA" b="1" dirty="0" smtClean="0">
                <a:latin typeface="Arial" charset="0"/>
              </a:rPr>
              <a:t>for service</a:t>
            </a:r>
          </a:p>
          <a:p>
            <a:pPr marL="457200" indent="-457200">
              <a:defRPr/>
            </a:pPr>
            <a:r>
              <a:rPr lang="en-CA" b="1" dirty="0" smtClean="0">
                <a:latin typeface="Arial" charset="0"/>
              </a:rPr>
              <a:t>for fellowship</a:t>
            </a:r>
          </a:p>
          <a:p>
            <a:pPr marL="457200" indent="-457200">
              <a:defRPr/>
            </a:pPr>
            <a:r>
              <a:rPr lang="en-CA" b="1" dirty="0" smtClean="0">
                <a:latin typeface="Arial" charset="0"/>
              </a:rPr>
              <a:t>for knowledge</a:t>
            </a:r>
          </a:p>
          <a:p>
            <a:pPr marL="457200" indent="-457200">
              <a:defRPr/>
            </a:pPr>
            <a:r>
              <a:rPr lang="en-CA" b="1" dirty="0" smtClean="0">
                <a:latin typeface="Arial" charset="0"/>
              </a:rPr>
              <a:t>for international understanding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CA" sz="4000" b="1" i="1" dirty="0" smtClean="0"/>
              <a:t>Remember You Are Rotary</a:t>
            </a:r>
            <a:r>
              <a:rPr lang="en-CA" sz="4000" i="1" dirty="0" smtClean="0">
                <a:solidFill>
                  <a:srgbClr val="FFFF00"/>
                </a:solidFill>
              </a:rPr>
              <a:t>!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en-GB" altLang="en-US" smtClean="0"/>
              <a:t>The 4 Way Test*</a:t>
            </a:r>
            <a:br>
              <a:rPr lang="en-GB" altLang="en-US" smtClean="0"/>
            </a:br>
            <a:r>
              <a:rPr lang="en-GB" altLang="en-US" smtClean="0"/>
              <a:t>(</a:t>
            </a:r>
            <a:r>
              <a:rPr lang="en-GB" altLang="en-US" sz="3600" smtClean="0"/>
              <a:t>of things we say, think or do)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467600" cy="4114800"/>
          </a:xfrm>
        </p:spPr>
        <p:txBody>
          <a:bodyPr/>
          <a:lstStyle/>
          <a:p>
            <a:pPr marL="514350" indent="-514350">
              <a:lnSpc>
                <a:spcPct val="130000"/>
              </a:lnSpc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1.</a:t>
            </a:r>
            <a:r>
              <a:rPr lang="en-CA" b="1" dirty="0" smtClean="0"/>
              <a:t> </a:t>
            </a:r>
            <a:r>
              <a:rPr lang="en-CA" b="1" dirty="0" smtClean="0">
                <a:latin typeface="Arial" charset="0"/>
              </a:rPr>
              <a:t>Is it the </a:t>
            </a: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TRUTH </a:t>
            </a:r>
            <a:r>
              <a:rPr lang="en-CA" b="1" dirty="0" smtClean="0">
                <a:latin typeface="Arial" charset="0"/>
              </a:rPr>
              <a:t>?</a:t>
            </a:r>
          </a:p>
          <a:p>
            <a:pPr marL="514350" indent="-514350">
              <a:lnSpc>
                <a:spcPct val="130000"/>
              </a:lnSpc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2.</a:t>
            </a:r>
            <a:r>
              <a:rPr lang="en-CA" b="1" dirty="0" smtClean="0">
                <a:latin typeface="Arial" charset="0"/>
              </a:rPr>
              <a:t> Is it </a:t>
            </a: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FAIR</a:t>
            </a:r>
            <a:r>
              <a:rPr lang="en-CA" b="1" dirty="0" smtClean="0">
                <a:latin typeface="Arial" charset="0"/>
              </a:rPr>
              <a:t> to all concerned ?</a:t>
            </a:r>
          </a:p>
          <a:p>
            <a:pPr marL="514350" indent="-514350">
              <a:lnSpc>
                <a:spcPct val="130000"/>
              </a:lnSpc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3.</a:t>
            </a:r>
            <a:r>
              <a:rPr lang="en-CA" b="1" dirty="0" smtClean="0">
                <a:latin typeface="Arial" charset="0"/>
              </a:rPr>
              <a:t> Will it build </a:t>
            </a: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GOODWILL</a:t>
            </a:r>
            <a:r>
              <a:rPr lang="en-CA" b="1" dirty="0" smtClean="0">
                <a:latin typeface="Arial" charset="0"/>
              </a:rPr>
              <a:t> and </a:t>
            </a: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BETTER FRIENDSHIPS ?</a:t>
            </a:r>
          </a:p>
          <a:p>
            <a:pPr marL="514350" indent="-514350">
              <a:lnSpc>
                <a:spcPct val="130000"/>
              </a:lnSpc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4.</a:t>
            </a:r>
            <a:r>
              <a:rPr lang="en-CA" b="1" dirty="0" smtClean="0">
                <a:latin typeface="Arial" charset="0"/>
              </a:rPr>
              <a:t> Will it be </a:t>
            </a:r>
            <a:r>
              <a:rPr lang="en-CA" b="1" dirty="0" smtClean="0">
                <a:solidFill>
                  <a:srgbClr val="FFFF00"/>
                </a:solidFill>
                <a:latin typeface="Arial" charset="0"/>
              </a:rPr>
              <a:t>BENEFICIAL</a:t>
            </a:r>
            <a:r>
              <a:rPr lang="en-CA" b="1" dirty="0" smtClean="0">
                <a:latin typeface="Arial" charset="0"/>
              </a:rPr>
              <a:t> to all concerned ?</a:t>
            </a:r>
            <a:endParaRPr lang="en-GB" sz="2400" b="1" i="1" dirty="0" smtClean="0">
              <a:latin typeface="Arial" charset="0"/>
            </a:endParaRP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1295400" y="5334000"/>
            <a:ext cx="6265433" cy="461665"/>
          </a:xfrm>
          <a:prstGeom prst="rect">
            <a:avLst/>
          </a:prstGeom>
          <a:noFill/>
          <a:ln w="330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CA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Created by Rotarian Herbert J. Taylor in 1932</a:t>
            </a:r>
            <a:endParaRPr lang="en-US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" name="Picture 4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791200"/>
            <a:ext cx="1447800" cy="915217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  <p:bldP spid="15462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Closing Pledge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772400" cy="20574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3200" b="1" dirty="0" smtClean="0"/>
              <a:t>“</a:t>
            </a:r>
            <a:r>
              <a:rPr lang="en-US" sz="3200" b="1" dirty="0" smtClean="0"/>
              <a:t>One</a:t>
            </a:r>
            <a:r>
              <a:rPr lang="en-US" sz="3200" b="1" dirty="0" smtClean="0"/>
              <a:t> </a:t>
            </a:r>
            <a:r>
              <a:rPr lang="en-US" sz="3200" b="1" dirty="0" smtClean="0"/>
              <a:t>who </a:t>
            </a:r>
            <a:r>
              <a:rPr lang="en-US" sz="3200" b="1" dirty="0" smtClean="0"/>
              <a:t>profits </a:t>
            </a:r>
            <a:r>
              <a:rPr lang="en-US" sz="3200" b="1" dirty="0" smtClean="0"/>
              <a:t>most who serves </a:t>
            </a:r>
            <a:r>
              <a:rPr lang="en-US" sz="3200" b="1" dirty="0" smtClean="0"/>
              <a:t>best</a:t>
            </a:r>
            <a:endParaRPr lang="en-US" sz="3200" b="1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3200" b="1" dirty="0" smtClean="0"/>
              <a:t>Service above Self”</a:t>
            </a:r>
            <a:endParaRPr lang="en-US" sz="3200" b="1" dirty="0"/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What’s Next?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305800" cy="4343400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CA" sz="3600" b="1" i="1" dirty="0" smtClean="0">
                <a:solidFill>
                  <a:srgbClr val="FFFF00"/>
                </a:solidFill>
                <a:latin typeface="Arial" charset="0"/>
              </a:rPr>
              <a:t>Steps for Becoming a New Member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Complete the Member Worksheet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Fireside Chat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Payment of Dues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Induction Ceremony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Join a committee – what suits you best?</a:t>
            </a:r>
          </a:p>
          <a:p>
            <a:pPr marL="571500" indent="-571500">
              <a:defRPr/>
            </a:pPr>
            <a:r>
              <a:rPr lang="en-CA" b="1" dirty="0" smtClean="0">
                <a:latin typeface="Arial" charset="0"/>
              </a:rPr>
              <a:t>Trial Period</a:t>
            </a:r>
          </a:p>
          <a:p>
            <a:pPr marL="571500" indent="-571500">
              <a:defRPr/>
            </a:pPr>
            <a:endParaRPr lang="en-CA" dirty="0" smtClean="0">
              <a:latin typeface="Arial" charset="0"/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5867400"/>
            <a:ext cx="1447800" cy="915217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bldLvl="3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Proposing a Member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077200" cy="3962400"/>
          </a:xfrm>
        </p:spPr>
        <p:txBody>
          <a:bodyPr/>
          <a:lstStyle/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the candidate's character above reproach?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the reputation of </a:t>
            </a:r>
            <a:r>
              <a:rPr lang="en-CA" sz="2000" b="1" dirty="0">
                <a:latin typeface="Arial" charset="0"/>
              </a:rPr>
              <a:t>the candidate's </a:t>
            </a:r>
            <a:r>
              <a:rPr lang="en-CA" sz="2000" b="1" dirty="0" smtClean="0">
                <a:latin typeface="Arial" charset="0"/>
              </a:rPr>
              <a:t>firm exemplary?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</a:t>
            </a:r>
            <a:r>
              <a:rPr lang="en-CA" sz="2000" b="1" dirty="0">
                <a:latin typeface="Arial" charset="0"/>
              </a:rPr>
              <a:t>the </a:t>
            </a:r>
            <a:r>
              <a:rPr lang="en-CA" sz="2000" b="1" dirty="0" smtClean="0">
                <a:latin typeface="Arial" charset="0"/>
              </a:rPr>
              <a:t>candidate “Service Minded”?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Can candidate meet the financial obligation?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Can </a:t>
            </a:r>
            <a:r>
              <a:rPr lang="en-CA" sz="2000" b="1" dirty="0">
                <a:latin typeface="Arial" charset="0"/>
              </a:rPr>
              <a:t>the candidate </a:t>
            </a:r>
            <a:r>
              <a:rPr lang="en-CA" sz="2000" b="1" dirty="0" smtClean="0">
                <a:latin typeface="Arial" charset="0"/>
              </a:rPr>
              <a:t>meet attendance requirements?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</a:t>
            </a:r>
            <a:r>
              <a:rPr lang="en-CA" sz="2000" b="1" dirty="0">
                <a:latin typeface="Arial" charset="0"/>
              </a:rPr>
              <a:t>the candidate </a:t>
            </a:r>
            <a:r>
              <a:rPr lang="en-CA" sz="2000" b="1" dirty="0" smtClean="0">
                <a:latin typeface="Arial" charset="0"/>
              </a:rPr>
              <a:t>an established Citizen of Our Community?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</a:t>
            </a:r>
            <a:r>
              <a:rPr lang="en-CA" sz="2000" b="1" dirty="0">
                <a:latin typeface="Arial" charset="0"/>
              </a:rPr>
              <a:t>the candidate </a:t>
            </a:r>
            <a:r>
              <a:rPr lang="en-CA" sz="2000" b="1" dirty="0" smtClean="0">
                <a:latin typeface="Arial" charset="0"/>
              </a:rPr>
              <a:t>willing to work on a committee and give of themselves?</a:t>
            </a:r>
          </a:p>
          <a:p>
            <a:pPr marL="571500" indent="-571500">
              <a:defRPr/>
            </a:pPr>
            <a:r>
              <a:rPr lang="en-CA" sz="2000" b="1" dirty="0" smtClean="0">
                <a:latin typeface="Arial" charset="0"/>
              </a:rPr>
              <a:t>Is </a:t>
            </a:r>
            <a:r>
              <a:rPr lang="en-CA" sz="2000" b="1" dirty="0">
                <a:latin typeface="Arial" charset="0"/>
              </a:rPr>
              <a:t>the candidate </a:t>
            </a:r>
            <a:r>
              <a:rPr lang="en-CA" sz="2000" b="1" dirty="0" smtClean="0">
                <a:latin typeface="Arial" charset="0"/>
              </a:rPr>
              <a:t>willing to work our fund raising activities?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562600"/>
            <a:ext cx="1310570" cy="82846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bldLvl="3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For Membership Information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1148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2286000" algn="l"/>
              </a:tabLst>
              <a:defRPr/>
            </a:pPr>
            <a:r>
              <a:rPr lang="en-CA" sz="3600" i="1" dirty="0" smtClean="0">
                <a:solidFill>
                  <a:srgbClr val="FFFF00"/>
                </a:solidFill>
                <a:latin typeface="Arial" charset="0"/>
              </a:rPr>
              <a:t>Please contact…</a:t>
            </a:r>
          </a:p>
          <a:p>
            <a:pPr marL="457200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Maryann Senderling - </a:t>
            </a:r>
            <a:r>
              <a:rPr lang="en-CA" b="1" dirty="0" smtClean="0">
                <a:latin typeface="Arial" charset="0"/>
              </a:rPr>
              <a:t>Director </a:t>
            </a:r>
            <a:r>
              <a:rPr lang="en-CA" b="1" dirty="0" smtClean="0">
                <a:latin typeface="Arial" charset="0"/>
              </a:rPr>
              <a:t>of </a:t>
            </a:r>
            <a:r>
              <a:rPr lang="en-CA" b="1" dirty="0" smtClean="0">
                <a:latin typeface="Arial" charset="0"/>
              </a:rPr>
              <a:t>Membership</a:t>
            </a:r>
            <a:endParaRPr lang="en-CA" b="1" dirty="0" smtClean="0">
              <a:latin typeface="Arial" charset="0"/>
            </a:endParaRPr>
          </a:p>
          <a:p>
            <a:pPr marL="1028700" lvl="1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Phone	(727) </a:t>
            </a:r>
            <a:r>
              <a:rPr lang="en-CA" b="1" dirty="0" smtClean="0">
                <a:latin typeface="Arial" charset="0"/>
              </a:rPr>
              <a:t>992-4009</a:t>
            </a:r>
            <a:endParaRPr lang="en-CA" b="1" dirty="0" smtClean="0">
              <a:latin typeface="Arial" charset="0"/>
            </a:endParaRPr>
          </a:p>
          <a:p>
            <a:pPr marL="1028700" lvl="1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E-mail	</a:t>
            </a:r>
            <a:r>
              <a:rPr lang="en-US" b="1" dirty="0" smtClean="0"/>
              <a:t> maryann@whitcoinsurance.com</a:t>
            </a:r>
            <a:endParaRPr lang="en-CA" b="1" dirty="0" smtClean="0">
              <a:latin typeface="Arial" charset="0"/>
            </a:endParaRPr>
          </a:p>
          <a:p>
            <a:pPr marL="457200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Bob Memoli</a:t>
            </a:r>
            <a:endParaRPr lang="en-CA" b="1" dirty="0" smtClean="0">
              <a:latin typeface="Arial" charset="0"/>
            </a:endParaRPr>
          </a:p>
          <a:p>
            <a:pPr marL="1028700" lvl="1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Phone	 (727) </a:t>
            </a:r>
            <a:r>
              <a:rPr lang="en-CA" b="1" dirty="0" smtClean="0">
                <a:latin typeface="Arial" charset="0"/>
              </a:rPr>
              <a:t>992-9898</a:t>
            </a:r>
            <a:endParaRPr lang="en-CA" b="1" dirty="0" smtClean="0">
              <a:latin typeface="Arial" charset="0"/>
            </a:endParaRPr>
          </a:p>
          <a:p>
            <a:pPr marL="1028700" lvl="1" indent="-457200">
              <a:tabLst>
                <a:tab pos="2286000" algn="l"/>
              </a:tabLst>
              <a:defRPr/>
            </a:pPr>
            <a:r>
              <a:rPr lang="en-CA" b="1" dirty="0" smtClean="0">
                <a:latin typeface="Arial" charset="0"/>
              </a:rPr>
              <a:t>E-mail	 </a:t>
            </a:r>
            <a:r>
              <a:rPr lang="en-US" sz="2000" b="1" dirty="0" smtClean="0">
                <a:latin typeface="Arial" charset="0"/>
              </a:rPr>
              <a:t>RotaryBob4@yahoo.com</a:t>
            </a:r>
            <a:endParaRPr lang="en-CA" sz="2000" b="1" dirty="0" smtClean="0">
              <a:latin typeface="Arial" charset="0"/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Who Touched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391400" cy="44958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FF00"/>
                </a:solidFill>
              </a:rPr>
              <a:t>Rotary and our club cannot survive and provide for others without members. It is the responsibility of every </a:t>
            </a:r>
            <a:r>
              <a:rPr lang="en-US" b="1" dirty="0">
                <a:solidFill>
                  <a:srgbClr val="FFFF00"/>
                </a:solidFill>
              </a:rPr>
              <a:t>R</a:t>
            </a:r>
            <a:r>
              <a:rPr lang="en-US" b="1" dirty="0" smtClean="0">
                <a:solidFill>
                  <a:srgbClr val="FFFF00"/>
                </a:solidFill>
              </a:rPr>
              <a:t>otarian to enlist other members.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This responsibility is vital if we are to continue our mission locally and world wide.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FF00"/>
                </a:solidFill>
              </a:rPr>
              <a:t>Remember who brought you into the club.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FF00"/>
                </a:solidFill>
              </a:rPr>
              <a:t>Remember who touched you.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791200"/>
            <a:ext cx="1371600" cy="867047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19050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6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Brush Script MT" pitchFamily="66" charset="0"/>
              </a:rPr>
              <a:t>Rotary Club of</a:t>
            </a:r>
            <a:br>
              <a:rPr lang="en-CA" sz="6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Brush Script MT" pitchFamily="66" charset="0"/>
              </a:rPr>
            </a:br>
            <a:r>
              <a:rPr lang="en-CA" sz="6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Brush Script MT" pitchFamily="66" charset="0"/>
              </a:rPr>
              <a:t>Sunset West Pasco</a:t>
            </a:r>
            <a:endParaRPr lang="en-CA" sz="6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4710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altLang="en-US" smtClean="0"/>
              <a:t>Welcome to the …</a:t>
            </a:r>
          </a:p>
        </p:txBody>
      </p:sp>
      <p:pic>
        <p:nvPicPr>
          <p:cNvPr id="6" name="Picture 5" descr="Sunset From Hoo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3429000"/>
            <a:ext cx="4191000" cy="3143250"/>
          </a:xfrm>
          <a:prstGeom prst="rect">
            <a:avLst/>
          </a:prstGeom>
        </p:spPr>
      </p:pic>
      <p:pic>
        <p:nvPicPr>
          <p:cNvPr id="8" name="Picture 7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CA" altLang="en-US" smtClean="0"/>
              <a:t>Rotary is an</a:t>
            </a:r>
            <a:br>
              <a:rPr lang="en-CA" altLang="en-US" smtClean="0"/>
            </a:br>
            <a:r>
              <a:rPr lang="en-CA" altLang="en-US" smtClean="0"/>
              <a:t>International Organization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086600" cy="4724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defRPr/>
            </a:pPr>
            <a:r>
              <a:rPr lang="en-CA" sz="3200" dirty="0" smtClean="0">
                <a:solidFill>
                  <a:srgbClr val="FFFF00"/>
                </a:solidFill>
                <a:latin typeface="Arial" charset="0"/>
              </a:rPr>
              <a:t>532 Districts in over 200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CA" sz="3200" dirty="0" smtClean="0">
                <a:solidFill>
                  <a:srgbClr val="FFFF00"/>
                </a:solidFill>
                <a:latin typeface="Arial" charset="0"/>
              </a:rPr>
              <a:t>countries</a:t>
            </a:r>
            <a:r>
              <a:rPr lang="en-CA" sz="2400" dirty="0" smtClean="0">
                <a:latin typeface="Arial" charset="0"/>
              </a:rPr>
              <a:t> </a:t>
            </a:r>
          </a:p>
          <a:p>
            <a:pPr marL="971550" lvl="1" indent="-400050">
              <a:lnSpc>
                <a:spcPct val="110000"/>
              </a:lnSpc>
              <a:defRPr/>
            </a:pPr>
            <a:r>
              <a:rPr lang="en-CA" sz="2800" dirty="0" smtClean="0">
                <a:latin typeface="Arial" charset="0"/>
              </a:rPr>
              <a:t>&gt;35,000 clubs</a:t>
            </a:r>
          </a:p>
          <a:p>
            <a:pPr marL="971550" lvl="1" indent="-400050">
              <a:lnSpc>
                <a:spcPct val="110000"/>
              </a:lnSpc>
              <a:defRPr/>
            </a:pPr>
            <a:r>
              <a:rPr lang="en-CA" sz="2800" dirty="0" smtClean="0">
                <a:latin typeface="Arial" charset="0"/>
              </a:rPr>
              <a:t>1.2 million members</a:t>
            </a:r>
          </a:p>
          <a:p>
            <a:pPr marL="457200" indent="-457200">
              <a:lnSpc>
                <a:spcPct val="110000"/>
              </a:lnSpc>
              <a:defRPr/>
            </a:pPr>
            <a:r>
              <a:rPr lang="en-CA" sz="3200" dirty="0" smtClean="0">
                <a:solidFill>
                  <a:srgbClr val="FFFF00"/>
                </a:solidFill>
                <a:latin typeface="Arial" charset="0"/>
              </a:rPr>
              <a:t>Our District 6950</a:t>
            </a:r>
            <a:r>
              <a:rPr lang="en-CA" dirty="0" smtClean="0">
                <a:latin typeface="Arial" charset="0"/>
              </a:rPr>
              <a:t> </a:t>
            </a:r>
          </a:p>
          <a:p>
            <a:pPr marL="971550" lvl="1" indent="-400050">
              <a:lnSpc>
                <a:spcPct val="110000"/>
              </a:lnSpc>
              <a:defRPr/>
            </a:pPr>
            <a:r>
              <a:rPr lang="en-CA" sz="2800" dirty="0" smtClean="0">
                <a:latin typeface="Arial" charset="0"/>
              </a:rPr>
              <a:t>Covers Pinellas, Pasco, Hernando and Citrus counties</a:t>
            </a:r>
          </a:p>
          <a:p>
            <a:pPr marL="971550" lvl="1" indent="-400050">
              <a:lnSpc>
                <a:spcPct val="110000"/>
              </a:lnSpc>
              <a:defRPr/>
            </a:pPr>
            <a:r>
              <a:rPr lang="en-CA" sz="2800" dirty="0" smtClean="0">
                <a:latin typeface="Arial" charset="0"/>
              </a:rPr>
              <a:t>48 Clubs</a:t>
            </a:r>
          </a:p>
          <a:p>
            <a:pPr marL="971550" lvl="1" indent="-400050">
              <a:lnSpc>
                <a:spcPct val="110000"/>
              </a:lnSpc>
              <a:defRPr/>
            </a:pPr>
            <a:r>
              <a:rPr lang="en-CA" sz="2800" dirty="0" smtClean="0">
                <a:latin typeface="Arial" charset="0"/>
              </a:rPr>
              <a:t>1,800 + members </a:t>
            </a: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867400"/>
            <a:ext cx="1325966" cy="8382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itchFamily="18" charset="0"/>
              </a:rPr>
              <a:t>World Wide Membership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Georgia" pitchFamily="18" charset="0"/>
              </a:rPr>
              <a:t>355,000+ North America and Caribbean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308,000+ Europe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202,000+ South and Southeast Asia, India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147,000+ North Asia, Japan and Korea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94,000+   Central and South America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64,000+ Australia, Philippines, Pacific Realm</a:t>
            </a: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38,000+ Africa and Southwest Asia</a:t>
            </a:r>
            <a:endParaRPr lang="en-US" dirty="0">
              <a:latin typeface="Georgia" pitchFamily="18" charset="0"/>
            </a:endParaRPr>
          </a:p>
        </p:txBody>
      </p:sp>
      <p:pic>
        <p:nvPicPr>
          <p:cNvPr id="4" name="Picture 3" descr="Rotary Internatio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715000"/>
            <a:ext cx="1567051" cy="9906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90800"/>
            <a:ext cx="6248400" cy="42672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  <a:defRPr/>
            </a:pPr>
            <a:endParaRPr lang="en-CA" dirty="0" smtClean="0"/>
          </a:p>
          <a:p>
            <a:pPr marL="571500" indent="-571500">
              <a:lnSpc>
                <a:spcPct val="80000"/>
              </a:lnSpc>
              <a:spcAft>
                <a:spcPct val="50000"/>
              </a:spcAft>
              <a:defRPr/>
            </a:pPr>
            <a:r>
              <a:rPr lang="en-CA" dirty="0" smtClean="0">
                <a:latin typeface="Arial" charset="0"/>
              </a:rPr>
              <a:t>Elected from all over the world</a:t>
            </a:r>
          </a:p>
          <a:p>
            <a:pPr marL="571500" indent="-571500">
              <a:lnSpc>
                <a:spcPct val="100000"/>
              </a:lnSpc>
              <a:spcAft>
                <a:spcPct val="50000"/>
              </a:spcAft>
              <a:defRPr/>
            </a:pPr>
            <a:r>
              <a:rPr lang="en-CA" dirty="0" smtClean="0">
                <a:latin typeface="Arial" charset="0"/>
              </a:rPr>
              <a:t>Each District elects a District Governor</a:t>
            </a:r>
          </a:p>
          <a:p>
            <a:pPr marL="571500" indent="-571500">
              <a:lnSpc>
                <a:spcPct val="80000"/>
              </a:lnSpc>
              <a:spcAft>
                <a:spcPct val="50000"/>
              </a:spcAft>
              <a:defRPr/>
            </a:pPr>
            <a:r>
              <a:rPr lang="en-CA" dirty="0" smtClean="0">
                <a:latin typeface="Arial" charset="0"/>
              </a:rPr>
              <a:t>Each club is an autonomous group</a:t>
            </a:r>
          </a:p>
          <a:p>
            <a:pPr marL="1143000" lvl="1" indent="-457200">
              <a:lnSpc>
                <a:spcPct val="80000"/>
              </a:lnSpc>
              <a:spcAft>
                <a:spcPct val="50000"/>
              </a:spcAft>
              <a:buSzPct val="100000"/>
              <a:defRPr/>
            </a:pPr>
            <a:r>
              <a:rPr lang="en-US" dirty="0" smtClean="0">
                <a:latin typeface="Arial" charset="0"/>
              </a:rPr>
              <a:t>Club President</a:t>
            </a:r>
          </a:p>
          <a:p>
            <a:pPr marL="1143000" lvl="1" indent="-457200">
              <a:lnSpc>
                <a:spcPct val="80000"/>
              </a:lnSpc>
              <a:spcAft>
                <a:spcPct val="50000"/>
              </a:spcAft>
              <a:buSzPct val="100000"/>
              <a:defRPr/>
            </a:pPr>
            <a:r>
              <a:rPr lang="en-US" dirty="0" smtClean="0">
                <a:latin typeface="Arial" charset="0"/>
              </a:rPr>
              <a:t>District  6950 Governor</a:t>
            </a:r>
            <a:endParaRPr lang="en-CA" dirty="0" smtClean="0">
              <a:latin typeface="Arial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5867400" y="3735388"/>
            <a:ext cx="3048000" cy="11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CA" altLang="en-US" sz="1600" b="1" dirty="0"/>
              <a:t>Rotary International </a:t>
            </a:r>
            <a:r>
              <a:rPr lang="en-CA" altLang="en-US" sz="1600" b="1" dirty="0" smtClean="0"/>
              <a:t>2018-2019 </a:t>
            </a:r>
            <a:endParaRPr lang="en-CA" altLang="en-US" sz="1600" b="1" dirty="0"/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CA" altLang="en-US" sz="1800" b="1" dirty="0"/>
              <a:t>President –  </a:t>
            </a:r>
            <a:r>
              <a:rPr lang="en-CA" altLang="en-US" sz="1800" b="1" dirty="0" smtClean="0"/>
              <a:t>Barry </a:t>
            </a:r>
            <a:r>
              <a:rPr lang="en-CA" altLang="en-US" sz="1800" b="1" dirty="0" err="1" smtClean="0"/>
              <a:t>Rassin</a:t>
            </a:r>
            <a:endParaRPr lang="en-CA" altLang="en-US" sz="1800" b="1" dirty="0" smtClean="0"/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CA" altLang="en-US" sz="1800" b="1" dirty="0" smtClean="0"/>
              <a:t>New Providence, Bahamas</a:t>
            </a:r>
            <a:endParaRPr lang="en-US" altLang="en-US" sz="1800" b="1" dirty="0"/>
          </a:p>
        </p:txBody>
      </p:sp>
      <p:pic>
        <p:nvPicPr>
          <p:cNvPr id="9220" name="Picture 10" descr="Rotary International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52400"/>
            <a:ext cx="61722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7756525" y="5832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30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228600" y="1752600"/>
            <a:ext cx="624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14350" indent="-514350" eaLnBrk="0" hangingPunct="0">
              <a:spcBef>
                <a:spcPct val="20000"/>
              </a:spcBef>
              <a:spcAft>
                <a:spcPct val="50000"/>
              </a:spcAft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CA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Governed by a President, President -Elect and a Board</a:t>
            </a:r>
            <a:br>
              <a:rPr lang="en-CA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CA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17 Directors </a:t>
            </a:r>
            <a:endParaRPr lang="en-CA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9" name="Picture 8" descr="International President rassin_barry_201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1676400"/>
            <a:ext cx="1426966" cy="1905000"/>
          </a:xfrm>
          <a:prstGeom prst="rect">
            <a:avLst/>
          </a:prstGeom>
        </p:spPr>
      </p:pic>
      <p:pic>
        <p:nvPicPr>
          <p:cNvPr id="8" name="Picture 7" descr="Rotary Internation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6096000"/>
            <a:ext cx="964339" cy="6096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  <p:bldP spid="43015" grpId="0" autoUpdateAnimBg="0"/>
      <p:bldP spid="430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altLang="en-US" smtClean="0">
                <a:solidFill>
                  <a:srgbClr val="FFFF00"/>
                </a:solidFill>
              </a:rPr>
              <a:t>Rotary International District 6950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08413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1400" b="1" dirty="0" smtClean="0">
                <a:solidFill>
                  <a:srgbClr val="FFFF00"/>
                </a:solidFill>
                <a:effectLst/>
                <a:latin typeface="Arial" charset="0"/>
              </a:rPr>
              <a:t>	</a:t>
            </a:r>
            <a:endParaRPr lang="en-US" altLang="en-US" sz="2400" b="1" dirty="0" smtClean="0">
              <a:solidFill>
                <a:srgbClr val="FF0000"/>
              </a:solidFill>
              <a:effectLst/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1200" b="1" dirty="0" smtClean="0">
                <a:solidFill>
                  <a:srgbClr val="FFFF00"/>
                </a:solidFill>
                <a:effectLst/>
                <a:latin typeface="Arial" charset="0"/>
              </a:rPr>
              <a:t>	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1200" b="1" dirty="0" smtClean="0">
                <a:solidFill>
                  <a:srgbClr val="FFFF00"/>
                </a:solidFill>
                <a:effectLst/>
                <a:latin typeface="Arial" charset="0"/>
              </a:rPr>
              <a:t>		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0" y="3048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8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4572000" y="4038600"/>
            <a:ext cx="3886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30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latin typeface="Arial" charset="0"/>
              </a:rPr>
              <a:t>Dr. Eloy Nunez</a:t>
            </a:r>
            <a:endParaRPr lang="en-US" altLang="en-US" sz="2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latin typeface="Arial" charset="0"/>
              </a:rPr>
              <a:t>2018-2019 </a:t>
            </a:r>
            <a:endParaRPr lang="en-US" altLang="en-US" sz="2400" b="1" dirty="0" smtClean="0">
              <a:solidFill>
                <a:srgbClr val="FFFF00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latin typeface="Arial" charset="0"/>
              </a:rPr>
              <a:t>District </a:t>
            </a:r>
            <a:r>
              <a:rPr lang="en-US" altLang="en-US" sz="2400" b="1" dirty="0">
                <a:solidFill>
                  <a:srgbClr val="FFFF00"/>
                </a:solidFill>
                <a:latin typeface="Arial" charset="0"/>
              </a:rPr>
              <a:t>Governor</a:t>
            </a:r>
            <a:br>
              <a:rPr lang="en-US" altLang="en-US" sz="2400" b="1" dirty="0">
                <a:solidFill>
                  <a:srgbClr val="FFFF00"/>
                </a:solidFill>
                <a:latin typeface="Arial" charset="0"/>
              </a:rPr>
            </a:br>
            <a:endParaRPr lang="en-US" altLang="en-US" sz="2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10246" name="Text Box 20"/>
          <p:cNvSpPr txBox="1">
            <a:spLocks noChangeArrowheads="1"/>
          </p:cNvSpPr>
          <p:nvPr/>
        </p:nvSpPr>
        <p:spPr bwMode="auto">
          <a:xfrm>
            <a:off x="6629400" y="3810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30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00728" name="Rectangle 24"/>
          <p:cNvSpPr>
            <a:spLocks noChangeArrowheads="1"/>
          </p:cNvSpPr>
          <p:nvPr/>
        </p:nvSpPr>
        <p:spPr bwMode="auto">
          <a:xfrm>
            <a:off x="457200" y="1600200"/>
            <a:ext cx="3352800" cy="3046988"/>
          </a:xfrm>
          <a:prstGeom prst="rect">
            <a:avLst/>
          </a:prstGeom>
          <a:noFill/>
          <a:ln w="3302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en-US" alt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“Become a Better Rotarian Rotary”                   </a:t>
            </a:r>
            <a:endParaRPr lang="en-US" alt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pic>
        <p:nvPicPr>
          <p:cNvPr id="10" name="Picture 9" descr="Eloy DG 201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676400"/>
            <a:ext cx="1828800" cy="2395809"/>
          </a:xfrm>
          <a:prstGeom prst="rect">
            <a:avLst/>
          </a:prstGeom>
        </p:spPr>
      </p:pic>
      <p:pic>
        <p:nvPicPr>
          <p:cNvPr id="9" name="Picture 8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1054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White marble"/>
          <p:cNvSpPr>
            <a:spLocks noChangeArrowheads="1"/>
          </p:cNvSpPr>
          <p:nvPr/>
        </p:nvSpPr>
        <p:spPr bwMode="auto">
          <a:xfrm>
            <a:off x="1246188" y="5378450"/>
            <a:ext cx="6719887" cy="53816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 rot="-5400000">
            <a:off x="2520156" y="3583782"/>
            <a:ext cx="2555875" cy="900112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DDDDDD"/>
              </a:gs>
              <a:gs pos="100000">
                <a:srgbClr val="6666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 rot="-5400000">
            <a:off x="4275931" y="3583782"/>
            <a:ext cx="2555875" cy="900112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DDDDDD"/>
              </a:gs>
              <a:gs pos="100000">
                <a:srgbClr val="6666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rot="-5400000">
            <a:off x="6030119" y="3583781"/>
            <a:ext cx="2555875" cy="900113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DDDDDD"/>
              </a:gs>
              <a:gs pos="100000">
                <a:srgbClr val="6666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35300" y="3160713"/>
            <a:ext cx="1479550" cy="1612900"/>
          </a:xfrm>
          <a:prstGeom prst="rect">
            <a:avLst/>
          </a:prstGeom>
          <a:solidFill>
            <a:srgbClr val="FFDD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918075" y="3160713"/>
            <a:ext cx="1316038" cy="1612900"/>
          </a:xfrm>
          <a:prstGeom prst="rect">
            <a:avLst/>
          </a:prstGeom>
          <a:solidFill>
            <a:srgbClr val="FFDD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16700" y="3160713"/>
            <a:ext cx="1520825" cy="1612900"/>
          </a:xfrm>
          <a:prstGeom prst="rect">
            <a:avLst/>
          </a:prstGeom>
          <a:solidFill>
            <a:srgbClr val="FFDD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 rot="-5400000">
            <a:off x="765969" y="3583781"/>
            <a:ext cx="2555875" cy="900113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DDDDDD"/>
              </a:gs>
              <a:gs pos="100000">
                <a:srgbClr val="6666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4" name="Freeform 10" descr="White marble"/>
          <p:cNvSpPr>
            <a:spLocks/>
          </p:cNvSpPr>
          <p:nvPr/>
        </p:nvSpPr>
        <p:spPr bwMode="auto">
          <a:xfrm>
            <a:off x="1108075" y="1897063"/>
            <a:ext cx="7135813" cy="941387"/>
          </a:xfrm>
          <a:custGeom>
            <a:avLst/>
            <a:gdLst>
              <a:gd name="T0" fmla="*/ 2147483647 w 4944"/>
              <a:gd name="T1" fmla="*/ 0 h 480"/>
              <a:gd name="T2" fmla="*/ 0 w 4944"/>
              <a:gd name="T3" fmla="*/ 2147483647 h 480"/>
              <a:gd name="T4" fmla="*/ 2147483647 w 4944"/>
              <a:gd name="T5" fmla="*/ 2147483647 h 480"/>
              <a:gd name="T6" fmla="*/ 2147483647 w 494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4944"/>
              <a:gd name="T13" fmla="*/ 0 h 480"/>
              <a:gd name="T14" fmla="*/ 4944 w 494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44" h="480">
                <a:moveTo>
                  <a:pt x="2304" y="0"/>
                </a:moveTo>
                <a:lnTo>
                  <a:pt x="0" y="480"/>
                </a:lnTo>
                <a:lnTo>
                  <a:pt x="4944" y="480"/>
                </a:lnTo>
                <a:lnTo>
                  <a:pt x="2304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3286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0"/>
            <a:ext cx="7772400" cy="1447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altLang="en-US" sz="3600" smtClean="0">
                <a:solidFill>
                  <a:srgbClr val="FFFF31"/>
                </a:solidFill>
              </a:rPr>
              <a:t>The Four Elements of Effective Clubs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54038" y="1143000"/>
            <a:ext cx="7827962" cy="201613"/>
          </a:xfrm>
          <a:prstGeom prst="rect">
            <a:avLst/>
          </a:prstGeom>
          <a:gradFill rotWithShape="0">
            <a:gsLst>
              <a:gs pos="0">
                <a:srgbClr val="5E4300"/>
              </a:gs>
              <a:gs pos="50000">
                <a:srgbClr val="FFFF00"/>
              </a:gs>
              <a:gs pos="100000">
                <a:srgbClr val="5E4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 rot="-5400000">
            <a:off x="-2468562" y="3357563"/>
            <a:ext cx="6253162" cy="207962"/>
          </a:xfrm>
          <a:prstGeom prst="rect">
            <a:avLst/>
          </a:prstGeom>
          <a:gradFill rotWithShape="0">
            <a:gsLst>
              <a:gs pos="0">
                <a:srgbClr val="5E4300"/>
              </a:gs>
              <a:gs pos="50000">
                <a:srgbClr val="FFFF00"/>
              </a:gs>
              <a:gs pos="100000">
                <a:srgbClr val="5E43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2971800" y="3505200"/>
            <a:ext cx="1600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Implement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Successful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Service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Projects</a:t>
            </a:r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4953000" y="3495675"/>
            <a:ext cx="1295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Support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The Rotary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Foundation</a:t>
            </a:r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6511925" y="3316288"/>
            <a:ext cx="1731963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Develop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Club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Leaders for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Beyond</a:t>
            </a:r>
            <a:br>
              <a:rPr lang="en-US" altLang="en-US" sz="1600" b="1">
                <a:solidFill>
                  <a:schemeClr val="bg2"/>
                </a:solidFill>
                <a:latin typeface="Arial" charset="0"/>
              </a:rPr>
            </a:br>
            <a:r>
              <a:rPr lang="en-US" altLang="en-US" sz="1600" b="1">
                <a:solidFill>
                  <a:schemeClr val="bg2"/>
                </a:solidFill>
                <a:latin typeface="Arial" charset="0"/>
              </a:rPr>
              <a:t>Club Level</a:t>
            </a: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3389313" y="2098675"/>
            <a:ext cx="21875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1"/>
                </a:solidFill>
                <a:latin typeface="Minion Bold" charset="0"/>
              </a:rPr>
              <a:t>Effective Clubs</a:t>
            </a:r>
            <a:br>
              <a:rPr lang="en-US" altLang="en-US" sz="2200" b="1">
                <a:solidFill>
                  <a:schemeClr val="tx1"/>
                </a:solidFill>
                <a:latin typeface="Minion Bold" charset="0"/>
              </a:rPr>
            </a:br>
            <a:r>
              <a:rPr lang="en-US" altLang="en-US" sz="2200" b="1">
                <a:solidFill>
                  <a:schemeClr val="tx1"/>
                </a:solidFill>
                <a:latin typeface="Minion Bold" charset="0"/>
              </a:rPr>
              <a:t>are able to..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2825750" y="5446713"/>
            <a:ext cx="40227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1"/>
                </a:solidFill>
                <a:latin typeface="Minion Bold" charset="0"/>
              </a:rPr>
              <a:t>Efficient Club Administration</a:t>
            </a:r>
          </a:p>
        </p:txBody>
      </p:sp>
      <p:sp>
        <p:nvSpPr>
          <p:cNvPr id="11283" name="Line 20"/>
          <p:cNvSpPr>
            <a:spLocks noChangeShapeType="1"/>
          </p:cNvSpPr>
          <p:nvPr/>
        </p:nvSpPr>
        <p:spPr bwMode="auto">
          <a:xfrm flipH="1">
            <a:off x="1108075" y="1882775"/>
            <a:ext cx="3325813" cy="941388"/>
          </a:xfrm>
          <a:prstGeom prst="line">
            <a:avLst/>
          </a:prstGeom>
          <a:noFill/>
          <a:ln w="41275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1"/>
          <p:cNvSpPr>
            <a:spLocks noChangeShapeType="1"/>
          </p:cNvSpPr>
          <p:nvPr/>
        </p:nvSpPr>
        <p:spPr bwMode="auto">
          <a:xfrm>
            <a:off x="4433888" y="1882775"/>
            <a:ext cx="3810000" cy="941388"/>
          </a:xfrm>
          <a:prstGeom prst="line">
            <a:avLst/>
          </a:prstGeom>
          <a:noFill/>
          <a:ln w="41275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2"/>
          <p:cNvSpPr>
            <a:spLocks noChangeArrowheads="1"/>
          </p:cNvSpPr>
          <p:nvPr/>
        </p:nvSpPr>
        <p:spPr bwMode="auto">
          <a:xfrm>
            <a:off x="1281113" y="3160713"/>
            <a:ext cx="1524000" cy="1612900"/>
          </a:xfrm>
          <a:prstGeom prst="rect">
            <a:avLst/>
          </a:prstGeom>
          <a:solidFill>
            <a:srgbClr val="FFDD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­"/>
              <a:defRPr sz="24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140000"/>
              <a:buChar char="•"/>
              <a:defRPr sz="24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SzPct val="55000"/>
              <a:buFont typeface="Wingdings" pitchFamily="2" charset="2"/>
              <a:buChar char="¥"/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•"/>
              <a:defRPr sz="16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46" name="Rectangle 2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429000"/>
            <a:ext cx="1503363" cy="10763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defTabSz="1019175"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sz="1600" b="1" smtClean="0">
                <a:solidFill>
                  <a:schemeClr val="bg2"/>
                </a:solidFill>
                <a:effectLst/>
                <a:latin typeface="Arial" charset="0"/>
              </a:rPr>
              <a:t>Sustain </a:t>
            </a:r>
            <a:br>
              <a:rPr lang="en-US" altLang="en-US" sz="1600" b="1" smtClean="0">
                <a:solidFill>
                  <a:schemeClr val="bg2"/>
                </a:solidFill>
                <a:effectLst/>
                <a:latin typeface="Arial" charset="0"/>
              </a:rPr>
            </a:br>
            <a:r>
              <a:rPr lang="en-US" altLang="en-US" sz="1600" b="1" smtClean="0">
                <a:solidFill>
                  <a:schemeClr val="bg2"/>
                </a:solidFill>
                <a:effectLst/>
                <a:latin typeface="Arial" charset="0"/>
              </a:rPr>
              <a:t>and </a:t>
            </a:r>
            <a:br>
              <a:rPr lang="en-US" altLang="en-US" sz="1600" b="1" smtClean="0">
                <a:solidFill>
                  <a:schemeClr val="bg2"/>
                </a:solidFill>
                <a:effectLst/>
                <a:latin typeface="Arial" charset="0"/>
              </a:rPr>
            </a:br>
            <a:r>
              <a:rPr lang="en-US" altLang="en-US" sz="1600" b="1" smtClean="0">
                <a:solidFill>
                  <a:schemeClr val="bg2"/>
                </a:solidFill>
                <a:effectLst/>
                <a:latin typeface="Arial" charset="0"/>
              </a:rPr>
              <a:t>Grow Membership</a:t>
            </a:r>
          </a:p>
        </p:txBody>
      </p:sp>
      <p:pic>
        <p:nvPicPr>
          <p:cNvPr id="23" name="Picture 22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6083897"/>
            <a:ext cx="1224570" cy="7741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8077200" cy="4038600"/>
          </a:xfrm>
        </p:spPr>
        <p:txBody>
          <a:bodyPr/>
          <a:lstStyle/>
          <a:p>
            <a:pPr algn="ctr"/>
            <a:r>
              <a:rPr lang="en-CA" altLang="en-US" sz="3600" smtClean="0">
                <a:latin typeface="Arial" charset="0"/>
              </a:rPr>
              <a:t>We implement the</a:t>
            </a:r>
            <a:br>
              <a:rPr lang="en-CA" altLang="en-US" sz="3600" smtClean="0">
                <a:latin typeface="Arial" charset="0"/>
              </a:rPr>
            </a:br>
            <a:r>
              <a:rPr lang="en-CA" altLang="en-US" sz="3600" smtClean="0">
                <a:latin typeface="Arial" charset="0"/>
              </a:rPr>
              <a:t>Object of Rotary through the</a:t>
            </a:r>
            <a:r>
              <a:rPr lang="en-CA" altLang="en-US" sz="3600" smtClean="0"/>
              <a:t> </a:t>
            </a:r>
            <a:br>
              <a:rPr lang="en-CA" altLang="en-US" sz="3600" smtClean="0"/>
            </a:br>
            <a:r>
              <a:rPr lang="en-CA" altLang="en-US" sz="3600" smtClean="0">
                <a:solidFill>
                  <a:srgbClr val="FFFFFF"/>
                </a:solidFill>
              </a:rPr>
              <a:t>Club Leadership Plan </a:t>
            </a:r>
            <a:r>
              <a:rPr lang="en-CA" altLang="en-US" sz="3600" smtClean="0"/>
              <a:t>and the </a:t>
            </a:r>
            <a:r>
              <a:rPr lang="en-CA" altLang="en-US" sz="3600" i="1" smtClean="0">
                <a:solidFill>
                  <a:srgbClr val="FFFFFF"/>
                </a:solidFill>
              </a:rPr>
              <a:t>Five Avenues of Service</a:t>
            </a:r>
            <a:r>
              <a:rPr lang="en-CA" altLang="en-US" sz="3600" smtClean="0"/>
              <a:t> :  Club, Vocational, Community, New Generations, and International Service</a:t>
            </a:r>
          </a:p>
        </p:txBody>
      </p:sp>
      <p:pic>
        <p:nvPicPr>
          <p:cNvPr id="3" name="Picture 2" descr="Rotary Internati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638800"/>
            <a:ext cx="1706739" cy="10789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 autoUpdateAnimBg="0"/>
    </p:bldLst>
  </p:timing>
</p:sld>
</file>

<file path=ppt/theme/theme1.xml><?xml version="1.0" encoding="utf-8"?>
<a:theme xmlns:a="http://schemas.openxmlformats.org/drawingml/2006/main" name="Phil template">
  <a:themeElements>
    <a:clrScheme name="Phil template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Phil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ln w="330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ln w="330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il template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il template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l templa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8396</TotalTime>
  <Words>1044</Words>
  <Application>Microsoft Office PowerPoint</Application>
  <PresentationFormat>On-screen Show (4:3)</PresentationFormat>
  <Paragraphs>249</Paragraphs>
  <Slides>37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Phil template</vt:lpstr>
      <vt:lpstr>Clip</vt:lpstr>
      <vt:lpstr>Welcome to Rotary</vt:lpstr>
      <vt:lpstr>Founded 23rd Feb 1905</vt:lpstr>
      <vt:lpstr> The Object of Rotary   </vt:lpstr>
      <vt:lpstr>Rotary is an International Organization</vt:lpstr>
      <vt:lpstr>World Wide Membership</vt:lpstr>
      <vt:lpstr>Slide 6</vt:lpstr>
      <vt:lpstr>Rotary International District 6950</vt:lpstr>
      <vt:lpstr>The Four Elements of Effective Clubs</vt:lpstr>
      <vt:lpstr>We implement the Object of Rotary through the  Club Leadership Plan and the Five Avenues of Service :  Club, Vocational, Community, New Generations, and International Service</vt:lpstr>
      <vt:lpstr>The Rotary Foundation</vt:lpstr>
      <vt:lpstr>The Rotary Foundation’s Mission:</vt:lpstr>
      <vt:lpstr>The Rotary Foundation</vt:lpstr>
      <vt:lpstr>Club Leadership - Officers</vt:lpstr>
      <vt:lpstr>Tools for Reaching these Goals</vt:lpstr>
      <vt:lpstr>Educational Programs</vt:lpstr>
      <vt:lpstr>Humanitarian Programs</vt:lpstr>
      <vt:lpstr>The Source of Rotary Foundation Funding</vt:lpstr>
      <vt:lpstr>PAUL HARRIS FELLOW</vt:lpstr>
      <vt:lpstr>Our Rotary Club</vt:lpstr>
      <vt:lpstr>Fundraising</vt:lpstr>
      <vt:lpstr>Rotary Club of Sunset WP</vt:lpstr>
      <vt:lpstr>Support and Service Projects</vt:lpstr>
      <vt:lpstr>International Projects</vt:lpstr>
      <vt:lpstr>Social Events</vt:lpstr>
      <vt:lpstr>Rotary Events</vt:lpstr>
      <vt:lpstr>The Privileges of Rotary</vt:lpstr>
      <vt:lpstr>Your Obligations in Rotary</vt:lpstr>
      <vt:lpstr>Attendance Requirements</vt:lpstr>
      <vt:lpstr>Your Financial Obligations</vt:lpstr>
      <vt:lpstr>Participate…</vt:lpstr>
      <vt:lpstr>The 4 Way Test* (of things we say, think or do)</vt:lpstr>
      <vt:lpstr>Closing Pledge</vt:lpstr>
      <vt:lpstr>What’s Next?</vt:lpstr>
      <vt:lpstr>Proposing a Member</vt:lpstr>
      <vt:lpstr>For Membership Information</vt:lpstr>
      <vt:lpstr>Who Touched You</vt:lpstr>
      <vt:lpstr>Welcome to the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Fireside Chat</dc:title>
  <dc:creator>Jack W. Schumann</dc:creator>
  <cp:lastModifiedBy>Bob</cp:lastModifiedBy>
  <cp:revision>480</cp:revision>
  <cp:lastPrinted>2003-09-09T16:06:44Z</cp:lastPrinted>
  <dcterms:created xsi:type="dcterms:W3CDTF">2002-01-18T07:26:36Z</dcterms:created>
  <dcterms:modified xsi:type="dcterms:W3CDTF">2019-03-21T23:43:46Z</dcterms:modified>
</cp:coreProperties>
</file>