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1"/>
  </p:notesMasterIdLst>
  <p:handoutMasterIdLst>
    <p:handoutMasterId r:id="rId22"/>
  </p:handoutMasterIdLst>
  <p:sldIdLst>
    <p:sldId id="361" r:id="rId4"/>
    <p:sldId id="384" r:id="rId5"/>
    <p:sldId id="399" r:id="rId6"/>
    <p:sldId id="377" r:id="rId7"/>
    <p:sldId id="395" r:id="rId8"/>
    <p:sldId id="392" r:id="rId9"/>
    <p:sldId id="402" r:id="rId10"/>
    <p:sldId id="393" r:id="rId11"/>
    <p:sldId id="394" r:id="rId12"/>
    <p:sldId id="397" r:id="rId13"/>
    <p:sldId id="398" r:id="rId14"/>
    <p:sldId id="400" r:id="rId15"/>
    <p:sldId id="338" r:id="rId16"/>
    <p:sldId id="380" r:id="rId17"/>
    <p:sldId id="403" r:id="rId18"/>
    <p:sldId id="396" r:id="rId19"/>
    <p:sldId id="40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58585A"/>
    <a:srgbClr val="005DAA"/>
    <a:srgbClr val="FF7600"/>
    <a:srgbClr val="D91B5C"/>
    <a:srgbClr val="872175"/>
    <a:srgbClr val="009999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40" y="-140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F92682B8-9352-4B22-9077-7F9D1DB3B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4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DDA68AF-9CD6-4E72-ADAB-FFDFB8BA0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2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A593DF4C-7F66-4496-8BB4-D6C4AB73C46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B787E610-DB79-4A7A-AA18-3D8CAF1D1CDC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4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9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26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5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7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43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72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22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5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50270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155162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0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5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7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0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1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8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35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9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TITLE  |  </a:t>
            </a:r>
            <a:fld id="{A83E8E10-9A1A-47FB-9E9F-26C05280BA52}" type="slidenum"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90" r:id="rId14"/>
    <p:sldLayoutId id="2147483791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TITLE |  </a:t>
            </a:r>
            <a:fld id="{24311672-6BE9-419B-882E-CFFC326E8D9B}" type="slidenum"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Relationship Id="rId11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8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4400" dirty="0" smtClean="0">
                <a:solidFill>
                  <a:schemeClr val="bg1"/>
                </a:solidFill>
                <a:latin typeface="Arial Narrow Bold" pitchFamily="-84" charset="0"/>
                <a:ea typeface="Arial Narrow Bold" pitchFamily="-84" charset="0"/>
                <a:cs typeface="Arial Narrow Bold" pitchFamily="-84" charset="0"/>
              </a:rPr>
              <a:t>Membership, The Magical Mystery Tour</a:t>
            </a:r>
            <a:endParaRPr lang="en-US" altLang="en-US" sz="4400" dirty="0">
              <a:solidFill>
                <a:schemeClr val="bg1"/>
              </a:solidFill>
              <a:latin typeface="Arial Narrow Bold" pitchFamily="-84" charset="0"/>
              <a:ea typeface="Arial Narrow Bold" pitchFamily="-84" charset="0"/>
              <a:cs typeface="Arial Narrow Bold" pitchFamily="-84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01B4E7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Membership – </a:t>
            </a:r>
            <a:r>
              <a:rPr lang="en-US" altLang="en-US" b="1" dirty="0" smtClean="0">
                <a:solidFill>
                  <a:srgbClr val="01B4E7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Attract and Engage Members</a:t>
            </a:r>
            <a:endParaRPr lang="en-US" altLang="en-US" b="1" dirty="0">
              <a:solidFill>
                <a:srgbClr val="01B4E7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01B4E7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Dan Sulger </a:t>
            </a:r>
            <a:endParaRPr lang="en-US" altLang="en-US" sz="2000" dirty="0">
              <a:solidFill>
                <a:srgbClr val="01B4E7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01B4E7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March </a:t>
            </a:r>
            <a:r>
              <a:rPr lang="en-US" altLang="en-US" sz="2000" dirty="0" smtClean="0">
                <a:solidFill>
                  <a:srgbClr val="01B4E7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2018 </a:t>
            </a:r>
            <a:endParaRPr lang="en-US" altLang="en-US" sz="2000" dirty="0">
              <a:solidFill>
                <a:srgbClr val="01B4E7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These Folks</a:t>
            </a:r>
          </a:p>
        </p:txBody>
      </p:sp>
      <p:pic>
        <p:nvPicPr>
          <p:cNvPr id="5" name="Picture 4" descr="400johnkenne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3434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3986986"/>
            <a:ext cx="4267200" cy="2308324"/>
          </a:xfrm>
          <a:prstGeom prst="rect">
            <a:avLst/>
          </a:prstGeom>
          <a:noFill/>
          <a:ln w="38100" cmpd="sng">
            <a:solidFill>
              <a:srgbClr val="00AEE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“</a:t>
            </a:r>
            <a:r>
              <a:rPr lang="en-US" sz="3600" b="1" dirty="0" smtClean="0"/>
              <a:t>One Man Can Make a Difference and Every Man Should Try”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 rot="20030021">
            <a:off x="36144" y="3451547"/>
            <a:ext cx="9071714" cy="769441"/>
          </a:xfrm>
          <a:prstGeom prst="rect">
            <a:avLst/>
          </a:prstGeom>
          <a:solidFill>
            <a:srgbClr val="00AEE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Rotarians Prove This EVERY Day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85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These Folks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8839200" cy="2308324"/>
          </a:xfrm>
          <a:prstGeom prst="rect">
            <a:avLst/>
          </a:prstGeom>
          <a:noFill/>
          <a:ln w="38100" cmpd="sng">
            <a:solidFill>
              <a:srgbClr val="00AEE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b="1" dirty="0"/>
              <a:t>“Some people spend an entire lifetime wondering if they made a difference in the world. But, the Marines don't have that problem.”</a:t>
            </a:r>
            <a:endParaRPr lang="en-US" sz="3600" b="1" dirty="0"/>
          </a:p>
        </p:txBody>
      </p:sp>
      <p:pic>
        <p:nvPicPr>
          <p:cNvPr id="3" name="Picture 2" descr="400ronreag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066800"/>
            <a:ext cx="4343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age-Photo-Gears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0"/>
            <a:ext cx="8610600" cy="59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15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Did </a:t>
            </a:r>
            <a:r>
              <a:rPr lang="en-US" dirty="0"/>
              <a:t>You Know??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8499475" cy="48768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u="sng" dirty="0" smtClean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u="sng" dirty="0" smtClean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u="sng" dirty="0">
              <a:solidFill>
                <a:schemeClr val="accent1"/>
              </a:solidFill>
              <a:ea typeface="+mn-ea"/>
            </a:endParaRP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b="1" dirty="0" smtClean="0">
                <a:ea typeface="+mn-ea"/>
              </a:rPr>
              <a:t>The </a:t>
            </a:r>
            <a:r>
              <a:rPr lang="en-US" sz="2000" b="1" dirty="0">
                <a:ea typeface="+mn-ea"/>
              </a:rPr>
              <a:t>Average Rotary Club loses 10% of its membership each </a:t>
            </a:r>
            <a:r>
              <a:rPr lang="en-US" sz="2000" b="1" dirty="0" smtClean="0">
                <a:ea typeface="+mn-ea"/>
              </a:rPr>
              <a:t>year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b="1" dirty="0">
              <a:ea typeface="+mn-ea"/>
            </a:endParaRP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b="1" dirty="0" smtClean="0">
              <a:ea typeface="+mn-ea"/>
            </a:endParaRP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b="1" dirty="0"/>
              <a:t>Half of all new members leave within 5 </a:t>
            </a:r>
            <a:r>
              <a:rPr lang="en-US" sz="2000" b="1" dirty="0" smtClean="0"/>
              <a:t>years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4400" b="1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Membership Engagement – How do we do it??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066800"/>
            <a:ext cx="7966075" cy="52578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Investigate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Passions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/>
              <a:t>Community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/>
              <a:t>Active Members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/>
              <a:t>Exiting Members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Honor Members</a:t>
            </a:r>
            <a:r>
              <a:rPr lang="en-US" sz="2400" dirty="0" smtClean="0"/>
              <a:t>	</a:t>
            </a:r>
          </a:p>
          <a:p>
            <a:pPr marL="339725" indent="-2254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/>
              <a:t>Rotary </a:t>
            </a:r>
            <a:r>
              <a:rPr lang="en-US" sz="2000" dirty="0" smtClean="0"/>
              <a:t>/Personal/Professional Accomplishments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Opportunity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Service Events</a:t>
            </a:r>
            <a:endParaRPr lang="en-US" sz="20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Social Events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Educate/Inform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20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2000" dirty="0" smtClean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20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400" dirty="0" smtClean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2400" dirty="0" smtClean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2400" dirty="0"/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dirty="0" smtClean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dirty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ea typeface="+mn-ea"/>
              </a:rPr>
              <a:t>Members</a:t>
            </a:r>
            <a:endParaRPr lang="en-US" sz="24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>
                <a:ea typeface="+mn-ea"/>
              </a:rPr>
              <a:t>Find what your members are passionate about</a:t>
            </a:r>
            <a:endParaRPr lang="en-US" sz="20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293627" cy="129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6" y="2971800"/>
            <a:ext cx="1825754" cy="122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12" y="4724400"/>
            <a:ext cx="2068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882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Member Engagement – Did You Know??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876800"/>
          </a:xfrm>
        </p:spPr>
        <p:txBody>
          <a:bodyPr lIns="0" tIns="0" rIns="0" bIns="0"/>
          <a:lstStyle/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 smtClean="0"/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b="1" dirty="0" smtClean="0"/>
              <a:t>Your MEMBERS will Tell You How to Engage Them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4400" b="1" dirty="0" smtClean="0"/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8000" b="1" dirty="0" smtClean="0"/>
              <a:t>If You Ask!!!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4400" b="1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7149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Remember This ?!??</a:t>
            </a:r>
            <a:endParaRPr lang="en-US" altLang="en-US" dirty="0" smtClean="0">
              <a:latin typeface="Arial Narrow" pitchFamily="34" charset="0"/>
            </a:endParaRPr>
          </a:p>
        </p:txBody>
      </p:sp>
      <p:pic>
        <p:nvPicPr>
          <p:cNvPr id="4" name="Picture 3" descr="THat would be gr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2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syJet-why-n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47663"/>
            <a:ext cx="8915400" cy="4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05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 NEED You</a:t>
            </a:r>
            <a:endParaRPr lang="en-US" altLang="en-US" dirty="0" smtClean="0">
              <a:latin typeface="Arial Narrow" pitchFamily="34" charset="0"/>
            </a:endParaRPr>
          </a:p>
        </p:txBody>
      </p:sp>
      <p:pic>
        <p:nvPicPr>
          <p:cNvPr id="4" name="Picture 3" descr="THat would be gr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78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8" y="723900"/>
            <a:ext cx="719988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40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Membership Attractions – Some Things to Think About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2" y="1295400"/>
            <a:ext cx="8499475" cy="8382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ea typeface="+mn-ea"/>
              </a:rPr>
              <a:t>You Don’t Get a Second Chance to Make a First Impression</a:t>
            </a:r>
            <a:endParaRPr lang="en-US" sz="24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66900"/>
            <a:ext cx="3962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33600"/>
            <a:ext cx="4191000" cy="4038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What is the first impression of a visiting potential member?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What is the second impression </a:t>
            </a:r>
            <a:r>
              <a:rPr lang="en-US" sz="2000" smtClean="0"/>
              <a:t>of a visiting </a:t>
            </a:r>
            <a:r>
              <a:rPr lang="en-US" sz="2000" dirty="0" smtClean="0"/>
              <a:t>potential member?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What is the induction experience like for a new member?  What does it look like to a visitor?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Why should someone join Rotary?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smtClean="0"/>
              <a:t>Why should someone join</a:t>
            </a:r>
            <a:r>
              <a:rPr lang="en-US" sz="2000" b="1" dirty="0" smtClean="0"/>
              <a:t> Your </a:t>
            </a:r>
            <a:r>
              <a:rPr lang="en-US" sz="2000" dirty="0" smtClean="0"/>
              <a:t>Rotary club? 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3200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1B4E7"/>
                </a:solidFill>
                <a:latin typeface="Georgia" panose="02040502050405020303" pitchFamily="18" charset="0"/>
              </a:rPr>
              <a:t>Or</a:t>
            </a:r>
            <a:endParaRPr lang="en-US" sz="9600" b="1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9099"/>
            <a:ext cx="4038600" cy="47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986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imple Question</a:t>
            </a:r>
            <a:endParaRPr lang="en-US" dirty="0"/>
          </a:p>
        </p:txBody>
      </p:sp>
      <p:pic>
        <p:nvPicPr>
          <p:cNvPr id="3" name="Picture 2" descr="why_rotary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2" y="1257300"/>
            <a:ext cx="64733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People Who Believe We Can Make a Difference and WE DO</a:t>
            </a:r>
            <a:endParaRPr lang="en-US" dirty="0"/>
          </a:p>
        </p:txBody>
      </p:sp>
      <p:pic>
        <p:nvPicPr>
          <p:cNvPr id="4" name="Picture 3" descr="What-Is-Rotary-419en13_1-e1500993639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70927"/>
            <a:ext cx="8305800" cy="49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4" name="Picture 3" descr="CS---Areas-of-Fo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3" y="1985030"/>
            <a:ext cx="8091214" cy="28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Above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990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According to the Past RI President, Bob Barth, a Rotary Pin says this about the wearer: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4384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You Can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Rely</a:t>
            </a: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 on Me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I am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Dependable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I am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Available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I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Give</a:t>
            </a: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More </a:t>
            </a: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than I Take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/>
                <a:cs typeface="Georgia"/>
              </a:rPr>
              <a:t>I Add </a:t>
            </a: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Value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I Serve</a:t>
            </a:r>
          </a:p>
          <a:p>
            <a:endParaRPr lang="en-US" dirty="0"/>
          </a:p>
        </p:txBody>
      </p:sp>
      <p:pic>
        <p:nvPicPr>
          <p:cNvPr id="6" name="Picture 5" descr="Rotary 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7" y="2438400"/>
            <a:ext cx="354232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400colsaunders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902062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Recognize These Folks</a:t>
            </a:r>
            <a:endParaRPr lang="en-US" dirty="0"/>
          </a:p>
        </p:txBody>
      </p:sp>
      <p:pic>
        <p:nvPicPr>
          <p:cNvPr id="24" name="Picture 23" descr="400neilarmstr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343400" cy="2794000"/>
          </a:xfrm>
          <a:prstGeom prst="rect">
            <a:avLst/>
          </a:prstGeom>
        </p:spPr>
      </p:pic>
      <p:pic>
        <p:nvPicPr>
          <p:cNvPr id="28" name="Picture 27" descr="400samwalt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4343400" cy="2794000"/>
          </a:xfrm>
          <a:prstGeom prst="rect">
            <a:avLst/>
          </a:prstGeom>
        </p:spPr>
      </p:pic>
      <p:pic>
        <p:nvPicPr>
          <p:cNvPr id="33" name="Picture 32" descr="Duk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2438400" cy="2993245"/>
          </a:xfrm>
          <a:prstGeom prst="rect">
            <a:avLst/>
          </a:prstGeom>
        </p:spPr>
      </p:pic>
      <p:pic>
        <p:nvPicPr>
          <p:cNvPr id="29" name="Picture 28" descr="400waltdisne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343400" cy="2794000"/>
          </a:xfrm>
          <a:prstGeom prst="rect">
            <a:avLst/>
          </a:prstGeom>
        </p:spPr>
      </p:pic>
      <p:pic>
        <p:nvPicPr>
          <p:cNvPr id="25" name="Picture 24" descr="400orvillewrigh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1066800"/>
            <a:ext cx="4343400" cy="2794000"/>
          </a:xfrm>
          <a:prstGeom prst="rect">
            <a:avLst/>
          </a:prstGeom>
        </p:spPr>
      </p:pic>
      <p:pic>
        <p:nvPicPr>
          <p:cNvPr id="26" name="Picture 25" descr="400popefranci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4343400" cy="2794000"/>
          </a:xfrm>
          <a:prstGeom prst="rect">
            <a:avLst/>
          </a:prstGeom>
        </p:spPr>
      </p:pic>
      <p:pic>
        <p:nvPicPr>
          <p:cNvPr id="21" name="Picture 20" descr="400churchi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06800"/>
            <a:ext cx="4343400" cy="2794000"/>
          </a:xfrm>
          <a:prstGeom prst="rect">
            <a:avLst/>
          </a:prstGeom>
        </p:spPr>
      </p:pic>
      <p:pic>
        <p:nvPicPr>
          <p:cNvPr id="4" name="Picture 3" descr="thatcher-flag_2530409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295400"/>
            <a:ext cx="7874000" cy="4914900"/>
          </a:xfrm>
          <a:prstGeom prst="rect">
            <a:avLst/>
          </a:prstGeom>
        </p:spPr>
      </p:pic>
      <p:pic>
        <p:nvPicPr>
          <p:cNvPr id="3" name="Picture 2" descr="german chancellor merke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81114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19755</TotalTime>
  <Words>299</Words>
  <Application>Microsoft Macintosh PowerPoint</Application>
  <PresentationFormat>On-screen Show (4:3)</PresentationFormat>
  <Paragraphs>75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Communications_white</vt:lpstr>
      <vt:lpstr>Custom Design</vt:lpstr>
      <vt:lpstr>2_Custom Design</vt:lpstr>
      <vt:lpstr>PowerPoint Presentation</vt:lpstr>
      <vt:lpstr>I NEED You</vt:lpstr>
      <vt:lpstr>PowerPoint Presentation</vt:lpstr>
      <vt:lpstr>Membership Attractions – Some Things to Think About</vt:lpstr>
      <vt:lpstr>A Simple Question</vt:lpstr>
      <vt:lpstr>We are People Who Believe We Can Make a Difference and WE DO</vt:lpstr>
      <vt:lpstr>What We Do</vt:lpstr>
      <vt:lpstr>Service Above Self</vt:lpstr>
      <vt:lpstr>Do you Recognize These Folks</vt:lpstr>
      <vt:lpstr>Do you Recognize These Folks</vt:lpstr>
      <vt:lpstr>Do you Recognize These Folks</vt:lpstr>
      <vt:lpstr>PowerPoint Presentation</vt:lpstr>
      <vt:lpstr>Did You Know??</vt:lpstr>
      <vt:lpstr>Membership Engagement – How do we do it??</vt:lpstr>
      <vt:lpstr>Member Engagement – Did You Know??</vt:lpstr>
      <vt:lpstr>Remember This ?!??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Dan Sulger</cp:lastModifiedBy>
  <cp:revision>696</cp:revision>
  <cp:lastPrinted>2013-04-11T19:55:04Z</cp:lastPrinted>
  <dcterms:created xsi:type="dcterms:W3CDTF">2010-04-16T20:11:30Z</dcterms:created>
  <dcterms:modified xsi:type="dcterms:W3CDTF">2018-03-12T22:33:12Z</dcterms:modified>
</cp:coreProperties>
</file>