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2"/>
  </p:notesMasterIdLst>
  <p:handoutMasterIdLst>
    <p:handoutMasterId r:id="rId13"/>
  </p:handoutMasterIdLst>
  <p:sldIdLst>
    <p:sldId id="361" r:id="rId4"/>
    <p:sldId id="375" r:id="rId5"/>
    <p:sldId id="385" r:id="rId6"/>
    <p:sldId id="391" r:id="rId7"/>
    <p:sldId id="377" r:id="rId8"/>
    <p:sldId id="389" r:id="rId9"/>
    <p:sldId id="338" r:id="rId10"/>
    <p:sldId id="366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4E7"/>
    <a:srgbClr val="58585A"/>
    <a:srgbClr val="005DAA"/>
    <a:srgbClr val="FF7600"/>
    <a:srgbClr val="D91B5C"/>
    <a:srgbClr val="872175"/>
    <a:srgbClr val="009999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42" y="7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F92682B8-9352-4B22-9077-7F9D1DB3B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642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4DDA68AF-9CD6-4E72-ADAB-FFDFB8BA0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235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fld id="{A593DF4C-7F66-4496-8BB4-D6C4AB73C46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fld id="{B787E610-DB79-4A7A-AA18-3D8CAF1D1CDC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fld id="{B787E610-DB79-4A7A-AA18-3D8CAF1D1CDC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fld id="{B787E610-DB79-4A7A-AA18-3D8CAF1D1CDC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fld id="{B787E610-DB79-4A7A-AA18-3D8CAF1D1CDC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fld id="{B787E610-DB79-4A7A-AA18-3D8CAF1D1CDC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fld id="{B787E610-DB79-4A7A-AA18-3D8CAF1D1CDC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fld id="{2462D933-4E7B-4069-B9DC-EBE109F35E24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4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8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98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20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826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57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71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7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437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28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622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5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150270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155162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02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55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75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0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01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2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1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8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35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9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8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6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r>
              <a:rPr lang="en-US" altLang="en-US" sz="900">
                <a:solidFill>
                  <a:srgbClr val="BCBDC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TITLE  |  </a:t>
            </a:r>
            <a:fld id="{A83E8E10-9A1A-47FB-9E9F-26C05280BA52}" type="slidenum">
              <a:rPr lang="en-US" altLang="en-US" sz="900">
                <a:solidFill>
                  <a:srgbClr val="BCBDC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pPr algn="r"/>
              <a:t>‹#›</a:t>
            </a:fld>
            <a:r>
              <a:rPr lang="en-US" altLang="en-US" sz="900">
                <a:solidFill>
                  <a:srgbClr val="BCBDC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  </a:t>
            </a:r>
            <a:endParaRPr lang="en-US" altLang="en-US" sz="900">
              <a:solidFill>
                <a:srgbClr val="958D85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90" r:id="rId14"/>
    <p:sldLayoutId id="2147483791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r>
              <a:rPr lang="en-US" altLang="en-US" sz="900">
                <a:solidFill>
                  <a:srgbClr val="BCBDC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TITLE |  </a:t>
            </a:r>
            <a:fld id="{24311672-6BE9-419B-882E-CFFC326E8D9B}" type="slidenum">
              <a:rPr lang="en-US" altLang="en-US" sz="900">
                <a:solidFill>
                  <a:srgbClr val="BCBDC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pPr algn="r"/>
              <a:t>‹#›</a:t>
            </a:fld>
            <a:r>
              <a:rPr lang="en-US" altLang="en-US" sz="900">
                <a:solidFill>
                  <a:srgbClr val="BCBDC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  </a:t>
            </a:r>
            <a:endParaRPr lang="en-US" altLang="en-US" sz="900">
              <a:solidFill>
                <a:srgbClr val="958D85"/>
              </a:solidFill>
              <a:latin typeface="Arial Narrow" pitchFamily="34" charset="0"/>
              <a:ea typeface="Arial Narrow" pitchFamily="34" charset="0"/>
              <a:cs typeface="Arial Narrow" pitchFamily="34" charset="0"/>
            </a:endParaRP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457200" y="3581400"/>
            <a:ext cx="8382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en-US" altLang="en-US" sz="4400" dirty="0" smtClean="0">
                <a:solidFill>
                  <a:schemeClr val="bg1"/>
                </a:solidFill>
                <a:latin typeface="Arial Narrow Bold" pitchFamily="-84" charset="0"/>
                <a:ea typeface="Arial Narrow Bold" pitchFamily="-84" charset="0"/>
                <a:cs typeface="Arial Narrow Bold" pitchFamily="-84" charset="0"/>
              </a:rPr>
              <a:t>PETs I Training 2017</a:t>
            </a:r>
            <a:endParaRPr lang="en-US" altLang="en-US" sz="4400" dirty="0">
              <a:solidFill>
                <a:schemeClr val="bg1"/>
              </a:solidFill>
              <a:latin typeface="Arial Narrow Bold" pitchFamily="-84" charset="0"/>
              <a:ea typeface="Arial Narrow Bold" pitchFamily="-84" charset="0"/>
              <a:cs typeface="Arial Narrow Bold" pitchFamily="-84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1B4E7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Membership – </a:t>
            </a:r>
            <a:r>
              <a:rPr lang="en-US" altLang="en-US" b="1" dirty="0" smtClean="0">
                <a:solidFill>
                  <a:srgbClr val="01B4E7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The Reader’s Digest Version</a:t>
            </a:r>
            <a:endParaRPr lang="en-US" altLang="en-US" b="1" dirty="0">
              <a:solidFill>
                <a:srgbClr val="01B4E7"/>
              </a:solidFill>
              <a:latin typeface="Georgia" pitchFamily="18" charset="0"/>
              <a:ea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2000" dirty="0" smtClean="0">
                <a:solidFill>
                  <a:srgbClr val="01B4E7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Dan Sulger </a:t>
            </a:r>
            <a:endParaRPr lang="en-US" altLang="en-US" sz="2000" dirty="0">
              <a:solidFill>
                <a:srgbClr val="01B4E7"/>
              </a:solidFill>
              <a:latin typeface="Georgia" pitchFamily="18" charset="0"/>
              <a:ea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2000" dirty="0" smtClean="0">
                <a:solidFill>
                  <a:srgbClr val="01B4E7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11/</a:t>
            </a:r>
            <a:r>
              <a:rPr lang="en-US" altLang="en-US" sz="2000" dirty="0">
                <a:solidFill>
                  <a:srgbClr val="01B4E7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2</a:t>
            </a:r>
            <a:r>
              <a:rPr lang="en-US" altLang="en-US" sz="2000" dirty="0" smtClean="0">
                <a:solidFill>
                  <a:srgbClr val="01B4E7"/>
                </a:solidFill>
                <a:latin typeface="Georgia" pitchFamily="18" charset="0"/>
                <a:ea typeface="Georgia" pitchFamily="18" charset="0"/>
                <a:cs typeface="Georgia" pitchFamily="18" charset="0"/>
              </a:rPr>
              <a:t>/2017 </a:t>
            </a:r>
            <a:endParaRPr lang="en-US" altLang="en-US" sz="2000" dirty="0">
              <a:solidFill>
                <a:srgbClr val="01B4E7"/>
              </a:solidFill>
              <a:latin typeface="Georgia" pitchFamily="18" charset="0"/>
              <a:ea typeface="Georgia" pitchFamily="18" charset="0"/>
              <a:cs typeface="Georg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Where are We Today??</a:t>
            </a:r>
            <a:endParaRPr lang="en-US" altLang="en-US" dirty="0" smtClean="0">
              <a:latin typeface="Arial Narrow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97992"/>
              </p:ext>
            </p:extLst>
          </p:nvPr>
        </p:nvGraphicFramePr>
        <p:xfrm>
          <a:off x="152401" y="3009900"/>
          <a:ext cx="8839198" cy="838200"/>
        </p:xfrm>
        <a:graphic>
          <a:graphicData uri="http://schemas.openxmlformats.org/drawingml/2006/table">
            <a:tbl>
              <a:tblPr/>
              <a:tblGrid>
                <a:gridCol w="128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8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3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Members @ 1 July 2017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 /-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Current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Goal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Member Count Over (Under) Goal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2,327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mr-IN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2,354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91803"/>
              </p:ext>
            </p:extLst>
          </p:nvPr>
        </p:nvGraphicFramePr>
        <p:xfrm>
          <a:off x="76202" y="1371601"/>
          <a:ext cx="8991593" cy="4876801"/>
        </p:xfrm>
        <a:graphic>
          <a:graphicData uri="http://schemas.openxmlformats.org/drawingml/2006/table">
            <a:tbl>
              <a:tblPr/>
              <a:tblGrid>
                <a:gridCol w="2787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8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54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Club 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Members @ 1 July 2017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 /-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Current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Goal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Member Count Over (Under) Goal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 City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Pensacola Suburban West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Pensacola-Cordova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Crestview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Marianna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Pensacola-Five Flags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Williston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St. Joe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4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Tallahassee Southside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037315"/>
              </p:ext>
            </p:extLst>
          </p:nvPr>
        </p:nvGraphicFramePr>
        <p:xfrm>
          <a:off x="152398" y="1447800"/>
          <a:ext cx="8915405" cy="4800597"/>
        </p:xfrm>
        <a:graphic>
          <a:graphicData uri="http://schemas.openxmlformats.org/drawingml/2006/table">
            <a:tbl>
              <a:tblPr/>
              <a:tblGrid>
                <a:gridCol w="276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2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40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Club 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Members @ 1 July 2017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 /-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Current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Goal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Member Count Over (Under) Goal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Blountstown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Chattahoochee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Chiefland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DeFuniak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Springs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Dixie County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Gulf Breeze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Pensacola North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Pensacola Seville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Tallahassee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77104"/>
              </p:ext>
            </p:extLst>
          </p:nvPr>
        </p:nvGraphicFramePr>
        <p:xfrm>
          <a:off x="228601" y="1447800"/>
          <a:ext cx="8839202" cy="4800597"/>
        </p:xfrm>
        <a:graphic>
          <a:graphicData uri="http://schemas.openxmlformats.org/drawingml/2006/table">
            <a:tbl>
              <a:tblPr/>
              <a:tblGrid>
                <a:gridCol w="274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55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259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Club </a:t>
                      </a:r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Members @ 1 July 2017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 /-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Current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Goal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Member Count Over (Under) Goal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Lake City Downtown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Madison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Navarre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Niceville-Valparaiso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 City Beaches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Perdido Key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Tallahassee Northside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Wakulla County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Branford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Destin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 Oak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 Walton County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Suwannee Valley Chiefland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Tallahassee (Capital)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Trenton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492800"/>
              </p:ext>
            </p:extLst>
          </p:nvPr>
        </p:nvGraphicFramePr>
        <p:xfrm>
          <a:off x="76200" y="1447800"/>
          <a:ext cx="8991599" cy="4800594"/>
        </p:xfrm>
        <a:graphic>
          <a:graphicData uri="http://schemas.openxmlformats.org/drawingml/2006/table">
            <a:tbl>
              <a:tblPr/>
              <a:tblGrid>
                <a:gridCol w="278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8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8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898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Club 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Members @ 1 July 2017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+ /-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Current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Goal Members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Member Count Over (Under) Goal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Apalachicola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Pensacola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Quincy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Cantonment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Tallahassee (Sunrise)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Emerald Coast (Panama City Beach)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Lake City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Milton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 Walton Beach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Mid-Bay Bridge (Choctawhatchee Bay)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Tallahassee Sunset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5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927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What is Your Club All About</a:t>
            </a:r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143000"/>
            <a:ext cx="7966075" cy="49530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a typeface="+mn-ea"/>
              </a:rPr>
              <a:t>Take a Look at What Your Club is Know for in Your Community.  Ask Yourself Some Questions</a:t>
            </a:r>
            <a:br>
              <a:rPr lang="en-US" sz="2400" b="1" dirty="0" smtClean="0">
                <a:solidFill>
                  <a:schemeClr val="accent1"/>
                </a:solidFill>
                <a:ea typeface="+mn-ea"/>
              </a:rPr>
            </a:br>
            <a:endParaRPr lang="en-US" sz="1000" b="1" u="sng" dirty="0" smtClean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>
                <a:ea typeface="+mn-ea"/>
              </a:rPr>
              <a:t>What is your core mission?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>
                <a:ea typeface="+mn-ea"/>
              </a:rPr>
              <a:t>What is your unique story in your community?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>
                <a:ea typeface="+mn-ea"/>
              </a:rPr>
              <a:t>What are you known for in your community?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>
                <a:ea typeface="+mn-ea"/>
              </a:rPr>
              <a:t>What do your members think about your club?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>
                <a:ea typeface="+mn-ea"/>
              </a:rPr>
              <a:t>What is the plan you are going to use promote your Brand within your Community?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>
                <a:ea typeface="+mn-ea"/>
              </a:rPr>
              <a:t>Service Events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>
                <a:ea typeface="+mn-ea"/>
              </a:rPr>
              <a:t>Brochures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>
                <a:ea typeface="+mn-ea"/>
              </a:rPr>
              <a:t>Marketing</a:t>
            </a:r>
            <a:endParaRPr lang="en-US" sz="16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2527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Rotary – The Famed Elevator Speech</a:t>
            </a:r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295400"/>
            <a:ext cx="7966075" cy="4876800"/>
          </a:xfrm>
        </p:spPr>
        <p:txBody>
          <a:bodyPr lIns="0" tIns="0" rIns="0" bIns="0"/>
          <a:lstStyle/>
          <a:p>
            <a:pPr marL="0" indent="0" algn="ctr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 smtClean="0">
                <a:solidFill>
                  <a:schemeClr val="accent1"/>
                </a:solidFill>
                <a:ea typeface="+mn-ea"/>
              </a:rPr>
              <a:t>30 Second Version</a:t>
            </a:r>
            <a:endParaRPr lang="en-US" sz="1600" b="1" u="sng" dirty="0" smtClean="0">
              <a:solidFill>
                <a:schemeClr val="accent1"/>
              </a:solidFill>
              <a:ea typeface="+mn-ea"/>
            </a:endParaRP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"Rotary is the world's oldest and most important service organization with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over 1,200,000 members in more than 30,000 clubs spread throughout 160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countries. Rotary provides clean water to those without it, feeds the hungry,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battles crippling, debilitating and disfiguring diseases and helps people learn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to read and write so they can compete in the modern workplace. Rotarians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are business and professional leaders who aspire to the highest ethical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standards in their vocations and who not only help those in need in their own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communities but who also seek to advance the cause of peace,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understanding and goodwill worldwide through scholarships, youth and adult</a:t>
            </a:r>
          </a:p>
          <a:p>
            <a:pPr marL="1143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1700" dirty="0">
                <a:ea typeface="+mn-ea"/>
              </a:rPr>
              <a:t>exchanges and humanitarian projects</a:t>
            </a:r>
            <a:r>
              <a:rPr lang="en-US" sz="1700" dirty="0" smtClean="0">
                <a:ea typeface="+mn-ea"/>
              </a:rPr>
              <a:t>."</a:t>
            </a:r>
          </a:p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endParaRPr lang="en-US" sz="500" b="1" dirty="0" smtClean="0">
              <a:solidFill>
                <a:schemeClr val="accent1"/>
              </a:solidFill>
            </a:endParaRPr>
          </a:p>
          <a:p>
            <a:pPr marL="0" indent="0" algn="ctr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1600" b="1" dirty="0" smtClean="0">
                <a:solidFill>
                  <a:schemeClr val="accent1"/>
                </a:solidFill>
              </a:rPr>
              <a:t>10 </a:t>
            </a:r>
            <a:r>
              <a:rPr lang="en-US" sz="1600" b="1" dirty="0">
                <a:solidFill>
                  <a:schemeClr val="accent1"/>
                </a:solidFill>
              </a:rPr>
              <a:t>Second </a:t>
            </a:r>
            <a:r>
              <a:rPr lang="en-US" sz="1600" b="1" dirty="0" smtClean="0">
                <a:solidFill>
                  <a:schemeClr val="accent1"/>
                </a:solidFill>
              </a:rPr>
              <a:t>Version</a:t>
            </a:r>
            <a:endParaRPr lang="en-US" sz="1600" b="1" u="sng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"Rotary is the world's oldest and most important service organization. 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provides clean water to those without it, feeds the hungry, battles crippling,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debilitating and disfiguring diseases and helps people learn to read and write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so they can compete in the modern workplace."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/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  <p:pic>
        <p:nvPicPr>
          <p:cNvPr id="2" name="Picture 1" descr="wh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40243"/>
            <a:ext cx="8991600" cy="495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45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Membership </a:t>
            </a:r>
            <a:r>
              <a:rPr lang="en-US" dirty="0" smtClean="0"/>
              <a:t>Attraction </a:t>
            </a:r>
            <a:r>
              <a:rPr lang="mr-IN" dirty="0" smtClean="0"/>
              <a:t>–</a:t>
            </a:r>
            <a:r>
              <a:rPr lang="en-US" dirty="0" smtClean="0"/>
              <a:t> The Basics</a:t>
            </a:r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62" y="1295400"/>
            <a:ext cx="8499475" cy="8382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a typeface="+mn-ea"/>
              </a:rPr>
              <a:t>You Don’t Get a Second Chance to Make a First Impression</a:t>
            </a:r>
            <a:endParaRPr lang="en-US" sz="2400" b="1" u="sng" dirty="0" smtClean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66900"/>
            <a:ext cx="39624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133600"/>
            <a:ext cx="4191000" cy="4038600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000" kern="1200">
                <a:solidFill>
                  <a:srgbClr val="58585A"/>
                </a:solidFill>
                <a:latin typeface="Georgia"/>
                <a:ea typeface="MS PGothic" pitchFamily="34" charset="-128"/>
                <a:cs typeface="Georgi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600" kern="1200">
                <a:solidFill>
                  <a:srgbClr val="58585A"/>
                </a:solidFill>
                <a:latin typeface="Georgia"/>
                <a:ea typeface="MS PGothic" pitchFamily="34" charset="-128"/>
                <a:cs typeface="Georgi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rgbClr val="58585A"/>
                </a:solidFill>
                <a:latin typeface="Georgia"/>
                <a:ea typeface="MS PGothic" pitchFamily="34" charset="-128"/>
                <a:cs typeface="Georgi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rgbClr val="58585A"/>
                </a:solidFill>
                <a:latin typeface="Georgia"/>
                <a:ea typeface="MS PGothic" pitchFamily="34" charset="-128"/>
                <a:cs typeface="Georgi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rgbClr val="58585A"/>
                </a:solidFill>
                <a:latin typeface="Georgia"/>
                <a:ea typeface="MS PGothic" pitchFamily="34" charset="-128"/>
                <a:cs typeface="Georgi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/>
              <a:t>What is the first impression of a visiting potential member?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/>
              <a:t>What is the second impression </a:t>
            </a:r>
            <a:r>
              <a:rPr lang="en-US" sz="2000" smtClean="0"/>
              <a:t>of a visiting </a:t>
            </a:r>
            <a:r>
              <a:rPr lang="en-US" sz="2000" dirty="0" smtClean="0"/>
              <a:t>potential member?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/>
              <a:t>What is the induction experience like for a new member?  What does it look like to a visitor?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/>
              <a:t>Why should someone join Rotary?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/>
              <a:t>Why should someone join</a:t>
            </a:r>
            <a:r>
              <a:rPr lang="en-US" sz="2000" b="1" dirty="0" smtClean="0"/>
              <a:t> Your </a:t>
            </a:r>
            <a:r>
              <a:rPr lang="en-US" sz="2000" dirty="0" smtClean="0"/>
              <a:t>Rotary club? 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 smtClean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1200" y="32004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1B4E7"/>
                </a:solidFill>
                <a:latin typeface="Georgia" panose="02040502050405020303" pitchFamily="18" charset="0"/>
              </a:rPr>
              <a:t>Or</a:t>
            </a:r>
            <a:endParaRPr lang="en-US" sz="9600" b="1" dirty="0">
              <a:solidFill>
                <a:srgbClr val="01B4E7"/>
              </a:solidFill>
              <a:latin typeface="Georgia" panose="02040502050405020303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89099"/>
            <a:ext cx="4038600" cy="471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698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Membership </a:t>
            </a:r>
            <a:r>
              <a:rPr lang="en-US" dirty="0"/>
              <a:t>Attraction – Some Suggestions</a:t>
            </a:r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143000"/>
            <a:ext cx="7966075" cy="49530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a typeface="+mn-ea"/>
              </a:rPr>
              <a:t>Plan Strategically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/>
              <a:t>Strategic plans have value only if they are actually implemented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/>
              <a:t>They are catalyst for positive change 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400" dirty="0"/>
              <a:t>The plans can help organizations define priorities </a:t>
            </a:r>
            <a:endParaRPr lang="en-US" sz="2400" b="1" u="sng" dirty="0">
              <a:solidFill>
                <a:schemeClr val="accent1"/>
              </a:solidFill>
              <a:ea typeface="+mn-ea"/>
            </a:endParaRPr>
          </a:p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Reduce Meetings – Increase Service</a:t>
            </a:r>
            <a:endParaRPr lang="en-US" sz="2400" b="1" u="sng" dirty="0">
              <a:solidFill>
                <a:schemeClr val="accent1"/>
              </a:solidFill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/>
              <a:t>Focus your meetings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/>
              <a:t>Club Assembly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/>
              <a:t>Speakers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/>
              <a:t>Social Events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/>
              <a:t>Service Events</a:t>
            </a:r>
            <a:endParaRPr lang="en-US" sz="1600" dirty="0"/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2400" dirty="0"/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2400" dirty="0"/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1800" dirty="0" smtClean="0"/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980360"/>
            <a:ext cx="3962400" cy="2268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8814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Member Engagement – Did You Know??</a:t>
            </a:r>
            <a:endParaRPr lang="en-US" altLang="en-US" dirty="0" smtClean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295400"/>
            <a:ext cx="7966075" cy="48768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  <a:ea typeface="+mn-ea"/>
              </a:rPr>
              <a:t>Interesting Tid</a:t>
            </a:r>
            <a:r>
              <a:rPr lang="en-US" sz="2400" b="1" dirty="0">
                <a:solidFill>
                  <a:schemeClr val="accent1"/>
                </a:solidFill>
                <a:ea typeface="+mn-ea"/>
              </a:rPr>
              <a:t>b</a:t>
            </a:r>
            <a:r>
              <a:rPr lang="en-US" sz="2400" b="1" dirty="0" smtClean="0">
                <a:solidFill>
                  <a:schemeClr val="accent1"/>
                </a:solidFill>
                <a:ea typeface="+mn-ea"/>
              </a:rPr>
              <a:t>its</a:t>
            </a:r>
            <a:endParaRPr lang="en-US" sz="2400" b="1" u="sng" dirty="0" smtClean="0">
              <a:solidFill>
                <a:schemeClr val="accent1"/>
              </a:solidFill>
              <a:ea typeface="+mn-ea"/>
            </a:endParaRP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>
                <a:ea typeface="+mn-ea"/>
              </a:rPr>
              <a:t>The Average Rotary Club loses 10% of its membership each </a:t>
            </a:r>
            <a:r>
              <a:rPr lang="en-US" sz="2000" dirty="0" smtClean="0">
                <a:ea typeface="+mn-ea"/>
              </a:rPr>
              <a:t>year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/>
              <a:t>Half of all new members leave within 5 </a:t>
            </a:r>
            <a:r>
              <a:rPr lang="en-US" sz="2000" dirty="0" smtClean="0"/>
              <a:t>years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dirty="0" smtClean="0"/>
              <a:t>Members who attend a Rotary Leadership Institute (RLI)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/>
              <a:t>*Normal retention rate:	46.3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dirty="0" smtClean="0"/>
              <a:t>*RLI Participants rate:	72.6</a:t>
            </a: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1600" b="1" dirty="0" smtClean="0"/>
              <a:t>*Difference:			26.3</a:t>
            </a:r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r>
              <a:rPr lang="en-US" sz="2000" b="1" dirty="0" smtClean="0"/>
              <a:t>Your MEMBERS will Tell You How to Engage Them</a:t>
            </a:r>
          </a:p>
          <a:p>
            <a:pPr marL="114300" indent="0" algn="ctr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4400" b="1" dirty="0" smtClean="0"/>
              <a:t>If You Ask!!!</a:t>
            </a: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900" b="1" dirty="0" smtClean="0"/>
              <a:t>* From 1995 RLI Zone 33/34 meeting</a:t>
            </a:r>
          </a:p>
          <a:p>
            <a:pPr marL="114300" indent="0" algn="ctr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4400" b="1" dirty="0"/>
          </a:p>
          <a:p>
            <a:pPr marL="339725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600" dirty="0" smtClean="0">
              <a:ea typeface="+mn-e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dirty="0" smtClean="0">
                <a:latin typeface="Arial Narrow" pitchFamily="34" charset="0"/>
              </a:rPr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720531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20010</TotalTime>
  <Words>982</Words>
  <Application>Microsoft Office PowerPoint</Application>
  <PresentationFormat>On-screen Show (4:3)</PresentationFormat>
  <Paragraphs>492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ＭＳ Ｐゴシック</vt:lpstr>
      <vt:lpstr>ＭＳ Ｐゴシック</vt:lpstr>
      <vt:lpstr>Arial</vt:lpstr>
      <vt:lpstr>Arial Narrow</vt:lpstr>
      <vt:lpstr>Arial Narrow Bold</vt:lpstr>
      <vt:lpstr>Calibri</vt:lpstr>
      <vt:lpstr>Georgia</vt:lpstr>
      <vt:lpstr>Mangal</vt:lpstr>
      <vt:lpstr>Wingdings</vt:lpstr>
      <vt:lpstr>ヒラギノ角ゴ Pro W3</vt:lpstr>
      <vt:lpstr>Communications_white</vt:lpstr>
      <vt:lpstr>Custom Design</vt:lpstr>
      <vt:lpstr>2_Custom Design</vt:lpstr>
      <vt:lpstr>PowerPoint Presentation</vt:lpstr>
      <vt:lpstr>Where are We Today??</vt:lpstr>
      <vt:lpstr>What is Your Club All About</vt:lpstr>
      <vt:lpstr>Rotary – The Famed Elevator Speech</vt:lpstr>
      <vt:lpstr>Membership Attraction – The Basics</vt:lpstr>
      <vt:lpstr>Membership Attraction – Some Suggestions</vt:lpstr>
      <vt:lpstr>Member Engagement – Did You Know??</vt:lpstr>
      <vt:lpstr>Open Discussion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John Medina</cp:lastModifiedBy>
  <cp:revision>678</cp:revision>
  <cp:lastPrinted>2013-04-11T19:55:04Z</cp:lastPrinted>
  <dcterms:created xsi:type="dcterms:W3CDTF">2010-04-16T20:11:30Z</dcterms:created>
  <dcterms:modified xsi:type="dcterms:W3CDTF">2017-10-30T20:31:36Z</dcterms:modified>
</cp:coreProperties>
</file>