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3" r:id="rId4"/>
    <p:sldId id="261" r:id="rId5"/>
    <p:sldId id="258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9" r:id="rId25"/>
    <p:sldId id="287" r:id="rId26"/>
    <p:sldId id="288" r:id="rId27"/>
    <p:sldId id="296" r:id="rId28"/>
    <p:sldId id="285" r:id="rId29"/>
    <p:sldId id="286" r:id="rId30"/>
    <p:sldId id="290" r:id="rId31"/>
    <p:sldId id="314" r:id="rId32"/>
    <p:sldId id="307" r:id="rId33"/>
    <p:sldId id="292" r:id="rId34"/>
    <p:sldId id="293" r:id="rId35"/>
    <p:sldId id="294" r:id="rId36"/>
    <p:sldId id="291" r:id="rId37"/>
    <p:sldId id="315" r:id="rId38"/>
    <p:sldId id="295" r:id="rId39"/>
    <p:sldId id="297" r:id="rId40"/>
    <p:sldId id="299" r:id="rId41"/>
    <p:sldId id="300" r:id="rId42"/>
    <p:sldId id="301" r:id="rId43"/>
    <p:sldId id="303" r:id="rId44"/>
    <p:sldId id="304" r:id="rId45"/>
    <p:sldId id="305" r:id="rId46"/>
    <p:sldId id="306" r:id="rId47"/>
    <p:sldId id="309" r:id="rId48"/>
    <p:sldId id="308" r:id="rId49"/>
    <p:sldId id="312" r:id="rId50"/>
    <p:sldId id="313" r:id="rId5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98" autoAdjust="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D8000-DC2F-41EC-8730-F35AE485CBD5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10BB3B58-5661-46A7-B9C0-4D1F908F005C}">
      <dgm:prSet/>
      <dgm:spPr/>
      <dgm:t>
        <a:bodyPr/>
        <a:lstStyle/>
        <a:p>
          <a:r>
            <a:rPr lang="en-US" b="1" baseline="0" dirty="0"/>
            <a:t>For </a:t>
          </a:r>
        </a:p>
        <a:p>
          <a:r>
            <a:rPr lang="en-US" b="1" baseline="0" dirty="0"/>
            <a:t>District 6940  </a:t>
          </a:r>
        </a:p>
        <a:p>
          <a:r>
            <a:rPr lang="en-US" b="1" baseline="0" dirty="0"/>
            <a:t>Club Leaders</a:t>
          </a:r>
          <a:endParaRPr lang="en-US" dirty="0"/>
        </a:p>
      </dgm:t>
    </dgm:pt>
    <dgm:pt modelId="{49DF2973-0471-4BED-9388-E1105D31219C}" type="parTrans" cxnId="{3412799F-125E-46D0-AB08-A8E80B0D5338}">
      <dgm:prSet/>
      <dgm:spPr/>
      <dgm:t>
        <a:bodyPr/>
        <a:lstStyle/>
        <a:p>
          <a:endParaRPr lang="en-US"/>
        </a:p>
      </dgm:t>
    </dgm:pt>
    <dgm:pt modelId="{91AD28F2-FB8B-403F-AA4C-DA6EFA03AAF7}" type="sibTrans" cxnId="{3412799F-125E-46D0-AB08-A8E80B0D5338}">
      <dgm:prSet/>
      <dgm:spPr/>
      <dgm:t>
        <a:bodyPr/>
        <a:lstStyle/>
        <a:p>
          <a:endParaRPr lang="en-US"/>
        </a:p>
      </dgm:t>
    </dgm:pt>
    <dgm:pt modelId="{B1AC564B-98DB-4BE8-B12E-8B6EEC480981}">
      <dgm:prSet/>
      <dgm:spPr/>
      <dgm:t>
        <a:bodyPr/>
        <a:lstStyle/>
        <a:p>
          <a:r>
            <a:rPr lang="en-US" b="1" baseline="0"/>
            <a:t>August 2017</a:t>
          </a:r>
          <a:endParaRPr lang="en-US"/>
        </a:p>
      </dgm:t>
    </dgm:pt>
    <dgm:pt modelId="{B8F07304-9A8D-4546-A924-1B9B3F950B0E}" type="parTrans" cxnId="{B9CC3C6D-EBC5-4374-BEB1-055404789A38}">
      <dgm:prSet/>
      <dgm:spPr/>
      <dgm:t>
        <a:bodyPr/>
        <a:lstStyle/>
        <a:p>
          <a:endParaRPr lang="en-US"/>
        </a:p>
      </dgm:t>
    </dgm:pt>
    <dgm:pt modelId="{4A126D64-D3BF-4DA6-8FC4-848A97895F89}" type="sibTrans" cxnId="{B9CC3C6D-EBC5-4374-BEB1-055404789A38}">
      <dgm:prSet/>
      <dgm:spPr/>
      <dgm:t>
        <a:bodyPr/>
        <a:lstStyle/>
        <a:p>
          <a:endParaRPr lang="en-US"/>
        </a:p>
      </dgm:t>
    </dgm:pt>
    <dgm:pt modelId="{B134E2C2-E8B4-4052-97C2-4D6ACD30B797}" type="pres">
      <dgm:prSet presAssocID="{ED5D8000-DC2F-41EC-8730-F35AE485CB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F2DBD7-2EF0-4486-B277-94275853C356}" type="pres">
      <dgm:prSet presAssocID="{10BB3B58-5661-46A7-B9C0-4D1F908F005C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EB013-3053-44EB-A66D-C296268EA733}" type="pres">
      <dgm:prSet presAssocID="{91AD28F2-FB8B-403F-AA4C-DA6EFA03AAF7}" presName="parTxOnlySpace" presStyleCnt="0"/>
      <dgm:spPr/>
    </dgm:pt>
    <dgm:pt modelId="{6F2023D5-A370-4517-9574-66F02C2DFA66}" type="pres">
      <dgm:prSet presAssocID="{B1AC564B-98DB-4BE8-B12E-8B6EEC48098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957BC-7500-4E6B-A07B-D777466DB6B5}" type="presOf" srcId="{10BB3B58-5661-46A7-B9C0-4D1F908F005C}" destId="{ABF2DBD7-2EF0-4486-B277-94275853C356}" srcOrd="0" destOrd="0" presId="urn:microsoft.com/office/officeart/2005/8/layout/chevron1"/>
    <dgm:cxn modelId="{1CD31625-5F77-4EDE-8E49-306C19612DE4}" type="presOf" srcId="{B1AC564B-98DB-4BE8-B12E-8B6EEC480981}" destId="{6F2023D5-A370-4517-9574-66F02C2DFA66}" srcOrd="0" destOrd="0" presId="urn:microsoft.com/office/officeart/2005/8/layout/chevron1"/>
    <dgm:cxn modelId="{3412799F-125E-46D0-AB08-A8E80B0D5338}" srcId="{ED5D8000-DC2F-41EC-8730-F35AE485CBD5}" destId="{10BB3B58-5661-46A7-B9C0-4D1F908F005C}" srcOrd="0" destOrd="0" parTransId="{49DF2973-0471-4BED-9388-E1105D31219C}" sibTransId="{91AD28F2-FB8B-403F-AA4C-DA6EFA03AAF7}"/>
    <dgm:cxn modelId="{B9CC3C6D-EBC5-4374-BEB1-055404789A38}" srcId="{ED5D8000-DC2F-41EC-8730-F35AE485CBD5}" destId="{B1AC564B-98DB-4BE8-B12E-8B6EEC480981}" srcOrd="1" destOrd="0" parTransId="{B8F07304-9A8D-4546-A924-1B9B3F950B0E}" sibTransId="{4A126D64-D3BF-4DA6-8FC4-848A97895F89}"/>
    <dgm:cxn modelId="{ADA722AF-1853-40E9-9CAD-08509EA87F2F}" type="presOf" srcId="{ED5D8000-DC2F-41EC-8730-F35AE485CBD5}" destId="{B134E2C2-E8B4-4052-97C2-4D6ACD30B797}" srcOrd="0" destOrd="0" presId="urn:microsoft.com/office/officeart/2005/8/layout/chevron1"/>
    <dgm:cxn modelId="{E3F4B9EE-3DF0-46C7-8C5B-87F9C1A9852B}" type="presParOf" srcId="{B134E2C2-E8B4-4052-97C2-4D6ACD30B797}" destId="{ABF2DBD7-2EF0-4486-B277-94275853C356}" srcOrd="0" destOrd="0" presId="urn:microsoft.com/office/officeart/2005/8/layout/chevron1"/>
    <dgm:cxn modelId="{596D083F-F868-456B-9ACA-6A05F044B6EC}" type="presParOf" srcId="{B134E2C2-E8B4-4052-97C2-4D6ACD30B797}" destId="{F4EEB013-3053-44EB-A66D-C296268EA733}" srcOrd="1" destOrd="0" presId="urn:microsoft.com/office/officeart/2005/8/layout/chevron1"/>
    <dgm:cxn modelId="{756925DE-66AA-4E46-9F4A-F1A2BBC1B978}" type="presParOf" srcId="{B134E2C2-E8B4-4052-97C2-4D6ACD30B797}" destId="{6F2023D5-A370-4517-9574-66F02C2DFA6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42FC9-88C8-46B6-9BE3-E53E9920792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AAA9E128-5623-4073-862E-CE87DA0E33BE}">
      <dgm:prSet custT="1"/>
      <dgm:spPr/>
      <dgm:t>
        <a:bodyPr/>
        <a:lstStyle/>
        <a:p>
          <a:r>
            <a:rPr lang="en-US" sz="2400" dirty="0"/>
            <a:t>Plan ahead</a:t>
          </a:r>
        </a:p>
      </dgm:t>
    </dgm:pt>
    <dgm:pt modelId="{4FA09F2B-7C95-437F-B591-A7C215216212}" type="parTrans" cxnId="{92235836-935A-4198-915E-09EFC771354B}">
      <dgm:prSet/>
      <dgm:spPr/>
      <dgm:t>
        <a:bodyPr/>
        <a:lstStyle/>
        <a:p>
          <a:endParaRPr lang="en-US"/>
        </a:p>
      </dgm:t>
    </dgm:pt>
    <dgm:pt modelId="{AF20E34C-AE32-48B4-A033-5F2AF5EC9BBA}" type="sibTrans" cxnId="{92235836-935A-4198-915E-09EFC771354B}">
      <dgm:prSet/>
      <dgm:spPr/>
      <dgm:t>
        <a:bodyPr/>
        <a:lstStyle/>
        <a:p>
          <a:endParaRPr lang="en-US"/>
        </a:p>
      </dgm:t>
    </dgm:pt>
    <dgm:pt modelId="{0FD71F10-02D5-4000-B848-6596CC833C0B}">
      <dgm:prSet custT="1"/>
      <dgm:spPr/>
      <dgm:t>
        <a:bodyPr/>
        <a:lstStyle/>
        <a:p>
          <a:r>
            <a:rPr lang="en-US" sz="1800" dirty="0"/>
            <a:t>Plan ahead for your club’s grant activity</a:t>
          </a:r>
        </a:p>
      </dgm:t>
    </dgm:pt>
    <dgm:pt modelId="{330B18E0-DC27-496F-A192-7ACE5085C848}" type="parTrans" cxnId="{3A3E41BD-494D-43E3-8428-AC148FC93D47}">
      <dgm:prSet/>
      <dgm:spPr/>
      <dgm:t>
        <a:bodyPr/>
        <a:lstStyle/>
        <a:p>
          <a:endParaRPr lang="en-US"/>
        </a:p>
      </dgm:t>
    </dgm:pt>
    <dgm:pt modelId="{1B1C6B99-AE61-4816-A9DE-84C452ED267F}" type="sibTrans" cxnId="{3A3E41BD-494D-43E3-8428-AC148FC93D47}">
      <dgm:prSet/>
      <dgm:spPr/>
      <dgm:t>
        <a:bodyPr/>
        <a:lstStyle/>
        <a:p>
          <a:endParaRPr lang="en-US"/>
        </a:p>
      </dgm:t>
    </dgm:pt>
    <dgm:pt modelId="{8D92DD15-44FE-422A-98A9-BC4866347294}">
      <dgm:prSet custT="1"/>
      <dgm:spPr/>
      <dgm:t>
        <a:bodyPr/>
        <a:lstStyle/>
        <a:p>
          <a:r>
            <a:rPr lang="en-US" sz="2400" dirty="0"/>
            <a:t>Complete</a:t>
          </a:r>
        </a:p>
      </dgm:t>
    </dgm:pt>
    <dgm:pt modelId="{6639A435-FB89-4943-9B3F-1BC8ECC62389}" type="parTrans" cxnId="{196FACBA-FA1F-44FA-9C93-ECBD06449AA3}">
      <dgm:prSet/>
      <dgm:spPr/>
      <dgm:t>
        <a:bodyPr/>
        <a:lstStyle/>
        <a:p>
          <a:endParaRPr lang="en-US"/>
        </a:p>
      </dgm:t>
    </dgm:pt>
    <dgm:pt modelId="{6B40F4FC-0E2B-475B-9A24-CC2A08A4AC07}" type="sibTrans" cxnId="{196FACBA-FA1F-44FA-9C93-ECBD06449AA3}">
      <dgm:prSet/>
      <dgm:spPr/>
      <dgm:t>
        <a:bodyPr/>
        <a:lstStyle/>
        <a:p>
          <a:endParaRPr lang="en-US"/>
        </a:p>
      </dgm:t>
    </dgm:pt>
    <dgm:pt modelId="{97B617B0-5CF8-4D2C-8C25-D98565DFF810}">
      <dgm:prSet custT="1"/>
      <dgm:spPr/>
      <dgm:t>
        <a:bodyPr/>
        <a:lstStyle/>
        <a:p>
          <a:r>
            <a:rPr lang="en-US" sz="1800" dirty="0"/>
            <a:t>Complete Grant Qualification requirements</a:t>
          </a:r>
        </a:p>
      </dgm:t>
    </dgm:pt>
    <dgm:pt modelId="{05F7C7D9-C4E7-4D6E-9ED6-C0CDA3D229A2}" type="parTrans" cxnId="{2926E48D-2A9B-4D76-8778-DFE8D5582902}">
      <dgm:prSet/>
      <dgm:spPr/>
      <dgm:t>
        <a:bodyPr/>
        <a:lstStyle/>
        <a:p>
          <a:endParaRPr lang="en-US"/>
        </a:p>
      </dgm:t>
    </dgm:pt>
    <dgm:pt modelId="{83537B85-DAEE-455D-8EA6-A81E95400D44}" type="sibTrans" cxnId="{2926E48D-2A9B-4D76-8778-DFE8D5582902}">
      <dgm:prSet/>
      <dgm:spPr/>
      <dgm:t>
        <a:bodyPr/>
        <a:lstStyle/>
        <a:p>
          <a:endParaRPr lang="en-US"/>
        </a:p>
      </dgm:t>
    </dgm:pt>
    <dgm:pt modelId="{53242BE8-17B0-4820-BB70-480FFDD681B3}">
      <dgm:prSet custT="1"/>
      <dgm:spPr/>
      <dgm:t>
        <a:bodyPr/>
        <a:lstStyle/>
        <a:p>
          <a:r>
            <a:rPr lang="en-US" sz="2400" dirty="0"/>
            <a:t>Manage</a:t>
          </a:r>
        </a:p>
      </dgm:t>
    </dgm:pt>
    <dgm:pt modelId="{F195FE2D-C796-4F12-A2F5-E7CE4F1A468B}" type="parTrans" cxnId="{5C6E3042-9AC5-4765-A536-7CA7BD6954A0}">
      <dgm:prSet/>
      <dgm:spPr/>
      <dgm:t>
        <a:bodyPr/>
        <a:lstStyle/>
        <a:p>
          <a:endParaRPr lang="en-US"/>
        </a:p>
      </dgm:t>
    </dgm:pt>
    <dgm:pt modelId="{654CCDEE-8158-4D10-B261-78B5698ACAA2}" type="sibTrans" cxnId="{5C6E3042-9AC5-4765-A536-7CA7BD6954A0}">
      <dgm:prSet/>
      <dgm:spPr/>
      <dgm:t>
        <a:bodyPr/>
        <a:lstStyle/>
        <a:p>
          <a:endParaRPr lang="en-US"/>
        </a:p>
      </dgm:t>
    </dgm:pt>
    <dgm:pt modelId="{18491F39-3644-4D25-A351-38AED254957F}">
      <dgm:prSet custT="1"/>
      <dgm:spPr/>
      <dgm:t>
        <a:bodyPr/>
        <a:lstStyle/>
        <a:p>
          <a:r>
            <a:rPr lang="en-US" sz="1800" dirty="0"/>
            <a:t>Manage grant funds and activity well</a:t>
          </a:r>
        </a:p>
      </dgm:t>
    </dgm:pt>
    <dgm:pt modelId="{801982E7-98C0-4315-BEB1-F41DAF7A4381}" type="parTrans" cxnId="{3A9BA8C5-A5D5-4155-B107-FE76CC3EE672}">
      <dgm:prSet/>
      <dgm:spPr/>
      <dgm:t>
        <a:bodyPr/>
        <a:lstStyle/>
        <a:p>
          <a:endParaRPr lang="en-US"/>
        </a:p>
      </dgm:t>
    </dgm:pt>
    <dgm:pt modelId="{C5C21EBE-6885-4B80-8518-972D8B75FB04}" type="sibTrans" cxnId="{3A9BA8C5-A5D5-4155-B107-FE76CC3EE672}">
      <dgm:prSet/>
      <dgm:spPr/>
      <dgm:t>
        <a:bodyPr/>
        <a:lstStyle/>
        <a:p>
          <a:endParaRPr lang="en-US"/>
        </a:p>
      </dgm:t>
    </dgm:pt>
    <dgm:pt modelId="{6901C226-46DC-4D03-97FE-7A311FD89E83}">
      <dgm:prSet custT="1"/>
      <dgm:spPr/>
      <dgm:t>
        <a:bodyPr/>
        <a:lstStyle/>
        <a:p>
          <a:r>
            <a:rPr lang="en-US" sz="2400" dirty="0"/>
            <a:t>Complete</a:t>
          </a:r>
        </a:p>
      </dgm:t>
    </dgm:pt>
    <dgm:pt modelId="{45AB2D94-80F8-4E0B-9AE9-EB12A1FC1D8B}" type="parTrans" cxnId="{DF454C10-8050-48D8-A251-50A778423873}">
      <dgm:prSet/>
      <dgm:spPr/>
      <dgm:t>
        <a:bodyPr/>
        <a:lstStyle/>
        <a:p>
          <a:endParaRPr lang="en-US"/>
        </a:p>
      </dgm:t>
    </dgm:pt>
    <dgm:pt modelId="{DF7211D8-149A-46D2-8FB9-2A37BE2E0C78}" type="sibTrans" cxnId="{DF454C10-8050-48D8-A251-50A778423873}">
      <dgm:prSet/>
      <dgm:spPr/>
      <dgm:t>
        <a:bodyPr/>
        <a:lstStyle/>
        <a:p>
          <a:endParaRPr lang="en-US"/>
        </a:p>
      </dgm:t>
    </dgm:pt>
    <dgm:pt modelId="{653CF7AC-22E1-4255-82A3-50B6BBAA8D04}">
      <dgm:prSet custT="1"/>
      <dgm:spPr/>
      <dgm:t>
        <a:bodyPr/>
        <a:lstStyle/>
        <a:p>
          <a:r>
            <a:rPr lang="en-US" sz="1800" dirty="0"/>
            <a:t>Complete projects and submit reports on time</a:t>
          </a:r>
        </a:p>
      </dgm:t>
    </dgm:pt>
    <dgm:pt modelId="{B089663D-683E-4DFF-AF16-841005E50353}" type="parTrans" cxnId="{F8FEDC26-256C-41E8-A0E5-F5E16C48965F}">
      <dgm:prSet/>
      <dgm:spPr/>
      <dgm:t>
        <a:bodyPr/>
        <a:lstStyle/>
        <a:p>
          <a:endParaRPr lang="en-US"/>
        </a:p>
      </dgm:t>
    </dgm:pt>
    <dgm:pt modelId="{2FE2B89D-FE6E-419D-8A76-E91594FE36C1}" type="sibTrans" cxnId="{F8FEDC26-256C-41E8-A0E5-F5E16C48965F}">
      <dgm:prSet/>
      <dgm:spPr/>
      <dgm:t>
        <a:bodyPr/>
        <a:lstStyle/>
        <a:p>
          <a:endParaRPr lang="en-US"/>
        </a:p>
      </dgm:t>
    </dgm:pt>
    <dgm:pt modelId="{644878BA-BFE7-4D09-A495-21BDFBBCA8AF}">
      <dgm:prSet custT="1"/>
      <dgm:spPr/>
      <dgm:t>
        <a:bodyPr/>
        <a:lstStyle/>
        <a:p>
          <a:r>
            <a:rPr lang="en-US" sz="2400" dirty="0"/>
            <a:t>Promote</a:t>
          </a:r>
        </a:p>
      </dgm:t>
    </dgm:pt>
    <dgm:pt modelId="{15A39351-CE6C-4C90-B6AA-FFD757E3242E}" type="parTrans" cxnId="{E7C29CEC-3846-4259-8B62-338A3DD0466F}">
      <dgm:prSet/>
      <dgm:spPr/>
      <dgm:t>
        <a:bodyPr/>
        <a:lstStyle/>
        <a:p>
          <a:endParaRPr lang="en-US"/>
        </a:p>
      </dgm:t>
    </dgm:pt>
    <dgm:pt modelId="{010CFE8A-12D1-4CD0-A3F7-F758890A6FD0}" type="sibTrans" cxnId="{E7C29CEC-3846-4259-8B62-338A3DD0466F}">
      <dgm:prSet/>
      <dgm:spPr/>
      <dgm:t>
        <a:bodyPr/>
        <a:lstStyle/>
        <a:p>
          <a:endParaRPr lang="en-US"/>
        </a:p>
      </dgm:t>
    </dgm:pt>
    <dgm:pt modelId="{F8C6F6BA-DA66-45A1-BAAC-94020D292865}">
      <dgm:prSet custT="1"/>
      <dgm:spPr/>
      <dgm:t>
        <a:bodyPr/>
        <a:lstStyle/>
        <a:p>
          <a:r>
            <a:rPr lang="en-US" sz="1800" dirty="0"/>
            <a:t>Promote Rotary in community through grants</a:t>
          </a:r>
        </a:p>
      </dgm:t>
    </dgm:pt>
    <dgm:pt modelId="{7C3EE545-AE23-4454-8591-49834202FF95}" type="parTrans" cxnId="{AA6B0807-BD65-4087-9CDD-3905AAC0D880}">
      <dgm:prSet/>
      <dgm:spPr/>
      <dgm:t>
        <a:bodyPr/>
        <a:lstStyle/>
        <a:p>
          <a:endParaRPr lang="en-US"/>
        </a:p>
      </dgm:t>
    </dgm:pt>
    <dgm:pt modelId="{55696571-F782-4E52-AFD4-3E33073ACBCF}" type="sibTrans" cxnId="{AA6B0807-BD65-4087-9CDD-3905AAC0D880}">
      <dgm:prSet/>
      <dgm:spPr/>
      <dgm:t>
        <a:bodyPr/>
        <a:lstStyle/>
        <a:p>
          <a:endParaRPr lang="en-US"/>
        </a:p>
      </dgm:t>
    </dgm:pt>
    <dgm:pt modelId="{56BAA21A-ED0B-4325-AFD4-F4007F620402}">
      <dgm:prSet custT="1"/>
      <dgm:spPr/>
      <dgm:t>
        <a:bodyPr/>
        <a:lstStyle/>
        <a:p>
          <a:r>
            <a:rPr lang="en-US" sz="2400" dirty="0"/>
            <a:t>Inform</a:t>
          </a:r>
        </a:p>
      </dgm:t>
    </dgm:pt>
    <dgm:pt modelId="{FE66A088-6C67-4CDD-8F8D-FD32CD226052}" type="parTrans" cxnId="{0FFFD3EE-1F63-47C8-BACA-B0E3877288D8}">
      <dgm:prSet/>
      <dgm:spPr/>
      <dgm:t>
        <a:bodyPr/>
        <a:lstStyle/>
        <a:p>
          <a:endParaRPr lang="en-US"/>
        </a:p>
      </dgm:t>
    </dgm:pt>
    <dgm:pt modelId="{CD76118D-F9DB-4E68-AEFD-A14A25DAE1ED}" type="sibTrans" cxnId="{0FFFD3EE-1F63-47C8-BACA-B0E3877288D8}">
      <dgm:prSet/>
      <dgm:spPr/>
      <dgm:t>
        <a:bodyPr/>
        <a:lstStyle/>
        <a:p>
          <a:endParaRPr lang="en-US"/>
        </a:p>
      </dgm:t>
    </dgm:pt>
    <dgm:pt modelId="{528AC8D5-63C0-4ABA-A5C7-2D0BEC9DBA42}">
      <dgm:prSet custT="1"/>
      <dgm:spPr/>
      <dgm:t>
        <a:bodyPr/>
        <a:lstStyle/>
        <a:p>
          <a:r>
            <a:rPr lang="en-US" sz="1800" dirty="0"/>
            <a:t>Inform club members about grants activity</a:t>
          </a:r>
        </a:p>
      </dgm:t>
    </dgm:pt>
    <dgm:pt modelId="{863B303A-4EE4-420B-8EAB-25557AD95DCE}" type="parTrans" cxnId="{5F4C166A-DC13-4C7B-BA23-91C1684F143B}">
      <dgm:prSet/>
      <dgm:spPr/>
      <dgm:t>
        <a:bodyPr/>
        <a:lstStyle/>
        <a:p>
          <a:endParaRPr lang="en-US"/>
        </a:p>
      </dgm:t>
    </dgm:pt>
    <dgm:pt modelId="{18DFC50E-538C-4255-988A-1767EF5CEEEB}" type="sibTrans" cxnId="{5F4C166A-DC13-4C7B-BA23-91C1684F143B}">
      <dgm:prSet/>
      <dgm:spPr/>
      <dgm:t>
        <a:bodyPr/>
        <a:lstStyle/>
        <a:p>
          <a:endParaRPr lang="en-US"/>
        </a:p>
      </dgm:t>
    </dgm:pt>
    <dgm:pt modelId="{EEC5BF1A-5D0F-4A31-83F6-01DF3B7FA8B0}">
      <dgm:prSet custT="1"/>
      <dgm:spPr/>
      <dgm:t>
        <a:bodyPr/>
        <a:lstStyle/>
        <a:p>
          <a:r>
            <a:rPr lang="en-US" sz="2400" dirty="0"/>
            <a:t>Encourage</a:t>
          </a:r>
        </a:p>
      </dgm:t>
    </dgm:pt>
    <dgm:pt modelId="{6328BFB0-DAE3-4FC2-8C8A-EF45AE962610}" type="parTrans" cxnId="{5E32AEC1-B724-4D4B-AB48-ED9544508E12}">
      <dgm:prSet/>
      <dgm:spPr/>
      <dgm:t>
        <a:bodyPr/>
        <a:lstStyle/>
        <a:p>
          <a:endParaRPr lang="en-US"/>
        </a:p>
      </dgm:t>
    </dgm:pt>
    <dgm:pt modelId="{33C5577D-BF64-4A06-A1B3-72387E5B3827}" type="sibTrans" cxnId="{5E32AEC1-B724-4D4B-AB48-ED9544508E12}">
      <dgm:prSet/>
      <dgm:spPr/>
      <dgm:t>
        <a:bodyPr/>
        <a:lstStyle/>
        <a:p>
          <a:endParaRPr lang="en-US"/>
        </a:p>
      </dgm:t>
    </dgm:pt>
    <dgm:pt modelId="{6BD3A059-5644-49B8-85A9-E6FC46DCFCCD}">
      <dgm:prSet custT="1"/>
      <dgm:spPr/>
      <dgm:t>
        <a:bodyPr/>
        <a:lstStyle/>
        <a:p>
          <a:r>
            <a:rPr lang="en-US" sz="1800" dirty="0"/>
            <a:t>Encourage club members to support  TRF</a:t>
          </a:r>
        </a:p>
      </dgm:t>
    </dgm:pt>
    <dgm:pt modelId="{2A7E3EAB-9A89-4242-A0A9-4E35DF56D83E}" type="parTrans" cxnId="{FFC42F2D-A27D-4262-AD45-A2F8003DFE7F}">
      <dgm:prSet/>
      <dgm:spPr/>
      <dgm:t>
        <a:bodyPr/>
        <a:lstStyle/>
        <a:p>
          <a:endParaRPr lang="en-US"/>
        </a:p>
      </dgm:t>
    </dgm:pt>
    <dgm:pt modelId="{F292EBB4-5D3B-4517-BD35-4391121D76A5}" type="sibTrans" cxnId="{FFC42F2D-A27D-4262-AD45-A2F8003DFE7F}">
      <dgm:prSet/>
      <dgm:spPr/>
      <dgm:t>
        <a:bodyPr/>
        <a:lstStyle/>
        <a:p>
          <a:endParaRPr lang="en-US"/>
        </a:p>
      </dgm:t>
    </dgm:pt>
    <dgm:pt modelId="{52CEA278-60F3-412E-A16D-F32B74053B0D}" type="pres">
      <dgm:prSet presAssocID="{C5B42FC9-88C8-46B6-9BE3-E53E992079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D52117-EC00-4DE7-936E-85E91A00CC66}" type="pres">
      <dgm:prSet presAssocID="{EEC5BF1A-5D0F-4A31-83F6-01DF3B7FA8B0}" presName="boxAndChildren" presStyleCnt="0"/>
      <dgm:spPr/>
    </dgm:pt>
    <dgm:pt modelId="{DF028E0C-8140-4994-BE18-ABD21CB3E478}" type="pres">
      <dgm:prSet presAssocID="{EEC5BF1A-5D0F-4A31-83F6-01DF3B7FA8B0}" presName="parentTextBox" presStyleLbl="alignNode1" presStyleIdx="0" presStyleCnt="7"/>
      <dgm:spPr/>
      <dgm:t>
        <a:bodyPr/>
        <a:lstStyle/>
        <a:p>
          <a:endParaRPr lang="en-US"/>
        </a:p>
      </dgm:t>
    </dgm:pt>
    <dgm:pt modelId="{35673234-9141-43CC-925F-32E45B8A5B81}" type="pres">
      <dgm:prSet presAssocID="{EEC5BF1A-5D0F-4A31-83F6-01DF3B7FA8B0}" presName="descendantBox" presStyleLbl="bgAccFollowNode1" presStyleIdx="0" presStyleCnt="7"/>
      <dgm:spPr/>
      <dgm:t>
        <a:bodyPr/>
        <a:lstStyle/>
        <a:p>
          <a:endParaRPr lang="en-US"/>
        </a:p>
      </dgm:t>
    </dgm:pt>
    <dgm:pt modelId="{2D355DDD-F528-468D-91E7-6402DAC746A4}" type="pres">
      <dgm:prSet presAssocID="{CD76118D-F9DB-4E68-AEFD-A14A25DAE1ED}" presName="sp" presStyleCnt="0"/>
      <dgm:spPr/>
    </dgm:pt>
    <dgm:pt modelId="{DB025DE6-936F-4C4F-AA89-67BFE0451989}" type="pres">
      <dgm:prSet presAssocID="{56BAA21A-ED0B-4325-AFD4-F4007F620402}" presName="arrowAndChildren" presStyleCnt="0"/>
      <dgm:spPr/>
    </dgm:pt>
    <dgm:pt modelId="{50DE0B25-2736-4F5E-9BC7-7893A4B4B011}" type="pres">
      <dgm:prSet presAssocID="{56BAA21A-ED0B-4325-AFD4-F4007F620402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2950BB58-DE46-45B5-9742-24CB1D9B8950}" type="pres">
      <dgm:prSet presAssocID="{56BAA21A-ED0B-4325-AFD4-F4007F620402}" presName="arrow" presStyleLbl="alignNode1" presStyleIdx="1" presStyleCnt="7"/>
      <dgm:spPr/>
      <dgm:t>
        <a:bodyPr/>
        <a:lstStyle/>
        <a:p>
          <a:endParaRPr lang="en-US"/>
        </a:p>
      </dgm:t>
    </dgm:pt>
    <dgm:pt modelId="{E7DD0FAD-989E-4A96-9ACA-1C05667B12A7}" type="pres">
      <dgm:prSet presAssocID="{56BAA21A-ED0B-4325-AFD4-F4007F620402}" presName="descendantArrow" presStyleLbl="bgAccFollowNode1" presStyleIdx="1" presStyleCnt="7"/>
      <dgm:spPr/>
      <dgm:t>
        <a:bodyPr/>
        <a:lstStyle/>
        <a:p>
          <a:endParaRPr lang="en-US"/>
        </a:p>
      </dgm:t>
    </dgm:pt>
    <dgm:pt modelId="{2674F854-B0B0-4BFE-B213-36EB23498941}" type="pres">
      <dgm:prSet presAssocID="{010CFE8A-12D1-4CD0-A3F7-F758890A6FD0}" presName="sp" presStyleCnt="0"/>
      <dgm:spPr/>
    </dgm:pt>
    <dgm:pt modelId="{B17ACC31-1402-4E73-9044-85D24F8CF986}" type="pres">
      <dgm:prSet presAssocID="{644878BA-BFE7-4D09-A495-21BDFBBCA8AF}" presName="arrowAndChildren" presStyleCnt="0"/>
      <dgm:spPr/>
    </dgm:pt>
    <dgm:pt modelId="{31D28544-DCF9-47FA-8563-80F6E4CADBB0}" type="pres">
      <dgm:prSet presAssocID="{644878BA-BFE7-4D09-A495-21BDFBBCA8AF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4BE8691A-42F1-4CAE-AD93-0474B5FBC48A}" type="pres">
      <dgm:prSet presAssocID="{644878BA-BFE7-4D09-A495-21BDFBBCA8AF}" presName="arrow" presStyleLbl="alignNode1" presStyleIdx="2" presStyleCnt="7"/>
      <dgm:spPr/>
      <dgm:t>
        <a:bodyPr/>
        <a:lstStyle/>
        <a:p>
          <a:endParaRPr lang="en-US"/>
        </a:p>
      </dgm:t>
    </dgm:pt>
    <dgm:pt modelId="{AB137F5F-ADA4-4CA2-A5B1-AF5ACAA6DAAF}" type="pres">
      <dgm:prSet presAssocID="{644878BA-BFE7-4D09-A495-21BDFBBCA8AF}" presName="descendantArrow" presStyleLbl="bgAccFollowNode1" presStyleIdx="2" presStyleCnt="7"/>
      <dgm:spPr/>
      <dgm:t>
        <a:bodyPr/>
        <a:lstStyle/>
        <a:p>
          <a:endParaRPr lang="en-US"/>
        </a:p>
      </dgm:t>
    </dgm:pt>
    <dgm:pt modelId="{874D5AAB-A4E0-4E28-BE19-7E91EC854853}" type="pres">
      <dgm:prSet presAssocID="{DF7211D8-149A-46D2-8FB9-2A37BE2E0C78}" presName="sp" presStyleCnt="0"/>
      <dgm:spPr/>
    </dgm:pt>
    <dgm:pt modelId="{CD35CEA3-EAA5-42D7-9D71-1AE955FBC684}" type="pres">
      <dgm:prSet presAssocID="{6901C226-46DC-4D03-97FE-7A311FD89E83}" presName="arrowAndChildren" presStyleCnt="0"/>
      <dgm:spPr/>
    </dgm:pt>
    <dgm:pt modelId="{4C5B7120-7006-4070-85AC-D8529A576F72}" type="pres">
      <dgm:prSet presAssocID="{6901C226-46DC-4D03-97FE-7A311FD89E83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75A88757-809D-40C7-B666-313B42F62697}" type="pres">
      <dgm:prSet presAssocID="{6901C226-46DC-4D03-97FE-7A311FD89E83}" presName="arrow" presStyleLbl="alignNode1" presStyleIdx="3" presStyleCnt="7"/>
      <dgm:spPr/>
      <dgm:t>
        <a:bodyPr/>
        <a:lstStyle/>
        <a:p>
          <a:endParaRPr lang="en-US"/>
        </a:p>
      </dgm:t>
    </dgm:pt>
    <dgm:pt modelId="{12AE9CBE-7ECE-4804-BA4E-712003369AC6}" type="pres">
      <dgm:prSet presAssocID="{6901C226-46DC-4D03-97FE-7A311FD89E83}" presName="descendantArrow" presStyleLbl="bgAccFollowNode1" presStyleIdx="3" presStyleCnt="7"/>
      <dgm:spPr/>
      <dgm:t>
        <a:bodyPr/>
        <a:lstStyle/>
        <a:p>
          <a:endParaRPr lang="en-US"/>
        </a:p>
      </dgm:t>
    </dgm:pt>
    <dgm:pt modelId="{DD8C041E-1C3B-49FC-9FA9-C7873734D9E7}" type="pres">
      <dgm:prSet presAssocID="{654CCDEE-8158-4D10-B261-78B5698ACAA2}" presName="sp" presStyleCnt="0"/>
      <dgm:spPr/>
    </dgm:pt>
    <dgm:pt modelId="{8DE7B0BE-34C5-4643-9C9F-ACF3911629BA}" type="pres">
      <dgm:prSet presAssocID="{53242BE8-17B0-4820-BB70-480FFDD681B3}" presName="arrowAndChildren" presStyleCnt="0"/>
      <dgm:spPr/>
    </dgm:pt>
    <dgm:pt modelId="{E0BAF3BB-2093-41E9-8A35-9D1396FFE46A}" type="pres">
      <dgm:prSet presAssocID="{53242BE8-17B0-4820-BB70-480FFDD681B3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78EBE4CB-A2C5-4C59-8A70-ACFCD76F4741}" type="pres">
      <dgm:prSet presAssocID="{53242BE8-17B0-4820-BB70-480FFDD681B3}" presName="arrow" presStyleLbl="alignNode1" presStyleIdx="4" presStyleCnt="7"/>
      <dgm:spPr/>
      <dgm:t>
        <a:bodyPr/>
        <a:lstStyle/>
        <a:p>
          <a:endParaRPr lang="en-US"/>
        </a:p>
      </dgm:t>
    </dgm:pt>
    <dgm:pt modelId="{37732C52-5A11-415D-B5A0-9235A0762287}" type="pres">
      <dgm:prSet presAssocID="{53242BE8-17B0-4820-BB70-480FFDD681B3}" presName="descendantArrow" presStyleLbl="bgAccFollowNode1" presStyleIdx="4" presStyleCnt="7"/>
      <dgm:spPr/>
      <dgm:t>
        <a:bodyPr/>
        <a:lstStyle/>
        <a:p>
          <a:endParaRPr lang="en-US"/>
        </a:p>
      </dgm:t>
    </dgm:pt>
    <dgm:pt modelId="{AF553C5F-0E62-418B-8840-F2E0BA7500B0}" type="pres">
      <dgm:prSet presAssocID="{6B40F4FC-0E2B-475B-9A24-CC2A08A4AC07}" presName="sp" presStyleCnt="0"/>
      <dgm:spPr/>
    </dgm:pt>
    <dgm:pt modelId="{7621379F-6275-40AB-8F1F-8DE430098D4E}" type="pres">
      <dgm:prSet presAssocID="{8D92DD15-44FE-422A-98A9-BC4866347294}" presName="arrowAndChildren" presStyleCnt="0"/>
      <dgm:spPr/>
    </dgm:pt>
    <dgm:pt modelId="{22B4D246-374D-49E7-A924-799A2EBDD98D}" type="pres">
      <dgm:prSet presAssocID="{8D92DD15-44FE-422A-98A9-BC4866347294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12777128-839A-41E1-82FD-EBDB5BC48446}" type="pres">
      <dgm:prSet presAssocID="{8D92DD15-44FE-422A-98A9-BC4866347294}" presName="arrow" presStyleLbl="alignNode1" presStyleIdx="5" presStyleCnt="7"/>
      <dgm:spPr/>
      <dgm:t>
        <a:bodyPr/>
        <a:lstStyle/>
        <a:p>
          <a:endParaRPr lang="en-US"/>
        </a:p>
      </dgm:t>
    </dgm:pt>
    <dgm:pt modelId="{BBB730B0-8C0D-460A-A7BB-A2D33C0A643D}" type="pres">
      <dgm:prSet presAssocID="{8D92DD15-44FE-422A-98A9-BC4866347294}" presName="descendantArrow" presStyleLbl="bgAccFollowNode1" presStyleIdx="5" presStyleCnt="7"/>
      <dgm:spPr/>
      <dgm:t>
        <a:bodyPr/>
        <a:lstStyle/>
        <a:p>
          <a:endParaRPr lang="en-US"/>
        </a:p>
      </dgm:t>
    </dgm:pt>
    <dgm:pt modelId="{BCDC36ED-B534-4E53-B08D-EC5C28BBF140}" type="pres">
      <dgm:prSet presAssocID="{AF20E34C-AE32-48B4-A033-5F2AF5EC9BBA}" presName="sp" presStyleCnt="0"/>
      <dgm:spPr/>
    </dgm:pt>
    <dgm:pt modelId="{9D31C94D-BD1B-4F29-A1AC-BB6367493A74}" type="pres">
      <dgm:prSet presAssocID="{AAA9E128-5623-4073-862E-CE87DA0E33BE}" presName="arrowAndChildren" presStyleCnt="0"/>
      <dgm:spPr/>
    </dgm:pt>
    <dgm:pt modelId="{F3733372-C67D-4B31-B5D5-AC862D7AC168}" type="pres">
      <dgm:prSet presAssocID="{AAA9E128-5623-4073-862E-CE87DA0E33BE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5F2022CC-452E-4A42-BAE1-8B6F73C02CE9}" type="pres">
      <dgm:prSet presAssocID="{AAA9E128-5623-4073-862E-CE87DA0E33BE}" presName="arrow" presStyleLbl="alignNode1" presStyleIdx="6" presStyleCnt="7"/>
      <dgm:spPr/>
      <dgm:t>
        <a:bodyPr/>
        <a:lstStyle/>
        <a:p>
          <a:endParaRPr lang="en-US"/>
        </a:p>
      </dgm:t>
    </dgm:pt>
    <dgm:pt modelId="{53BAD825-BFDD-4F7A-91D7-F61620EA3892}" type="pres">
      <dgm:prSet presAssocID="{AAA9E128-5623-4073-862E-CE87DA0E33BE}" presName="descendantArrow" presStyleLbl="bgAccFollowNode1" presStyleIdx="6" presStyleCnt="7"/>
      <dgm:spPr/>
      <dgm:t>
        <a:bodyPr/>
        <a:lstStyle/>
        <a:p>
          <a:endParaRPr lang="en-US"/>
        </a:p>
      </dgm:t>
    </dgm:pt>
  </dgm:ptLst>
  <dgm:cxnLst>
    <dgm:cxn modelId="{0E4B3213-9549-4738-924B-2BBB370302C3}" type="presOf" srcId="{644878BA-BFE7-4D09-A495-21BDFBBCA8AF}" destId="{4BE8691A-42F1-4CAE-AD93-0474B5FBC48A}" srcOrd="1" destOrd="0" presId="urn:microsoft.com/office/officeart/2016/7/layout/VerticalDownArrowProcess"/>
    <dgm:cxn modelId="{49C4D6BB-1582-4C48-969C-78F5F58C6B6F}" type="presOf" srcId="{8D92DD15-44FE-422A-98A9-BC4866347294}" destId="{22B4D246-374D-49E7-A924-799A2EBDD98D}" srcOrd="0" destOrd="0" presId="urn:microsoft.com/office/officeart/2016/7/layout/VerticalDownArrowProcess"/>
    <dgm:cxn modelId="{E0CE2B63-B5FB-4E87-B3ED-5EE16A065E1D}" type="presOf" srcId="{56BAA21A-ED0B-4325-AFD4-F4007F620402}" destId="{50DE0B25-2736-4F5E-9BC7-7893A4B4B011}" srcOrd="0" destOrd="0" presId="urn:microsoft.com/office/officeart/2016/7/layout/VerticalDownArrowProcess"/>
    <dgm:cxn modelId="{5E32AEC1-B724-4D4B-AB48-ED9544508E12}" srcId="{C5B42FC9-88C8-46B6-9BE3-E53E99207924}" destId="{EEC5BF1A-5D0F-4A31-83F6-01DF3B7FA8B0}" srcOrd="6" destOrd="0" parTransId="{6328BFB0-DAE3-4FC2-8C8A-EF45AE962610}" sibTransId="{33C5577D-BF64-4A06-A1B3-72387E5B3827}"/>
    <dgm:cxn modelId="{C3A7B185-FDFA-4EB9-8090-C048CF30963B}" type="presOf" srcId="{644878BA-BFE7-4D09-A495-21BDFBBCA8AF}" destId="{31D28544-DCF9-47FA-8563-80F6E4CADBB0}" srcOrd="0" destOrd="0" presId="urn:microsoft.com/office/officeart/2016/7/layout/VerticalDownArrowProcess"/>
    <dgm:cxn modelId="{92235836-935A-4198-915E-09EFC771354B}" srcId="{C5B42FC9-88C8-46B6-9BE3-E53E99207924}" destId="{AAA9E128-5623-4073-862E-CE87DA0E33BE}" srcOrd="0" destOrd="0" parTransId="{4FA09F2B-7C95-437F-B591-A7C215216212}" sibTransId="{AF20E34C-AE32-48B4-A033-5F2AF5EC9BBA}"/>
    <dgm:cxn modelId="{AA6B0807-BD65-4087-9CDD-3905AAC0D880}" srcId="{644878BA-BFE7-4D09-A495-21BDFBBCA8AF}" destId="{F8C6F6BA-DA66-45A1-BAAC-94020D292865}" srcOrd="0" destOrd="0" parTransId="{7C3EE545-AE23-4454-8591-49834202FF95}" sibTransId="{55696571-F782-4E52-AFD4-3E33073ACBCF}"/>
    <dgm:cxn modelId="{F8FEDC26-256C-41E8-A0E5-F5E16C48965F}" srcId="{6901C226-46DC-4D03-97FE-7A311FD89E83}" destId="{653CF7AC-22E1-4255-82A3-50B6BBAA8D04}" srcOrd="0" destOrd="0" parTransId="{B089663D-683E-4DFF-AF16-841005E50353}" sibTransId="{2FE2B89D-FE6E-419D-8A76-E91594FE36C1}"/>
    <dgm:cxn modelId="{2926E48D-2A9B-4D76-8778-DFE8D5582902}" srcId="{8D92DD15-44FE-422A-98A9-BC4866347294}" destId="{97B617B0-5CF8-4D2C-8C25-D98565DFF810}" srcOrd="0" destOrd="0" parTransId="{05F7C7D9-C4E7-4D6E-9ED6-C0CDA3D229A2}" sibTransId="{83537B85-DAEE-455D-8EA6-A81E95400D44}"/>
    <dgm:cxn modelId="{0FFFD3EE-1F63-47C8-BACA-B0E3877288D8}" srcId="{C5B42FC9-88C8-46B6-9BE3-E53E99207924}" destId="{56BAA21A-ED0B-4325-AFD4-F4007F620402}" srcOrd="5" destOrd="0" parTransId="{FE66A088-6C67-4CDD-8F8D-FD32CD226052}" sibTransId="{CD76118D-F9DB-4E68-AEFD-A14A25DAE1ED}"/>
    <dgm:cxn modelId="{DB28243A-B1DF-4831-A6B2-4D9E75479D81}" type="presOf" srcId="{53242BE8-17B0-4820-BB70-480FFDD681B3}" destId="{E0BAF3BB-2093-41E9-8A35-9D1396FFE46A}" srcOrd="0" destOrd="0" presId="urn:microsoft.com/office/officeart/2016/7/layout/VerticalDownArrowProcess"/>
    <dgm:cxn modelId="{DF454C10-8050-48D8-A251-50A778423873}" srcId="{C5B42FC9-88C8-46B6-9BE3-E53E99207924}" destId="{6901C226-46DC-4D03-97FE-7A311FD89E83}" srcOrd="3" destOrd="0" parTransId="{45AB2D94-80F8-4E0B-9AE9-EB12A1FC1D8B}" sibTransId="{DF7211D8-149A-46D2-8FB9-2A37BE2E0C78}"/>
    <dgm:cxn modelId="{3A3E41BD-494D-43E3-8428-AC148FC93D47}" srcId="{AAA9E128-5623-4073-862E-CE87DA0E33BE}" destId="{0FD71F10-02D5-4000-B848-6596CC833C0B}" srcOrd="0" destOrd="0" parTransId="{330B18E0-DC27-496F-A192-7ACE5085C848}" sibTransId="{1B1C6B99-AE61-4816-A9DE-84C452ED267F}"/>
    <dgm:cxn modelId="{06B571AA-1A8A-44FA-AB11-040D2E97B369}" type="presOf" srcId="{56BAA21A-ED0B-4325-AFD4-F4007F620402}" destId="{2950BB58-DE46-45B5-9742-24CB1D9B8950}" srcOrd="1" destOrd="0" presId="urn:microsoft.com/office/officeart/2016/7/layout/VerticalDownArrowProcess"/>
    <dgm:cxn modelId="{06D71D0B-01E4-4605-B2AD-4615A64A0F94}" type="presOf" srcId="{528AC8D5-63C0-4ABA-A5C7-2D0BEC9DBA42}" destId="{E7DD0FAD-989E-4A96-9ACA-1C05667B12A7}" srcOrd="0" destOrd="0" presId="urn:microsoft.com/office/officeart/2016/7/layout/VerticalDownArrowProcess"/>
    <dgm:cxn modelId="{196FACBA-FA1F-44FA-9C93-ECBD06449AA3}" srcId="{C5B42FC9-88C8-46B6-9BE3-E53E99207924}" destId="{8D92DD15-44FE-422A-98A9-BC4866347294}" srcOrd="1" destOrd="0" parTransId="{6639A435-FB89-4943-9B3F-1BC8ECC62389}" sibTransId="{6B40F4FC-0E2B-475B-9A24-CC2A08A4AC07}"/>
    <dgm:cxn modelId="{C726E950-3CFB-475A-B39C-EA76E39AFA15}" type="presOf" srcId="{C5B42FC9-88C8-46B6-9BE3-E53E99207924}" destId="{52CEA278-60F3-412E-A16D-F32B74053B0D}" srcOrd="0" destOrd="0" presId="urn:microsoft.com/office/officeart/2016/7/layout/VerticalDownArrowProcess"/>
    <dgm:cxn modelId="{3CD12EF1-8CB4-4397-994A-3152A9ADC491}" type="presOf" srcId="{6901C226-46DC-4D03-97FE-7A311FD89E83}" destId="{4C5B7120-7006-4070-85AC-D8529A576F72}" srcOrd="0" destOrd="0" presId="urn:microsoft.com/office/officeart/2016/7/layout/VerticalDownArrowProcess"/>
    <dgm:cxn modelId="{2B7F925C-3274-4838-A8D9-865A2ECFCA60}" type="presOf" srcId="{18491F39-3644-4D25-A351-38AED254957F}" destId="{37732C52-5A11-415D-B5A0-9235A0762287}" srcOrd="0" destOrd="0" presId="urn:microsoft.com/office/officeart/2016/7/layout/VerticalDownArrowProcess"/>
    <dgm:cxn modelId="{D1FF17B5-5647-4A9F-B3E6-DC69DDC2C59D}" type="presOf" srcId="{6BD3A059-5644-49B8-85A9-E6FC46DCFCCD}" destId="{35673234-9141-43CC-925F-32E45B8A5B81}" srcOrd="0" destOrd="0" presId="urn:microsoft.com/office/officeart/2016/7/layout/VerticalDownArrowProcess"/>
    <dgm:cxn modelId="{5F4C166A-DC13-4C7B-BA23-91C1684F143B}" srcId="{56BAA21A-ED0B-4325-AFD4-F4007F620402}" destId="{528AC8D5-63C0-4ABA-A5C7-2D0BEC9DBA42}" srcOrd="0" destOrd="0" parTransId="{863B303A-4EE4-420B-8EAB-25557AD95DCE}" sibTransId="{18DFC50E-538C-4255-988A-1767EF5CEEEB}"/>
    <dgm:cxn modelId="{85C6C381-D266-46BB-8BAC-A0FD4331C56E}" type="presOf" srcId="{653CF7AC-22E1-4255-82A3-50B6BBAA8D04}" destId="{12AE9CBE-7ECE-4804-BA4E-712003369AC6}" srcOrd="0" destOrd="0" presId="urn:microsoft.com/office/officeart/2016/7/layout/VerticalDownArrowProcess"/>
    <dgm:cxn modelId="{B06B1430-7AA6-44E2-B95A-ADCCD311AC94}" type="presOf" srcId="{EEC5BF1A-5D0F-4A31-83F6-01DF3B7FA8B0}" destId="{DF028E0C-8140-4994-BE18-ABD21CB3E478}" srcOrd="0" destOrd="0" presId="urn:microsoft.com/office/officeart/2016/7/layout/VerticalDownArrowProcess"/>
    <dgm:cxn modelId="{1AC9F6BD-F1E0-4E75-9C56-37DD5AD8C3C9}" type="presOf" srcId="{AAA9E128-5623-4073-862E-CE87DA0E33BE}" destId="{5F2022CC-452E-4A42-BAE1-8B6F73C02CE9}" srcOrd="1" destOrd="0" presId="urn:microsoft.com/office/officeart/2016/7/layout/VerticalDownArrowProcess"/>
    <dgm:cxn modelId="{E7C29CEC-3846-4259-8B62-338A3DD0466F}" srcId="{C5B42FC9-88C8-46B6-9BE3-E53E99207924}" destId="{644878BA-BFE7-4D09-A495-21BDFBBCA8AF}" srcOrd="4" destOrd="0" parTransId="{15A39351-CE6C-4C90-B6AA-FFD757E3242E}" sibTransId="{010CFE8A-12D1-4CD0-A3F7-F758890A6FD0}"/>
    <dgm:cxn modelId="{5C6E3042-9AC5-4765-A536-7CA7BD6954A0}" srcId="{C5B42FC9-88C8-46B6-9BE3-E53E99207924}" destId="{53242BE8-17B0-4820-BB70-480FFDD681B3}" srcOrd="2" destOrd="0" parTransId="{F195FE2D-C796-4F12-A2F5-E7CE4F1A468B}" sibTransId="{654CCDEE-8158-4D10-B261-78B5698ACAA2}"/>
    <dgm:cxn modelId="{52C61FB2-A7DD-4785-A3BD-C6908046BF48}" type="presOf" srcId="{6901C226-46DC-4D03-97FE-7A311FD89E83}" destId="{75A88757-809D-40C7-B666-313B42F62697}" srcOrd="1" destOrd="0" presId="urn:microsoft.com/office/officeart/2016/7/layout/VerticalDownArrowProcess"/>
    <dgm:cxn modelId="{DA031DFA-935D-436D-A985-37AD72E7CCB5}" type="presOf" srcId="{F8C6F6BA-DA66-45A1-BAAC-94020D292865}" destId="{AB137F5F-ADA4-4CA2-A5B1-AF5ACAA6DAAF}" srcOrd="0" destOrd="0" presId="urn:microsoft.com/office/officeart/2016/7/layout/VerticalDownArrowProcess"/>
    <dgm:cxn modelId="{8A0240D7-2FAA-4F95-8E94-D9C4988F4BE7}" type="presOf" srcId="{AAA9E128-5623-4073-862E-CE87DA0E33BE}" destId="{F3733372-C67D-4B31-B5D5-AC862D7AC168}" srcOrd="0" destOrd="0" presId="urn:microsoft.com/office/officeart/2016/7/layout/VerticalDownArrowProcess"/>
    <dgm:cxn modelId="{74E91977-DA15-43D8-98A8-DBF970FC2FA5}" type="presOf" srcId="{0FD71F10-02D5-4000-B848-6596CC833C0B}" destId="{53BAD825-BFDD-4F7A-91D7-F61620EA3892}" srcOrd="0" destOrd="0" presId="urn:microsoft.com/office/officeart/2016/7/layout/VerticalDownArrowProcess"/>
    <dgm:cxn modelId="{72E6163E-B424-4C05-9599-05667193169E}" type="presOf" srcId="{53242BE8-17B0-4820-BB70-480FFDD681B3}" destId="{78EBE4CB-A2C5-4C59-8A70-ACFCD76F4741}" srcOrd="1" destOrd="0" presId="urn:microsoft.com/office/officeart/2016/7/layout/VerticalDownArrowProcess"/>
    <dgm:cxn modelId="{5ADBCDDA-A885-4D53-A3A9-D3EB7DBCA21A}" type="presOf" srcId="{8D92DD15-44FE-422A-98A9-BC4866347294}" destId="{12777128-839A-41E1-82FD-EBDB5BC48446}" srcOrd="1" destOrd="0" presId="urn:microsoft.com/office/officeart/2016/7/layout/VerticalDownArrowProcess"/>
    <dgm:cxn modelId="{3A9BA8C5-A5D5-4155-B107-FE76CC3EE672}" srcId="{53242BE8-17B0-4820-BB70-480FFDD681B3}" destId="{18491F39-3644-4D25-A351-38AED254957F}" srcOrd="0" destOrd="0" parTransId="{801982E7-98C0-4315-BEB1-F41DAF7A4381}" sibTransId="{C5C21EBE-6885-4B80-8518-972D8B75FB04}"/>
    <dgm:cxn modelId="{2FDFD834-97A0-4AC3-96E0-B231ACDE6B23}" type="presOf" srcId="{97B617B0-5CF8-4D2C-8C25-D98565DFF810}" destId="{BBB730B0-8C0D-460A-A7BB-A2D33C0A643D}" srcOrd="0" destOrd="0" presId="urn:microsoft.com/office/officeart/2016/7/layout/VerticalDownArrowProcess"/>
    <dgm:cxn modelId="{FFC42F2D-A27D-4262-AD45-A2F8003DFE7F}" srcId="{EEC5BF1A-5D0F-4A31-83F6-01DF3B7FA8B0}" destId="{6BD3A059-5644-49B8-85A9-E6FC46DCFCCD}" srcOrd="0" destOrd="0" parTransId="{2A7E3EAB-9A89-4242-A0A9-4E35DF56D83E}" sibTransId="{F292EBB4-5D3B-4517-BD35-4391121D76A5}"/>
    <dgm:cxn modelId="{8CDEB3AC-8D3D-4093-9572-CA04600F8E06}" type="presParOf" srcId="{52CEA278-60F3-412E-A16D-F32B74053B0D}" destId="{C0D52117-EC00-4DE7-936E-85E91A00CC66}" srcOrd="0" destOrd="0" presId="urn:microsoft.com/office/officeart/2016/7/layout/VerticalDownArrowProcess"/>
    <dgm:cxn modelId="{B823C2AD-D470-4A3C-9D17-CEE536A459CD}" type="presParOf" srcId="{C0D52117-EC00-4DE7-936E-85E91A00CC66}" destId="{DF028E0C-8140-4994-BE18-ABD21CB3E478}" srcOrd="0" destOrd="0" presId="urn:microsoft.com/office/officeart/2016/7/layout/VerticalDownArrowProcess"/>
    <dgm:cxn modelId="{798EC11A-0011-4A2E-92EF-CB5D9EC47466}" type="presParOf" srcId="{C0D52117-EC00-4DE7-936E-85E91A00CC66}" destId="{35673234-9141-43CC-925F-32E45B8A5B81}" srcOrd="1" destOrd="0" presId="urn:microsoft.com/office/officeart/2016/7/layout/VerticalDownArrowProcess"/>
    <dgm:cxn modelId="{BB4D9175-42DE-4230-B357-2C54E296D333}" type="presParOf" srcId="{52CEA278-60F3-412E-A16D-F32B74053B0D}" destId="{2D355DDD-F528-468D-91E7-6402DAC746A4}" srcOrd="1" destOrd="0" presId="urn:microsoft.com/office/officeart/2016/7/layout/VerticalDownArrowProcess"/>
    <dgm:cxn modelId="{5FCE9BE0-55AF-44A4-8DF0-B887AE57B74B}" type="presParOf" srcId="{52CEA278-60F3-412E-A16D-F32B74053B0D}" destId="{DB025DE6-936F-4C4F-AA89-67BFE0451989}" srcOrd="2" destOrd="0" presId="urn:microsoft.com/office/officeart/2016/7/layout/VerticalDownArrowProcess"/>
    <dgm:cxn modelId="{6CBC98C5-79ED-4617-BEA2-19CC07D9F147}" type="presParOf" srcId="{DB025DE6-936F-4C4F-AA89-67BFE0451989}" destId="{50DE0B25-2736-4F5E-9BC7-7893A4B4B011}" srcOrd="0" destOrd="0" presId="urn:microsoft.com/office/officeart/2016/7/layout/VerticalDownArrowProcess"/>
    <dgm:cxn modelId="{4EC401B7-D5ED-464D-8EEB-E2D080E8AA01}" type="presParOf" srcId="{DB025DE6-936F-4C4F-AA89-67BFE0451989}" destId="{2950BB58-DE46-45B5-9742-24CB1D9B8950}" srcOrd="1" destOrd="0" presId="urn:microsoft.com/office/officeart/2016/7/layout/VerticalDownArrowProcess"/>
    <dgm:cxn modelId="{73810FBB-FAC2-44B5-BE79-52FE39CA1910}" type="presParOf" srcId="{DB025DE6-936F-4C4F-AA89-67BFE0451989}" destId="{E7DD0FAD-989E-4A96-9ACA-1C05667B12A7}" srcOrd="2" destOrd="0" presId="urn:microsoft.com/office/officeart/2016/7/layout/VerticalDownArrowProcess"/>
    <dgm:cxn modelId="{A1C6EE6D-9849-47E7-BB45-DF17F68E0FB8}" type="presParOf" srcId="{52CEA278-60F3-412E-A16D-F32B74053B0D}" destId="{2674F854-B0B0-4BFE-B213-36EB23498941}" srcOrd="3" destOrd="0" presId="urn:microsoft.com/office/officeart/2016/7/layout/VerticalDownArrowProcess"/>
    <dgm:cxn modelId="{1396E9BF-CD15-4AE2-914E-3A2735A727F1}" type="presParOf" srcId="{52CEA278-60F3-412E-A16D-F32B74053B0D}" destId="{B17ACC31-1402-4E73-9044-85D24F8CF986}" srcOrd="4" destOrd="0" presId="urn:microsoft.com/office/officeart/2016/7/layout/VerticalDownArrowProcess"/>
    <dgm:cxn modelId="{6041CE87-745D-47F0-99AE-809677F5C5A8}" type="presParOf" srcId="{B17ACC31-1402-4E73-9044-85D24F8CF986}" destId="{31D28544-DCF9-47FA-8563-80F6E4CADBB0}" srcOrd="0" destOrd="0" presId="urn:microsoft.com/office/officeart/2016/7/layout/VerticalDownArrowProcess"/>
    <dgm:cxn modelId="{4BD8AD69-6711-42BD-8022-CFD3A36CE161}" type="presParOf" srcId="{B17ACC31-1402-4E73-9044-85D24F8CF986}" destId="{4BE8691A-42F1-4CAE-AD93-0474B5FBC48A}" srcOrd="1" destOrd="0" presId="urn:microsoft.com/office/officeart/2016/7/layout/VerticalDownArrowProcess"/>
    <dgm:cxn modelId="{1DFDB2C0-5CD5-4D50-A95D-F4838B127695}" type="presParOf" srcId="{B17ACC31-1402-4E73-9044-85D24F8CF986}" destId="{AB137F5F-ADA4-4CA2-A5B1-AF5ACAA6DAAF}" srcOrd="2" destOrd="0" presId="urn:microsoft.com/office/officeart/2016/7/layout/VerticalDownArrowProcess"/>
    <dgm:cxn modelId="{F9E2F452-C326-40EC-85FE-D63A696396CA}" type="presParOf" srcId="{52CEA278-60F3-412E-A16D-F32B74053B0D}" destId="{874D5AAB-A4E0-4E28-BE19-7E91EC854853}" srcOrd="5" destOrd="0" presId="urn:microsoft.com/office/officeart/2016/7/layout/VerticalDownArrowProcess"/>
    <dgm:cxn modelId="{7A26D943-69E6-44CB-ADFE-B5D1BD902AED}" type="presParOf" srcId="{52CEA278-60F3-412E-A16D-F32B74053B0D}" destId="{CD35CEA3-EAA5-42D7-9D71-1AE955FBC684}" srcOrd="6" destOrd="0" presId="urn:microsoft.com/office/officeart/2016/7/layout/VerticalDownArrowProcess"/>
    <dgm:cxn modelId="{13E91C54-E9F2-4683-8C83-DEC3D7E31131}" type="presParOf" srcId="{CD35CEA3-EAA5-42D7-9D71-1AE955FBC684}" destId="{4C5B7120-7006-4070-85AC-D8529A576F72}" srcOrd="0" destOrd="0" presId="urn:microsoft.com/office/officeart/2016/7/layout/VerticalDownArrowProcess"/>
    <dgm:cxn modelId="{99F0242D-F3E1-4C60-B43C-139A34BFEE6D}" type="presParOf" srcId="{CD35CEA3-EAA5-42D7-9D71-1AE955FBC684}" destId="{75A88757-809D-40C7-B666-313B42F62697}" srcOrd="1" destOrd="0" presId="urn:microsoft.com/office/officeart/2016/7/layout/VerticalDownArrowProcess"/>
    <dgm:cxn modelId="{D3DC1A2A-D38F-4318-A483-59B2CA2FD786}" type="presParOf" srcId="{CD35CEA3-EAA5-42D7-9D71-1AE955FBC684}" destId="{12AE9CBE-7ECE-4804-BA4E-712003369AC6}" srcOrd="2" destOrd="0" presId="urn:microsoft.com/office/officeart/2016/7/layout/VerticalDownArrowProcess"/>
    <dgm:cxn modelId="{4F95D259-2483-42C0-8978-443156BB1268}" type="presParOf" srcId="{52CEA278-60F3-412E-A16D-F32B74053B0D}" destId="{DD8C041E-1C3B-49FC-9FA9-C7873734D9E7}" srcOrd="7" destOrd="0" presId="urn:microsoft.com/office/officeart/2016/7/layout/VerticalDownArrowProcess"/>
    <dgm:cxn modelId="{75516B5A-A7AE-451C-B48B-D48742F7997D}" type="presParOf" srcId="{52CEA278-60F3-412E-A16D-F32B74053B0D}" destId="{8DE7B0BE-34C5-4643-9C9F-ACF3911629BA}" srcOrd="8" destOrd="0" presId="urn:microsoft.com/office/officeart/2016/7/layout/VerticalDownArrowProcess"/>
    <dgm:cxn modelId="{2C5B31D1-E49F-4C29-85D6-34C04833F9BF}" type="presParOf" srcId="{8DE7B0BE-34C5-4643-9C9F-ACF3911629BA}" destId="{E0BAF3BB-2093-41E9-8A35-9D1396FFE46A}" srcOrd="0" destOrd="0" presId="urn:microsoft.com/office/officeart/2016/7/layout/VerticalDownArrowProcess"/>
    <dgm:cxn modelId="{85B6E7F0-AB1C-43D7-965F-7465D6C435A5}" type="presParOf" srcId="{8DE7B0BE-34C5-4643-9C9F-ACF3911629BA}" destId="{78EBE4CB-A2C5-4C59-8A70-ACFCD76F4741}" srcOrd="1" destOrd="0" presId="urn:microsoft.com/office/officeart/2016/7/layout/VerticalDownArrowProcess"/>
    <dgm:cxn modelId="{1A32ACCE-5B02-40A5-B4CF-5D45FCA5C24C}" type="presParOf" srcId="{8DE7B0BE-34C5-4643-9C9F-ACF3911629BA}" destId="{37732C52-5A11-415D-B5A0-9235A0762287}" srcOrd="2" destOrd="0" presId="urn:microsoft.com/office/officeart/2016/7/layout/VerticalDownArrowProcess"/>
    <dgm:cxn modelId="{2A387EDC-3614-437F-9536-53B8C99EECD0}" type="presParOf" srcId="{52CEA278-60F3-412E-A16D-F32B74053B0D}" destId="{AF553C5F-0E62-418B-8840-F2E0BA7500B0}" srcOrd="9" destOrd="0" presId="urn:microsoft.com/office/officeart/2016/7/layout/VerticalDownArrowProcess"/>
    <dgm:cxn modelId="{74449AD7-155B-469B-AF89-8E8066F220CE}" type="presParOf" srcId="{52CEA278-60F3-412E-A16D-F32B74053B0D}" destId="{7621379F-6275-40AB-8F1F-8DE430098D4E}" srcOrd="10" destOrd="0" presId="urn:microsoft.com/office/officeart/2016/7/layout/VerticalDownArrowProcess"/>
    <dgm:cxn modelId="{4450620C-FE9B-47BB-A662-FDBFF3DD3A4C}" type="presParOf" srcId="{7621379F-6275-40AB-8F1F-8DE430098D4E}" destId="{22B4D246-374D-49E7-A924-799A2EBDD98D}" srcOrd="0" destOrd="0" presId="urn:microsoft.com/office/officeart/2016/7/layout/VerticalDownArrowProcess"/>
    <dgm:cxn modelId="{A5CA831A-F6B9-4B2D-A517-2B9CE07C15EA}" type="presParOf" srcId="{7621379F-6275-40AB-8F1F-8DE430098D4E}" destId="{12777128-839A-41E1-82FD-EBDB5BC48446}" srcOrd="1" destOrd="0" presId="urn:microsoft.com/office/officeart/2016/7/layout/VerticalDownArrowProcess"/>
    <dgm:cxn modelId="{FAB701E9-37B4-4EC1-9DF8-9EA7EAC49E86}" type="presParOf" srcId="{7621379F-6275-40AB-8F1F-8DE430098D4E}" destId="{BBB730B0-8C0D-460A-A7BB-A2D33C0A643D}" srcOrd="2" destOrd="0" presId="urn:microsoft.com/office/officeart/2016/7/layout/VerticalDownArrowProcess"/>
    <dgm:cxn modelId="{A6882816-D2F2-4958-8B9C-050BB3441F38}" type="presParOf" srcId="{52CEA278-60F3-412E-A16D-F32B74053B0D}" destId="{BCDC36ED-B534-4E53-B08D-EC5C28BBF140}" srcOrd="11" destOrd="0" presId="urn:microsoft.com/office/officeart/2016/7/layout/VerticalDownArrowProcess"/>
    <dgm:cxn modelId="{E87FA23F-3899-46E1-A850-34A4F25FCC96}" type="presParOf" srcId="{52CEA278-60F3-412E-A16D-F32B74053B0D}" destId="{9D31C94D-BD1B-4F29-A1AC-BB6367493A74}" srcOrd="12" destOrd="0" presId="urn:microsoft.com/office/officeart/2016/7/layout/VerticalDownArrowProcess"/>
    <dgm:cxn modelId="{670E2286-C3FA-40F2-86D4-4D5EB35A33FC}" type="presParOf" srcId="{9D31C94D-BD1B-4F29-A1AC-BB6367493A74}" destId="{F3733372-C67D-4B31-B5D5-AC862D7AC168}" srcOrd="0" destOrd="0" presId="urn:microsoft.com/office/officeart/2016/7/layout/VerticalDownArrowProcess"/>
    <dgm:cxn modelId="{0829318F-5BA2-4227-A49C-A3C850CAAD3C}" type="presParOf" srcId="{9D31C94D-BD1B-4F29-A1AC-BB6367493A74}" destId="{5F2022CC-452E-4A42-BAE1-8B6F73C02CE9}" srcOrd="1" destOrd="0" presId="urn:microsoft.com/office/officeart/2016/7/layout/VerticalDownArrowProcess"/>
    <dgm:cxn modelId="{39C99B40-51C0-41E1-BF3A-249EACBFB7E9}" type="presParOf" srcId="{9D31C94D-BD1B-4F29-A1AC-BB6367493A74}" destId="{53BAD825-BFDD-4F7A-91D7-F61620EA389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2DBD7-2EF0-4486-B277-94275853C356}">
      <dsp:nvSpPr>
        <dsp:cNvPr id="0" name=""/>
        <dsp:cNvSpPr/>
      </dsp:nvSpPr>
      <dsp:spPr>
        <a:xfrm>
          <a:off x="9027" y="521835"/>
          <a:ext cx="5396686" cy="2158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baseline="0" dirty="0"/>
            <a:t>For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baseline="0" dirty="0"/>
            <a:t>District 6940 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baseline="0" dirty="0"/>
            <a:t>Club Leaders</a:t>
          </a:r>
          <a:endParaRPr lang="en-US" sz="3800" kern="1200" dirty="0"/>
        </a:p>
      </dsp:txBody>
      <dsp:txXfrm>
        <a:off x="1088364" y="521835"/>
        <a:ext cx="3238012" cy="2158674"/>
      </dsp:txXfrm>
    </dsp:sp>
    <dsp:sp modelId="{6F2023D5-A370-4517-9574-66F02C2DFA66}">
      <dsp:nvSpPr>
        <dsp:cNvPr id="0" name=""/>
        <dsp:cNvSpPr/>
      </dsp:nvSpPr>
      <dsp:spPr>
        <a:xfrm>
          <a:off x="4866045" y="521835"/>
          <a:ext cx="5396686" cy="2158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baseline="0"/>
            <a:t>August 2017</a:t>
          </a:r>
          <a:endParaRPr lang="en-US" sz="3800" kern="1200"/>
        </a:p>
      </dsp:txBody>
      <dsp:txXfrm>
        <a:off x="5945382" y="521835"/>
        <a:ext cx="3238012" cy="2158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28E0C-8140-4994-BE18-ABD21CB3E478}">
      <dsp:nvSpPr>
        <dsp:cNvPr id="0" name=""/>
        <dsp:cNvSpPr/>
      </dsp:nvSpPr>
      <dsp:spPr>
        <a:xfrm>
          <a:off x="0" y="4585392"/>
          <a:ext cx="1932066" cy="50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Encourage</a:t>
          </a:r>
        </a:p>
      </dsp:txBody>
      <dsp:txXfrm>
        <a:off x="0" y="4585392"/>
        <a:ext cx="1932066" cy="501777"/>
      </dsp:txXfrm>
    </dsp:sp>
    <dsp:sp modelId="{35673234-9141-43CC-925F-32E45B8A5B81}">
      <dsp:nvSpPr>
        <dsp:cNvPr id="0" name=""/>
        <dsp:cNvSpPr/>
      </dsp:nvSpPr>
      <dsp:spPr>
        <a:xfrm>
          <a:off x="1932066" y="4585392"/>
          <a:ext cx="5796200" cy="501777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Encourage club members to support  TRF</a:t>
          </a:r>
        </a:p>
      </dsp:txBody>
      <dsp:txXfrm>
        <a:off x="1932066" y="4585392"/>
        <a:ext cx="5796200" cy="501777"/>
      </dsp:txXfrm>
    </dsp:sp>
    <dsp:sp modelId="{2950BB58-DE46-45B5-9742-24CB1D9B8950}">
      <dsp:nvSpPr>
        <dsp:cNvPr id="0" name=""/>
        <dsp:cNvSpPr/>
      </dsp:nvSpPr>
      <dsp:spPr>
        <a:xfrm rot="10800000">
          <a:off x="0" y="3821186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Inform</a:t>
          </a:r>
        </a:p>
      </dsp:txBody>
      <dsp:txXfrm rot="-10800000">
        <a:off x="0" y="3821186"/>
        <a:ext cx="1932066" cy="501626"/>
      </dsp:txXfrm>
    </dsp:sp>
    <dsp:sp modelId="{E7DD0FAD-989E-4A96-9ACA-1C05667B12A7}">
      <dsp:nvSpPr>
        <dsp:cNvPr id="0" name=""/>
        <dsp:cNvSpPr/>
      </dsp:nvSpPr>
      <dsp:spPr>
        <a:xfrm>
          <a:off x="1932066" y="3821186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Inform club members about grants activity</a:t>
          </a:r>
        </a:p>
      </dsp:txBody>
      <dsp:txXfrm>
        <a:off x="1932066" y="3821186"/>
        <a:ext cx="5796200" cy="501626"/>
      </dsp:txXfrm>
    </dsp:sp>
    <dsp:sp modelId="{4BE8691A-42F1-4CAE-AD93-0474B5FBC48A}">
      <dsp:nvSpPr>
        <dsp:cNvPr id="0" name=""/>
        <dsp:cNvSpPr/>
      </dsp:nvSpPr>
      <dsp:spPr>
        <a:xfrm rot="10800000">
          <a:off x="0" y="3056979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Promote</a:t>
          </a:r>
        </a:p>
      </dsp:txBody>
      <dsp:txXfrm rot="-10800000">
        <a:off x="0" y="3056979"/>
        <a:ext cx="1932066" cy="501626"/>
      </dsp:txXfrm>
    </dsp:sp>
    <dsp:sp modelId="{AB137F5F-ADA4-4CA2-A5B1-AF5ACAA6DAAF}">
      <dsp:nvSpPr>
        <dsp:cNvPr id="0" name=""/>
        <dsp:cNvSpPr/>
      </dsp:nvSpPr>
      <dsp:spPr>
        <a:xfrm>
          <a:off x="1932066" y="3056979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Promote Rotary in community through grants</a:t>
          </a:r>
        </a:p>
      </dsp:txBody>
      <dsp:txXfrm>
        <a:off x="1932066" y="3056979"/>
        <a:ext cx="5796200" cy="501626"/>
      </dsp:txXfrm>
    </dsp:sp>
    <dsp:sp modelId="{75A88757-809D-40C7-B666-313B42F62697}">
      <dsp:nvSpPr>
        <dsp:cNvPr id="0" name=""/>
        <dsp:cNvSpPr/>
      </dsp:nvSpPr>
      <dsp:spPr>
        <a:xfrm rot="10800000">
          <a:off x="0" y="2292773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Complete</a:t>
          </a:r>
        </a:p>
      </dsp:txBody>
      <dsp:txXfrm rot="-10800000">
        <a:off x="0" y="2292773"/>
        <a:ext cx="1932066" cy="501626"/>
      </dsp:txXfrm>
    </dsp:sp>
    <dsp:sp modelId="{12AE9CBE-7ECE-4804-BA4E-712003369AC6}">
      <dsp:nvSpPr>
        <dsp:cNvPr id="0" name=""/>
        <dsp:cNvSpPr/>
      </dsp:nvSpPr>
      <dsp:spPr>
        <a:xfrm>
          <a:off x="1932066" y="2292773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Complete projects and submit reports on time</a:t>
          </a:r>
        </a:p>
      </dsp:txBody>
      <dsp:txXfrm>
        <a:off x="1932066" y="2292773"/>
        <a:ext cx="5796200" cy="501626"/>
      </dsp:txXfrm>
    </dsp:sp>
    <dsp:sp modelId="{78EBE4CB-A2C5-4C59-8A70-ACFCD76F4741}">
      <dsp:nvSpPr>
        <dsp:cNvPr id="0" name=""/>
        <dsp:cNvSpPr/>
      </dsp:nvSpPr>
      <dsp:spPr>
        <a:xfrm rot="10800000">
          <a:off x="0" y="1528566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Manage</a:t>
          </a:r>
        </a:p>
      </dsp:txBody>
      <dsp:txXfrm rot="-10800000">
        <a:off x="0" y="1528566"/>
        <a:ext cx="1932066" cy="501626"/>
      </dsp:txXfrm>
    </dsp:sp>
    <dsp:sp modelId="{37732C52-5A11-415D-B5A0-9235A0762287}">
      <dsp:nvSpPr>
        <dsp:cNvPr id="0" name=""/>
        <dsp:cNvSpPr/>
      </dsp:nvSpPr>
      <dsp:spPr>
        <a:xfrm>
          <a:off x="1932066" y="1528566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Manage grant funds and activity well</a:t>
          </a:r>
        </a:p>
      </dsp:txBody>
      <dsp:txXfrm>
        <a:off x="1932066" y="1528566"/>
        <a:ext cx="5796200" cy="501626"/>
      </dsp:txXfrm>
    </dsp:sp>
    <dsp:sp modelId="{12777128-839A-41E1-82FD-EBDB5BC48446}">
      <dsp:nvSpPr>
        <dsp:cNvPr id="0" name=""/>
        <dsp:cNvSpPr/>
      </dsp:nvSpPr>
      <dsp:spPr>
        <a:xfrm rot="10800000">
          <a:off x="0" y="764360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Complete</a:t>
          </a:r>
        </a:p>
      </dsp:txBody>
      <dsp:txXfrm rot="-10800000">
        <a:off x="0" y="764360"/>
        <a:ext cx="1932066" cy="501626"/>
      </dsp:txXfrm>
    </dsp:sp>
    <dsp:sp modelId="{BBB730B0-8C0D-460A-A7BB-A2D33C0A643D}">
      <dsp:nvSpPr>
        <dsp:cNvPr id="0" name=""/>
        <dsp:cNvSpPr/>
      </dsp:nvSpPr>
      <dsp:spPr>
        <a:xfrm>
          <a:off x="1932066" y="764360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Complete Grant Qualification requirements</a:t>
          </a:r>
        </a:p>
      </dsp:txBody>
      <dsp:txXfrm>
        <a:off x="1932066" y="764360"/>
        <a:ext cx="5796200" cy="501626"/>
      </dsp:txXfrm>
    </dsp:sp>
    <dsp:sp modelId="{5F2022CC-452E-4A42-BAE1-8B6F73C02CE9}">
      <dsp:nvSpPr>
        <dsp:cNvPr id="0" name=""/>
        <dsp:cNvSpPr/>
      </dsp:nvSpPr>
      <dsp:spPr>
        <a:xfrm rot="10800000">
          <a:off x="0" y="154"/>
          <a:ext cx="1932066" cy="7717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Plan ahead</a:t>
          </a:r>
        </a:p>
      </dsp:txBody>
      <dsp:txXfrm rot="-10800000">
        <a:off x="0" y="154"/>
        <a:ext cx="1932066" cy="501626"/>
      </dsp:txXfrm>
    </dsp:sp>
    <dsp:sp modelId="{53BAD825-BFDD-4F7A-91D7-F61620EA3892}">
      <dsp:nvSpPr>
        <dsp:cNvPr id="0" name=""/>
        <dsp:cNvSpPr/>
      </dsp:nvSpPr>
      <dsp:spPr>
        <a:xfrm>
          <a:off x="1932066" y="154"/>
          <a:ext cx="5796200" cy="50162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28600" rIns="117574" bIns="2286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Plan ahead for your club’s grant activity</a:t>
          </a:r>
        </a:p>
      </dsp:txBody>
      <dsp:txXfrm>
        <a:off x="1932066" y="154"/>
        <a:ext cx="5796200" cy="50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ory-online.com/Rotary/SecLogin3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.org/TRF" TargetMode="Externa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crisdanish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4599160"/>
            <a:ext cx="11079804" cy="13580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spc="-60" dirty="0">
                <a:solidFill>
                  <a:schemeClr val="bg1"/>
                </a:solidFill>
              </a:rPr>
              <a:t>Rotary Grants Training</a:t>
            </a:r>
          </a:p>
        </p:txBody>
      </p:sp>
      <p:graphicFrame>
        <p:nvGraphicFramePr>
          <p:cNvPr id="5" name="Subtitle 2"/>
          <p:cNvGraphicFramePr/>
          <p:nvPr>
            <p:extLst>
              <p:ext uri="{D42A27DB-BD31-4B8C-83A1-F6EECF244321}">
                <p14:modId xmlns:p14="http://schemas.microsoft.com/office/powerpoint/2010/main" val="3262568636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Plan</a:t>
            </a:r>
            <a:br>
              <a:rPr lang="en-US" sz="4400" dirty="0"/>
            </a:br>
            <a:r>
              <a:rPr lang="en-US" sz="4400" dirty="0"/>
              <a:t>your </a:t>
            </a:r>
            <a:br>
              <a:rPr lang="en-US" sz="4400" dirty="0"/>
            </a:br>
            <a:r>
              <a:rPr lang="en-US" sz="4400" dirty="0"/>
              <a:t>district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President-elect has lead role</a:t>
            </a:r>
            <a:endParaRPr lang="en-US" sz="3300" b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Start early – look for opportunities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Avoid “expected” and “re-run” projects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Work with other clubs &amp; local community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Expand your project with non-Rotary funding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300" dirty="0"/>
              <a:t>Build on what your club is already doing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3300" b="1" dirty="0">
                <a:solidFill>
                  <a:schemeClr val="accent4"/>
                </a:solidFill>
              </a:rPr>
              <a:t>HANDOUT:  Grant Activity Calendar</a:t>
            </a:r>
            <a:endParaRPr lang="en-US" sz="33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0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223493"/>
            <a:ext cx="2947482" cy="4501527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District grants </a:t>
            </a:r>
            <a:br>
              <a:rPr lang="en-US" sz="4400" dirty="0"/>
            </a:br>
            <a:r>
              <a:rPr lang="en-US" sz="4400" dirty="0"/>
              <a:t>create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Support youth programs: Interact, </a:t>
            </a:r>
            <a:r>
              <a:rPr lang="en-US" sz="2800" dirty="0" err="1"/>
              <a:t>Rotaract</a:t>
            </a:r>
            <a:r>
              <a:rPr lang="en-US" sz="2800" dirty="0"/>
              <a:t>, RYLA, Youth Exchange, Scholarships.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Offer more project flexibility and less stringent documentation.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Allow some construction </a:t>
            </a:r>
            <a:r>
              <a:rPr lang="en-US" sz="2800" dirty="0">
                <a:sym typeface="Symbol" panose="05050102010706020507" pitchFamily="18" charset="2"/>
              </a:rPr>
              <a:t></a:t>
            </a:r>
            <a:r>
              <a:rPr lang="en-US" sz="2800" dirty="0"/>
              <a:t> Shelter Box and renovation of existing buildings.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Fund some Rotarian travel. TRF restricts travel to certain locations.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Collaborate with nearby clubs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Opportunity to pilot future Global Grant.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979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Recent </a:t>
            </a:r>
            <a:br>
              <a:rPr lang="en-US" sz="4400" dirty="0"/>
            </a:br>
            <a:r>
              <a:rPr lang="en-US" sz="4400" dirty="0"/>
              <a:t>D-6940  grant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210" y="794472"/>
            <a:ext cx="7379577" cy="54725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Newspapers in Education for Students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Rotary Readers at Schools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Porta-cribs for Babies in Foster Care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Weekend Food Backpacks for Needy Students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Rotary Scholarship at Technical College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Food, Clothes &amp; Resources for Homeless Teens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Inmate Literacy  &amp; Vocational Training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Rotary Youth Exchange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6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DACdb</a:t>
            </a:r>
            <a:r>
              <a:rPr lang="en-US" dirty="0"/>
              <a:t> for Grants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D</a:t>
            </a:r>
            <a:r>
              <a:rPr lang="en-US" sz="4000" dirty="0"/>
              <a:t>istrict </a:t>
            </a:r>
            <a:r>
              <a:rPr lang="en-US" sz="4000" dirty="0">
                <a:solidFill>
                  <a:schemeClr val="accent5"/>
                </a:solidFill>
              </a:rPr>
              <a:t>A</a:t>
            </a:r>
            <a:r>
              <a:rPr lang="en-US" sz="4000" dirty="0"/>
              <a:t>nd </a:t>
            </a:r>
            <a:r>
              <a:rPr lang="en-US" sz="4000" dirty="0">
                <a:solidFill>
                  <a:schemeClr val="accent5"/>
                </a:solidFill>
              </a:rPr>
              <a:t>C</a:t>
            </a:r>
            <a:r>
              <a:rPr lang="en-US" sz="4000" dirty="0"/>
              <a:t>lub </a:t>
            </a:r>
            <a:r>
              <a:rPr lang="en-US" sz="4000" dirty="0">
                <a:solidFill>
                  <a:schemeClr val="accent5"/>
                </a:solidFill>
              </a:rPr>
              <a:t>d</a:t>
            </a:r>
            <a:r>
              <a:rPr lang="en-US" sz="4000" dirty="0"/>
              <a:t>ata</a:t>
            </a:r>
            <a:r>
              <a:rPr lang="en-US" sz="4000" dirty="0">
                <a:solidFill>
                  <a:schemeClr val="accent5"/>
                </a:solidFill>
              </a:rPr>
              <a:t>b</a:t>
            </a:r>
            <a:r>
              <a:rPr lang="en-US" sz="4000" dirty="0"/>
              <a:t>ase</a:t>
            </a:r>
          </a:p>
        </p:txBody>
      </p:sp>
    </p:spTree>
    <p:extLst>
      <p:ext uri="{BB962C8B-B14F-4D97-AF65-F5344CB8AC3E}">
        <p14:creationId xmlns:p14="http://schemas.microsoft.com/office/powerpoint/2010/main" val="3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in the </a:t>
            </a:r>
            <a:br>
              <a:rPr lang="en-US" sz="4400" dirty="0"/>
            </a:br>
            <a:r>
              <a:rPr lang="en-US" sz="4400" dirty="0"/>
              <a:t>world is</a:t>
            </a:r>
            <a:br>
              <a:rPr lang="en-US" sz="4400" dirty="0"/>
            </a:br>
            <a:r>
              <a:rPr lang="en-US" sz="4400" dirty="0" err="1"/>
              <a:t>DACdb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966" y="864540"/>
            <a:ext cx="7505314" cy="511977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800" b="1" dirty="0">
              <a:solidFill>
                <a:srgbClr val="009999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dirty="0" err="1">
                <a:solidFill>
                  <a:srgbClr val="009999"/>
                </a:solidFill>
              </a:rPr>
              <a:t>DACdb</a:t>
            </a:r>
            <a:r>
              <a:rPr lang="en-US" sz="2800" dirty="0"/>
              <a:t> = </a:t>
            </a:r>
            <a:r>
              <a:rPr lang="en-US" sz="2800" b="1" dirty="0">
                <a:solidFill>
                  <a:srgbClr val="009999"/>
                </a:solidFill>
              </a:rPr>
              <a:t>D</a:t>
            </a:r>
            <a:r>
              <a:rPr lang="en-US" sz="2800" dirty="0"/>
              <a:t>istrict </a:t>
            </a:r>
            <a:r>
              <a:rPr lang="en-US" sz="2800" b="1" dirty="0">
                <a:solidFill>
                  <a:srgbClr val="009999"/>
                </a:solidFill>
              </a:rPr>
              <a:t>A</a:t>
            </a:r>
            <a:r>
              <a:rPr lang="en-US" sz="2800" dirty="0"/>
              <a:t>nd </a:t>
            </a:r>
            <a:r>
              <a:rPr lang="en-US" sz="2800" b="1" dirty="0">
                <a:solidFill>
                  <a:srgbClr val="009999"/>
                </a:solidFill>
              </a:rPr>
              <a:t>C</a:t>
            </a:r>
            <a:r>
              <a:rPr lang="en-US" sz="2800" dirty="0"/>
              <a:t>lub </a:t>
            </a:r>
            <a:r>
              <a:rPr lang="en-US" sz="2800" b="1" dirty="0">
                <a:solidFill>
                  <a:srgbClr val="009999"/>
                </a:solidFill>
              </a:rPr>
              <a:t>d</a:t>
            </a:r>
            <a:r>
              <a:rPr lang="en-US" sz="2800" dirty="0"/>
              <a:t>ata</a:t>
            </a:r>
            <a:r>
              <a:rPr lang="en-US" sz="2800" b="1" dirty="0">
                <a:solidFill>
                  <a:srgbClr val="009999"/>
                </a:solidFill>
              </a:rPr>
              <a:t>b</a:t>
            </a:r>
            <a:r>
              <a:rPr lang="en-US" sz="2800" dirty="0"/>
              <a:t>ase</a:t>
            </a:r>
          </a:p>
          <a:p>
            <a:pPr>
              <a:spcAft>
                <a:spcPts val="600"/>
              </a:spcAft>
            </a:pPr>
            <a:r>
              <a:rPr lang="en-US" sz="2800" b="1" dirty="0" err="1"/>
              <a:t>DACdb</a:t>
            </a:r>
            <a:r>
              <a:rPr lang="en-US" sz="2800" b="1" dirty="0"/>
              <a:t>-Grants</a:t>
            </a:r>
            <a:r>
              <a:rPr lang="en-US" sz="2800" dirty="0"/>
              <a:t> is online system that supports administration and records for district grants.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All District Grant activity done on </a:t>
            </a:r>
            <a:r>
              <a:rPr lang="en-US" sz="2800" b="1" dirty="0" err="1">
                <a:solidFill>
                  <a:srgbClr val="009999"/>
                </a:solidFill>
              </a:rPr>
              <a:t>DACdb</a:t>
            </a:r>
            <a:endParaRPr lang="en-US" sz="2800" b="1" dirty="0">
              <a:solidFill>
                <a:srgbClr val="009999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/>
              <a:t>Permanent storage site for D-6940 grant records</a:t>
            </a:r>
          </a:p>
          <a:p>
            <a:pPr>
              <a:spcAft>
                <a:spcPts val="600"/>
              </a:spcAft>
            </a:pPr>
            <a:r>
              <a:rPr lang="en-US" sz="2800" u="sng" dirty="0"/>
              <a:t>Access to </a:t>
            </a:r>
            <a:r>
              <a:rPr lang="en-US" sz="2800" u="sng" dirty="0" err="1"/>
              <a:t>DACdb</a:t>
            </a:r>
            <a:r>
              <a:rPr lang="en-US" sz="2800" u="sng" dirty="0"/>
              <a:t>-Grants limited to:</a:t>
            </a:r>
            <a:r>
              <a:rPr lang="en-US" sz="2800" dirty="0"/>
              <a:t> President, President-elect, Grants Chair, Project Manager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5"/>
                </a:solidFill>
                <a:sym typeface="Wingdings" panose="05000000000000000000" pitchFamily="2" charset="2"/>
              </a:rPr>
              <a:t> </a:t>
            </a:r>
            <a:r>
              <a:rPr lang="en-US" sz="2800" dirty="0"/>
              <a:t>Global Grant information is on TRF website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Find your </a:t>
            </a:r>
            <a:br>
              <a:rPr lang="en-US" sz="4400" dirty="0"/>
            </a:br>
            <a:r>
              <a:rPr lang="en-US" sz="4400" dirty="0"/>
              <a:t>club grant </a:t>
            </a:r>
            <a:br>
              <a:rPr lang="en-US" sz="4400" dirty="0"/>
            </a:br>
            <a:r>
              <a:rPr lang="en-US" sz="4400" dirty="0"/>
              <a:t>on </a:t>
            </a:r>
            <a:br>
              <a:rPr lang="en-US" sz="4400" dirty="0"/>
            </a:br>
            <a:r>
              <a:rPr lang="en-US" sz="4400" dirty="0" err="1"/>
              <a:t>DACdb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630" y="869794"/>
            <a:ext cx="7547021" cy="510725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Log-in to our </a:t>
            </a:r>
            <a:r>
              <a:rPr lang="en-US" sz="8000" b="1" dirty="0" err="1"/>
              <a:t>DACdb</a:t>
            </a:r>
            <a:r>
              <a:rPr lang="en-US" sz="8000" dirty="0"/>
              <a:t> site at: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400" dirty="0">
                <a:solidFill>
                  <a:schemeClr val="accent1"/>
                </a:solidFill>
                <a:hlinkClick r:id="rId2"/>
              </a:rPr>
              <a:t>www.directory-online.com/Rotary/SecLogin3.cfm</a:t>
            </a:r>
            <a:r>
              <a:rPr lang="en-US" sz="7400" dirty="0">
                <a:solidFill>
                  <a:schemeClr val="accent1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400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Click </a:t>
            </a:r>
            <a:r>
              <a:rPr lang="en-US" sz="8000" b="1" dirty="0"/>
              <a:t>GRANTS</a:t>
            </a:r>
            <a:r>
              <a:rPr lang="en-US" sz="8000" dirty="0"/>
              <a:t> tab (top) &amp; open </a:t>
            </a:r>
            <a:r>
              <a:rPr lang="en-US" sz="8000" b="1" dirty="0"/>
              <a:t>Club Grants</a:t>
            </a:r>
            <a:r>
              <a:rPr lang="en-US" sz="8000" dirty="0"/>
              <a:t> (left)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Review current grant by clicking </a:t>
            </a:r>
            <a:r>
              <a:rPr lang="en-US" sz="8000" b="1" dirty="0"/>
              <a:t>eye icon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To </a:t>
            </a:r>
            <a:r>
              <a:rPr lang="en-US" sz="8000" b="1" dirty="0"/>
              <a:t>print </a:t>
            </a:r>
            <a:r>
              <a:rPr lang="en-US" sz="8000" dirty="0"/>
              <a:t>grant info, click on </a:t>
            </a:r>
            <a:r>
              <a:rPr lang="en-US" sz="8000" b="1" u="sng" dirty="0"/>
              <a:t>Project Name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Start new application at </a:t>
            </a:r>
            <a:r>
              <a:rPr lang="en-US" sz="8000" u="sng" dirty="0"/>
              <a:t>Rotary Year / New Request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b="1" dirty="0"/>
              <a:t>Answer</a:t>
            </a:r>
            <a:r>
              <a:rPr lang="en-US" sz="8000" dirty="0"/>
              <a:t> all questions and </a:t>
            </a:r>
            <a:r>
              <a:rPr lang="en-US" sz="8000" b="1" dirty="0"/>
              <a:t>Save</a:t>
            </a:r>
            <a:r>
              <a:rPr lang="en-US" sz="8000" dirty="0"/>
              <a:t> work as you go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dirty="0">
                <a:solidFill>
                  <a:schemeClr val="accent5"/>
                </a:solidFill>
                <a:sym typeface="Wingdings" panose="05000000000000000000" pitchFamily="2" charset="2"/>
              </a:rPr>
              <a:t> </a:t>
            </a:r>
            <a:r>
              <a:rPr lang="en-US" sz="8000" b="1" dirty="0"/>
              <a:t>Do not change Grant Status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0860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Global Grants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involved in international service projects</a:t>
            </a:r>
          </a:p>
        </p:txBody>
      </p:sp>
    </p:spTree>
    <p:extLst>
      <p:ext uri="{BB962C8B-B14F-4D97-AF65-F5344CB8AC3E}">
        <p14:creationId xmlns:p14="http://schemas.microsoft.com/office/powerpoint/2010/main" val="4648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Content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5411" y="1148033"/>
            <a:ext cx="6367271" cy="4775453"/>
          </a:xfrm>
          <a:prstGeom prst="rect">
            <a:avLst/>
          </a:prstGeom>
        </p:spPr>
      </p:pic>
      <p:sp>
        <p:nvSpPr>
          <p:cNvPr id="38" name="Rectangle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xt Placeholder 3"/>
          <p:cNvSpPr>
            <a:spLocks noGrp="1"/>
          </p:cNvSpPr>
          <p:nvPr>
            <p:ph type="title"/>
          </p:nvPr>
        </p:nvSpPr>
        <p:spPr>
          <a:xfrm>
            <a:off x="675195" y="1349298"/>
            <a:ext cx="3316942" cy="38029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1900" spc="-100" dirty="0"/>
              <a:t/>
            </a:r>
            <a:br>
              <a:rPr lang="en-US" sz="1900" spc="-100" dirty="0"/>
            </a:b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>Global Grants  are</a:t>
            </a:r>
            <a:br>
              <a:rPr lang="en-US" sz="3100" spc="-100" dirty="0"/>
            </a:br>
            <a:r>
              <a:rPr lang="en-US" sz="3100" spc="-100" dirty="0"/>
              <a:t>multi-club, </a:t>
            </a:r>
            <a:br>
              <a:rPr lang="en-US" sz="3100" spc="-100" dirty="0"/>
            </a:br>
            <a:r>
              <a:rPr lang="en-US" sz="3100" spc="-100" dirty="0"/>
              <a:t>international projects </a:t>
            </a:r>
            <a:r>
              <a:rPr lang="en-US" sz="3100" spc="-100" dirty="0" smtClean="0"/>
              <a:t>that produce</a:t>
            </a: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/>
              <a:t>measurable </a:t>
            </a:r>
            <a:r>
              <a:rPr lang="en-US" sz="3100" spc="-100" dirty="0" smtClean="0"/>
              <a:t>impact </a:t>
            </a:r>
            <a:r>
              <a:rPr lang="en-US" sz="3100" spc="-100" dirty="0"/>
              <a:t/>
            </a:r>
            <a:br>
              <a:rPr lang="en-US" sz="3100" spc="-100" dirty="0"/>
            </a:br>
            <a:r>
              <a:rPr lang="en-US" sz="3100" spc="-100" dirty="0" smtClean="0"/>
              <a:t>and</a:t>
            </a:r>
            <a:br>
              <a:rPr lang="en-US" sz="3100" spc="-100" dirty="0" smtClean="0"/>
            </a:br>
            <a:r>
              <a:rPr lang="en-US" sz="3100" spc="-100" dirty="0" smtClean="0"/>
              <a:t>sustainable </a:t>
            </a:r>
            <a:r>
              <a:rPr lang="en-US" sz="3100" spc="-100" dirty="0"/>
              <a:t>outcomes in TRF Focus Area.</a:t>
            </a:r>
          </a:p>
        </p:txBody>
      </p:sp>
    </p:spTree>
    <p:extLst>
      <p:ext uri="{BB962C8B-B14F-4D97-AF65-F5344CB8AC3E}">
        <p14:creationId xmlns:p14="http://schemas.microsoft.com/office/powerpoint/2010/main" val="199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What’s </a:t>
            </a:r>
            <a:br>
              <a:rPr lang="en-US" sz="4400" dirty="0"/>
            </a:br>
            <a:r>
              <a:rPr lang="en-US" sz="4400" dirty="0"/>
              <a:t>different about</a:t>
            </a:r>
            <a:br>
              <a:rPr lang="en-US" sz="4400" dirty="0"/>
            </a:br>
            <a:r>
              <a:rPr lang="en-US" sz="4400" dirty="0"/>
              <a:t>global </a:t>
            </a:r>
            <a:br>
              <a:rPr lang="en-US" sz="4400" dirty="0"/>
            </a:br>
            <a:r>
              <a:rPr lang="en-US" sz="4400" dirty="0"/>
              <a:t>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414" y="773845"/>
            <a:ext cx="7518830" cy="5301165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Replace old Matching Grants - </a:t>
            </a:r>
            <a:r>
              <a:rPr lang="en-US" sz="3200" b="1" dirty="0"/>
              <a:t>not identical</a:t>
            </a:r>
            <a:r>
              <a:rPr lang="en-US" sz="3200" dirty="0"/>
              <a:t>!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Budgets of $30,000 to $200,000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Rotary Partners from 2+ different countries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Must align with TRF Area of Focus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Partners &amp; Sponsors contribute DDF &amp; Cash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Non-Rotarian contributions can be matched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Emphasize Sustainability, Training, Education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are </a:t>
            </a:r>
            <a:r>
              <a:rPr lang="en-US" sz="4400" dirty="0" smtClean="0"/>
              <a:t>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TRF </a:t>
            </a:r>
            <a:br>
              <a:rPr lang="en-US" sz="4400" dirty="0"/>
            </a:br>
            <a:r>
              <a:rPr lang="en-US" sz="4400" dirty="0"/>
              <a:t>Areas </a:t>
            </a:r>
            <a:br>
              <a:rPr lang="en-US" sz="4400" dirty="0"/>
            </a:br>
            <a:r>
              <a:rPr lang="en-US" sz="4400" dirty="0"/>
              <a:t>of Focus?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450" y="1005521"/>
            <a:ext cx="6400441" cy="5291761"/>
          </a:xfrm>
        </p:spPr>
        <p:txBody>
          <a:bodyPr>
            <a:normAutofit fontScale="77500" lnSpcReduction="20000"/>
          </a:bodyPr>
          <a:lstStyle/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Peace and Conflict Resolution</a:t>
            </a:r>
          </a:p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Disease Treatment &amp; Prevention</a:t>
            </a:r>
          </a:p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Water and Sanitation </a:t>
            </a:r>
          </a:p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Maternal and Child (Infant) Health</a:t>
            </a:r>
          </a:p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Basic Education and Literacy</a:t>
            </a:r>
          </a:p>
          <a:p>
            <a:pPr marL="336550" indent="-336550">
              <a:lnSpc>
                <a:spcPct val="220000"/>
              </a:lnSpc>
              <a:spcBef>
                <a:spcPts val="0"/>
              </a:spcBef>
            </a:pPr>
            <a:r>
              <a:rPr lang="en-US" sz="3600" b="1" dirty="0"/>
              <a:t>Economic &amp; Community Development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90565" y="868680"/>
            <a:ext cx="786452" cy="7620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565" y="1765286"/>
            <a:ext cx="762066" cy="7620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565" y="2661893"/>
            <a:ext cx="762066" cy="7694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0565" y="3565842"/>
            <a:ext cx="762066" cy="7620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0565" y="4462449"/>
            <a:ext cx="762066" cy="6879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0565" y="5237828"/>
            <a:ext cx="774259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Why </a:t>
            </a:r>
            <a:br>
              <a:rPr lang="en-US" sz="4400" dirty="0"/>
            </a:br>
            <a:r>
              <a:rPr lang="en-US" sz="4400" dirty="0"/>
              <a:t>does </a:t>
            </a:r>
            <a:br>
              <a:rPr lang="en-US" sz="4400" dirty="0"/>
            </a:br>
            <a:r>
              <a:rPr lang="en-US" sz="4400" dirty="0"/>
              <a:t>Rotary </a:t>
            </a:r>
            <a:br>
              <a:rPr lang="en-US" sz="4400" dirty="0"/>
            </a:br>
            <a:r>
              <a:rPr lang="en-US" sz="4400" dirty="0"/>
              <a:t>offer 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en-US" sz="4400" b="1" i="1" dirty="0">
                <a:latin typeface="Arial Rounded MT Bold" panose="020F0704030504030204" pitchFamily="34" charset="0"/>
              </a:rPr>
              <a:t>Doing Good in the World</a:t>
            </a: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en-US" sz="2400" i="1" dirty="0"/>
              <a:t>… </a:t>
            </a:r>
            <a:r>
              <a:rPr lang="en-US" sz="2400" dirty="0"/>
              <a:t>to enable Rotarians to advance world understanding, goodwill, and peace through the improvement of health, the support of education, and the alleviation of poverty</a:t>
            </a:r>
          </a:p>
        </p:txBody>
      </p:sp>
    </p:spTree>
    <p:extLst>
      <p:ext uri="{BB962C8B-B14F-4D97-AF65-F5344CB8AC3E}">
        <p14:creationId xmlns:p14="http://schemas.microsoft.com/office/powerpoint/2010/main" val="340351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How </a:t>
            </a:r>
            <a:br>
              <a:rPr lang="en-US" sz="4400" dirty="0"/>
            </a:br>
            <a:r>
              <a:rPr lang="en-US" sz="4400" dirty="0"/>
              <a:t>are </a:t>
            </a:r>
            <a:br>
              <a:rPr lang="en-US" sz="4400" dirty="0"/>
            </a:br>
            <a:r>
              <a:rPr lang="en-US" sz="4400" dirty="0"/>
              <a:t>global grants funded?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Contributions matched from World Fund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Cash</a:t>
            </a:r>
            <a:r>
              <a:rPr lang="en-US" sz="2800" dirty="0"/>
              <a:t> matched 50 cents per dollar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DDF</a:t>
            </a:r>
            <a:r>
              <a:rPr lang="en-US" sz="2800" dirty="0"/>
              <a:t> matched dollar for dollar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Non-Rotary contributions can be matched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Rotarians get </a:t>
            </a:r>
            <a:r>
              <a:rPr lang="en-US" sz="2800" b="1" dirty="0"/>
              <a:t>PHF credit</a:t>
            </a:r>
            <a:r>
              <a:rPr lang="en-US" sz="2800" dirty="0"/>
              <a:t> for contributions to specific global grant.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In-Kind donations not matched, but count toward overall project budget.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TRF processing fee </a:t>
            </a:r>
            <a:r>
              <a:rPr lang="en-US" sz="2800" dirty="0"/>
              <a:t>for handling cash contributions sent there by clubs or districts.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4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Get </a:t>
            </a:r>
            <a:br>
              <a:rPr lang="en-US" sz="4400" dirty="0"/>
            </a:br>
            <a:r>
              <a:rPr lang="en-US" sz="4400" dirty="0"/>
              <a:t>started </a:t>
            </a:r>
            <a:br>
              <a:rPr lang="en-US" sz="4400" dirty="0"/>
            </a:br>
            <a:r>
              <a:rPr lang="en-US" sz="4400" dirty="0"/>
              <a:t>on a </a:t>
            </a:r>
            <a:br>
              <a:rPr lang="en-US" sz="4400" dirty="0"/>
            </a:br>
            <a:r>
              <a:rPr lang="en-US" sz="4400" dirty="0"/>
              <a:t>global </a:t>
            </a:r>
            <a:br>
              <a:rPr lang="en-US" sz="4400" dirty="0"/>
            </a:br>
            <a:r>
              <a:rPr lang="en-US" sz="4400" dirty="0"/>
              <a:t>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04" y="864108"/>
            <a:ext cx="7315200" cy="51206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Find Project and Partners you can work with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Start early – grant planning takes time!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Develop detailed Plan, Budget, Timeline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Confirm Partner Eligibility and Qualification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Get District Approval in advance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Create grant application online at: </a:t>
            </a:r>
            <a:r>
              <a:rPr lang="en-US" sz="2800" b="1" dirty="0"/>
              <a:t>My Rotary / Foundation / Grant Application Tool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Gather required documentation beforehand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4"/>
                </a:solidFill>
              </a:rPr>
              <a:t>HANDOUT:  Global Grant Pre-Application</a:t>
            </a:r>
            <a:endParaRPr lang="en-US" sz="2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are</a:t>
            </a:r>
            <a:br>
              <a:rPr lang="en-US" sz="4400" dirty="0"/>
            </a:br>
            <a:r>
              <a:rPr lang="en-US" sz="4400" dirty="0"/>
              <a:t>VTTs?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734459"/>
            <a:ext cx="7477019" cy="537993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sz="2800" b="1" dirty="0"/>
              <a:t>Vocational Training Teams (VTTs) </a:t>
            </a:r>
            <a:r>
              <a:rPr lang="en-US" sz="2800" dirty="0"/>
              <a:t>are </a:t>
            </a:r>
            <a:r>
              <a:rPr lang="en-US" sz="2800" b="1" dirty="0"/>
              <a:t>sustainability component </a:t>
            </a:r>
            <a:r>
              <a:rPr lang="en-US" sz="2800" dirty="0"/>
              <a:t>for global grants. They provide expert training and resources to enable beneficiaries to continue activity after the grant ends.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Grant budget covers cost of VTT travel, lodging, materials, equipment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VTT must have </a:t>
            </a:r>
            <a:r>
              <a:rPr lang="en-US" sz="2800" b="1" dirty="0"/>
              <a:t>Rotarian leader </a:t>
            </a:r>
            <a:r>
              <a:rPr lang="en-US" sz="2800" dirty="0"/>
              <a:t>and 2+ members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Preference for </a:t>
            </a:r>
            <a:r>
              <a:rPr lang="en-US" sz="2800" b="1" dirty="0"/>
              <a:t>Rotarian experts</a:t>
            </a:r>
            <a:r>
              <a:rPr lang="en-US" sz="2800" dirty="0"/>
              <a:t> on VTT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/>
              <a:t>Qualifications</a:t>
            </a:r>
            <a:r>
              <a:rPr lang="en-US" sz="2800" dirty="0"/>
              <a:t> must be documented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Detailed </a:t>
            </a:r>
            <a:r>
              <a:rPr lang="en-US" sz="2800" b="1" dirty="0"/>
              <a:t>Training Plan &amp; Curriculum </a:t>
            </a:r>
            <a:r>
              <a:rPr lang="en-US" sz="2800" dirty="0"/>
              <a:t>required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VTT Resources: RAGs and Cadre of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316223" cy="460118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Combine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global grant and scholarship?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YES -- </a:t>
            </a:r>
            <a:r>
              <a:rPr lang="en-US" sz="2800" dirty="0">
                <a:solidFill>
                  <a:schemeClr val="tx1"/>
                </a:solidFill>
              </a:rPr>
              <a:t>comply with special TRF requirements: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graduate studies at accredited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Degree/Program must relate to AOF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Recipient should have undergrad study or work experience in relevant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Recipient must be admitted to study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Scholar must be involved in the GG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Grant plan must emphasize education and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Plan </a:t>
            </a:r>
            <a:br>
              <a:rPr lang="en-US" sz="4400" dirty="0"/>
            </a:br>
            <a:r>
              <a:rPr lang="en-US" sz="4400" dirty="0"/>
              <a:t>your </a:t>
            </a:r>
            <a:br>
              <a:rPr lang="en-US" sz="4400" dirty="0"/>
            </a:br>
            <a:r>
              <a:rPr lang="en-US" sz="4400" dirty="0" smtClean="0"/>
              <a:t>global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grant </a:t>
            </a:r>
            <a:br>
              <a:rPr lang="en-US" sz="4400" dirty="0"/>
            </a:br>
            <a:r>
              <a:rPr lang="en-US" sz="4400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206" y="810006"/>
            <a:ext cx="7315200" cy="52288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Choose known and reliable partners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Form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Project Committee and assign roles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Identify eligible Project linked to AOF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Review AOF criteria carefully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Develop Plan, Budget and Timeline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Agree on Goals and Evaluation plan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Involve beneficiaries in planning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Set funding goal and recruit donors</a:t>
            </a:r>
            <a:endParaRPr lang="en-US" dirty="0"/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Seek non-Rotary </a:t>
            </a: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support</a:t>
            </a:r>
            <a:endParaRPr lang="en-US" sz="2800" kern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2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79" y="1123836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Global</a:t>
            </a:r>
            <a:br>
              <a:rPr lang="en-US" sz="4400" dirty="0"/>
            </a:br>
            <a:r>
              <a:rPr lang="en-US" sz="4400" dirty="0"/>
              <a:t>grant eligibility and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98489"/>
            <a:ext cx="7315200" cy="5164429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Global grants can be district-sponsored or club-sponsored.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All districts and clubs involved must be Qualified, Eligible &amp; in Good Standing.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D-6940 </a:t>
            </a:r>
            <a:r>
              <a:rPr lang="en-US" sz="2800" b="1" kern="0" dirty="0">
                <a:solidFill>
                  <a:schemeClr val="tx1"/>
                </a:solidFill>
                <a:cs typeface="Arial"/>
              </a:rPr>
              <a:t>clubs must submit GG Pre-App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before</a:t>
            </a:r>
            <a:r>
              <a:rPr lang="en-US" sz="2800" b="1" kern="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starting any activity.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Applications accepted on rolling (continuous) basis – </a:t>
            </a:r>
            <a:r>
              <a:rPr lang="en-US" sz="2800" u="sng" kern="0" dirty="0">
                <a:solidFill>
                  <a:schemeClr val="tx1"/>
                </a:solidFill>
                <a:cs typeface="Arial"/>
              </a:rPr>
              <a:t>no set deadlines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. 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  <a:defRPr/>
            </a:pPr>
            <a:r>
              <a:rPr lang="en-US" sz="2800" b="1" kern="0" dirty="0">
                <a:solidFill>
                  <a:schemeClr val="tx1"/>
                </a:solidFill>
                <a:cs typeface="Arial"/>
              </a:rPr>
              <a:t>DDF availability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determines when most GG applications are submitted. </a:t>
            </a:r>
          </a:p>
        </p:txBody>
      </p:sp>
    </p:spTree>
    <p:extLst>
      <p:ext uri="{BB962C8B-B14F-4D97-AF65-F5344CB8AC3E}">
        <p14:creationId xmlns:p14="http://schemas.microsoft.com/office/powerpoint/2010/main" val="30187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Tips and Tactics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33808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Improving success in getting      Rotary grants</a:t>
            </a:r>
          </a:p>
        </p:txBody>
      </p:sp>
    </p:spTree>
    <p:extLst>
      <p:ext uri="{BB962C8B-B14F-4D97-AF65-F5344CB8AC3E}">
        <p14:creationId xmlns:p14="http://schemas.microsoft.com/office/powerpoint/2010/main" val="33889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How are </a:t>
            </a:r>
            <a:br>
              <a:rPr lang="en-US" sz="4400" dirty="0"/>
            </a:br>
            <a:r>
              <a:rPr lang="en-US" sz="4400" dirty="0"/>
              <a:t>district grants </a:t>
            </a:r>
            <a:br>
              <a:rPr lang="en-US" sz="4400" dirty="0"/>
            </a:br>
            <a:r>
              <a:rPr lang="en-US" sz="4400" dirty="0"/>
              <a:t>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228" y="864108"/>
            <a:ext cx="7347372" cy="512064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rgbClr val="009999"/>
                </a:solidFill>
                <a:cs typeface="Arial"/>
                <a:sym typeface="Wingdings" pitchFamily="2" charset="2"/>
              </a:rPr>
              <a:t>D-6940 uses two Payment Options:</a:t>
            </a:r>
          </a:p>
          <a:p>
            <a:pPr marL="914400" lvl="1" indent="-51435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b="1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Full Payment on Project Completion</a:t>
            </a:r>
          </a:p>
          <a:p>
            <a:pPr marL="914400" lvl="1" indent="-51435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b="1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Pay-as-You-Go Installment Plan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Installment Plan is more work (reports), but helps clubs with limited resources.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Both options require submission of signed report and financial documentation.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Club submits </a:t>
            </a:r>
            <a:r>
              <a:rPr lang="en-US" sz="2800" b="1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Grant Payment Request </a:t>
            </a:r>
            <a:r>
              <a:rPr lang="en-US" sz="28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with full bank info for electronic payment.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Arial" charset="0"/>
                <a:sym typeface="Wingdings" pitchFamily="2" charset="2"/>
              </a:rPr>
              <a:t>No payment without documentation.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108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23837"/>
            <a:ext cx="3181349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</a:t>
            </a:r>
            <a:r>
              <a:rPr lang="en-US" sz="4400" dirty="0" smtClean="0"/>
              <a:t>lubs </a:t>
            </a:r>
            <a:br>
              <a:rPr lang="en-US" sz="4400" dirty="0" smtClean="0"/>
            </a:br>
            <a:r>
              <a:rPr lang="en-US" sz="4400" dirty="0" smtClean="0"/>
              <a:t>must be 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Grant</a:t>
            </a:r>
            <a:br>
              <a:rPr lang="en-US" sz="4400" dirty="0"/>
            </a:br>
            <a:r>
              <a:rPr lang="en-US" sz="4400" dirty="0"/>
              <a:t>Qualified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616150" cy="512064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President appoints Club Grant Chair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Grant Chair &amp; PE complete Grants Training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President-elect must attend PETS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Club submits </a:t>
            </a:r>
            <a:r>
              <a:rPr lang="en-US" sz="3200" b="1" dirty="0">
                <a:solidFill>
                  <a:schemeClr val="tx1"/>
                </a:solidFill>
              </a:rPr>
              <a:t>Grants MOU</a:t>
            </a:r>
            <a:r>
              <a:rPr lang="en-US" sz="3200" dirty="0">
                <a:solidFill>
                  <a:schemeClr val="tx1"/>
                </a:solidFill>
              </a:rPr>
              <a:t> every year</a:t>
            </a:r>
            <a:endParaRPr lang="en-US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Club fulfills </a:t>
            </a:r>
            <a:r>
              <a:rPr lang="en-US" sz="3200" b="1" dirty="0">
                <a:solidFill>
                  <a:schemeClr val="tx1"/>
                </a:solidFill>
              </a:rPr>
              <a:t>qualification requirements</a:t>
            </a:r>
            <a:endParaRPr lang="en-US" sz="32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separate bank account for grants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adopt grant management plan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inform members about grant activity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no overdue reports or projects</a:t>
            </a:r>
          </a:p>
        </p:txBody>
      </p:sp>
    </p:spTree>
    <p:extLst>
      <p:ext uri="{BB962C8B-B14F-4D97-AF65-F5344CB8AC3E}">
        <p14:creationId xmlns:p14="http://schemas.microsoft.com/office/powerpoint/2010/main" val="24578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is the Grants </a:t>
            </a:r>
            <a:br>
              <a:rPr lang="en-US" sz="4400" dirty="0"/>
            </a:br>
            <a:r>
              <a:rPr lang="en-US" sz="4400" dirty="0"/>
              <a:t>MOU?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463750" cy="51206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rgbClr val="009999"/>
                </a:solidFill>
              </a:rPr>
              <a:t>M</a:t>
            </a:r>
            <a:r>
              <a:rPr lang="en-US" sz="3000" b="1" dirty="0"/>
              <a:t>emorandum  </a:t>
            </a:r>
            <a:r>
              <a:rPr lang="en-US" sz="3000" b="1" dirty="0">
                <a:solidFill>
                  <a:srgbClr val="009999"/>
                </a:solidFill>
              </a:rPr>
              <a:t>O</a:t>
            </a:r>
            <a:r>
              <a:rPr lang="en-US" sz="3000" b="1" dirty="0"/>
              <a:t>f  </a:t>
            </a:r>
            <a:r>
              <a:rPr lang="en-US" sz="3000" b="1" dirty="0">
                <a:solidFill>
                  <a:srgbClr val="009999"/>
                </a:solidFill>
              </a:rPr>
              <a:t>U</a:t>
            </a:r>
            <a:r>
              <a:rPr lang="en-US" sz="3000" b="1" dirty="0"/>
              <a:t>nderstanding </a:t>
            </a:r>
            <a:r>
              <a:rPr lang="en-US" sz="3000" b="1" dirty="0">
                <a:sym typeface="Symbol"/>
              </a:rPr>
              <a:t></a:t>
            </a:r>
            <a:r>
              <a:rPr lang="en-US" sz="3000" dirty="0"/>
              <a:t> agreement between TRF/District/Clubs confirming obligations for Rotary grants.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Rules &amp; Procedures for Rotary grants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Confirms club eligibility for grants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Submitted annually (June) – good for 1 year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Signed by club president &amp; </a:t>
            </a:r>
            <a:r>
              <a:rPr lang="en-US" sz="3000" dirty="0" smtClean="0">
                <a:solidFill>
                  <a:schemeClr val="tx1"/>
                </a:solidFill>
              </a:rPr>
              <a:t>president-elect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Do </a:t>
            </a:r>
            <a:r>
              <a:rPr lang="en-US" sz="3000" dirty="0">
                <a:solidFill>
                  <a:schemeClr val="tx1"/>
                </a:solidFill>
              </a:rPr>
              <a:t>you need MOU if your club has no grants</a:t>
            </a:r>
            <a:r>
              <a:rPr lang="en-US" sz="3000" dirty="0" smtClean="0">
                <a:solidFill>
                  <a:schemeClr val="tx1"/>
                </a:solidFill>
              </a:rPr>
              <a:t>?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Types of Rotary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4" y="864108"/>
            <a:ext cx="5731727" cy="51206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District Grants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Global Grants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Scholarships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Club Grants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Special Grants</a:t>
            </a:r>
          </a:p>
        </p:txBody>
      </p:sp>
    </p:spTree>
    <p:extLst>
      <p:ext uri="{BB962C8B-B14F-4D97-AF65-F5344CB8AC3E}">
        <p14:creationId xmlns:p14="http://schemas.microsoft.com/office/powerpoint/2010/main" val="253283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Rotary Grant </a:t>
            </a:r>
            <a:br>
              <a:rPr lang="en-US" sz="4400" dirty="0"/>
            </a:br>
            <a:r>
              <a:rPr lang="en-US" sz="4400" dirty="0"/>
              <a:t>No-Nos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2885"/>
            <a:ext cx="7315200" cy="51218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 Deals: </a:t>
            </a:r>
            <a:r>
              <a:rPr lang="en-US" sz="3000" dirty="0"/>
              <a:t>Beneficiaries cannot agree to provide local funds in exchange for receiving Rotary grant.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 Hand-Off</a:t>
            </a:r>
            <a:r>
              <a:rPr lang="en-US" sz="3000" dirty="0"/>
              <a:t>: Rotary grant funds cannot be turned over to another organization.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 Major Construction</a:t>
            </a:r>
            <a:r>
              <a:rPr lang="en-US" sz="3000" dirty="0"/>
              <a:t>: Grant funds cannot be used to purchase land or construct new buildings.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 Salaries</a:t>
            </a:r>
            <a:r>
              <a:rPr lang="en-US" sz="3000" dirty="0"/>
              <a:t>: Grantees can contract for labor or pay for direct service; no funding for on-going salaries.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 Religious Activity</a:t>
            </a:r>
            <a:r>
              <a:rPr lang="en-US" sz="3000" dirty="0"/>
              <a:t>: Grantees can work with faith-based organizations, but grant funds cannot be used to promote religion or religious purpose</a:t>
            </a:r>
            <a:r>
              <a:rPr lang="en-US" sz="28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No Money Left Behind</a:t>
            </a:r>
            <a:r>
              <a:rPr lang="en-US" sz="2800" dirty="0"/>
              <a:t>: </a:t>
            </a:r>
            <a:r>
              <a:rPr lang="en-US" sz="2800" dirty="0" smtClean="0"/>
              <a:t>Any grant </a:t>
            </a:r>
            <a:r>
              <a:rPr lang="en-US" sz="2800" dirty="0"/>
              <a:t>funds not spent must be returned to TRF.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happened to </a:t>
            </a:r>
            <a:r>
              <a:rPr lang="en-US" dirty="0" smtClean="0"/>
              <a:t>exchanges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scholarships?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389" y="785611"/>
            <a:ext cx="7657324" cy="5237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Rotary Exchanges did not go away – they are done as district grants.</a:t>
            </a:r>
          </a:p>
          <a:p>
            <a:pPr marL="0" indent="0">
              <a:buNone/>
            </a:pPr>
            <a:r>
              <a:rPr lang="en-US" sz="2800" dirty="0"/>
              <a:t>Types of Rotary Exchange projects: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5"/>
                </a:solidFill>
                <a:sym typeface="Wingdings" panose="05000000000000000000" pitchFamily="2" charset="2"/>
              </a:rPr>
              <a:t></a:t>
            </a:r>
            <a:r>
              <a:rPr lang="en-US" sz="2600" dirty="0"/>
              <a:t>Youth   </a:t>
            </a:r>
            <a:r>
              <a:rPr lang="en-US" sz="2600" dirty="0">
                <a:solidFill>
                  <a:schemeClr val="accent5"/>
                </a:solidFill>
                <a:sym typeface="Wingdings" panose="05000000000000000000" pitchFamily="2" charset="2"/>
              </a:rPr>
              <a:t> </a:t>
            </a:r>
            <a:r>
              <a:rPr lang="en-US" sz="2600" dirty="0"/>
              <a:t>Vocational    </a:t>
            </a:r>
            <a:r>
              <a:rPr lang="en-US" sz="2600" dirty="0">
                <a:solidFill>
                  <a:schemeClr val="accent5"/>
                </a:solidFill>
                <a:sym typeface="Wingdings" panose="05000000000000000000" pitchFamily="2" charset="2"/>
              </a:rPr>
              <a:t> </a:t>
            </a:r>
            <a:r>
              <a:rPr lang="en-US" sz="2600" dirty="0"/>
              <a:t>Training    </a:t>
            </a:r>
            <a:r>
              <a:rPr lang="en-US" sz="2600" dirty="0">
                <a:solidFill>
                  <a:schemeClr val="accent5"/>
                </a:solidFill>
                <a:sym typeface="Wingdings" panose="05000000000000000000" pitchFamily="2" charset="2"/>
              </a:rPr>
              <a:t> </a:t>
            </a:r>
            <a:r>
              <a:rPr lang="en-US" sz="2600" dirty="0"/>
              <a:t>Friendship</a:t>
            </a:r>
          </a:p>
          <a:p>
            <a:pPr marL="0" indent="0">
              <a:buNone/>
            </a:pPr>
            <a:r>
              <a:rPr lang="en-US" sz="2800" dirty="0"/>
              <a:t>Named Rotary scholarships did stop, but clubs and districts can use grants for: 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5"/>
                </a:solidFill>
              </a:rPr>
              <a:t>Local scholarships </a:t>
            </a:r>
            <a:r>
              <a:rPr lang="en-US" sz="2600" dirty="0"/>
              <a:t>– TSIC, College, Technical School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4"/>
                </a:solidFill>
              </a:rPr>
              <a:t>International</a:t>
            </a:r>
            <a:r>
              <a:rPr lang="en-US" sz="2600" dirty="0"/>
              <a:t> – Graduate study linked to global grant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Peace Scholars </a:t>
            </a:r>
            <a:r>
              <a:rPr lang="en-US" sz="2600" dirty="0"/>
              <a:t>– TRF program (contact Kathy </a:t>
            </a:r>
            <a:r>
              <a:rPr lang="en-US" sz="2600" dirty="0" err="1"/>
              <a:t>Suerkin</a:t>
            </a:r>
            <a:r>
              <a:rPr lang="en-US" sz="2600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HELP – </a:t>
            </a:r>
            <a:r>
              <a:rPr lang="en-US" sz="4400" dirty="0" err="1"/>
              <a:t>DACdb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is not working!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450" y="647700"/>
            <a:ext cx="5025390" cy="27813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752C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5" name="Picture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056" y="825189"/>
            <a:ext cx="1911124" cy="228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7527" y="3268154"/>
            <a:ext cx="64853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5"/>
                </a:solidFill>
                <a:cs typeface="Arial" charset="0"/>
              </a:rPr>
              <a:t>When you encounter issues …</a:t>
            </a:r>
          </a:p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/>
                </a:solidFill>
                <a:cs typeface="Arial" charset="0"/>
              </a:rPr>
              <a:t>Check for updates on </a:t>
            </a:r>
            <a:r>
              <a:rPr lang="en-US" sz="2800" dirty="0" err="1">
                <a:solidFill>
                  <a:schemeClr val="accent5"/>
                </a:solidFill>
                <a:cs typeface="Arial" charset="0"/>
              </a:rPr>
              <a:t>DACdb</a:t>
            </a:r>
            <a:r>
              <a:rPr lang="en-US" sz="2800" dirty="0">
                <a:solidFill>
                  <a:schemeClr val="accent5"/>
                </a:solidFill>
                <a:cs typeface="Arial" charset="0"/>
              </a:rPr>
              <a:t> homepage</a:t>
            </a:r>
          </a:p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/>
                </a:solidFill>
                <a:cs typeface="Arial" charset="0"/>
              </a:rPr>
              <a:t>Advise District Grants Chair of problem</a:t>
            </a:r>
          </a:p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/>
                </a:solidFill>
                <a:cs typeface="Arial" charset="0"/>
              </a:rPr>
              <a:t>Avoid </a:t>
            </a:r>
            <a:r>
              <a:rPr lang="en-US" sz="2800" dirty="0" err="1">
                <a:solidFill>
                  <a:schemeClr val="accent5"/>
                </a:solidFill>
                <a:cs typeface="Arial" charset="0"/>
              </a:rPr>
              <a:t>DACdb</a:t>
            </a:r>
            <a:r>
              <a:rPr lang="en-US" sz="2800" dirty="0">
                <a:solidFill>
                  <a:schemeClr val="accent5"/>
                </a:solidFill>
                <a:cs typeface="Arial" charset="0"/>
              </a:rPr>
              <a:t>-Grants “Help” function </a:t>
            </a:r>
          </a:p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/>
                </a:solidFill>
                <a:cs typeface="Arial" charset="0"/>
              </a:rPr>
              <a:t>Refer to notes from Grants Training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6267450" y="983576"/>
            <a:ext cx="530798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cs typeface="Arial" charset="0"/>
              </a:rPr>
              <a:t>DACdb</a:t>
            </a:r>
            <a:r>
              <a:rPr lang="en-US" sz="2400" dirty="0">
                <a:cs typeface="Arial" charset="0"/>
              </a:rPr>
              <a:t> is an electronic information system, so expect occasional glitches.</a:t>
            </a:r>
          </a:p>
          <a:p>
            <a:pPr marL="342900" lvl="0" indent="-342900" defTabSz="9144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cs typeface="Arial" charset="0"/>
              </a:rPr>
              <a:t>DACdb</a:t>
            </a:r>
            <a:r>
              <a:rPr lang="en-US" sz="2400" dirty="0">
                <a:cs typeface="Arial" charset="0"/>
              </a:rPr>
              <a:t> serves many districts and some Grant functions are not used by D-6940.</a:t>
            </a:r>
          </a:p>
        </p:txBody>
      </p:sp>
    </p:spTree>
    <p:extLst>
      <p:ext uri="{BB962C8B-B14F-4D97-AF65-F5344CB8AC3E}">
        <p14:creationId xmlns:p14="http://schemas.microsoft.com/office/powerpoint/2010/main" val="7471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Grant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055451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Leadership, Oversight, Records, and  Reporting</a:t>
            </a:r>
          </a:p>
        </p:txBody>
      </p:sp>
    </p:spTree>
    <p:extLst>
      <p:ext uri="{BB962C8B-B14F-4D97-AF65-F5344CB8AC3E}">
        <p14:creationId xmlns:p14="http://schemas.microsoft.com/office/powerpoint/2010/main" val="32544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123837"/>
            <a:ext cx="3243071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Grant management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2800" b="1" kern="0" dirty="0">
                <a:solidFill>
                  <a:schemeClr val="tx1"/>
                </a:solidFill>
                <a:cs typeface="Arial"/>
              </a:rPr>
              <a:t>Use established business practices and principles to implement grant projects.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Practical financial controls and policies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Rotarian oversight and transparency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Avoid conflict-of-interest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2800" kern="0" dirty="0">
                <a:solidFill>
                  <a:schemeClr val="tx1"/>
                </a:solidFill>
                <a:ea typeface="굴림" pitchFamily="34" charset="-127"/>
                <a:cs typeface="Arial"/>
              </a:rPr>
              <a:t>Measure results objectively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2800" kern="0" dirty="0">
                <a:solidFill>
                  <a:schemeClr val="tx1"/>
                </a:solidFill>
                <a:ea typeface="굴림" pitchFamily="34" charset="-127"/>
                <a:cs typeface="Arial"/>
              </a:rPr>
              <a:t>Ensure good stewardship of TRF funds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2800" kern="0" dirty="0">
                <a:solidFill>
                  <a:schemeClr val="tx1"/>
                </a:solidFill>
                <a:ea typeface="굴림" pitchFamily="34" charset="-127"/>
                <a:cs typeface="Arial"/>
              </a:rPr>
              <a:t>Affirm value of Rotary philanthropy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1123837"/>
            <a:ext cx="3238500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</a:t>
            </a:r>
            <a:r>
              <a:rPr lang="en-US" sz="4400" dirty="0" smtClean="0"/>
              <a:t>lub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grant </a:t>
            </a:r>
            <a:r>
              <a:rPr lang="en-US" sz="4000" dirty="0"/>
              <a:t>managemen</a:t>
            </a:r>
            <a:r>
              <a:rPr lang="en-US" sz="4400" dirty="0"/>
              <a:t>t </a:t>
            </a:r>
            <a:br>
              <a:rPr lang="en-US" sz="4400" dirty="0"/>
            </a:br>
            <a:r>
              <a:rPr lang="en-US" sz="4400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631" y="834390"/>
            <a:ext cx="7315200" cy="5180076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Statement of responsibility and procedures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Required component of the club MOU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Club adopts plan and submits to District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Review and update club plan as needed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Applies to all types of grants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Districts have a Grant Management Plan</a:t>
            </a:r>
          </a:p>
          <a:p>
            <a:pPr marL="0" lvl="0" indent="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800" b="1" kern="0" dirty="0">
                <a:solidFill>
                  <a:schemeClr val="accent4"/>
                </a:solidFill>
                <a:cs typeface="Arial"/>
              </a:rPr>
              <a:t>Handout: Model Grant Management Plan</a:t>
            </a:r>
          </a:p>
          <a:p>
            <a:pPr marL="0" lvl="0" indent="0" eaLnBrk="0" fontAlgn="base" hangingPunct="0">
              <a:lnSpc>
                <a:spcPct val="100000"/>
              </a:lnSpc>
              <a:spcAft>
                <a:spcPts val="600"/>
              </a:spcAft>
              <a:buClr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Manage grant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plans </a:t>
            </a:r>
            <a:br>
              <a:rPr lang="en-US" sz="4400" dirty="0"/>
            </a:br>
            <a:r>
              <a:rPr lang="en-US" sz="4400" dirty="0"/>
              <a:t>and </a:t>
            </a:r>
            <a:br>
              <a:rPr lang="en-US" sz="4400" dirty="0"/>
            </a:br>
            <a:r>
              <a:rPr lang="en-US" sz="4400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275435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Describe partner roles and activities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State what will be done and when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Explain beneficiary training and education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Describe goals, outcomes, evaluation process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Show alignment with Area of Focus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Document all funding and expenditures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Provide feedback from beneficiaries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Detailed records and oversight</a:t>
            </a:r>
          </a:p>
          <a:p>
            <a:pPr marL="342900" lvl="0" indent="-342900" fontAlgn="base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Report problems and get approval for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District </a:t>
            </a:r>
            <a:br>
              <a:rPr lang="en-US" sz="4400" dirty="0" smtClean="0"/>
            </a:br>
            <a:r>
              <a:rPr lang="en-US" sz="4400" dirty="0" smtClean="0"/>
              <a:t>grant</a:t>
            </a:r>
            <a:br>
              <a:rPr lang="en-US" sz="4400" dirty="0" smtClean="0"/>
            </a:br>
            <a:r>
              <a:rPr lang="en-US" sz="4400" dirty="0" smtClean="0"/>
              <a:t>payment</a:t>
            </a:r>
            <a:br>
              <a:rPr lang="en-US" sz="4400" dirty="0" smtClean="0"/>
            </a:br>
            <a:r>
              <a:rPr lang="en-US" sz="4400" dirty="0" smtClean="0"/>
              <a:t>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646872" cy="512064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Clubs with approved grant can start project activity now, using club contributions.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Move all club (and community ) contributions into your grant account before spending.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Documentation </a:t>
            </a:r>
            <a:r>
              <a:rPr lang="en-US" sz="2600" dirty="0">
                <a:solidFill>
                  <a:schemeClr val="tx1"/>
                </a:solidFill>
              </a:rPr>
              <a:t>includes bank statements and expense </a:t>
            </a:r>
            <a:r>
              <a:rPr lang="en-US" sz="2600" dirty="0" smtClean="0">
                <a:solidFill>
                  <a:schemeClr val="tx1"/>
                </a:solidFill>
              </a:rPr>
              <a:t>records -- checks, receipts, invoices, purchase orders.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For long-term project, spend club contributions and submit complete Progress Report for partial payment.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For project with short duration, complete activity and submit complete Final Report to receive grant payment.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Submit signed Grant Payment Request with complete bank information for electronic payment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b="1" kern="0" dirty="0" smtClean="0">
                <a:solidFill>
                  <a:schemeClr val="accent4"/>
                </a:solidFill>
                <a:cs typeface="Arial"/>
              </a:rPr>
              <a:t>Handout</a:t>
            </a:r>
            <a:r>
              <a:rPr lang="en-US" sz="2400" b="1" kern="0" dirty="0">
                <a:solidFill>
                  <a:schemeClr val="accent4"/>
                </a:solidFill>
                <a:cs typeface="Arial"/>
              </a:rPr>
              <a:t>: </a:t>
            </a:r>
            <a:r>
              <a:rPr lang="en-US" sz="2400" b="1" kern="0" dirty="0" smtClean="0">
                <a:solidFill>
                  <a:schemeClr val="accent4"/>
                </a:solidFill>
                <a:cs typeface="Arial"/>
              </a:rPr>
              <a:t>Grant Report and Payment Request form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4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Use</a:t>
            </a:r>
            <a:br>
              <a:rPr lang="en-US" sz="4400" dirty="0"/>
            </a:br>
            <a:r>
              <a:rPr lang="en-US" sz="4400" dirty="0"/>
              <a:t>your </a:t>
            </a:r>
            <a:br>
              <a:rPr lang="en-US" sz="4400" dirty="0"/>
            </a:br>
            <a:r>
              <a:rPr lang="en-US" sz="4400" dirty="0" smtClean="0"/>
              <a:t>grant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bank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Use separate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bank account for grants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Try local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bank, credit union, or online bank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Low-fee, </a:t>
            </a: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limited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transaction account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Club provides opening </a:t>
            </a: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account deposit</a:t>
            </a:r>
            <a:endParaRPr lang="en-US" sz="28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Use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account for all grant activity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Keep account open continuously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Involve and inform the club treasurer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Record retention for grants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92480"/>
            <a:ext cx="7315200" cy="5192268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endParaRPr lang="en-US" sz="3000" b="1" kern="0" dirty="0">
              <a:solidFill>
                <a:schemeClr val="tx1"/>
              </a:solidFill>
              <a:latin typeface="Arial"/>
              <a:cs typeface="Arial"/>
              <a:sym typeface="Wingdings" pitchFamily="2" charset="2"/>
            </a:endParaRPr>
          </a:p>
          <a:p>
            <a:pPr marL="0" lvl="0" indent="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3000" b="1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What documents should clubs retain?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District Grant application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Bank account statements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Expenditure documentation (POs, invoices)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Check copies for contributions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Project reports and photos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Documentation of Rotarian participation</a:t>
            </a:r>
          </a:p>
          <a:p>
            <a:pPr marL="342900" lvl="0" indent="-342900" eaLnBrk="0" fontAlgn="base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000" kern="0" dirty="0">
                <a:solidFill>
                  <a:schemeClr val="tx1"/>
                </a:solidFill>
                <a:cs typeface="Arial"/>
                <a:sym typeface="Wingdings" pitchFamily="2" charset="2"/>
              </a:rPr>
              <a:t>Interim and Final Reports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endParaRPr lang="en-US" sz="3000" kern="0" dirty="0">
              <a:solidFill>
                <a:schemeClr val="tx1"/>
              </a:solidFill>
              <a:cs typeface="Arial"/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7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Placeholder 2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2889" b="2"/>
          <a:stretch/>
        </p:blipFill>
        <p:spPr>
          <a:xfrm>
            <a:off x="809922" y="682039"/>
            <a:ext cx="10905066" cy="5571066"/>
          </a:xfrm>
          <a:prstGeom prst="rect">
            <a:avLst/>
          </a:prstGeom>
        </p:spPr>
      </p:pic>
      <p:sp>
        <p:nvSpPr>
          <p:cNvPr id="38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Permanent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grant </a:t>
            </a:r>
            <a:r>
              <a:rPr lang="en-US" sz="4400" dirty="0" smtClean="0">
                <a:latin typeface="+mn-lt"/>
              </a:rPr>
              <a:t>records &amp; files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tx1"/>
                </a:solidFill>
                <a:cs typeface="Arial"/>
              </a:rPr>
              <a:t>Our District’s permanent grant records storage site is on </a:t>
            </a:r>
            <a:r>
              <a:rPr lang="en-US" sz="2800" b="1" kern="0" dirty="0" err="1">
                <a:solidFill>
                  <a:schemeClr val="tx1"/>
                </a:solidFill>
                <a:cs typeface="Arial"/>
              </a:rPr>
              <a:t>DACdb</a:t>
            </a:r>
            <a:r>
              <a:rPr lang="en-US" sz="2800" b="1" kern="0" dirty="0">
                <a:solidFill>
                  <a:schemeClr val="tx1"/>
                </a:solidFill>
                <a:cs typeface="Arial"/>
              </a:rPr>
              <a:t>/6940.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Each club grant has a file on </a:t>
            </a:r>
            <a:r>
              <a:rPr lang="en-US" sz="2800" kern="0" dirty="0" err="1">
                <a:solidFill>
                  <a:schemeClr val="tx1"/>
                </a:solidFill>
                <a:cs typeface="Arial"/>
              </a:rPr>
              <a:t>DACdb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-Grants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Audit Committee reviews all grant records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Club MOUs are posted on </a:t>
            </a:r>
            <a:r>
              <a:rPr lang="en-US" sz="2800" kern="0" dirty="0" err="1">
                <a:solidFill>
                  <a:schemeClr val="tx1"/>
                </a:solidFill>
                <a:cs typeface="Arial"/>
              </a:rPr>
              <a:t>DACdb</a:t>
            </a:r>
            <a:endParaRPr lang="en-US" sz="28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Reminder to upload your records from 2017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To add club records, log-on </a:t>
            </a:r>
            <a:r>
              <a:rPr lang="en-US" sz="2800" kern="0" dirty="0" err="1">
                <a:solidFill>
                  <a:schemeClr val="tx1"/>
                </a:solidFill>
                <a:cs typeface="Arial"/>
              </a:rPr>
              <a:t>DACdb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 and open: </a:t>
            </a: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FILES / 2016-17 / Foundation / Public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Grant Planning for </a:t>
            </a:r>
            <a:b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Next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147942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6940 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Grants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RY-2019</a:t>
            </a:r>
          </a:p>
        </p:txBody>
      </p:sp>
    </p:spTree>
    <p:extLst>
      <p:ext uri="{BB962C8B-B14F-4D97-AF65-F5344CB8AC3E}">
        <p14:creationId xmlns:p14="http://schemas.microsoft.com/office/powerpoint/2010/main" val="16087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Image result for john medina tallahass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7" r="14194" b="-3"/>
          <a:stretch/>
        </p:blipFill>
        <p:spPr bwMode="auto">
          <a:xfrm>
            <a:off x="7458891" y="864108"/>
            <a:ext cx="3745730" cy="522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Challenge from </a:t>
            </a:r>
            <a:br>
              <a:rPr lang="en-US" sz="4400" dirty="0"/>
            </a:br>
            <a:r>
              <a:rPr lang="en-US" sz="4400" dirty="0"/>
              <a:t>DGE </a:t>
            </a:r>
            <a:br>
              <a:rPr lang="en-US" sz="4400" dirty="0"/>
            </a:br>
            <a:r>
              <a:rPr lang="en-US" sz="4400" dirty="0"/>
              <a:t>John Medina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8872" y="1679262"/>
            <a:ext cx="2448776" cy="3490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Freestyle Script" panose="030804020302050B0404" pitchFamily="66" charset="0"/>
              </a:rPr>
              <a:t>“Lets have more district grants than ever before!”</a:t>
            </a:r>
          </a:p>
        </p:txBody>
      </p:sp>
    </p:spTree>
    <p:extLst>
      <p:ext uri="{BB962C8B-B14F-4D97-AF65-F5344CB8AC3E}">
        <p14:creationId xmlns:p14="http://schemas.microsoft.com/office/powerpoint/2010/main" val="29291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Key </a:t>
            </a:r>
            <a:br>
              <a:rPr lang="en-US" sz="4400" dirty="0"/>
            </a:br>
            <a:r>
              <a:rPr lang="en-US" sz="4400" dirty="0"/>
              <a:t>Grant </a:t>
            </a:r>
            <a:br>
              <a:rPr lang="en-US" sz="4400" dirty="0"/>
            </a:br>
            <a:r>
              <a:rPr lang="en-US" sz="4400" dirty="0"/>
              <a:t>Dates </a:t>
            </a:r>
            <a:br>
              <a:rPr lang="en-US" sz="4400" dirty="0"/>
            </a:br>
            <a:r>
              <a:rPr lang="en-US" sz="4400" dirty="0"/>
              <a:t>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8560" y="868680"/>
            <a:ext cx="2243328" cy="5120640"/>
          </a:xfrm>
        </p:spPr>
        <p:txBody>
          <a:bodyPr>
            <a:normAutofit fontScale="32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Jan – Feb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Feb </a:t>
            </a:r>
            <a:r>
              <a:rPr lang="en-US" sz="6000" b="1" kern="0" dirty="0" smtClean="0">
                <a:solidFill>
                  <a:schemeClr val="accent5"/>
                </a:solidFill>
                <a:cs typeface="Arial"/>
              </a:rPr>
              <a:t>12 </a:t>
            </a: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- Mar 30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March  </a:t>
            </a:r>
            <a:r>
              <a:rPr lang="en-US" sz="6000" b="1" kern="0" dirty="0" smtClean="0">
                <a:solidFill>
                  <a:schemeClr val="accent5"/>
                </a:solidFill>
                <a:cs typeface="Arial"/>
              </a:rPr>
              <a:t>1-30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 smtClean="0">
                <a:solidFill>
                  <a:schemeClr val="accent5"/>
                </a:solidFill>
                <a:cs typeface="Arial"/>
              </a:rPr>
              <a:t>Mar 1-3</a:t>
            </a:r>
            <a:endParaRPr lang="en-US" sz="6000" b="1" kern="0" dirty="0">
              <a:solidFill>
                <a:schemeClr val="accent5"/>
              </a:solidFill>
              <a:cs typeface="Arial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March  16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April  1-5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April  7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May  6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May  26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June  16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June  28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6000" b="1" kern="0" dirty="0">
                <a:solidFill>
                  <a:schemeClr val="accent5"/>
                </a:solidFill>
                <a:cs typeface="Arial"/>
              </a:rPr>
              <a:t>August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1888" y="864108"/>
            <a:ext cx="5461673" cy="5120640"/>
          </a:xfrm>
        </p:spPr>
        <p:txBody>
          <a:bodyPr>
            <a:normAutofit fontScale="32500" lnSpcReduction="2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Clubs develop RY-2019 grant projects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Clubs submit </a:t>
            </a: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District Grant </a:t>
            </a:r>
            <a:r>
              <a:rPr lang="en-US" sz="6200" kern="0" dirty="0">
                <a:solidFill>
                  <a:schemeClr val="tx1"/>
                </a:solidFill>
                <a:cs typeface="Arial"/>
              </a:rPr>
              <a:t>applications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Clubs submit Global Grant </a:t>
            </a: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Pre-applications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Florida PETS Training for PEs</a:t>
            </a:r>
            <a:endParaRPr lang="en-US" sz="62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Status reports due for current district grants</a:t>
            </a:r>
            <a:endParaRPr lang="en-US" sz="62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New grant applications </a:t>
            </a:r>
            <a:r>
              <a:rPr lang="en-US" sz="6200" kern="0" dirty="0">
                <a:solidFill>
                  <a:schemeClr val="tx1"/>
                </a:solidFill>
                <a:cs typeface="Arial"/>
              </a:rPr>
              <a:t>reviewed </a:t>
            </a: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&amp; finalized</a:t>
            </a:r>
            <a:endParaRPr lang="en-US" sz="62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District Share Committee meets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Grants </a:t>
            </a:r>
            <a:r>
              <a:rPr lang="en-US" sz="6200" kern="0" dirty="0">
                <a:solidFill>
                  <a:schemeClr val="tx1"/>
                </a:solidFill>
                <a:cs typeface="Arial"/>
              </a:rPr>
              <a:t>for RY-2019 announced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District Spending Plan finalized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Final Reports due for current district grants</a:t>
            </a:r>
            <a:endParaRPr lang="en-US" sz="6200" kern="0" dirty="0">
              <a:solidFill>
                <a:schemeClr val="tx1"/>
              </a:solidFill>
              <a:cs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Club </a:t>
            </a:r>
            <a:r>
              <a:rPr lang="en-US" sz="6200" kern="0" dirty="0" smtClean="0">
                <a:solidFill>
                  <a:schemeClr val="tx1"/>
                </a:solidFill>
                <a:cs typeface="Arial"/>
              </a:rPr>
              <a:t>Grant MOUs </a:t>
            </a:r>
            <a:r>
              <a:rPr lang="en-US" sz="6200" kern="0" dirty="0">
                <a:solidFill>
                  <a:schemeClr val="tx1"/>
                </a:solidFill>
                <a:cs typeface="Arial"/>
              </a:rPr>
              <a:t>due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Char char="•"/>
            </a:pPr>
            <a:r>
              <a:rPr lang="en-US" sz="6200" kern="0" dirty="0">
                <a:solidFill>
                  <a:schemeClr val="tx1"/>
                </a:solidFill>
                <a:cs typeface="Arial"/>
              </a:rPr>
              <a:t>Grant Training Workshops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is the</a:t>
            </a:r>
            <a:br>
              <a:rPr lang="en-US" sz="4400" dirty="0"/>
            </a:br>
            <a:r>
              <a:rPr lang="en-US" sz="4400" dirty="0"/>
              <a:t>District </a:t>
            </a:r>
            <a:r>
              <a:rPr lang="en-US" sz="4400" dirty="0" smtClean="0"/>
              <a:t>spending </a:t>
            </a:r>
            <a:r>
              <a:rPr lang="en-US" sz="4400" dirty="0"/>
              <a:t>p</a:t>
            </a:r>
            <a:r>
              <a:rPr lang="en-US" sz="4400" dirty="0" smtClean="0"/>
              <a:t>lan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193684" cy="5120640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cs typeface="Arial" charset="0"/>
              </a:rPr>
              <a:t>District Spending Plan </a:t>
            </a:r>
            <a:r>
              <a:rPr lang="en-US" sz="2800" b="1" dirty="0">
                <a:solidFill>
                  <a:schemeClr val="tx1"/>
                </a:solidFill>
                <a:cs typeface="Arial" charset="0"/>
              </a:rPr>
              <a:t>allocates </a:t>
            </a:r>
            <a:r>
              <a:rPr lang="en-US" sz="2800" b="1" dirty="0" smtClean="0">
                <a:solidFill>
                  <a:schemeClr val="tx1"/>
                </a:solidFill>
                <a:cs typeface="Arial" charset="0"/>
              </a:rPr>
              <a:t>our DDF 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for district grants, global grants, </a:t>
            </a: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Polio, and 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Rotary Peace Scholars.</a:t>
            </a:r>
          </a:p>
          <a:p>
            <a:pPr marL="0" lvl="0" indent="0" fontAlgn="base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None/>
            </a:pPr>
            <a:r>
              <a:rPr lang="en-US" sz="2800" b="1" dirty="0">
                <a:solidFill>
                  <a:schemeClr val="tx1"/>
                </a:solidFill>
                <a:cs typeface="Arial" charset="0"/>
              </a:rPr>
              <a:t>Governor-elect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 submits the Annual Spending Plan to TRF in June, stating how district will spend its DDF allocation in the following year. </a:t>
            </a:r>
          </a:p>
          <a:p>
            <a:pPr marL="0" lvl="0" indent="0" fontAlgn="base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cs typeface="Arial" charset="0"/>
              </a:rPr>
              <a:t>Annual Spending Plan encourages advance planning and </a:t>
            </a:r>
            <a:r>
              <a:rPr lang="en-US" sz="2800" b="1" dirty="0">
                <a:solidFill>
                  <a:schemeClr val="tx1"/>
                </a:solidFill>
                <a:cs typeface="Arial" charset="0"/>
              </a:rPr>
              <a:t>strategic use of DDF</a:t>
            </a:r>
            <a:r>
              <a:rPr lang="en-US" sz="28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marL="0" lvl="0" indent="0" fontAlgn="base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cs typeface="Arial" charset="0"/>
              </a:rPr>
              <a:t>District and Clubs must plan ahead!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1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RY-2018 </a:t>
            </a:r>
            <a:br>
              <a:rPr lang="en-US" sz="4400" dirty="0"/>
            </a:br>
            <a:r>
              <a:rPr lang="en-US" sz="4400" dirty="0"/>
              <a:t>District Spending </a:t>
            </a:r>
            <a:br>
              <a:rPr lang="en-US" sz="4400" dirty="0"/>
            </a:br>
            <a:r>
              <a:rPr lang="en-US" sz="4400" dirty="0"/>
              <a:t>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843282"/>
            <a:ext cx="3474720" cy="8077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District Grants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2911" y="1630725"/>
            <a:ext cx="3795018" cy="2666339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Tx/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$</a:t>
            </a: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68,550 </a:t>
            </a:r>
            <a:r>
              <a:rPr lang="en-US" sz="2800" kern="0" dirty="0">
                <a:solidFill>
                  <a:schemeClr val="tx1"/>
                </a:solidFill>
                <a:cs typeface="Arial"/>
              </a:rPr>
              <a:t>DDF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Tx/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Expect 30 projects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Tx/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$350,000 impact</a:t>
            </a:r>
          </a:p>
          <a:p>
            <a:pPr marL="342900" lvl="0" indent="-342900" eaLnBrk="0" fontAlgn="base" hangingPunct="0">
              <a:lnSpc>
                <a:spcPct val="100000"/>
              </a:lnSpc>
              <a:spcAft>
                <a:spcPts val="600"/>
              </a:spcAft>
              <a:buClrTx/>
              <a:buFontTx/>
              <a:buChar char="•"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Average grant $2000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843282"/>
            <a:ext cx="3474720" cy="81317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Global Grants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09921" y="1657229"/>
            <a:ext cx="3876540" cy="4225166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3000" kern="0" dirty="0">
                <a:solidFill>
                  <a:schemeClr val="tx1"/>
                </a:solidFill>
                <a:cs typeface="Arial"/>
              </a:rPr>
              <a:t>$85,000 DDF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3000" kern="0" dirty="0">
                <a:solidFill>
                  <a:schemeClr val="tx1"/>
                </a:solidFill>
                <a:cs typeface="Arial"/>
              </a:rPr>
              <a:t>$50,000 from clubs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3000" kern="0" dirty="0">
                <a:solidFill>
                  <a:schemeClr val="tx1"/>
                </a:solidFill>
                <a:cs typeface="Arial"/>
              </a:rPr>
              <a:t>8 projects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3000" kern="0" dirty="0">
                <a:solidFill>
                  <a:schemeClr val="tx1"/>
                </a:solidFill>
                <a:cs typeface="Arial"/>
              </a:rPr>
              <a:t>$2.5 million impact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3000" kern="0" dirty="0">
                <a:solidFill>
                  <a:schemeClr val="tx1"/>
                </a:solidFill>
                <a:cs typeface="Arial"/>
              </a:rPr>
              <a:t>Project Areas: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None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          Education &amp; Literacy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None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          Job Skill Training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None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          Wheelchairs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None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          Water &amp; Sanitation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None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          Medical Care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18209" y="4726546"/>
            <a:ext cx="3324423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Plus $21,00 for Polio</a:t>
            </a:r>
          </a:p>
        </p:txBody>
      </p:sp>
    </p:spTree>
    <p:extLst>
      <p:ext uri="{BB962C8B-B14F-4D97-AF65-F5344CB8AC3E}">
        <p14:creationId xmlns:p14="http://schemas.microsoft.com/office/powerpoint/2010/main" val="17452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23837"/>
            <a:ext cx="3096767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What is </a:t>
            </a:r>
            <a:br>
              <a:rPr lang="en-US" sz="4400" dirty="0"/>
            </a:br>
            <a:r>
              <a:rPr lang="en-US" sz="4400" dirty="0"/>
              <a:t>Share Committee?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2800" kern="0" dirty="0">
                <a:solidFill>
                  <a:schemeClr val="tx1"/>
                </a:solidFill>
                <a:cs typeface="Arial"/>
              </a:rPr>
              <a:t>Reviews grant applications and recommends grant awards </a:t>
            </a:r>
            <a:r>
              <a:rPr lang="en-US" sz="2800" kern="0" dirty="0" smtClean="0">
                <a:solidFill>
                  <a:schemeClr val="tx1"/>
                </a:solidFill>
                <a:cs typeface="Arial"/>
              </a:rPr>
              <a:t>and DDF allocation. </a:t>
            </a:r>
            <a:endParaRPr lang="en-US" sz="2800" kern="0" dirty="0">
              <a:solidFill>
                <a:schemeClr val="tx1"/>
              </a:solidFill>
              <a:cs typeface="Arial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2800" b="1" u="sng" kern="0" dirty="0">
                <a:solidFill>
                  <a:schemeClr val="accent5"/>
                </a:solidFill>
                <a:cs typeface="Arial"/>
              </a:rPr>
              <a:t>SHARE Committee Members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cs typeface="Arial"/>
              </a:rPr>
              <a:t>District Governor		District Foundation Chair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cs typeface="Arial"/>
              </a:rPr>
              <a:t>Governor-Elect 		Governor-Nominee	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cs typeface="Arial"/>
              </a:rPr>
              <a:t>Club Representatives: 	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cs typeface="Arial"/>
              </a:rPr>
              <a:t>         - Top 2 Clubs Total Giving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cs typeface="Arial"/>
              </a:rPr>
              <a:t>         - Top 3 Clubs Per Capita Giving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n-US" sz="2400" u="sng" kern="0" dirty="0">
              <a:solidFill>
                <a:schemeClr val="tx1"/>
              </a:solidFill>
              <a:cs typeface="Arial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sz="2400" u="sng" kern="0" dirty="0">
                <a:solidFill>
                  <a:schemeClr val="tx1"/>
                </a:solidFill>
                <a:cs typeface="Arial"/>
              </a:rPr>
              <a:t>Non-Voting members</a:t>
            </a:r>
            <a:r>
              <a:rPr lang="en-US" sz="2400" kern="0" dirty="0">
                <a:solidFill>
                  <a:schemeClr val="tx1"/>
                </a:solidFill>
                <a:cs typeface="Arial"/>
              </a:rPr>
              <a:t>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sz="2400" kern="0" dirty="0">
                <a:solidFill>
                  <a:schemeClr val="tx1"/>
                </a:solidFill>
                <a:cs typeface="Arial"/>
              </a:rPr>
              <a:t>Stewardship Committee Chair and District Grants Chair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5" y="1123837"/>
            <a:ext cx="324307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/>
              <a:t>Going </a:t>
            </a:r>
            <a:br>
              <a:rPr lang="en-US" sz="4400" dirty="0"/>
            </a:br>
            <a:r>
              <a:rPr lang="en-US" sz="4400" dirty="0"/>
              <a:t>from </a:t>
            </a:r>
            <a:br>
              <a:rPr lang="en-US" sz="4400" dirty="0"/>
            </a:br>
            <a:r>
              <a:rPr lang="en-US" sz="4400" dirty="0"/>
              <a:t>Good </a:t>
            </a:r>
            <a:br>
              <a:rPr lang="en-US" sz="4400" dirty="0"/>
            </a:br>
            <a:r>
              <a:rPr lang="en-US" sz="4400" dirty="0"/>
              <a:t>to</a:t>
            </a:r>
            <a:br>
              <a:rPr lang="en-US" sz="4400" dirty="0"/>
            </a:br>
            <a:r>
              <a:rPr lang="en-US" sz="4400" dirty="0"/>
              <a:t>Great </a:t>
            </a:r>
            <a:br>
              <a:rPr lang="en-US" sz="4400" dirty="0"/>
            </a:br>
            <a:r>
              <a:rPr lang="en-US" sz="4400" dirty="0"/>
              <a:t>with </a:t>
            </a:r>
            <a:br>
              <a:rPr lang="en-US" sz="4400" dirty="0"/>
            </a:br>
            <a:r>
              <a:rPr lang="en-US" sz="4400" dirty="0"/>
              <a:t>Grants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69201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3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How to learn</a:t>
            </a:r>
            <a:br>
              <a:rPr lang="en-US" sz="4400" dirty="0"/>
            </a:br>
            <a:r>
              <a:rPr lang="en-US" sz="4400" dirty="0"/>
              <a:t>about Rotary 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7412" y="877824"/>
            <a:ext cx="3808476" cy="5111495"/>
          </a:xfrm>
        </p:spPr>
        <p:txBody>
          <a:bodyPr>
            <a:normAutofit fontScale="85000" lnSpcReduction="10000"/>
          </a:bodyPr>
          <a:lstStyle/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TRF Grants website</a:t>
            </a:r>
          </a:p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Grant Training</a:t>
            </a:r>
          </a:p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E-learning modules</a:t>
            </a:r>
          </a:p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Assistant Governors</a:t>
            </a:r>
          </a:p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Zone Leader</a:t>
            </a:r>
          </a:p>
          <a:p>
            <a:pPr marL="342900" lvl="0" indent="-342900" eaLnBrk="0" fontAlgn="base" hangingPunct="0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Tx/>
              <a:buChar char="•"/>
            </a:pPr>
            <a:r>
              <a:rPr lang="en-US" sz="3300" b="1" kern="0" dirty="0">
                <a:solidFill>
                  <a:schemeClr val="tx1"/>
                </a:solidFill>
                <a:cs typeface="Arial"/>
              </a:rPr>
              <a:t>District Grants Chair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8051" y="1034627"/>
            <a:ext cx="3816096" cy="5145485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  <a:hlinkClick r:id="rId2"/>
              </a:rPr>
              <a:t>www.rotary.org/TRF</a:t>
            </a: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This workshop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TRF website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Informed &amp; Helpful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Ivan Johnson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b="1" kern="0" dirty="0">
                <a:solidFill>
                  <a:schemeClr val="accent5"/>
                </a:solidFill>
                <a:cs typeface="Arial"/>
              </a:rPr>
              <a:t>Christine Isham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en-US" sz="2800" b="1" kern="0" dirty="0">
              <a:solidFill>
                <a:schemeClr val="accent5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7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9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get 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forms 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handouts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371337" cy="5120640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dirty="0">
                <a:cs typeface="Arial" charset="0"/>
              </a:rPr>
              <a:t>Find this presentation </a:t>
            </a:r>
            <a:r>
              <a:rPr lang="en-US" sz="2800" dirty="0" smtClean="0">
                <a:cs typeface="Arial" charset="0"/>
              </a:rPr>
              <a:t>with handouts </a:t>
            </a:r>
            <a:r>
              <a:rPr lang="en-US" sz="2800" dirty="0">
                <a:cs typeface="Arial" charset="0"/>
              </a:rPr>
              <a:t>and basic grant </a:t>
            </a:r>
            <a:r>
              <a:rPr lang="en-US" sz="2800" dirty="0" smtClean="0">
                <a:cs typeface="Arial" charset="0"/>
              </a:rPr>
              <a:t>forms </a:t>
            </a:r>
            <a:r>
              <a:rPr lang="en-US" sz="2800" dirty="0">
                <a:cs typeface="Arial" charset="0"/>
              </a:rPr>
              <a:t>on our </a:t>
            </a:r>
            <a:r>
              <a:rPr lang="en-US" sz="2800" dirty="0" err="1">
                <a:cs typeface="Arial" charset="0"/>
              </a:rPr>
              <a:t>DACdb</a:t>
            </a:r>
            <a:r>
              <a:rPr lang="en-US" sz="2800" dirty="0">
                <a:cs typeface="Arial" charset="0"/>
              </a:rPr>
              <a:t> site. Log in, open </a:t>
            </a:r>
            <a:r>
              <a:rPr lang="en-US" sz="2800" b="1" dirty="0">
                <a:cs typeface="Arial" charset="0"/>
              </a:rPr>
              <a:t>FILES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tab </a:t>
            </a:r>
            <a:r>
              <a:rPr lang="en-US" sz="2800" dirty="0">
                <a:cs typeface="Arial" charset="0"/>
              </a:rPr>
              <a:t>and go to: </a:t>
            </a:r>
            <a:r>
              <a:rPr lang="en-US" sz="2800" b="1" dirty="0">
                <a:cs typeface="Arial" charset="0"/>
              </a:rPr>
              <a:t>2017-2018 / Lisa Weeks/ 6940 Grants Training.</a:t>
            </a:r>
          </a:p>
          <a:p>
            <a:pPr marL="0" indent="0" fontAlgn="base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en-US" sz="2800" dirty="0">
              <a:cs typeface="Arial" charset="0"/>
            </a:endParaRPr>
          </a:p>
          <a:p>
            <a:pPr marL="0" indent="0" fontAlgn="base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sz="2800" dirty="0">
                <a:cs typeface="Arial" charset="0"/>
              </a:rPr>
              <a:t>For help with specific grant projects or problems. send email to Christine at </a:t>
            </a:r>
            <a:r>
              <a:rPr lang="en-US" sz="2800" dirty="0">
                <a:cs typeface="Arial" charset="0"/>
                <a:hlinkClick r:id="rId2"/>
              </a:rPr>
              <a:t>crisdanish@gmail.com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72" y="1123836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How </a:t>
            </a:r>
            <a:br>
              <a:rPr lang="en-US" sz="4400" dirty="0"/>
            </a:br>
            <a:r>
              <a:rPr lang="en-US" sz="4400" dirty="0"/>
              <a:t>grants </a:t>
            </a:r>
            <a:br>
              <a:rPr lang="en-US" sz="4400" dirty="0"/>
            </a:br>
            <a:r>
              <a:rPr lang="en-US" sz="4400" dirty="0"/>
              <a:t>help </a:t>
            </a:r>
            <a:br>
              <a:rPr lang="en-US" sz="4400" dirty="0"/>
            </a:br>
            <a:r>
              <a:rPr lang="en-US" sz="4400" dirty="0"/>
              <a:t>your </a:t>
            </a:r>
            <a:br>
              <a:rPr lang="en-US" sz="4400" dirty="0"/>
            </a:br>
            <a:r>
              <a:rPr lang="en-US" sz="4400" dirty="0"/>
              <a:t>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408332" cy="51206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Create service opportunities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Encourage member participation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Promote philanthropy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Offer leadership opportunities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Build good will and friendship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Support the Rotary 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15568"/>
            <a:ext cx="2989444" cy="2377440"/>
          </a:xfrm>
        </p:spPr>
        <p:txBody>
          <a:bodyPr>
            <a:normAutofit/>
          </a:bodyPr>
          <a:lstStyle/>
          <a:p>
            <a:r>
              <a:rPr lang="en-US" sz="4000" dirty="0"/>
              <a:t>Thanks for Your Participation!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062" b="1706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989444" cy="2322576"/>
          </a:xfrm>
        </p:spPr>
        <p:txBody>
          <a:bodyPr>
            <a:normAutofit fontScale="85000" lnSpcReduction="10000"/>
          </a:bodyPr>
          <a:lstStyle/>
          <a:p>
            <a:endParaRPr lang="en-US" sz="3200" dirty="0"/>
          </a:p>
          <a:p>
            <a:endParaRPr lang="en-US" sz="3200" dirty="0"/>
          </a:p>
          <a:p>
            <a:r>
              <a:rPr lang="en-US" sz="3100" dirty="0"/>
              <a:t>Follow @</a:t>
            </a:r>
            <a:r>
              <a:rPr lang="en-US" sz="3100" dirty="0" err="1"/>
              <a:t>crisdanish</a:t>
            </a:r>
            <a:r>
              <a:rPr lang="en-US" sz="3100" dirty="0"/>
              <a:t> on Twitter for grant tips and updates.</a:t>
            </a:r>
          </a:p>
        </p:txBody>
      </p:sp>
    </p:spTree>
    <p:extLst>
      <p:ext uri="{BB962C8B-B14F-4D97-AF65-F5344CB8AC3E}">
        <p14:creationId xmlns:p14="http://schemas.microsoft.com/office/powerpoint/2010/main" val="38803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Rotary grants</a:t>
            </a:r>
            <a:br>
              <a:rPr lang="en-US" sz="4400" dirty="0"/>
            </a:br>
            <a:r>
              <a:rPr lang="en-US" sz="4400" dirty="0"/>
              <a:t>compared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DISTRICT GRANTS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0272" y="2006785"/>
            <a:ext cx="3642360" cy="4000074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Mostly local service projects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Club or District sponsored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Hands-on Rotarian activity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Done in one year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Support Rotarian Exchange – any where and any kind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Support youth projects like RYLA, Interact, </a:t>
            </a:r>
            <a:r>
              <a:rPr lang="en-US" sz="2400" dirty="0" err="1">
                <a:solidFill>
                  <a:schemeClr val="tx1"/>
                </a:solidFill>
              </a:rPr>
              <a:t>Rotaract</a:t>
            </a:r>
            <a:r>
              <a:rPr lang="en-US" sz="2400" dirty="0">
                <a:solidFill>
                  <a:schemeClr val="tx1"/>
                </a:solidFill>
              </a:rPr>
              <a:t>, and scholarships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4"/>
                </a:solidFill>
              </a:rPr>
              <a:t>GLOBAL GRANTS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48754" y="1831306"/>
            <a:ext cx="3990108" cy="41503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International service projects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Rotary partners in 2 countries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Align with Area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of Focus (AOF)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Sustainable Impact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Measurable Results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Longer Time &amp; Bigger Budgets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Emphasize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5333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Grants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they and how do they work?</a:t>
            </a:r>
          </a:p>
        </p:txBody>
      </p:sp>
    </p:spTree>
    <p:extLst>
      <p:ext uri="{BB962C8B-B14F-4D97-AF65-F5344CB8AC3E}">
        <p14:creationId xmlns:p14="http://schemas.microsoft.com/office/powerpoint/2010/main" val="17088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are </a:t>
            </a:r>
            <a:br>
              <a:rPr lang="en-US" sz="4400" dirty="0"/>
            </a:br>
            <a:r>
              <a:rPr lang="en-US" sz="4400" dirty="0"/>
              <a:t>District 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Projects funded with </a:t>
            </a:r>
            <a:r>
              <a:rPr lang="en-US" sz="2800" b="1" dirty="0"/>
              <a:t>District Designated Funds (DDF) </a:t>
            </a:r>
            <a:r>
              <a:rPr lang="en-US" sz="2800" dirty="0"/>
              <a:t>from annual Block Grant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D-6940 awards club-sponsored grants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Implemented under district guidelines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Mostly local projects with one-year timeline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Rotary partners </a:t>
            </a:r>
            <a:r>
              <a:rPr lang="en-US" sz="2800" u="sng" dirty="0"/>
              <a:t>not</a:t>
            </a:r>
            <a:r>
              <a:rPr lang="en-US" sz="2800" dirty="0"/>
              <a:t> required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Can be used for scholarships or youth projects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Opportunity to pilot future global grant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Criteria </a:t>
            </a:r>
            <a:br>
              <a:rPr lang="en-US" sz="4400" dirty="0"/>
            </a:br>
            <a:r>
              <a:rPr lang="en-US" sz="4400" dirty="0"/>
              <a:t>for</a:t>
            </a:r>
            <a:br>
              <a:rPr lang="en-US" sz="4400" dirty="0"/>
            </a:br>
            <a:r>
              <a:rPr lang="en-US" sz="4400" dirty="0"/>
              <a:t>district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2800" dirty="0"/>
              <a:t>Address community need or problem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Modest budget with measurable impact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Short timeline – one year or less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Must include Rotarian service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Clubs contribute to their grant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Community involvement helps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/>
              <a:t>Club support for TRF matters</a:t>
            </a:r>
          </a:p>
        </p:txBody>
      </p:sp>
    </p:spTree>
    <p:extLst>
      <p:ext uri="{BB962C8B-B14F-4D97-AF65-F5344CB8AC3E}">
        <p14:creationId xmlns:p14="http://schemas.microsoft.com/office/powerpoint/2010/main" val="219775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2923</TotalTime>
  <Words>2137</Words>
  <Application>Microsoft Office PowerPoint</Application>
  <PresentationFormat>Widescreen</PresentationFormat>
  <Paragraphs>379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굴림</vt:lpstr>
      <vt:lpstr>Arial</vt:lpstr>
      <vt:lpstr>Arial Rounded MT Bold</vt:lpstr>
      <vt:lpstr>Corbel</vt:lpstr>
      <vt:lpstr>Freestyle Script</vt:lpstr>
      <vt:lpstr>Symbol</vt:lpstr>
      <vt:lpstr>Wingdings</vt:lpstr>
      <vt:lpstr>Wingdings 2</vt:lpstr>
      <vt:lpstr>Frame</vt:lpstr>
      <vt:lpstr>Rotary Grants Training</vt:lpstr>
      <vt:lpstr>Why  does  Rotary  offer grants?</vt:lpstr>
      <vt:lpstr>Types of Rotary Grants</vt:lpstr>
      <vt:lpstr>PowerPoint Presentation</vt:lpstr>
      <vt:lpstr>How  grants  help  your  club</vt:lpstr>
      <vt:lpstr>Rotary grants compared </vt:lpstr>
      <vt:lpstr>District Grants</vt:lpstr>
      <vt:lpstr>What  are  District Grants?</vt:lpstr>
      <vt:lpstr>Criteria  for district grants</vt:lpstr>
      <vt:lpstr>Plan your  district grant</vt:lpstr>
      <vt:lpstr>District grants  create opportunity</vt:lpstr>
      <vt:lpstr>Recent  D-6940  grant projects</vt:lpstr>
      <vt:lpstr>Using DACdb for Grants</vt:lpstr>
      <vt:lpstr>What  in the  world is DACdb?</vt:lpstr>
      <vt:lpstr>Find your  club grant  on  DACdb</vt:lpstr>
      <vt:lpstr>Global Grants</vt:lpstr>
      <vt:lpstr>            Global Grants  are multi-club,  international projects that produce measurable impact  and sustainable outcomes in TRF Focus Area.</vt:lpstr>
      <vt:lpstr>What’s  different about global  grants?</vt:lpstr>
      <vt:lpstr>What  are   TRF  Areas  of Focus?</vt:lpstr>
      <vt:lpstr>How  are  global grants funded?</vt:lpstr>
      <vt:lpstr>Get  started  on a  global  grant</vt:lpstr>
      <vt:lpstr>What  are VTTs? </vt:lpstr>
      <vt:lpstr>Combine global grant and scholarship?</vt:lpstr>
      <vt:lpstr>Plan  your  global  grant  project</vt:lpstr>
      <vt:lpstr>Global grant eligibility and deadlines</vt:lpstr>
      <vt:lpstr>Tips and Tactics</vt:lpstr>
      <vt:lpstr>How are  district grants  paid?</vt:lpstr>
      <vt:lpstr>Clubs  must be   Grant Qualified</vt:lpstr>
      <vt:lpstr>What  is the Grants  MOU?</vt:lpstr>
      <vt:lpstr>Rotary Grant  No-Nos</vt:lpstr>
      <vt:lpstr>What happened to exchanges and scholarships?</vt:lpstr>
      <vt:lpstr>HELP – DACdb  is not working!</vt:lpstr>
      <vt:lpstr>Grant Management</vt:lpstr>
      <vt:lpstr>Grant management matters</vt:lpstr>
      <vt:lpstr>Club  grant management  plan</vt:lpstr>
      <vt:lpstr>Manage grant  plans  and  reports</vt:lpstr>
      <vt:lpstr>District  grant payment process</vt:lpstr>
      <vt:lpstr>Use your  grant  bank account</vt:lpstr>
      <vt:lpstr>Record retention for grants </vt:lpstr>
      <vt:lpstr>Permanent grant records &amp; files</vt:lpstr>
      <vt:lpstr>Grant Planning for  Next Year</vt:lpstr>
      <vt:lpstr>  Challenge from  DGE  John Medina </vt:lpstr>
      <vt:lpstr>Key  Grant  Dates  2018</vt:lpstr>
      <vt:lpstr>What  is the District spending plan?</vt:lpstr>
      <vt:lpstr>RY-2018  District Spending  Plan</vt:lpstr>
      <vt:lpstr>What is  Share Committee?</vt:lpstr>
      <vt:lpstr>Going  from  Good  to Great  with  Grants</vt:lpstr>
      <vt:lpstr>How to learn about Rotary grants?</vt:lpstr>
      <vt:lpstr>Where  to get   forms   and handouts </vt:lpstr>
      <vt:lpstr>Thanks for Your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Grants Training</dc:title>
  <dc:creator>Christine Danielson Isham</dc:creator>
  <cp:lastModifiedBy>John Medina</cp:lastModifiedBy>
  <cp:revision>79</cp:revision>
  <cp:lastPrinted>2017-08-03T12:00:53Z</cp:lastPrinted>
  <dcterms:created xsi:type="dcterms:W3CDTF">2017-07-18T14:36:03Z</dcterms:created>
  <dcterms:modified xsi:type="dcterms:W3CDTF">2017-08-03T12:00:53Z</dcterms:modified>
</cp:coreProperties>
</file>