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6" r:id="rId4"/>
    <p:sldId id="269" r:id="rId5"/>
    <p:sldId id="279" r:id="rId6"/>
    <p:sldId id="275" r:id="rId7"/>
    <p:sldId id="260" r:id="rId8"/>
    <p:sldId id="272" r:id="rId9"/>
    <p:sldId id="261" r:id="rId10"/>
    <p:sldId id="262" r:id="rId11"/>
    <p:sldId id="278" r:id="rId12"/>
    <p:sldId id="280" r:id="rId13"/>
    <p:sldId id="274" r:id="rId14"/>
    <p:sldId id="277" r:id="rId15"/>
    <p:sldId id="264" r:id="rId16"/>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408" autoAdjust="0"/>
  </p:normalViewPr>
  <p:slideViewPr>
    <p:cSldViewPr>
      <p:cViewPr varScale="1">
        <p:scale>
          <a:sx n="54" d="100"/>
          <a:sy n="54" d="100"/>
        </p:scale>
        <p:origin x="7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96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7B3D1-7C88-4170-8B03-F7AB5CD0EED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D63A79E5-53C2-4A26-8C68-932C0A369617}">
      <dgm:prSet phldrT="[Text]" custT="1"/>
      <dgm:spPr/>
      <dgm:t>
        <a:bodyPr/>
        <a:lstStyle/>
        <a:p>
          <a:r>
            <a:rPr lang="en-US" sz="3200" u="sng" dirty="0" smtClean="0"/>
            <a:t>Rotary International</a:t>
          </a:r>
        </a:p>
        <a:p>
          <a:r>
            <a:rPr lang="en-US" sz="2800" dirty="0" smtClean="0"/>
            <a:t>Global association of all Rotary clubs with 1.2 million members in 34,000 clubs</a:t>
          </a:r>
          <a:endParaRPr lang="en-US" sz="2800" dirty="0"/>
        </a:p>
      </dgm:t>
    </dgm:pt>
    <dgm:pt modelId="{172F220C-0B25-4C0E-AB43-86A649505773}" type="parTrans" cxnId="{86AA671A-B371-45C6-B3FA-E886BD4CA47C}">
      <dgm:prSet/>
      <dgm:spPr/>
      <dgm:t>
        <a:bodyPr/>
        <a:lstStyle/>
        <a:p>
          <a:endParaRPr lang="en-US"/>
        </a:p>
      </dgm:t>
    </dgm:pt>
    <dgm:pt modelId="{581922BD-F9A7-4C38-99DE-6D173D354037}" type="sibTrans" cxnId="{86AA671A-B371-45C6-B3FA-E886BD4CA47C}">
      <dgm:prSet/>
      <dgm:spPr/>
      <dgm:t>
        <a:bodyPr/>
        <a:lstStyle/>
        <a:p>
          <a:endParaRPr lang="en-US"/>
        </a:p>
      </dgm:t>
    </dgm:pt>
    <dgm:pt modelId="{6067C80F-173D-429D-8D68-9D022A9BDE67}">
      <dgm:prSet phldrT="[Text]" custT="1"/>
      <dgm:spPr/>
      <dgm:t>
        <a:bodyPr/>
        <a:lstStyle/>
        <a:p>
          <a:r>
            <a:rPr lang="en-US" sz="2000" b="1" u="sng" dirty="0" smtClean="0"/>
            <a:t>Districts </a:t>
          </a:r>
          <a:r>
            <a:rPr lang="en-US" sz="1800" b="1" u="sng" dirty="0" smtClean="0"/>
            <a:t>(530)</a:t>
          </a:r>
        </a:p>
        <a:p>
          <a:r>
            <a:rPr lang="en-US" sz="1800" dirty="0" smtClean="0"/>
            <a:t>Our club and others in our geographical area are part of District 6930 with 49 clubs &amp; 1,800 members.</a:t>
          </a:r>
          <a:endParaRPr lang="en-US" sz="1800" dirty="0"/>
        </a:p>
      </dgm:t>
    </dgm:pt>
    <dgm:pt modelId="{B2584F8D-E7DF-4718-A2A3-9B8D385BD63B}" type="parTrans" cxnId="{3F128768-9C49-4547-B3D9-93D0175ED9FF}">
      <dgm:prSet/>
      <dgm:spPr/>
      <dgm:t>
        <a:bodyPr/>
        <a:lstStyle/>
        <a:p>
          <a:endParaRPr lang="en-US"/>
        </a:p>
      </dgm:t>
    </dgm:pt>
    <dgm:pt modelId="{D8403885-CD03-4A5D-8488-595C743748B7}" type="sibTrans" cxnId="{3F128768-9C49-4547-B3D9-93D0175ED9FF}">
      <dgm:prSet/>
      <dgm:spPr/>
      <dgm:t>
        <a:bodyPr/>
        <a:lstStyle/>
        <a:p>
          <a:endParaRPr lang="en-US"/>
        </a:p>
      </dgm:t>
    </dgm:pt>
    <dgm:pt modelId="{0ED6F5EC-650E-4B12-9B93-6351C2F99FB1}">
      <dgm:prSet phldrT="[Text]" custT="1"/>
      <dgm:spPr/>
      <dgm:t>
        <a:bodyPr/>
        <a:lstStyle/>
        <a:p>
          <a:r>
            <a:rPr lang="en-US" sz="1800" b="1" u="sng" dirty="0" smtClean="0"/>
            <a:t>Area</a:t>
          </a:r>
        </a:p>
        <a:p>
          <a:r>
            <a:rPr lang="en-US" sz="1800" dirty="0" smtClean="0"/>
            <a:t>Areas are the local geographical area (county).  We are area 7</a:t>
          </a:r>
        </a:p>
        <a:p>
          <a:endParaRPr lang="en-US" sz="1800" dirty="0"/>
        </a:p>
      </dgm:t>
    </dgm:pt>
    <dgm:pt modelId="{FDD7BB88-90F3-428B-B9AF-B6BFCF6864A6}" type="parTrans" cxnId="{63604BE7-9B3E-4541-A215-3A8D3C4AA817}">
      <dgm:prSet/>
      <dgm:spPr/>
      <dgm:t>
        <a:bodyPr/>
        <a:lstStyle/>
        <a:p>
          <a:endParaRPr lang="en-US"/>
        </a:p>
      </dgm:t>
    </dgm:pt>
    <dgm:pt modelId="{B17AE8CE-5D11-449D-B1ED-F5B2D74D6494}" type="sibTrans" cxnId="{63604BE7-9B3E-4541-A215-3A8D3C4AA817}">
      <dgm:prSet/>
      <dgm:spPr/>
      <dgm:t>
        <a:bodyPr/>
        <a:lstStyle/>
        <a:p>
          <a:endParaRPr lang="en-US"/>
        </a:p>
      </dgm:t>
    </dgm:pt>
    <dgm:pt modelId="{E4A6E893-B58B-406D-9612-FB955C80E8AA}">
      <dgm:prSet phldrT="[Text]" custT="1"/>
      <dgm:spPr/>
      <dgm:t>
        <a:bodyPr/>
        <a:lstStyle/>
        <a:p>
          <a:endParaRPr lang="en-US" sz="2000" dirty="0" smtClean="0"/>
        </a:p>
        <a:p>
          <a:endParaRPr lang="en-US" sz="1800" b="1" u="sng" dirty="0" smtClean="0"/>
        </a:p>
        <a:p>
          <a:r>
            <a:rPr lang="en-US" sz="1800" b="1" u="sng" dirty="0" smtClean="0"/>
            <a:t>Zones</a:t>
          </a:r>
        </a:p>
        <a:p>
          <a:r>
            <a:rPr lang="en-US" sz="1800" dirty="0" smtClean="0"/>
            <a:t>Districts are organized into zones.  We’re the zone 34. About 15 districts form a zone.</a:t>
          </a:r>
        </a:p>
        <a:p>
          <a:endParaRPr lang="en-US" sz="1800" dirty="0" smtClean="0"/>
        </a:p>
        <a:p>
          <a:endParaRPr lang="en-US" sz="2000" dirty="0"/>
        </a:p>
      </dgm:t>
    </dgm:pt>
    <dgm:pt modelId="{D34835AB-0CB6-426C-AC10-7478DB25B6D6}" type="parTrans" cxnId="{2438E1FC-25A4-40EE-B31A-311918794A94}">
      <dgm:prSet/>
      <dgm:spPr/>
      <dgm:t>
        <a:bodyPr/>
        <a:lstStyle/>
        <a:p>
          <a:endParaRPr lang="en-US"/>
        </a:p>
      </dgm:t>
    </dgm:pt>
    <dgm:pt modelId="{8A207CDB-FA7A-4403-80E0-BBEA87403800}" type="sibTrans" cxnId="{2438E1FC-25A4-40EE-B31A-311918794A94}">
      <dgm:prSet/>
      <dgm:spPr/>
      <dgm:t>
        <a:bodyPr/>
        <a:lstStyle/>
        <a:p>
          <a:endParaRPr lang="en-US"/>
        </a:p>
      </dgm:t>
    </dgm:pt>
    <dgm:pt modelId="{1E009745-AA89-4E07-B73E-722AACE20F03}">
      <dgm:prSet custT="1"/>
      <dgm:spPr/>
      <dgm:t>
        <a:bodyPr/>
        <a:lstStyle/>
        <a:p>
          <a:r>
            <a:rPr lang="en-US" sz="2000" b="1" u="sng" dirty="0" smtClean="0"/>
            <a:t>Clubs</a:t>
          </a:r>
        </a:p>
        <a:p>
          <a:r>
            <a:rPr lang="en-US" sz="1800" dirty="0" smtClean="0"/>
            <a:t>Rotary Club of Vero Beach Oceanside is one of five clubs in Indian River County.  Currently with 21  members</a:t>
          </a:r>
          <a:endParaRPr lang="en-US" sz="1800" dirty="0"/>
        </a:p>
      </dgm:t>
    </dgm:pt>
    <dgm:pt modelId="{6DEE401B-054C-4F93-B219-71F811552600}" type="parTrans" cxnId="{DBAA9627-6DC6-4968-B5BD-C5A7F4E6848A}">
      <dgm:prSet/>
      <dgm:spPr/>
      <dgm:t>
        <a:bodyPr/>
        <a:lstStyle/>
        <a:p>
          <a:endParaRPr lang="en-US"/>
        </a:p>
      </dgm:t>
    </dgm:pt>
    <dgm:pt modelId="{5A2506BB-2FCC-4A99-9269-2F252B1ABD7A}" type="sibTrans" cxnId="{DBAA9627-6DC6-4968-B5BD-C5A7F4E6848A}">
      <dgm:prSet/>
      <dgm:spPr/>
      <dgm:t>
        <a:bodyPr/>
        <a:lstStyle/>
        <a:p>
          <a:endParaRPr lang="en-US"/>
        </a:p>
      </dgm:t>
    </dgm:pt>
    <dgm:pt modelId="{A8F6B258-324E-4D90-893C-93AE60FFCF1B}" type="pres">
      <dgm:prSet presAssocID="{CC57B3D1-7C88-4170-8B03-F7AB5CD0EED9}" presName="diagram" presStyleCnt="0">
        <dgm:presLayoutVars>
          <dgm:chPref val="1"/>
          <dgm:dir/>
          <dgm:animOne val="branch"/>
          <dgm:animLvl val="lvl"/>
          <dgm:resizeHandles val="exact"/>
        </dgm:presLayoutVars>
      </dgm:prSet>
      <dgm:spPr/>
      <dgm:t>
        <a:bodyPr/>
        <a:lstStyle/>
        <a:p>
          <a:endParaRPr lang="en-US"/>
        </a:p>
      </dgm:t>
    </dgm:pt>
    <dgm:pt modelId="{8BDA9C8B-D8FD-4DC9-8975-991C986D76AE}" type="pres">
      <dgm:prSet presAssocID="{D63A79E5-53C2-4A26-8C68-932C0A369617}" presName="root1" presStyleCnt="0"/>
      <dgm:spPr/>
    </dgm:pt>
    <dgm:pt modelId="{F37EA9D7-2DF9-42FC-A917-4D6A6C2AA5F8}" type="pres">
      <dgm:prSet presAssocID="{D63A79E5-53C2-4A26-8C68-932C0A369617}" presName="LevelOneTextNode" presStyleLbl="node0" presStyleIdx="0" presStyleCnt="1" custScaleX="414652" custScaleY="1216732" custLinFactNeighborX="-349" custLinFactNeighborY="2865">
        <dgm:presLayoutVars>
          <dgm:chPref val="3"/>
        </dgm:presLayoutVars>
      </dgm:prSet>
      <dgm:spPr/>
      <dgm:t>
        <a:bodyPr/>
        <a:lstStyle/>
        <a:p>
          <a:endParaRPr lang="en-US"/>
        </a:p>
      </dgm:t>
    </dgm:pt>
    <dgm:pt modelId="{1FA5FE95-C918-40BA-B2F2-D0AFC92768DF}" type="pres">
      <dgm:prSet presAssocID="{D63A79E5-53C2-4A26-8C68-932C0A369617}" presName="level2hierChild" presStyleCnt="0"/>
      <dgm:spPr/>
    </dgm:pt>
    <dgm:pt modelId="{895DA411-7213-49BD-88B5-EDA4DFB9B0FD}" type="pres">
      <dgm:prSet presAssocID="{B2584F8D-E7DF-4718-A2A3-9B8D385BD63B}" presName="conn2-1" presStyleLbl="parChTrans1D2" presStyleIdx="0" presStyleCnt="2"/>
      <dgm:spPr/>
      <dgm:t>
        <a:bodyPr/>
        <a:lstStyle/>
        <a:p>
          <a:endParaRPr lang="en-US"/>
        </a:p>
      </dgm:t>
    </dgm:pt>
    <dgm:pt modelId="{A08F1784-2D24-40A6-9C55-33DC42CB5E00}" type="pres">
      <dgm:prSet presAssocID="{B2584F8D-E7DF-4718-A2A3-9B8D385BD63B}" presName="connTx" presStyleLbl="parChTrans1D2" presStyleIdx="0" presStyleCnt="2"/>
      <dgm:spPr/>
      <dgm:t>
        <a:bodyPr/>
        <a:lstStyle/>
        <a:p>
          <a:endParaRPr lang="en-US"/>
        </a:p>
      </dgm:t>
    </dgm:pt>
    <dgm:pt modelId="{E27D4BEE-8027-45E9-AC56-E1C286C56581}" type="pres">
      <dgm:prSet presAssocID="{6067C80F-173D-429D-8D68-9D022A9BDE67}" presName="root2" presStyleCnt="0"/>
      <dgm:spPr/>
    </dgm:pt>
    <dgm:pt modelId="{3DACFC38-7DB2-49AC-9275-B556B0DE926F}" type="pres">
      <dgm:prSet presAssocID="{6067C80F-173D-429D-8D68-9D022A9BDE67}" presName="LevelTwoTextNode" presStyleLbl="node2" presStyleIdx="0" presStyleCnt="2" custScaleX="212732" custScaleY="799504">
        <dgm:presLayoutVars>
          <dgm:chPref val="3"/>
        </dgm:presLayoutVars>
      </dgm:prSet>
      <dgm:spPr/>
      <dgm:t>
        <a:bodyPr/>
        <a:lstStyle/>
        <a:p>
          <a:endParaRPr lang="en-US"/>
        </a:p>
      </dgm:t>
    </dgm:pt>
    <dgm:pt modelId="{8B0D802E-43AB-42C5-BEB0-34237DE1A097}" type="pres">
      <dgm:prSet presAssocID="{6067C80F-173D-429D-8D68-9D022A9BDE67}" presName="level3hierChild" presStyleCnt="0"/>
      <dgm:spPr/>
    </dgm:pt>
    <dgm:pt modelId="{A4C1E440-2702-4884-B2DD-A2CF10303CA7}" type="pres">
      <dgm:prSet presAssocID="{FDD7BB88-90F3-428B-B9AF-B6BFCF6864A6}" presName="conn2-1" presStyleLbl="parChTrans1D3" presStyleIdx="0" presStyleCnt="1"/>
      <dgm:spPr/>
      <dgm:t>
        <a:bodyPr/>
        <a:lstStyle/>
        <a:p>
          <a:endParaRPr lang="en-US"/>
        </a:p>
      </dgm:t>
    </dgm:pt>
    <dgm:pt modelId="{12067EAA-B55C-464D-9933-22D55F8C4795}" type="pres">
      <dgm:prSet presAssocID="{FDD7BB88-90F3-428B-B9AF-B6BFCF6864A6}" presName="connTx" presStyleLbl="parChTrans1D3" presStyleIdx="0" presStyleCnt="1"/>
      <dgm:spPr/>
      <dgm:t>
        <a:bodyPr/>
        <a:lstStyle/>
        <a:p>
          <a:endParaRPr lang="en-US"/>
        </a:p>
      </dgm:t>
    </dgm:pt>
    <dgm:pt modelId="{5FD8046C-CE77-4B7F-897E-8FF3934858EC}" type="pres">
      <dgm:prSet presAssocID="{0ED6F5EC-650E-4B12-9B93-6351C2F99FB1}" presName="root2" presStyleCnt="0"/>
      <dgm:spPr/>
    </dgm:pt>
    <dgm:pt modelId="{F9DF9892-F15E-4013-852B-BFBBD30EBBD7}" type="pres">
      <dgm:prSet presAssocID="{0ED6F5EC-650E-4B12-9B93-6351C2F99FB1}" presName="LevelTwoTextNode" presStyleLbl="node3" presStyleIdx="0" presStyleCnt="1" custScaleX="140806" custScaleY="1001844" custLinFactNeighborX="-1015" custLinFactNeighborY="4131">
        <dgm:presLayoutVars>
          <dgm:chPref val="3"/>
        </dgm:presLayoutVars>
      </dgm:prSet>
      <dgm:spPr/>
      <dgm:t>
        <a:bodyPr/>
        <a:lstStyle/>
        <a:p>
          <a:endParaRPr lang="en-US"/>
        </a:p>
      </dgm:t>
    </dgm:pt>
    <dgm:pt modelId="{249355FA-7E84-4F82-A6BA-5CD693E5450C}" type="pres">
      <dgm:prSet presAssocID="{0ED6F5EC-650E-4B12-9B93-6351C2F99FB1}" presName="level3hierChild" presStyleCnt="0"/>
      <dgm:spPr/>
    </dgm:pt>
    <dgm:pt modelId="{475CC3FB-0BB9-4360-8DDA-B436BBE5BE9B}" type="pres">
      <dgm:prSet presAssocID="{6DEE401B-054C-4F93-B219-71F811552600}" presName="conn2-1" presStyleLbl="parChTrans1D4" presStyleIdx="0" presStyleCnt="1"/>
      <dgm:spPr/>
      <dgm:t>
        <a:bodyPr/>
        <a:lstStyle/>
        <a:p>
          <a:endParaRPr lang="en-US"/>
        </a:p>
      </dgm:t>
    </dgm:pt>
    <dgm:pt modelId="{82135778-3C97-49BC-9EBF-110067D4CCC2}" type="pres">
      <dgm:prSet presAssocID="{6DEE401B-054C-4F93-B219-71F811552600}" presName="connTx" presStyleLbl="parChTrans1D4" presStyleIdx="0" presStyleCnt="1"/>
      <dgm:spPr/>
      <dgm:t>
        <a:bodyPr/>
        <a:lstStyle/>
        <a:p>
          <a:endParaRPr lang="en-US"/>
        </a:p>
      </dgm:t>
    </dgm:pt>
    <dgm:pt modelId="{7D4ECF87-06FC-460B-8C16-F2899A055812}" type="pres">
      <dgm:prSet presAssocID="{1E009745-AA89-4E07-B73E-722AACE20F03}" presName="root2" presStyleCnt="0"/>
      <dgm:spPr/>
    </dgm:pt>
    <dgm:pt modelId="{ED21CC4A-77CE-480F-A738-D0C577B0E9C2}" type="pres">
      <dgm:prSet presAssocID="{1E009745-AA89-4E07-B73E-722AACE20F03}" presName="LevelTwoTextNode" presStyleLbl="node4" presStyleIdx="0" presStyleCnt="1" custScaleX="257855" custScaleY="959930">
        <dgm:presLayoutVars>
          <dgm:chPref val="3"/>
        </dgm:presLayoutVars>
      </dgm:prSet>
      <dgm:spPr/>
      <dgm:t>
        <a:bodyPr/>
        <a:lstStyle/>
        <a:p>
          <a:endParaRPr lang="en-US"/>
        </a:p>
      </dgm:t>
    </dgm:pt>
    <dgm:pt modelId="{4FF20A97-B157-457F-8365-37133FE9643A}" type="pres">
      <dgm:prSet presAssocID="{1E009745-AA89-4E07-B73E-722AACE20F03}" presName="level3hierChild" presStyleCnt="0"/>
      <dgm:spPr/>
    </dgm:pt>
    <dgm:pt modelId="{57871CD9-1C35-4904-8DD1-A22E49AD202F}" type="pres">
      <dgm:prSet presAssocID="{D34835AB-0CB6-426C-AC10-7478DB25B6D6}" presName="conn2-1" presStyleLbl="parChTrans1D2" presStyleIdx="1" presStyleCnt="2"/>
      <dgm:spPr/>
      <dgm:t>
        <a:bodyPr/>
        <a:lstStyle/>
        <a:p>
          <a:endParaRPr lang="en-US"/>
        </a:p>
      </dgm:t>
    </dgm:pt>
    <dgm:pt modelId="{172BA664-AC21-4E4A-BDB8-9C37CC9600B3}" type="pres">
      <dgm:prSet presAssocID="{D34835AB-0CB6-426C-AC10-7478DB25B6D6}" presName="connTx" presStyleLbl="parChTrans1D2" presStyleIdx="1" presStyleCnt="2"/>
      <dgm:spPr/>
      <dgm:t>
        <a:bodyPr/>
        <a:lstStyle/>
        <a:p>
          <a:endParaRPr lang="en-US"/>
        </a:p>
      </dgm:t>
    </dgm:pt>
    <dgm:pt modelId="{666D2D54-0956-4208-AF14-FB7B60D9CAF8}" type="pres">
      <dgm:prSet presAssocID="{E4A6E893-B58B-406D-9612-FB955C80E8AA}" presName="root2" presStyleCnt="0"/>
      <dgm:spPr/>
    </dgm:pt>
    <dgm:pt modelId="{7D000854-5C85-4ECF-BF18-3AD1F2B46736}" type="pres">
      <dgm:prSet presAssocID="{E4A6E893-B58B-406D-9612-FB955C80E8AA}" presName="LevelTwoTextNode" presStyleLbl="node2" presStyleIdx="1" presStyleCnt="2" custScaleX="233108" custScaleY="712662">
        <dgm:presLayoutVars>
          <dgm:chPref val="3"/>
        </dgm:presLayoutVars>
      </dgm:prSet>
      <dgm:spPr/>
      <dgm:t>
        <a:bodyPr/>
        <a:lstStyle/>
        <a:p>
          <a:endParaRPr lang="en-US"/>
        </a:p>
      </dgm:t>
    </dgm:pt>
    <dgm:pt modelId="{4B0C2170-E1FF-4AAE-9338-AC3FA9D62894}" type="pres">
      <dgm:prSet presAssocID="{E4A6E893-B58B-406D-9612-FB955C80E8AA}" presName="level3hierChild" presStyleCnt="0"/>
      <dgm:spPr/>
    </dgm:pt>
  </dgm:ptLst>
  <dgm:cxnLst>
    <dgm:cxn modelId="{DBAA9627-6DC6-4968-B5BD-C5A7F4E6848A}" srcId="{0ED6F5EC-650E-4B12-9B93-6351C2F99FB1}" destId="{1E009745-AA89-4E07-B73E-722AACE20F03}" srcOrd="0" destOrd="0" parTransId="{6DEE401B-054C-4F93-B219-71F811552600}" sibTransId="{5A2506BB-2FCC-4A99-9269-2F252B1ABD7A}"/>
    <dgm:cxn modelId="{6110523C-34F4-486F-9195-7E5877774E64}" type="presOf" srcId="{D34835AB-0CB6-426C-AC10-7478DB25B6D6}" destId="{57871CD9-1C35-4904-8DD1-A22E49AD202F}" srcOrd="0" destOrd="0" presId="urn:microsoft.com/office/officeart/2005/8/layout/hierarchy2"/>
    <dgm:cxn modelId="{9C77791B-7349-4E87-8E00-22A6BF1ED83D}" type="presOf" srcId="{6DEE401B-054C-4F93-B219-71F811552600}" destId="{82135778-3C97-49BC-9EBF-110067D4CCC2}" srcOrd="1" destOrd="0" presId="urn:microsoft.com/office/officeart/2005/8/layout/hierarchy2"/>
    <dgm:cxn modelId="{562F1C81-9978-49AA-8A86-F57824F5880A}" type="presOf" srcId="{0ED6F5EC-650E-4B12-9B93-6351C2F99FB1}" destId="{F9DF9892-F15E-4013-852B-BFBBD30EBBD7}" srcOrd="0" destOrd="0" presId="urn:microsoft.com/office/officeart/2005/8/layout/hierarchy2"/>
    <dgm:cxn modelId="{3F128768-9C49-4547-B3D9-93D0175ED9FF}" srcId="{D63A79E5-53C2-4A26-8C68-932C0A369617}" destId="{6067C80F-173D-429D-8D68-9D022A9BDE67}" srcOrd="0" destOrd="0" parTransId="{B2584F8D-E7DF-4718-A2A3-9B8D385BD63B}" sibTransId="{D8403885-CD03-4A5D-8488-595C743748B7}"/>
    <dgm:cxn modelId="{990377FB-9560-428A-8896-4F1FC96BED53}" type="presOf" srcId="{B2584F8D-E7DF-4718-A2A3-9B8D385BD63B}" destId="{A08F1784-2D24-40A6-9C55-33DC42CB5E00}" srcOrd="1" destOrd="0" presId="urn:microsoft.com/office/officeart/2005/8/layout/hierarchy2"/>
    <dgm:cxn modelId="{994FE7AB-2CD8-4B23-96C2-257D1AF4A7F3}" type="presOf" srcId="{6DEE401B-054C-4F93-B219-71F811552600}" destId="{475CC3FB-0BB9-4360-8DDA-B436BBE5BE9B}" srcOrd="0" destOrd="0" presId="urn:microsoft.com/office/officeart/2005/8/layout/hierarchy2"/>
    <dgm:cxn modelId="{D5CDBE70-540B-4B54-B24F-797F32FEBCB0}" type="presOf" srcId="{D63A79E5-53C2-4A26-8C68-932C0A369617}" destId="{F37EA9D7-2DF9-42FC-A917-4D6A6C2AA5F8}" srcOrd="0" destOrd="0" presId="urn:microsoft.com/office/officeart/2005/8/layout/hierarchy2"/>
    <dgm:cxn modelId="{63604BE7-9B3E-4541-A215-3A8D3C4AA817}" srcId="{6067C80F-173D-429D-8D68-9D022A9BDE67}" destId="{0ED6F5EC-650E-4B12-9B93-6351C2F99FB1}" srcOrd="0" destOrd="0" parTransId="{FDD7BB88-90F3-428B-B9AF-B6BFCF6864A6}" sibTransId="{B17AE8CE-5D11-449D-B1ED-F5B2D74D6494}"/>
    <dgm:cxn modelId="{6043B845-C1E5-48C5-B6A7-4A211A1C75FB}" type="presOf" srcId="{D34835AB-0CB6-426C-AC10-7478DB25B6D6}" destId="{172BA664-AC21-4E4A-BDB8-9C37CC9600B3}" srcOrd="1" destOrd="0" presId="urn:microsoft.com/office/officeart/2005/8/layout/hierarchy2"/>
    <dgm:cxn modelId="{318B806F-527D-490D-9F38-C66DD4DA6E59}" type="presOf" srcId="{FDD7BB88-90F3-428B-B9AF-B6BFCF6864A6}" destId="{12067EAA-B55C-464D-9933-22D55F8C4795}" srcOrd="1" destOrd="0" presId="urn:microsoft.com/office/officeart/2005/8/layout/hierarchy2"/>
    <dgm:cxn modelId="{01007EEE-1C59-47E8-A09E-807A196BC2E5}" type="presOf" srcId="{B2584F8D-E7DF-4718-A2A3-9B8D385BD63B}" destId="{895DA411-7213-49BD-88B5-EDA4DFB9B0FD}" srcOrd="0" destOrd="0" presId="urn:microsoft.com/office/officeart/2005/8/layout/hierarchy2"/>
    <dgm:cxn modelId="{86AA671A-B371-45C6-B3FA-E886BD4CA47C}" srcId="{CC57B3D1-7C88-4170-8B03-F7AB5CD0EED9}" destId="{D63A79E5-53C2-4A26-8C68-932C0A369617}" srcOrd="0" destOrd="0" parTransId="{172F220C-0B25-4C0E-AB43-86A649505773}" sibTransId="{581922BD-F9A7-4C38-99DE-6D173D354037}"/>
    <dgm:cxn modelId="{79F6C394-CE73-4D88-8D71-973AE76725C3}" type="presOf" srcId="{E4A6E893-B58B-406D-9612-FB955C80E8AA}" destId="{7D000854-5C85-4ECF-BF18-3AD1F2B46736}" srcOrd="0" destOrd="0" presId="urn:microsoft.com/office/officeart/2005/8/layout/hierarchy2"/>
    <dgm:cxn modelId="{0F172155-F748-423C-A3FB-5294E8256D1C}" type="presOf" srcId="{6067C80F-173D-429D-8D68-9D022A9BDE67}" destId="{3DACFC38-7DB2-49AC-9275-B556B0DE926F}" srcOrd="0" destOrd="0" presId="urn:microsoft.com/office/officeart/2005/8/layout/hierarchy2"/>
    <dgm:cxn modelId="{91C76D93-7E40-4863-A02A-B48C017E3C27}" type="presOf" srcId="{CC57B3D1-7C88-4170-8B03-F7AB5CD0EED9}" destId="{A8F6B258-324E-4D90-893C-93AE60FFCF1B}" srcOrd="0" destOrd="0" presId="urn:microsoft.com/office/officeart/2005/8/layout/hierarchy2"/>
    <dgm:cxn modelId="{2438E1FC-25A4-40EE-B31A-311918794A94}" srcId="{D63A79E5-53C2-4A26-8C68-932C0A369617}" destId="{E4A6E893-B58B-406D-9612-FB955C80E8AA}" srcOrd="1" destOrd="0" parTransId="{D34835AB-0CB6-426C-AC10-7478DB25B6D6}" sibTransId="{8A207CDB-FA7A-4403-80E0-BBEA87403800}"/>
    <dgm:cxn modelId="{2A10E2A2-82AE-4C5C-8ECC-312A48B01EBF}" type="presOf" srcId="{1E009745-AA89-4E07-B73E-722AACE20F03}" destId="{ED21CC4A-77CE-480F-A738-D0C577B0E9C2}" srcOrd="0" destOrd="0" presId="urn:microsoft.com/office/officeart/2005/8/layout/hierarchy2"/>
    <dgm:cxn modelId="{51C04D20-3207-49C5-95B9-A6B7671D0303}" type="presOf" srcId="{FDD7BB88-90F3-428B-B9AF-B6BFCF6864A6}" destId="{A4C1E440-2702-4884-B2DD-A2CF10303CA7}" srcOrd="0" destOrd="0" presId="urn:microsoft.com/office/officeart/2005/8/layout/hierarchy2"/>
    <dgm:cxn modelId="{A486E631-2F4E-424B-ACD1-7426315CE7F2}" type="presParOf" srcId="{A8F6B258-324E-4D90-893C-93AE60FFCF1B}" destId="{8BDA9C8B-D8FD-4DC9-8975-991C986D76AE}" srcOrd="0" destOrd="0" presId="urn:microsoft.com/office/officeart/2005/8/layout/hierarchy2"/>
    <dgm:cxn modelId="{F8EA3ACD-7C54-43CD-851C-5CF4944596AE}" type="presParOf" srcId="{8BDA9C8B-D8FD-4DC9-8975-991C986D76AE}" destId="{F37EA9D7-2DF9-42FC-A917-4D6A6C2AA5F8}" srcOrd="0" destOrd="0" presId="urn:microsoft.com/office/officeart/2005/8/layout/hierarchy2"/>
    <dgm:cxn modelId="{12D3F534-181E-4110-B607-4E96814EEBF9}" type="presParOf" srcId="{8BDA9C8B-D8FD-4DC9-8975-991C986D76AE}" destId="{1FA5FE95-C918-40BA-B2F2-D0AFC92768DF}" srcOrd="1" destOrd="0" presId="urn:microsoft.com/office/officeart/2005/8/layout/hierarchy2"/>
    <dgm:cxn modelId="{8C0931AF-B7EE-4F36-8333-C249A58BF2D0}" type="presParOf" srcId="{1FA5FE95-C918-40BA-B2F2-D0AFC92768DF}" destId="{895DA411-7213-49BD-88B5-EDA4DFB9B0FD}" srcOrd="0" destOrd="0" presId="urn:microsoft.com/office/officeart/2005/8/layout/hierarchy2"/>
    <dgm:cxn modelId="{51A775B7-12BA-4033-898A-FA11922FADC5}" type="presParOf" srcId="{895DA411-7213-49BD-88B5-EDA4DFB9B0FD}" destId="{A08F1784-2D24-40A6-9C55-33DC42CB5E00}" srcOrd="0" destOrd="0" presId="urn:microsoft.com/office/officeart/2005/8/layout/hierarchy2"/>
    <dgm:cxn modelId="{E8D7FEAB-9F16-450C-93EE-63EE81142B34}" type="presParOf" srcId="{1FA5FE95-C918-40BA-B2F2-D0AFC92768DF}" destId="{E27D4BEE-8027-45E9-AC56-E1C286C56581}" srcOrd="1" destOrd="0" presId="urn:microsoft.com/office/officeart/2005/8/layout/hierarchy2"/>
    <dgm:cxn modelId="{5B61019A-9B0A-4C29-AACA-D941296E7446}" type="presParOf" srcId="{E27D4BEE-8027-45E9-AC56-E1C286C56581}" destId="{3DACFC38-7DB2-49AC-9275-B556B0DE926F}" srcOrd="0" destOrd="0" presId="urn:microsoft.com/office/officeart/2005/8/layout/hierarchy2"/>
    <dgm:cxn modelId="{BE117DAF-7668-4541-80AD-36C5ABD7BAAD}" type="presParOf" srcId="{E27D4BEE-8027-45E9-AC56-E1C286C56581}" destId="{8B0D802E-43AB-42C5-BEB0-34237DE1A097}" srcOrd="1" destOrd="0" presId="urn:microsoft.com/office/officeart/2005/8/layout/hierarchy2"/>
    <dgm:cxn modelId="{02970581-3892-42AD-8F97-334CFFB4C18F}" type="presParOf" srcId="{8B0D802E-43AB-42C5-BEB0-34237DE1A097}" destId="{A4C1E440-2702-4884-B2DD-A2CF10303CA7}" srcOrd="0" destOrd="0" presId="urn:microsoft.com/office/officeart/2005/8/layout/hierarchy2"/>
    <dgm:cxn modelId="{E43C9B60-2F3A-4750-B710-6C9CE3BFE5E7}" type="presParOf" srcId="{A4C1E440-2702-4884-B2DD-A2CF10303CA7}" destId="{12067EAA-B55C-464D-9933-22D55F8C4795}" srcOrd="0" destOrd="0" presId="urn:microsoft.com/office/officeart/2005/8/layout/hierarchy2"/>
    <dgm:cxn modelId="{2FA1BF18-E907-4BF8-B15C-B824FD130D56}" type="presParOf" srcId="{8B0D802E-43AB-42C5-BEB0-34237DE1A097}" destId="{5FD8046C-CE77-4B7F-897E-8FF3934858EC}" srcOrd="1" destOrd="0" presId="urn:microsoft.com/office/officeart/2005/8/layout/hierarchy2"/>
    <dgm:cxn modelId="{46B9CFAC-9E7B-4D31-8E76-89FB79F7ECB1}" type="presParOf" srcId="{5FD8046C-CE77-4B7F-897E-8FF3934858EC}" destId="{F9DF9892-F15E-4013-852B-BFBBD30EBBD7}" srcOrd="0" destOrd="0" presId="urn:microsoft.com/office/officeart/2005/8/layout/hierarchy2"/>
    <dgm:cxn modelId="{56A463B1-248C-4DEE-9244-3DD98BCDF894}" type="presParOf" srcId="{5FD8046C-CE77-4B7F-897E-8FF3934858EC}" destId="{249355FA-7E84-4F82-A6BA-5CD693E5450C}" srcOrd="1" destOrd="0" presId="urn:microsoft.com/office/officeart/2005/8/layout/hierarchy2"/>
    <dgm:cxn modelId="{F9A85A91-2533-424C-B256-CB25F8DB618C}" type="presParOf" srcId="{249355FA-7E84-4F82-A6BA-5CD693E5450C}" destId="{475CC3FB-0BB9-4360-8DDA-B436BBE5BE9B}" srcOrd="0" destOrd="0" presId="urn:microsoft.com/office/officeart/2005/8/layout/hierarchy2"/>
    <dgm:cxn modelId="{263E905A-1989-4E3D-A6BC-F27BD803CA00}" type="presParOf" srcId="{475CC3FB-0BB9-4360-8DDA-B436BBE5BE9B}" destId="{82135778-3C97-49BC-9EBF-110067D4CCC2}" srcOrd="0" destOrd="0" presId="urn:microsoft.com/office/officeart/2005/8/layout/hierarchy2"/>
    <dgm:cxn modelId="{778F11B2-E489-40B1-A447-F500FDCD7982}" type="presParOf" srcId="{249355FA-7E84-4F82-A6BA-5CD693E5450C}" destId="{7D4ECF87-06FC-460B-8C16-F2899A055812}" srcOrd="1" destOrd="0" presId="urn:microsoft.com/office/officeart/2005/8/layout/hierarchy2"/>
    <dgm:cxn modelId="{065D5C27-891F-4808-B700-C2A22D137BC7}" type="presParOf" srcId="{7D4ECF87-06FC-460B-8C16-F2899A055812}" destId="{ED21CC4A-77CE-480F-A738-D0C577B0E9C2}" srcOrd="0" destOrd="0" presId="urn:microsoft.com/office/officeart/2005/8/layout/hierarchy2"/>
    <dgm:cxn modelId="{03585375-C6CE-4B03-B141-390DD820C8E4}" type="presParOf" srcId="{7D4ECF87-06FC-460B-8C16-F2899A055812}" destId="{4FF20A97-B157-457F-8365-37133FE9643A}" srcOrd="1" destOrd="0" presId="urn:microsoft.com/office/officeart/2005/8/layout/hierarchy2"/>
    <dgm:cxn modelId="{4E485E3B-A5E6-443A-B3DB-9797800927C7}" type="presParOf" srcId="{1FA5FE95-C918-40BA-B2F2-D0AFC92768DF}" destId="{57871CD9-1C35-4904-8DD1-A22E49AD202F}" srcOrd="2" destOrd="0" presId="urn:microsoft.com/office/officeart/2005/8/layout/hierarchy2"/>
    <dgm:cxn modelId="{1DA0A478-3FFD-4ACC-9C27-82D8A8A627E2}" type="presParOf" srcId="{57871CD9-1C35-4904-8DD1-A22E49AD202F}" destId="{172BA664-AC21-4E4A-BDB8-9C37CC9600B3}" srcOrd="0" destOrd="0" presId="urn:microsoft.com/office/officeart/2005/8/layout/hierarchy2"/>
    <dgm:cxn modelId="{F94C8D4D-7B7F-4E25-B0D5-D57DE01598CD}" type="presParOf" srcId="{1FA5FE95-C918-40BA-B2F2-D0AFC92768DF}" destId="{666D2D54-0956-4208-AF14-FB7B60D9CAF8}" srcOrd="3" destOrd="0" presId="urn:microsoft.com/office/officeart/2005/8/layout/hierarchy2"/>
    <dgm:cxn modelId="{712EEFB3-4A57-400F-9BFF-49FF50F8D15A}" type="presParOf" srcId="{666D2D54-0956-4208-AF14-FB7B60D9CAF8}" destId="{7D000854-5C85-4ECF-BF18-3AD1F2B46736}" srcOrd="0" destOrd="0" presId="urn:microsoft.com/office/officeart/2005/8/layout/hierarchy2"/>
    <dgm:cxn modelId="{AA677112-6156-4C8F-9644-C1A6AD52C918}" type="presParOf" srcId="{666D2D54-0956-4208-AF14-FB7B60D9CAF8}" destId="{4B0C2170-E1FF-4AAE-9338-AC3FA9D6289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0A85B40D-D53C-4B12-AD82-C2AD23566C95}" type="datetimeFigureOut">
              <a:rPr lang="en-US" smtClean="0"/>
              <a:t>8/4/2020</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B37C6C7A-D895-44D8-97D7-C78F1E4F6815}" type="slidenum">
              <a:rPr lang="en-US" smtClean="0"/>
              <a:t>‹#›</a:t>
            </a:fld>
            <a:endParaRPr lang="en-US"/>
          </a:p>
        </p:txBody>
      </p:sp>
    </p:spTree>
    <p:extLst>
      <p:ext uri="{BB962C8B-B14F-4D97-AF65-F5344CB8AC3E}">
        <p14:creationId xmlns:p14="http://schemas.microsoft.com/office/powerpoint/2010/main" val="1202832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Holiday for </a:t>
            </a:r>
            <a:r>
              <a:rPr lang="en-US" dirty="0" err="1" smtClean="0"/>
              <a:t>Heros</a:t>
            </a:r>
            <a:r>
              <a:rPr lang="en-US" baseline="0" dirty="0" smtClean="0"/>
              <a:t> Food Drive</a:t>
            </a:r>
          </a:p>
          <a:p>
            <a:r>
              <a:rPr lang="en-US" baseline="0" dirty="0" smtClean="0"/>
              <a:t>“Adopt 3 Families” Christmas 2018 Project (provided gifts on their wish list)</a:t>
            </a:r>
          </a:p>
          <a:p>
            <a:r>
              <a:rPr lang="en-US" baseline="0" dirty="0" smtClean="0"/>
              <a:t>Presidential food drive in 2018 with all IRC clubs.  (Delivered 88 bags of food to families in Vero Beach) </a:t>
            </a:r>
          </a:p>
          <a:p>
            <a:endParaRPr lang="en-US" dirty="0"/>
          </a:p>
        </p:txBody>
      </p:sp>
      <p:sp>
        <p:nvSpPr>
          <p:cNvPr id="4" name="Slide Number Placeholder 3"/>
          <p:cNvSpPr>
            <a:spLocks noGrp="1"/>
          </p:cNvSpPr>
          <p:nvPr>
            <p:ph type="sldNum" sz="quarter" idx="10"/>
          </p:nvPr>
        </p:nvSpPr>
        <p:spPr/>
        <p:txBody>
          <a:bodyPr/>
          <a:lstStyle/>
          <a:p>
            <a:fld id="{B37C6C7A-D895-44D8-97D7-C78F1E4F6815}" type="slidenum">
              <a:rPr lang="en-US" smtClean="0"/>
              <a:t>12</a:t>
            </a:fld>
            <a:endParaRPr lang="en-US"/>
          </a:p>
        </p:txBody>
      </p:sp>
    </p:spTree>
    <p:extLst>
      <p:ext uri="{BB962C8B-B14F-4D97-AF65-F5344CB8AC3E}">
        <p14:creationId xmlns:p14="http://schemas.microsoft.com/office/powerpoint/2010/main" val="92822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463C3E-20C5-4961-B725-395D09D330A2}"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63C3E-20C5-4961-B725-395D09D330A2}"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63C3E-20C5-4961-B725-395D09D330A2}"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463C3E-20C5-4961-B725-395D09D330A2}"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463C3E-20C5-4961-B725-395D09D330A2}"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463C3E-20C5-4961-B725-395D09D330A2}"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463C3E-20C5-4961-B725-395D09D330A2}" type="datetimeFigureOut">
              <a:rPr lang="en-US" smtClean="0"/>
              <a:pPr/>
              <a:t>8/4/2020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463C3E-20C5-4961-B725-395D09D330A2}" type="datetimeFigureOut">
              <a:rPr lang="en-US" smtClean="0"/>
              <a:pPr/>
              <a:t>8/4/2020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63C3E-20C5-4961-B725-395D09D330A2}"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63C3E-20C5-4961-B725-395D09D330A2}"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463C3E-20C5-4961-B725-395D09D330A2}"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BE34C-5530-42D7-BF50-8CCAA40BA5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63C3E-20C5-4961-B725-395D09D330A2}" type="datetimeFigureOut">
              <a:rPr lang="en-US" smtClean="0"/>
              <a:pPr/>
              <a:t>8/4/2020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BE34C-5530-42D7-BF50-8CCAA40BA5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otaryverooceanside.org/" TargetMode="External"/><Relationship Id="rId2" Type="http://schemas.openxmlformats.org/officeDocument/2006/relationships/audio" Target="../media/audio5.wav"/><Relationship Id="rId1" Type="http://schemas.openxmlformats.org/officeDocument/2006/relationships/slideLayout" Target="../slideLayouts/slideLayout7.xml"/><Relationship Id="rId4" Type="http://schemas.openxmlformats.org/officeDocument/2006/relationships/hyperlink" Target="http://www.facebook.com/RotaryVeroBeachOceansid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rotary.org/" TargetMode="External"/><Relationship Id="rId2" Type="http://schemas.openxmlformats.org/officeDocument/2006/relationships/audio" Target="../media/audio7.wav"/><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rotaryverooceansid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ceansideLogoWORDSonly copy.bmp"/>
          <p:cNvPicPr>
            <a:picLocks noChangeAspect="1"/>
          </p:cNvPicPr>
          <p:nvPr/>
        </p:nvPicPr>
        <p:blipFill>
          <a:blip r:embed="rId3" cstate="print"/>
          <a:stretch>
            <a:fillRect/>
          </a:stretch>
        </p:blipFill>
        <p:spPr>
          <a:xfrm>
            <a:off x="2362200" y="838200"/>
            <a:ext cx="4191937" cy="4757848"/>
          </a:xfrm>
          <a:prstGeom prst="rect">
            <a:avLst/>
          </a:prstGeom>
        </p:spPr>
      </p:pic>
      <p:sp>
        <p:nvSpPr>
          <p:cNvPr id="2" name="Title 1"/>
          <p:cNvSpPr>
            <a:spLocks noGrp="1"/>
          </p:cNvSpPr>
          <p:nvPr>
            <p:ph type="ctrTitle"/>
          </p:nvPr>
        </p:nvSpPr>
        <p:spPr>
          <a:xfrm>
            <a:off x="685800" y="5791200"/>
            <a:ext cx="7772400" cy="685800"/>
          </a:xfrm>
        </p:spPr>
        <p:txBody>
          <a:bodyPr>
            <a:normAutofit fontScale="90000"/>
          </a:bodyPr>
          <a:lstStyle/>
          <a:p>
            <a:r>
              <a:rPr lang="en-US" dirty="0" smtClean="0"/>
              <a:t/>
            </a:r>
            <a:br>
              <a:rPr lang="en-US" dirty="0" smtClean="0"/>
            </a:br>
            <a:r>
              <a:rPr lang="en-US" dirty="0" smtClean="0"/>
              <a:t/>
            </a:r>
            <a:br>
              <a:rPr lang="en-US" dirty="0" smtClean="0"/>
            </a:br>
            <a:r>
              <a:rPr lang="en-US" i="1" dirty="0" smtClean="0"/>
              <a:t>“Service Above Self”</a:t>
            </a:r>
            <a:br>
              <a:rPr lang="en-US" i="1" dirty="0" smtClean="0"/>
            </a:br>
            <a:r>
              <a:rPr lang="en-US" dirty="0" smtClean="0"/>
              <a:t/>
            </a:r>
            <a:br>
              <a:rPr lang="en-US" dirty="0" smtClean="0"/>
            </a:br>
            <a:r>
              <a:rPr lang="en-US" dirty="0" smtClean="0"/>
              <a:t/>
            </a:r>
            <a:br>
              <a:rPr lang="en-US" dirty="0" smtClean="0"/>
            </a:br>
            <a:endParaRPr lang="en-US" dirty="0"/>
          </a:p>
        </p:txBody>
      </p:sp>
    </p:spTree>
  </p:cSld>
  <p:clrMapOvr>
    <a:masterClrMapping/>
  </p:clrMapOvr>
  <p:transition spd="slow">
    <p:wipe dir="d"/>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28600"/>
            <a:ext cx="8229600" cy="533400"/>
          </a:xfrm>
        </p:spPr>
        <p:txBody>
          <a:bodyPr>
            <a:normAutofit/>
          </a:bodyPr>
          <a:lstStyle/>
          <a:p>
            <a:r>
              <a:rPr lang="en-US" sz="2400" dirty="0" smtClean="0">
                <a:solidFill>
                  <a:srgbClr val="0033CC"/>
                </a:solidFill>
              </a:rPr>
              <a:t>Rotary Club of Vero Beach Oceanside </a:t>
            </a:r>
            <a:r>
              <a:rPr lang="en-US" sz="2200" dirty="0" smtClean="0"/>
              <a:t>Profile/Accomplishments</a:t>
            </a:r>
            <a:endParaRPr lang="en-US" sz="2200" dirty="0"/>
          </a:p>
        </p:txBody>
      </p:sp>
      <p:sp>
        <p:nvSpPr>
          <p:cNvPr id="3" name="TextBox 2"/>
          <p:cNvSpPr txBox="1"/>
          <p:nvPr/>
        </p:nvSpPr>
        <p:spPr>
          <a:xfrm>
            <a:off x="457200" y="685800"/>
            <a:ext cx="8382000" cy="6771084"/>
          </a:xfrm>
          <a:prstGeom prst="rect">
            <a:avLst/>
          </a:prstGeom>
          <a:noFill/>
        </p:spPr>
        <p:txBody>
          <a:bodyPr wrap="square" rtlCol="0">
            <a:spAutoFit/>
          </a:bodyPr>
          <a:lstStyle/>
          <a:p>
            <a:pPr>
              <a:buFont typeface="Arial" pitchFamily="34" charset="0"/>
              <a:buChar char="•"/>
            </a:pPr>
            <a:r>
              <a:rPr lang="en-US" sz="1400" dirty="0" smtClean="0"/>
              <a:t>  Chartered March 27, 2009</a:t>
            </a:r>
          </a:p>
          <a:p>
            <a:pPr>
              <a:buFont typeface="Arial" pitchFamily="34" charset="0"/>
              <a:buChar char="•"/>
            </a:pPr>
            <a:r>
              <a:rPr lang="en-US" sz="1400" dirty="0" smtClean="0"/>
              <a:t>  Currently 26 members (12 female, 14 male)</a:t>
            </a:r>
          </a:p>
          <a:p>
            <a:pPr>
              <a:buFont typeface="Arial" pitchFamily="34" charset="0"/>
              <a:buChar char="•"/>
            </a:pPr>
            <a:r>
              <a:rPr lang="en-US" sz="1400" dirty="0" smtClean="0"/>
              <a:t>  Website </a:t>
            </a:r>
            <a:r>
              <a:rPr lang="en-US" sz="1400" dirty="0" smtClean="0">
                <a:solidFill>
                  <a:srgbClr val="0033CC"/>
                </a:solidFill>
                <a:hlinkClick r:id="rId3"/>
              </a:rPr>
              <a:t>www.rotaryverooceanside.org</a:t>
            </a:r>
            <a:r>
              <a:rPr lang="en-US" sz="1400" dirty="0" smtClean="0">
                <a:solidFill>
                  <a:srgbClr val="0033CC"/>
                </a:solidFill>
              </a:rPr>
              <a:t> </a:t>
            </a:r>
            <a:r>
              <a:rPr lang="en-US" sz="1400" dirty="0" smtClean="0"/>
              <a:t>, Facebook </a:t>
            </a:r>
            <a:r>
              <a:rPr lang="en-US" sz="1400" dirty="0" smtClean="0">
                <a:hlinkClick r:id="rId4"/>
              </a:rPr>
              <a:t>www.facebook.com/RotaryVeroBeachOceanside</a:t>
            </a:r>
            <a:r>
              <a:rPr lang="en-US" sz="1400" dirty="0" smtClean="0"/>
              <a:t>, </a:t>
            </a:r>
          </a:p>
          <a:p>
            <a:r>
              <a:rPr lang="en-US" sz="1400" dirty="0" smtClean="0"/>
              <a:t>	</a:t>
            </a:r>
            <a:r>
              <a:rPr lang="en-US" sz="1400" dirty="0" err="1" smtClean="0"/>
              <a:t>Twitter@RotaryVeroOcean</a:t>
            </a:r>
            <a:endParaRPr lang="en-US" sz="1400" dirty="0" smtClean="0"/>
          </a:p>
          <a:p>
            <a:pPr>
              <a:buFont typeface="Arial" pitchFamily="34" charset="0"/>
              <a:buChar char="•"/>
            </a:pPr>
            <a:r>
              <a:rPr lang="en-US" sz="1400" dirty="0" smtClean="0"/>
              <a:t>  Literacy projects have included:</a:t>
            </a:r>
            <a:br>
              <a:rPr lang="en-US" sz="1400" dirty="0" smtClean="0"/>
            </a:br>
            <a:r>
              <a:rPr lang="en-US" sz="1400" dirty="0" smtClean="0"/>
              <a:t>	2010 First Book – provided 161 new, personalized books to 101 children at </a:t>
            </a:r>
            <a:r>
              <a:rPr lang="en-US" sz="1400" dirty="0" err="1" smtClean="0"/>
              <a:t>Dasie</a:t>
            </a:r>
            <a:r>
              <a:rPr lang="en-US" sz="1400" dirty="0" smtClean="0"/>
              <a:t> Hope Center </a:t>
            </a:r>
            <a:br>
              <a:rPr lang="en-US" sz="1400" dirty="0" smtClean="0"/>
            </a:br>
            <a:r>
              <a:rPr lang="en-US" sz="1400" dirty="0" smtClean="0"/>
              <a:t>	2010  New Mothers - books were given to new mothers at IRMC with helpful suggestions promoting 			the importance of reading to their children</a:t>
            </a:r>
          </a:p>
          <a:p>
            <a:r>
              <a:rPr lang="en-US" sz="1400" dirty="0" smtClean="0"/>
              <a:t>	2010 Author Literacy Series  - raised over $1,500 for local Literacy Services</a:t>
            </a:r>
          </a:p>
          <a:p>
            <a:r>
              <a:rPr lang="en-US" sz="1400" dirty="0" smtClean="0"/>
              <a:t>	2011, 2014, 2015, 2016. 2017, 2018, 2019  “Josh the Otter” - water safety book reading and video 	presented to all  Kindergarten children in IRC, 400 preschoolers in 2014 (Established March as Water 	Safety month), and nearly 500 preschoolers in 2015.</a:t>
            </a:r>
          </a:p>
          <a:p>
            <a:r>
              <a:rPr lang="en-US" sz="1400" dirty="0" smtClean="0"/>
              <a:t>	2013 Vanuatu Literacy Project –  IRC Rotary </a:t>
            </a:r>
            <a:r>
              <a:rPr lang="en-NZ" sz="1400" dirty="0" smtClean="0"/>
              <a:t>clubs</a:t>
            </a:r>
            <a:r>
              <a:rPr lang="en-US" sz="1400" dirty="0" smtClean="0"/>
              <a:t> </a:t>
            </a:r>
            <a:r>
              <a:rPr lang="en-NZ" sz="1400" dirty="0" smtClean="0"/>
              <a:t>will help provide books for a new reading program 	in Vanuatu that complements the island’s current program .</a:t>
            </a:r>
            <a:endParaRPr lang="en-US" sz="1400" dirty="0" smtClean="0"/>
          </a:p>
          <a:p>
            <a:pPr>
              <a:buFont typeface="Arial" pitchFamily="34" charset="0"/>
              <a:buChar char="•"/>
            </a:pPr>
            <a:r>
              <a:rPr lang="en-US" sz="1400" dirty="0" smtClean="0"/>
              <a:t>  Make a Difference Day 2010 -  clean-up project at the </a:t>
            </a:r>
            <a:r>
              <a:rPr lang="en-US" sz="1400" b="1" dirty="0" smtClean="0"/>
              <a:t>Environmental Learning Center</a:t>
            </a:r>
          </a:p>
          <a:p>
            <a:pPr>
              <a:buFont typeface="Arial" pitchFamily="34" charset="0"/>
              <a:buChar char="•"/>
            </a:pPr>
            <a:r>
              <a:rPr lang="en-US" sz="1400" dirty="0" smtClean="0"/>
              <a:t>  Monthly collections  and 12 Dames of Christmas gifts for </a:t>
            </a:r>
            <a:r>
              <a:rPr lang="en-US" sz="1400" b="1" dirty="0" smtClean="0"/>
              <a:t>Safe Space </a:t>
            </a:r>
            <a:r>
              <a:rPr lang="en-US" sz="1400" dirty="0" smtClean="0"/>
              <a:t>2010</a:t>
            </a:r>
          </a:p>
          <a:p>
            <a:pPr>
              <a:buFont typeface="Arial" pitchFamily="34" charset="0"/>
              <a:buChar char="•"/>
            </a:pPr>
            <a:r>
              <a:rPr lang="en-US" sz="1400" dirty="0" smtClean="0"/>
              <a:t>  “Project </a:t>
            </a:r>
            <a:r>
              <a:rPr lang="en-US" sz="1400" dirty="0" err="1" smtClean="0"/>
              <a:t>Ninos</a:t>
            </a:r>
            <a:r>
              <a:rPr lang="en-US" sz="1400" dirty="0" smtClean="0"/>
              <a:t>” holiday project provided Christmas cheer to approximately 57 </a:t>
            </a:r>
            <a:r>
              <a:rPr lang="en-US" sz="1400" b="1" dirty="0" smtClean="0"/>
              <a:t>Redlands Christian Migrant 	Association</a:t>
            </a:r>
            <a:r>
              <a:rPr lang="en-US" sz="1400" dirty="0" smtClean="0"/>
              <a:t> families 2011, 2012, 2013, 2014</a:t>
            </a:r>
          </a:p>
          <a:p>
            <a:pPr>
              <a:buFont typeface="Arial" pitchFamily="34" charset="0"/>
              <a:buChar char="•"/>
            </a:pPr>
            <a:r>
              <a:rPr lang="en-US" sz="1400" dirty="0" smtClean="0"/>
              <a:t>  Christmas gift certificates for teens at </a:t>
            </a:r>
            <a:r>
              <a:rPr lang="en-US" sz="1400" b="1" dirty="0" err="1" smtClean="0"/>
              <a:t>Dasie</a:t>
            </a:r>
            <a:r>
              <a:rPr lang="en-US" sz="1400" b="1" dirty="0" smtClean="0"/>
              <a:t> Hope Center</a:t>
            </a:r>
          </a:p>
          <a:p>
            <a:pPr>
              <a:buFont typeface="Arial" pitchFamily="34" charset="0"/>
              <a:buChar char="•"/>
            </a:pPr>
            <a:r>
              <a:rPr lang="en-US" sz="1400" dirty="0" smtClean="0"/>
              <a:t>  Soup Bowl raised over $1,000 to benefit  </a:t>
            </a:r>
            <a:r>
              <a:rPr lang="en-US" sz="1400" b="1" dirty="0" smtClean="0"/>
              <a:t>The Samaritan Center</a:t>
            </a:r>
            <a:r>
              <a:rPr lang="en-US" sz="1400" dirty="0" smtClean="0"/>
              <a:t> </a:t>
            </a:r>
          </a:p>
          <a:p>
            <a:pPr>
              <a:buFont typeface="Arial" pitchFamily="34" charset="0"/>
              <a:buChar char="•"/>
            </a:pPr>
            <a:r>
              <a:rPr lang="en-US" sz="1400" dirty="0" smtClean="0"/>
              <a:t>  Guardian Angel program raised over $400 in cash, supplies and in-kind gifts for </a:t>
            </a:r>
            <a:r>
              <a:rPr lang="en-US" sz="1400" b="1" dirty="0" smtClean="0"/>
              <a:t>Sebastian River High School</a:t>
            </a:r>
            <a:r>
              <a:rPr lang="en-US" sz="1400" dirty="0" smtClean="0"/>
              <a:t> 	homeless students</a:t>
            </a:r>
            <a:endParaRPr lang="en-US" sz="1400" b="1" dirty="0" smtClean="0"/>
          </a:p>
          <a:p>
            <a:pPr>
              <a:buFont typeface="Arial" pitchFamily="34" charset="0"/>
              <a:buChar char="•"/>
            </a:pPr>
            <a:r>
              <a:rPr lang="en-US" sz="1400" dirty="0" smtClean="0"/>
              <a:t>  Octoberfest 2009, 2010, 2011, 2012, 2013 , 2014, 2015, 2016, 2017, 2018 helped IR Clubs raise over $20,000 for </a:t>
            </a:r>
            <a:r>
              <a:rPr lang="en-US" sz="1400" b="1" dirty="0" err="1" smtClean="0"/>
              <a:t>PolioPlus</a:t>
            </a:r>
            <a:endParaRPr lang="en-US" sz="1400" b="1" dirty="0" smtClean="0"/>
          </a:p>
          <a:p>
            <a:pPr>
              <a:buFont typeface="Arial" pitchFamily="34" charset="0"/>
              <a:buChar char="•"/>
            </a:pPr>
            <a:r>
              <a:rPr lang="en-US" sz="1400" dirty="0" smtClean="0"/>
              <a:t>  Scarecrows in the Park Fundraiser  2010– benefitted </a:t>
            </a:r>
            <a:r>
              <a:rPr lang="en-US" sz="1400" dirty="0" err="1" smtClean="0"/>
              <a:t>SafeSpace</a:t>
            </a:r>
            <a:r>
              <a:rPr lang="en-US" sz="1400" dirty="0" smtClean="0"/>
              <a:t>, the </a:t>
            </a:r>
            <a:r>
              <a:rPr lang="en-US" sz="1400" b="1" dirty="0" err="1" smtClean="0"/>
              <a:t>SunUp</a:t>
            </a:r>
            <a:r>
              <a:rPr lang="en-US" sz="1400" b="1" dirty="0" smtClean="0"/>
              <a:t> Center</a:t>
            </a:r>
            <a:r>
              <a:rPr lang="en-US" sz="1400" dirty="0" smtClean="0"/>
              <a:t>, </a:t>
            </a:r>
            <a:r>
              <a:rPr lang="en-US" sz="1400" b="1" dirty="0" smtClean="0"/>
              <a:t>IRC Libraries</a:t>
            </a:r>
            <a:r>
              <a:rPr lang="en-US" sz="1400" dirty="0" smtClean="0"/>
              <a:t>, </a:t>
            </a:r>
            <a:r>
              <a:rPr lang="en-US" sz="1400" dirty="0" err="1" smtClean="0"/>
              <a:t>PolioPlus</a:t>
            </a:r>
            <a:endParaRPr lang="en-US" sz="1400" dirty="0" smtClean="0"/>
          </a:p>
          <a:p>
            <a:pPr>
              <a:buFont typeface="Arial" pitchFamily="34" charset="0"/>
              <a:buChar char="•"/>
            </a:pPr>
            <a:r>
              <a:rPr lang="en-US" sz="1400" dirty="0" smtClean="0"/>
              <a:t>  Homestay cocktail party 2009 – 2019 –  hosted farewell party for more than 50 global District Governor Elects</a:t>
            </a:r>
          </a:p>
          <a:p>
            <a:pPr>
              <a:buFont typeface="Arial" pitchFamily="34" charset="0"/>
              <a:buChar char="•"/>
            </a:pPr>
            <a:r>
              <a:rPr lang="en-US" sz="1400" dirty="0" smtClean="0"/>
              <a:t>  Group Study Exchange teams 2011, 2012 -  hosted teams from  South Korea and France at club meeting</a:t>
            </a:r>
          </a:p>
          <a:p>
            <a:pPr>
              <a:buFont typeface="Arial" pitchFamily="34" charset="0"/>
              <a:buChar char="•"/>
            </a:pPr>
            <a:r>
              <a:rPr lang="en-US" sz="1400" dirty="0" smtClean="0"/>
              <a:t>  Sponsoring Rotary Youth Exchange Student 2013 – Anna Briggs will attend high school for one year in Croatia</a:t>
            </a:r>
          </a:p>
          <a:p>
            <a:r>
              <a:rPr lang="en-US" sz="1400" dirty="0" smtClean="0"/>
              <a:t>  </a:t>
            </a:r>
            <a:endParaRPr lang="en-US" sz="1400" b="1" dirty="0" smtClean="0"/>
          </a:p>
          <a:p>
            <a:r>
              <a:rPr lang="en-US" sz="1400" b="1" dirty="0" smtClean="0"/>
              <a:t> </a:t>
            </a:r>
          </a:p>
          <a:p>
            <a:pPr>
              <a:buFont typeface="Arial" pitchFamily="34" charset="0"/>
              <a:buChar char="•"/>
            </a:pPr>
            <a:endParaRPr lang="en-US" sz="1400" dirty="0" smtClean="0"/>
          </a:p>
        </p:txBody>
      </p:sp>
    </p:spTree>
  </p:cSld>
  <p:clrMapOvr>
    <a:masterClrMapping/>
  </p:clrMapOvr>
  <p:transition spd="slow">
    <p:dissolve/>
    <p:sndAc>
      <p:stSnd>
        <p:snd r:embed="rId2" name="applaus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458200" cy="8063746"/>
          </a:xfrm>
          <a:prstGeom prst="rect">
            <a:avLst/>
          </a:prstGeom>
        </p:spPr>
        <p:txBody>
          <a:bodyPr wrap="square">
            <a:spAutoFit/>
          </a:bodyPr>
          <a:lstStyle/>
          <a:p>
            <a:r>
              <a:rPr lang="en-US" sz="2400" dirty="0" smtClean="0">
                <a:solidFill>
                  <a:srgbClr val="0033CC"/>
                </a:solidFill>
              </a:rPr>
              <a:t>Rotary Club of Vero Beach Oceanside </a:t>
            </a:r>
            <a:r>
              <a:rPr lang="en-US" dirty="0" smtClean="0"/>
              <a:t>Profile/Accomplishments (continued)</a:t>
            </a:r>
          </a:p>
          <a:p>
            <a:pPr>
              <a:buFont typeface="Arial" pitchFamily="34" charset="0"/>
              <a:buChar char="•"/>
            </a:pPr>
            <a:r>
              <a:rPr lang="en-US" sz="2000" dirty="0" smtClean="0"/>
              <a:t>  </a:t>
            </a:r>
            <a:r>
              <a:rPr lang="en-US" sz="1400" dirty="0" smtClean="0"/>
              <a:t>County wide Rotary advertising project with Go-Line bus 2010 </a:t>
            </a:r>
          </a:p>
          <a:p>
            <a:pPr>
              <a:buFont typeface="Arial" pitchFamily="34" charset="0"/>
              <a:buChar char="•"/>
            </a:pPr>
            <a:r>
              <a:rPr lang="en-US" sz="1400" dirty="0" smtClean="0"/>
              <a:t>  Ride to Beat Hunger - Rev. Alexander’s ride across the US raised $25,000 for </a:t>
            </a:r>
            <a:r>
              <a:rPr lang="en-US" sz="1400" b="1" dirty="0" smtClean="0"/>
              <a:t>Harvest Food and Outreach</a:t>
            </a:r>
            <a:r>
              <a:rPr lang="en-US" sz="1400" dirty="0" smtClean="0"/>
              <a:t> 2011-2012, and over $60,000 in 2015</a:t>
            </a:r>
            <a:endParaRPr lang="en-US" sz="1400" b="1" dirty="0" smtClean="0"/>
          </a:p>
          <a:p>
            <a:pPr>
              <a:buFont typeface="Arial" pitchFamily="34" charset="0"/>
              <a:buChar char="•"/>
            </a:pPr>
            <a:r>
              <a:rPr lang="en-US" sz="1400" dirty="0" smtClean="0"/>
              <a:t>  Quarterly PEACE toasts to Rotary Clubs around the globe</a:t>
            </a:r>
          </a:p>
          <a:p>
            <a:pPr>
              <a:buFont typeface="Arial" pitchFamily="34" charset="0"/>
              <a:buChar char="•"/>
            </a:pPr>
            <a:r>
              <a:rPr lang="en-US" sz="1400" dirty="0" smtClean="0"/>
              <a:t>  Beach clean-up in cooperation with </a:t>
            </a:r>
            <a:r>
              <a:rPr lang="en-US" sz="1400" b="1" dirty="0" smtClean="0"/>
              <a:t>Mother Ocean </a:t>
            </a:r>
            <a:r>
              <a:rPr lang="en-US" sz="1400" dirty="0" smtClean="0"/>
              <a:t>2012, 2015</a:t>
            </a:r>
          </a:p>
          <a:p>
            <a:pPr>
              <a:buFont typeface="Arial" pitchFamily="34" charset="0"/>
              <a:buChar char="•"/>
            </a:pPr>
            <a:r>
              <a:rPr lang="en-US" sz="1400" b="1" dirty="0" smtClean="0"/>
              <a:t>  Salvation Army </a:t>
            </a:r>
            <a:r>
              <a:rPr lang="en-US" sz="1400" dirty="0" smtClean="0"/>
              <a:t>toy drive 2012</a:t>
            </a:r>
          </a:p>
          <a:p>
            <a:pPr>
              <a:buFont typeface="Arial" pitchFamily="34" charset="0"/>
              <a:buChar char="•"/>
            </a:pPr>
            <a:r>
              <a:rPr lang="en-US" sz="1400" dirty="0" smtClean="0"/>
              <a:t>  </a:t>
            </a:r>
            <a:r>
              <a:rPr lang="en-US" sz="1400" b="1" dirty="0" smtClean="0"/>
              <a:t>Global Poverty Project </a:t>
            </a:r>
            <a:r>
              <a:rPr lang="en-US" sz="1400" dirty="0" smtClean="0"/>
              <a:t>2013 &amp; All 5 IRC Rotary clubs - helping GPP with a multi-media presentation to educate and empower viewers; giving them practical ways to contribute like buying fair trade products, lobbying politicians for better foreign aid, and volunteering with meaningful projects.</a:t>
            </a:r>
          </a:p>
          <a:p>
            <a:pPr>
              <a:buFont typeface="Arial" pitchFamily="34" charset="0"/>
              <a:buChar char="•"/>
            </a:pPr>
            <a:r>
              <a:rPr lang="en-US" sz="1400" dirty="0" smtClean="0"/>
              <a:t>  Formation of RCVBO Foundation 2013 – a 501(c)3 non-profit organization</a:t>
            </a:r>
          </a:p>
          <a:p>
            <a:pPr>
              <a:buFont typeface="Arial" pitchFamily="34" charset="0"/>
              <a:buChar char="•"/>
            </a:pPr>
            <a:r>
              <a:rPr lang="en-US" sz="1400" dirty="0" smtClean="0"/>
              <a:t>  Service project for </a:t>
            </a:r>
            <a:r>
              <a:rPr lang="en-US" sz="1400" b="1" dirty="0" smtClean="0"/>
              <a:t>Riverside Theater </a:t>
            </a:r>
            <a:r>
              <a:rPr lang="en-US" sz="1400" dirty="0" smtClean="0"/>
              <a:t>2012-13 “Star Card” distribution</a:t>
            </a:r>
          </a:p>
          <a:p>
            <a:pPr>
              <a:buFont typeface="Arial" pitchFamily="34" charset="0"/>
              <a:buChar char="•"/>
            </a:pPr>
            <a:r>
              <a:rPr lang="en-US" sz="1400" dirty="0" smtClean="0"/>
              <a:t>  Charity Poker Paddle 2012 – Raised funds for </a:t>
            </a:r>
            <a:r>
              <a:rPr lang="en-US" sz="1400" b="1" dirty="0" smtClean="0"/>
              <a:t>Big Brothers/Big Sisters ,  Gifford Youth Orchestra, Florida Outdoor </a:t>
            </a:r>
            <a:r>
              <a:rPr lang="en-US" sz="1400" b="1" dirty="0" err="1" smtClean="0"/>
              <a:t>Ctr</a:t>
            </a:r>
            <a:r>
              <a:rPr lang="en-US" sz="1400" b="1" dirty="0" smtClean="0"/>
              <a:t> Foundation, Hibiscus Children’s Center, Gifford Youth Activity Center, Youth Guidance</a:t>
            </a:r>
          </a:p>
          <a:p>
            <a:pPr>
              <a:buFont typeface="Arial" pitchFamily="34" charset="0"/>
              <a:buChar char="•"/>
            </a:pPr>
            <a:r>
              <a:rPr lang="en-US" sz="1400" b="1" dirty="0" smtClean="0"/>
              <a:t>Shining Light Garden Project</a:t>
            </a:r>
            <a:r>
              <a:rPr lang="en-US" sz="1400" dirty="0" smtClean="0"/>
              <a:t>, April 2014 Gardening  project to help feed hungry, homeless and forgotten</a:t>
            </a:r>
          </a:p>
          <a:p>
            <a:pPr>
              <a:buFont typeface="Arial" pitchFamily="34" charset="0"/>
              <a:buChar char="•"/>
            </a:pPr>
            <a:r>
              <a:rPr lang="en-US" sz="1400" dirty="0" smtClean="0"/>
              <a:t>Annual Club </a:t>
            </a:r>
            <a:r>
              <a:rPr lang="en-US" sz="1400" dirty="0" smtClean="0"/>
              <a:t>Anniversary </a:t>
            </a:r>
            <a:r>
              <a:rPr lang="en-US" sz="1400" dirty="0" smtClean="0"/>
              <a:t>celebrations</a:t>
            </a:r>
            <a:endParaRPr lang="en-US" sz="1400" dirty="0" smtClean="0"/>
          </a:p>
          <a:p>
            <a:pPr>
              <a:buFont typeface="Arial" pitchFamily="34" charset="0"/>
              <a:buChar char="•"/>
            </a:pPr>
            <a:r>
              <a:rPr lang="en-US" sz="1400" dirty="0" smtClean="0"/>
              <a:t>Foursome participated in </a:t>
            </a:r>
            <a:r>
              <a:rPr lang="en-US" sz="1400" b="1" dirty="0" smtClean="0"/>
              <a:t>Sebastian Rotary Club’s </a:t>
            </a:r>
            <a:r>
              <a:rPr lang="en-US" sz="1400" dirty="0" smtClean="0"/>
              <a:t>Golf Tournament, tee sponsors 2014</a:t>
            </a:r>
          </a:p>
          <a:p>
            <a:pPr>
              <a:buFont typeface="Arial" pitchFamily="34" charset="0"/>
              <a:buChar char="•"/>
            </a:pPr>
            <a:r>
              <a:rPr lang="en-US" sz="1400" dirty="0" smtClean="0"/>
              <a:t>Pretzel sales participation in Craft Beer and </a:t>
            </a:r>
            <a:r>
              <a:rPr lang="en-US" sz="1400" dirty="0" err="1" smtClean="0"/>
              <a:t>Wingfest</a:t>
            </a:r>
            <a:r>
              <a:rPr lang="en-US" sz="1400" dirty="0" smtClean="0"/>
              <a:t>  </a:t>
            </a:r>
            <a:r>
              <a:rPr lang="en-US" sz="1400" b="1" dirty="0" smtClean="0"/>
              <a:t>2014, 2015 Sunrise Rotary Club</a:t>
            </a:r>
          </a:p>
          <a:p>
            <a:pPr>
              <a:buFont typeface="Arial" pitchFamily="34" charset="0"/>
              <a:buChar char="•"/>
            </a:pPr>
            <a:r>
              <a:rPr lang="en-US" sz="1400" dirty="0" smtClean="0"/>
              <a:t>Participation in Nautical Flea Market</a:t>
            </a:r>
            <a:r>
              <a:rPr lang="en-US" sz="1400" b="1" dirty="0" smtClean="0"/>
              <a:t>, Vero Beach Club </a:t>
            </a:r>
            <a:r>
              <a:rPr lang="en-US" sz="1400" dirty="0" smtClean="0"/>
              <a:t>December 2013 </a:t>
            </a:r>
          </a:p>
          <a:p>
            <a:pPr>
              <a:buFont typeface="Arial" pitchFamily="34" charset="0"/>
              <a:buChar char="•"/>
            </a:pPr>
            <a:r>
              <a:rPr lang="en-US" sz="1400" dirty="0" smtClean="0"/>
              <a:t>Participation in </a:t>
            </a:r>
            <a:r>
              <a:rPr lang="en-US" sz="1400" b="1" dirty="0" smtClean="0"/>
              <a:t>Food pantry 2014 Orchid Club</a:t>
            </a:r>
          </a:p>
          <a:p>
            <a:pPr>
              <a:buFont typeface="Arial" pitchFamily="34" charset="0"/>
              <a:buChar char="•"/>
            </a:pPr>
            <a:r>
              <a:rPr lang="en-US" sz="1400" dirty="0" smtClean="0"/>
              <a:t>Paul Johnson’s 5</a:t>
            </a:r>
            <a:r>
              <a:rPr lang="en-US" sz="1400" baseline="30000" dirty="0" smtClean="0"/>
              <a:t>th</a:t>
            </a:r>
            <a:r>
              <a:rPr lang="en-US" sz="1400" dirty="0" smtClean="0"/>
              <a:t> Paul Harris pinning</a:t>
            </a:r>
          </a:p>
          <a:p>
            <a:pPr>
              <a:buFont typeface="Arial" pitchFamily="34" charset="0"/>
              <a:buChar char="•"/>
            </a:pPr>
            <a:r>
              <a:rPr lang="en-US" sz="1400" dirty="0" smtClean="0"/>
              <a:t>Established Business Development Program 2014,  offering professional  assistance in marketing, law and business management</a:t>
            </a:r>
          </a:p>
          <a:p>
            <a:pPr>
              <a:buFont typeface="Arial" pitchFamily="34" charset="0"/>
              <a:buChar char="•"/>
            </a:pPr>
            <a:r>
              <a:rPr lang="en-US" sz="1400" dirty="0" err="1" smtClean="0"/>
              <a:t>Santas</a:t>
            </a:r>
            <a:r>
              <a:rPr lang="en-US" sz="1400" dirty="0" smtClean="0"/>
              <a:t> for Seniors 2015 project for </a:t>
            </a:r>
            <a:r>
              <a:rPr lang="en-US" sz="1400" b="1" dirty="0" smtClean="0"/>
              <a:t>Senior Resource Association</a:t>
            </a:r>
            <a:r>
              <a:rPr lang="en-US" sz="1400" dirty="0" smtClean="0"/>
              <a:t>.  284 seniors in Adult Day Care and Meals on Wheels recipients received a gift </a:t>
            </a:r>
          </a:p>
          <a:p>
            <a:pPr>
              <a:buFont typeface="Arial" pitchFamily="34" charset="0"/>
              <a:buChar char="•"/>
            </a:pPr>
            <a:r>
              <a:rPr lang="en-US" sz="1400" dirty="0" smtClean="0"/>
              <a:t>Summer off-site socials for members, guests  and friends</a:t>
            </a:r>
          </a:p>
          <a:p>
            <a:pPr>
              <a:buFont typeface="Arial" pitchFamily="34" charset="0"/>
              <a:buChar char="•"/>
            </a:pPr>
            <a:r>
              <a:rPr lang="en-US" sz="1400" dirty="0" smtClean="0"/>
              <a:t>UNITED Way Day of Caring, 2019</a:t>
            </a:r>
          </a:p>
          <a:p>
            <a:pPr>
              <a:buFont typeface="Arial" pitchFamily="34" charset="0"/>
              <a:buChar char="•"/>
            </a:pPr>
            <a:r>
              <a:rPr lang="en-US" sz="1400" dirty="0" smtClean="0"/>
              <a:t>Presidential Tree Planning Project 2019</a:t>
            </a:r>
          </a:p>
          <a:p>
            <a:pPr>
              <a:buFont typeface="Arial" pitchFamily="34" charset="0"/>
              <a:buChar char="•"/>
            </a:pPr>
            <a:r>
              <a:rPr lang="en-US" sz="1400" dirty="0" smtClean="0"/>
              <a:t>Wreaths Across America </a:t>
            </a:r>
            <a:r>
              <a:rPr lang="en-US" sz="1400" dirty="0" smtClean="0"/>
              <a:t>2018, 2019</a:t>
            </a:r>
            <a:endParaRPr lang="en-US" sz="1400" dirty="0" smtClean="0"/>
          </a:p>
          <a:p>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pPr>
              <a:buFont typeface="Arial" pitchFamily="34" charset="0"/>
              <a:buChar char="•"/>
            </a:pPr>
            <a:endParaRPr lang="en-US" sz="1400" dirty="0" smtClean="0"/>
          </a:p>
          <a:p>
            <a:pPr lvl="1">
              <a:buFont typeface="Arial" pitchFamily="34" charset="0"/>
              <a:buChar char="•"/>
            </a:pPr>
            <a:endParaRPr lang="en-US" sz="2000" dirty="0" smtClean="0"/>
          </a:p>
          <a:p>
            <a:pPr algn="ct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9067800" cy="5416868"/>
          </a:xfrm>
          <a:prstGeom prst="rect">
            <a:avLst/>
          </a:prstGeom>
        </p:spPr>
        <p:txBody>
          <a:bodyPr wrap="square">
            <a:spAutoFit/>
          </a:bodyPr>
          <a:lstStyle/>
          <a:p>
            <a:pPr marL="285750" indent="-285750">
              <a:buFont typeface="Arial" panose="020B0604020202020204" pitchFamily="34" charset="0"/>
              <a:buChar char="•"/>
            </a:pPr>
            <a:endParaRPr lang="en-US" dirty="0" smtClean="0">
              <a:solidFill>
                <a:srgbClr val="0033CC"/>
              </a:solidFill>
            </a:endParaRPr>
          </a:p>
          <a:p>
            <a:pPr algn="ctr"/>
            <a:r>
              <a:rPr lang="en-US" sz="2000" dirty="0" smtClean="0">
                <a:solidFill>
                  <a:srgbClr val="0033CC"/>
                </a:solidFill>
              </a:rPr>
              <a:t>Rotary </a:t>
            </a:r>
            <a:r>
              <a:rPr lang="en-US" sz="2000" dirty="0">
                <a:solidFill>
                  <a:srgbClr val="0033CC"/>
                </a:solidFill>
              </a:rPr>
              <a:t>Club of Vero Beach Oceanside </a:t>
            </a:r>
            <a:r>
              <a:rPr lang="en-US" sz="2000" dirty="0" smtClean="0"/>
              <a:t>Profile/Accomplishments (continued)</a:t>
            </a:r>
          </a:p>
          <a:p>
            <a:pPr marL="285750" indent="-285750" algn="ctr">
              <a:buFont typeface="Arial" panose="020B0604020202020204" pitchFamily="34" charset="0"/>
              <a:buChar char="•"/>
            </a:pPr>
            <a:endParaRPr lang="en-US" sz="2000" dirty="0" smtClean="0"/>
          </a:p>
          <a:p>
            <a:pPr marL="285750" indent="-285750">
              <a:buFont typeface="Arial" panose="020B0604020202020204" pitchFamily="34" charset="0"/>
              <a:buChar char="•"/>
            </a:pPr>
            <a:r>
              <a:rPr lang="en-US" dirty="0" smtClean="0"/>
              <a:t>Holiday </a:t>
            </a:r>
            <a:r>
              <a:rPr lang="en-US" dirty="0"/>
              <a:t>for </a:t>
            </a:r>
            <a:r>
              <a:rPr lang="en-US" dirty="0" err="1"/>
              <a:t>Heros</a:t>
            </a:r>
            <a:r>
              <a:rPr lang="en-US" dirty="0"/>
              <a:t> Food </a:t>
            </a:r>
            <a:r>
              <a:rPr lang="en-US" dirty="0" smtClean="0"/>
              <a:t>Drive</a:t>
            </a:r>
          </a:p>
          <a:p>
            <a:pPr marL="285750" indent="-285750">
              <a:buFont typeface="Arial" panose="020B0604020202020204" pitchFamily="34" charset="0"/>
              <a:buChar char="•"/>
            </a:pPr>
            <a:r>
              <a:rPr lang="en-US" dirty="0"/>
              <a:t>“Adopt 3 Families” Christmas 2018 Project (provided gifts on their wish list)</a:t>
            </a:r>
          </a:p>
          <a:p>
            <a:pPr marL="285750" indent="-285750">
              <a:buFont typeface="Arial" panose="020B0604020202020204" pitchFamily="34" charset="0"/>
              <a:buChar char="•"/>
            </a:pPr>
            <a:r>
              <a:rPr lang="en-US" dirty="0"/>
              <a:t>Presidential food drive in 2018 with all IRC clubs.  (Delivered 88 bags of food to families in Vero Beach) </a:t>
            </a:r>
            <a:endParaRPr lang="en-US" dirty="0" smtClean="0"/>
          </a:p>
          <a:p>
            <a:pPr marL="285750" indent="-285750">
              <a:buFont typeface="Arial" panose="020B0604020202020204" pitchFamily="34" charset="0"/>
              <a:buChar char="•"/>
            </a:pPr>
            <a:r>
              <a:rPr lang="en-US" dirty="0" smtClean="0"/>
              <a:t>Donations and Open House at Florida Community Bank for collection of Christmas gifts 2018</a:t>
            </a:r>
          </a:p>
          <a:p>
            <a:pPr marL="285750" indent="-285750">
              <a:buFont typeface="Arial" panose="020B0604020202020204" pitchFamily="34" charset="0"/>
              <a:buChar char="•"/>
            </a:pPr>
            <a:r>
              <a:rPr lang="en-US" dirty="0" smtClean="0"/>
              <a:t>Hope Resale participant and benefactor 2018, 2019</a:t>
            </a:r>
          </a:p>
          <a:p>
            <a:pPr marL="285750" indent="-285750">
              <a:buFont typeface="Arial" panose="020B0604020202020204" pitchFamily="34" charset="0"/>
              <a:buChar char="•"/>
            </a:pPr>
            <a:r>
              <a:rPr lang="en-US" dirty="0" smtClean="0"/>
              <a:t>Monetary collection for CART, an Alzheimer’s program 2019</a:t>
            </a:r>
          </a:p>
          <a:p>
            <a:pPr marL="285750" indent="-285750">
              <a:buFont typeface="Arial" panose="020B0604020202020204" pitchFamily="34" charset="0"/>
              <a:buChar char="•"/>
            </a:pPr>
            <a:r>
              <a:rPr lang="en-US" dirty="0" smtClean="0"/>
              <a:t>Bunco Night 2018, 2019 raising funds for VBO Foundation</a:t>
            </a:r>
          </a:p>
          <a:p>
            <a:pPr marL="285750" indent="-285750">
              <a:buFont typeface="Arial" panose="020B0604020202020204" pitchFamily="34" charset="0"/>
              <a:buChar char="•"/>
            </a:pPr>
            <a:r>
              <a:rPr lang="en-US" dirty="0" smtClean="0"/>
              <a:t>Wild Game Feast 2019</a:t>
            </a:r>
          </a:p>
          <a:p>
            <a:pPr marL="285750" indent="-285750">
              <a:buFont typeface="Arial" panose="020B0604020202020204" pitchFamily="34" charset="0"/>
              <a:buChar char="•"/>
            </a:pPr>
            <a:r>
              <a:rPr lang="en-US" dirty="0" smtClean="0"/>
              <a:t>Member volunteer hours at Wine and Ale Trail, Italian American Festival, Hibiscus Festival, Beer and Wing Fest 2019</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258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BObannerBACKgrndSM.tif"/>
          <p:cNvPicPr>
            <a:picLocks noChangeAspect="1"/>
          </p:cNvPicPr>
          <p:nvPr/>
        </p:nvPicPr>
        <p:blipFill>
          <a:blip r:embed="rId3" cstate="print">
            <a:lum bright="40000" contrast="-20000"/>
          </a:blip>
          <a:srcRect t="13837" b="10463"/>
          <a:stretch>
            <a:fillRect/>
          </a:stretch>
        </p:blipFill>
        <p:spPr>
          <a:xfrm>
            <a:off x="0" y="-228600"/>
            <a:ext cx="9144000" cy="7086600"/>
          </a:xfrm>
          <a:prstGeom prst="rect">
            <a:avLst/>
          </a:prstGeom>
        </p:spPr>
      </p:pic>
      <p:sp>
        <p:nvSpPr>
          <p:cNvPr id="3" name="Content Placeholder 2"/>
          <p:cNvSpPr>
            <a:spLocks noGrp="1"/>
          </p:cNvSpPr>
          <p:nvPr>
            <p:ph idx="1"/>
          </p:nvPr>
        </p:nvSpPr>
        <p:spPr>
          <a:xfrm>
            <a:off x="457200" y="1828800"/>
            <a:ext cx="8229600" cy="4495800"/>
          </a:xfrm>
        </p:spPr>
        <p:txBody>
          <a:bodyPr>
            <a:normAutofit fontScale="92500"/>
          </a:bodyPr>
          <a:lstStyle/>
          <a:p>
            <a:r>
              <a:rPr lang="en-US" dirty="0" smtClean="0"/>
              <a:t>Rotary Club of VB Oceanside strives to be a fun, young-at-heart club</a:t>
            </a:r>
          </a:p>
          <a:p>
            <a:r>
              <a:rPr lang="en-US" dirty="0" smtClean="0"/>
              <a:t>Social events are offered regularly</a:t>
            </a:r>
          </a:p>
          <a:p>
            <a:r>
              <a:rPr lang="en-US" dirty="0" smtClean="0"/>
              <a:t>Great speaker line up each week</a:t>
            </a:r>
          </a:p>
          <a:p>
            <a:r>
              <a:rPr lang="en-US" dirty="0" smtClean="0"/>
              <a:t>Visiting Rotarians choose our club to attend make-up meetings</a:t>
            </a:r>
          </a:p>
          <a:p>
            <a:r>
              <a:rPr lang="en-US" dirty="0" smtClean="0"/>
              <a:t>Members are involved in the community</a:t>
            </a:r>
          </a:p>
          <a:p>
            <a:r>
              <a:rPr lang="en-US" dirty="0" smtClean="0"/>
              <a:t>Laughter is the language at the Oceanside Club</a:t>
            </a:r>
          </a:p>
          <a:p>
            <a:endParaRPr lang="en-US" dirty="0"/>
          </a:p>
        </p:txBody>
      </p:sp>
      <p:pic>
        <p:nvPicPr>
          <p:cNvPr id="5" name="Picture 4" descr="wh-4p-ol-rgb.jpg"/>
          <p:cNvPicPr>
            <a:picLocks noChangeAspect="1"/>
          </p:cNvPicPr>
          <p:nvPr/>
        </p:nvPicPr>
        <p:blipFill>
          <a:blip r:embed="rId4" cstate="print">
            <a:clrChange>
              <a:clrFrom>
                <a:srgbClr val="FFFFFF"/>
              </a:clrFrom>
              <a:clrTo>
                <a:srgbClr val="FFFFFF">
                  <a:alpha val="0"/>
                </a:srgbClr>
              </a:clrTo>
            </a:clrChange>
          </a:blip>
          <a:stretch>
            <a:fillRect/>
          </a:stretch>
        </p:blipFill>
        <p:spPr>
          <a:xfrm>
            <a:off x="7924800" y="5638800"/>
            <a:ext cx="1219200" cy="1219200"/>
          </a:xfrm>
          <a:prstGeom prst="rect">
            <a:avLst/>
          </a:prstGeom>
        </p:spPr>
      </p:pic>
      <p:pic>
        <p:nvPicPr>
          <p:cNvPr id="7" name="Picture 6" descr="LOGOwordsonly.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667000" y="119974"/>
            <a:ext cx="3679658" cy="1785026"/>
          </a:xfrm>
          <a:prstGeom prst="rect">
            <a:avLst/>
          </a:prstGeom>
        </p:spPr>
      </p:pic>
    </p:spTree>
  </p:cSld>
  <p:clrMapOvr>
    <a:masterClrMapping/>
  </p:clrMapOvr>
  <p:transition spd="slow">
    <p:fade/>
    <p:sndAc>
      <p:stSnd>
        <p:snd r:embed="rId2" name="drumroll.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900" dirty="0" smtClean="0">
                <a:solidFill>
                  <a:srgbClr val="0033CC"/>
                </a:solidFill>
              </a:rPr>
              <a:t>THE ROTARY FOUNDATION</a:t>
            </a:r>
            <a:r>
              <a:rPr lang="en-US" sz="4900" dirty="0" smtClean="0"/>
              <a:t/>
            </a:r>
            <a:br>
              <a:rPr lang="en-US" sz="4900" dirty="0" smtClean="0"/>
            </a:br>
            <a:endParaRPr lang="en-US" sz="4900" dirty="0"/>
          </a:p>
        </p:txBody>
      </p:sp>
      <p:sp>
        <p:nvSpPr>
          <p:cNvPr id="3" name="TextBox 2"/>
          <p:cNvSpPr txBox="1"/>
          <p:nvPr/>
        </p:nvSpPr>
        <p:spPr>
          <a:xfrm>
            <a:off x="304800" y="1219200"/>
            <a:ext cx="8534400" cy="4801314"/>
          </a:xfrm>
          <a:prstGeom prst="rect">
            <a:avLst/>
          </a:prstGeom>
          <a:noFill/>
        </p:spPr>
        <p:txBody>
          <a:bodyPr wrap="square" rtlCol="0">
            <a:spAutoFit/>
          </a:bodyPr>
          <a:lstStyle/>
          <a:p>
            <a:pPr algn="just"/>
            <a:r>
              <a:rPr lang="en-US" sz="3200" dirty="0" smtClean="0"/>
              <a:t>The mission of the Rotary Foundation is to enable Rotarians to advance world understanding, goodwill, and peace through the improvement of health, the support of education, and the alleviation of poverty.</a:t>
            </a:r>
          </a:p>
          <a:p>
            <a:pPr algn="just"/>
            <a:r>
              <a:rPr lang="en-US" sz="3200" dirty="0" smtClean="0"/>
              <a:t>The Foundation is a not-for-profit corporation supported solely by voluntary contributions from Rotarians and friends of the Foundation who share its vision of a better world.</a:t>
            </a:r>
          </a:p>
          <a:p>
            <a:pPr algn="just"/>
            <a:endParaRPr lang="en-US" dirty="0"/>
          </a:p>
        </p:txBody>
      </p:sp>
      <p:pic>
        <p:nvPicPr>
          <p:cNvPr id="4" name="Picture 3" descr="TRF-yellow-rgb.jpg"/>
          <p:cNvPicPr>
            <a:picLocks noChangeAspect="1"/>
          </p:cNvPicPr>
          <p:nvPr/>
        </p:nvPicPr>
        <p:blipFill>
          <a:blip r:embed="rId2" cstate="print"/>
          <a:stretch>
            <a:fillRect/>
          </a:stretch>
        </p:blipFill>
        <p:spPr>
          <a:xfrm>
            <a:off x="6172200" y="5181600"/>
            <a:ext cx="2390809" cy="14716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7921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900" dirty="0" smtClean="0">
                <a:solidFill>
                  <a:srgbClr val="0033CC"/>
                </a:solidFill>
              </a:rPr>
              <a:t>ADDITIONAL RESOURCES</a:t>
            </a:r>
            <a:r>
              <a:rPr lang="en-US" dirty="0" smtClean="0"/>
              <a:t/>
            </a:r>
            <a:br>
              <a:rPr lang="en-US" dirty="0" smtClean="0"/>
            </a:br>
            <a:r>
              <a:rPr lang="en-US" dirty="0" smtClean="0"/>
              <a:t/>
            </a:r>
            <a:br>
              <a:rPr lang="en-US" dirty="0" smtClean="0"/>
            </a:br>
            <a:r>
              <a:rPr lang="en-US" dirty="0" smtClean="0">
                <a:solidFill>
                  <a:srgbClr val="FF0000"/>
                </a:solidFill>
                <a:hlinkClick r:id="rId3"/>
              </a:rPr>
              <a:t>www.rotary.org</a:t>
            </a:r>
            <a:r>
              <a:rPr lang="en-US" dirty="0" smtClean="0"/>
              <a:t/>
            </a:r>
            <a:br>
              <a:rPr lang="en-US" dirty="0" smtClean="0"/>
            </a:br>
            <a:r>
              <a:rPr lang="en-US" dirty="0" smtClean="0">
                <a:solidFill>
                  <a:schemeClr val="accent5">
                    <a:lumMod val="60000"/>
                    <a:lumOff val="40000"/>
                  </a:schemeClr>
                </a:solidFill>
              </a:rPr>
              <a:t>www.rotary6930.org</a:t>
            </a:r>
            <a:r>
              <a:rPr lang="en-US" dirty="0" smtClean="0"/>
              <a:t/>
            </a:r>
            <a:br>
              <a:rPr lang="en-US" dirty="0" smtClean="0"/>
            </a:br>
            <a:r>
              <a:rPr lang="en-US" sz="4000" dirty="0" smtClean="0">
                <a:solidFill>
                  <a:srgbClr val="0033CC"/>
                </a:solidFill>
                <a:hlinkClick r:id="rId4"/>
              </a:rPr>
              <a:t>http://.</a:t>
            </a:r>
            <a:r>
              <a:rPr lang="en-US" sz="4000" dirty="0" err="1" smtClean="0">
                <a:solidFill>
                  <a:srgbClr val="0033CC"/>
                </a:solidFill>
                <a:hlinkClick r:id="rId4"/>
              </a:rPr>
              <a:t>rotaryverooceanside.org</a:t>
            </a:r>
            <a:r>
              <a:rPr lang="en-US" dirty="0" smtClean="0">
                <a:solidFill>
                  <a:srgbClr val="0033CC"/>
                </a:solidFill>
              </a:rPr>
              <a:t/>
            </a:r>
            <a:br>
              <a:rPr lang="en-US" dirty="0" smtClean="0">
                <a:solidFill>
                  <a:srgbClr val="0033CC"/>
                </a:solidFill>
              </a:rPr>
            </a:br>
            <a:r>
              <a:rPr lang="en-US" sz="3600" dirty="0" smtClean="0">
                <a:solidFill>
                  <a:srgbClr val="0033CC"/>
                </a:solidFill>
              </a:rPr>
              <a:t>www.facebook.com/rotaryverooceanside</a:t>
            </a:r>
            <a:r>
              <a:rPr lang="en-US" dirty="0" smtClean="0">
                <a:solidFill>
                  <a:srgbClr val="0033CC"/>
                </a:solidFill>
              </a:rPr>
              <a:t/>
            </a:r>
            <a:br>
              <a:rPr lang="en-US" dirty="0" smtClean="0">
                <a:solidFill>
                  <a:srgbClr val="0033CC"/>
                </a:solidFill>
              </a:rPr>
            </a:br>
            <a:r>
              <a:rPr lang="en-US" sz="4000" dirty="0" smtClean="0">
                <a:solidFill>
                  <a:schemeClr val="accent5">
                    <a:lumMod val="60000"/>
                    <a:lumOff val="40000"/>
                  </a:schemeClr>
                </a:solidFill>
              </a:rPr>
              <a:t>“The Rotarian” magazine</a:t>
            </a:r>
            <a:r>
              <a:rPr lang="en-US" dirty="0" smtClean="0"/>
              <a:t/>
            </a:r>
            <a:br>
              <a:rPr lang="en-US" dirty="0" smtClean="0"/>
            </a:br>
            <a:r>
              <a:rPr lang="en-US" sz="4000" dirty="0" smtClean="0">
                <a:solidFill>
                  <a:srgbClr val="7030A0"/>
                </a:solidFill>
              </a:rPr>
              <a:t>Visit other clubs</a:t>
            </a:r>
            <a:r>
              <a:rPr lang="en-US" dirty="0" smtClean="0"/>
              <a:t/>
            </a:r>
            <a:br>
              <a:rPr lang="en-US" dirty="0" smtClean="0"/>
            </a:br>
            <a:r>
              <a:rPr lang="en-US" sz="4000" dirty="0" smtClean="0">
                <a:solidFill>
                  <a:srgbClr val="00B0F0"/>
                </a:solidFill>
              </a:rPr>
              <a:t>Ask a fellow Rotarian</a:t>
            </a:r>
            <a:r>
              <a:rPr lang="en-US" dirty="0" smtClean="0"/>
              <a:t/>
            </a:r>
            <a:br>
              <a:rPr lang="en-US" dirty="0" smtClean="0"/>
            </a:br>
            <a:r>
              <a:rPr lang="en-US" dirty="0" smtClean="0"/>
              <a:t/>
            </a:r>
            <a:br>
              <a:rPr lang="en-US" dirty="0" smtClean="0"/>
            </a:br>
            <a:endParaRPr lang="en-US" dirty="0"/>
          </a:p>
        </p:txBody>
      </p:sp>
      <p:pic>
        <p:nvPicPr>
          <p:cNvPr id="3" name="Picture 2" descr="wh-4p-ol-rgb.jpg"/>
          <p:cNvPicPr>
            <a:picLocks noChangeAspect="1"/>
          </p:cNvPicPr>
          <p:nvPr/>
        </p:nvPicPr>
        <p:blipFill>
          <a:blip r:embed="rId5" cstate="print"/>
          <a:stretch>
            <a:fillRect/>
          </a:stretch>
        </p:blipFill>
        <p:spPr>
          <a:xfrm>
            <a:off x="3962400" y="5334000"/>
            <a:ext cx="1219200" cy="1219200"/>
          </a:xfrm>
          <a:prstGeom prst="rect">
            <a:avLst/>
          </a:prstGeom>
        </p:spPr>
      </p:pic>
    </p:spTree>
  </p:cSld>
  <p:clrMapOvr>
    <a:masterClrMapping/>
  </p:clrMapOvr>
  <p:transition spd="slow">
    <p:wipe dir="d"/>
    <p:sndAc>
      <p:stSnd>
        <p:snd r:embed="rId2" name="explod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sz="4900" dirty="0" smtClean="0">
                <a:solidFill>
                  <a:srgbClr val="0033CC"/>
                </a:solidFill>
              </a:rPr>
              <a:t>WHAT IS ROTARY?</a:t>
            </a:r>
            <a:r>
              <a:rPr lang="en-US" sz="4900" dirty="0" smtClean="0"/>
              <a:t/>
            </a:r>
            <a:br>
              <a:rPr lang="en-US" sz="4900" dirty="0" smtClean="0"/>
            </a:br>
            <a:r>
              <a:rPr lang="en-US" dirty="0" smtClean="0"/>
              <a:t/>
            </a:r>
            <a:br>
              <a:rPr lang="en-US" dirty="0" smtClean="0"/>
            </a:br>
            <a:endParaRPr lang="en-US" dirty="0"/>
          </a:p>
        </p:txBody>
      </p:sp>
      <p:sp>
        <p:nvSpPr>
          <p:cNvPr id="4" name="Content Placeholder 3"/>
          <p:cNvSpPr>
            <a:spLocks noGrp="1"/>
          </p:cNvSpPr>
          <p:nvPr>
            <p:ph idx="1"/>
          </p:nvPr>
        </p:nvSpPr>
        <p:spPr>
          <a:xfrm>
            <a:off x="457200" y="2362200"/>
            <a:ext cx="8229600" cy="3763963"/>
          </a:xfrm>
        </p:spPr>
        <p:txBody>
          <a:bodyPr/>
          <a:lstStyle/>
          <a:p>
            <a:r>
              <a:rPr lang="en-US" dirty="0" smtClean="0"/>
              <a:t>The world’s first service club organization whose business, professional and community leaders volunteer their time and talents to serve their communities and the world.</a:t>
            </a:r>
            <a:br>
              <a:rPr lang="en-US" dirty="0" smtClean="0"/>
            </a:br>
            <a:endParaRPr lang="en-US" dirty="0"/>
          </a:p>
        </p:txBody>
      </p:sp>
      <p:pic>
        <p:nvPicPr>
          <p:cNvPr id="3" name="Picture 2" descr="wh-4p-ol-rgb.jpg"/>
          <p:cNvPicPr>
            <a:picLocks noChangeAspect="1"/>
          </p:cNvPicPr>
          <p:nvPr/>
        </p:nvPicPr>
        <p:blipFill>
          <a:blip r:embed="rId3" cstate="print"/>
          <a:stretch>
            <a:fillRect/>
          </a:stretch>
        </p:blipFill>
        <p:spPr>
          <a:xfrm>
            <a:off x="7543800" y="5410200"/>
            <a:ext cx="1219200" cy="1219200"/>
          </a:xfrm>
          <a:prstGeom prst="rect">
            <a:avLst/>
          </a:prstGeom>
        </p:spPr>
      </p:pic>
    </p:spTree>
  </p:cSld>
  <p:clrMapOvr>
    <a:masterClrMapping/>
  </p:clrMapOvr>
  <p:transition spd="slow">
    <p:wipe dir="r"/>
    <p:sndAc>
      <p:stSnd>
        <p:snd r:embed="rId2" name="wind.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dirty="0" smtClean="0">
                <a:solidFill>
                  <a:srgbClr val="0033CC"/>
                </a:solidFill>
              </a:rPr>
              <a:t>IN THE BEGINNING</a:t>
            </a:r>
            <a:endParaRPr lang="en-US" dirty="0">
              <a:solidFill>
                <a:srgbClr val="0033CC"/>
              </a:solidFill>
            </a:endParaRPr>
          </a:p>
        </p:txBody>
      </p:sp>
      <p:sp>
        <p:nvSpPr>
          <p:cNvPr id="3" name="Content Placeholder 2"/>
          <p:cNvSpPr>
            <a:spLocks noGrp="1"/>
          </p:cNvSpPr>
          <p:nvPr>
            <p:ph idx="1"/>
          </p:nvPr>
        </p:nvSpPr>
        <p:spPr>
          <a:xfrm>
            <a:off x="457200" y="1600201"/>
            <a:ext cx="8229600" cy="4191000"/>
          </a:xfrm>
        </p:spPr>
        <p:txBody>
          <a:bodyPr/>
          <a:lstStyle/>
          <a:p>
            <a:r>
              <a:rPr lang="en-US" dirty="0" smtClean="0"/>
              <a:t>First Rotary Club was organized in Chicago in 1905 by Paul P. Harris.</a:t>
            </a:r>
          </a:p>
          <a:p>
            <a:r>
              <a:rPr lang="en-US" dirty="0" smtClean="0"/>
              <a:t>The initial club with four members met in rotation at the offices of the members-thus the name Rotary.</a:t>
            </a:r>
          </a:p>
          <a:p>
            <a:r>
              <a:rPr lang="en-US" dirty="0" smtClean="0"/>
              <a:t>There are currently 34,000 clubs in more than 200 countries and geographical areas with 1.2 million members worldwide.</a:t>
            </a:r>
            <a:endParaRPr lang="en-US" dirty="0"/>
          </a:p>
        </p:txBody>
      </p:sp>
      <p:pic>
        <p:nvPicPr>
          <p:cNvPr id="4" name="Picture 3" descr="wh-4p-ol-rgb.jpg"/>
          <p:cNvPicPr>
            <a:picLocks noChangeAspect="1"/>
          </p:cNvPicPr>
          <p:nvPr/>
        </p:nvPicPr>
        <p:blipFill>
          <a:blip r:embed="rId3" cstate="print"/>
          <a:stretch>
            <a:fillRect/>
          </a:stretch>
        </p:blipFill>
        <p:spPr>
          <a:xfrm>
            <a:off x="7543800" y="5410200"/>
            <a:ext cx="1219200" cy="1219200"/>
          </a:xfrm>
          <a:prstGeom prst="rect">
            <a:avLst/>
          </a:prstGeom>
        </p:spPr>
      </p:pic>
    </p:spTree>
  </p:cSld>
  <p:clrMapOvr>
    <a:masterClrMapping/>
  </p:clrMapOvr>
  <p:transition spd="slow">
    <p:dissolve/>
    <p:sndAc>
      <p:stSnd>
        <p:snd r:embed="rId2" name="pu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10600" cy="1143000"/>
          </a:xfrm>
        </p:spPr>
        <p:txBody>
          <a:bodyPr>
            <a:normAutofit fontScale="90000"/>
          </a:bodyPr>
          <a:lstStyle/>
          <a:p>
            <a:r>
              <a:rPr lang="en-US" sz="4900" dirty="0" smtClean="0">
                <a:solidFill>
                  <a:srgbClr val="0033CC"/>
                </a:solidFill>
              </a:rPr>
              <a:t>AN INTERNATIONAL ORGANIZATION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There are 530 districts in 200 countries throughout the world</a:t>
            </a:r>
          </a:p>
          <a:p>
            <a:r>
              <a:rPr lang="en-US" dirty="0" smtClean="0"/>
              <a:t>Rotary Club of Oceanside is in District 6930 which is comprised of 49 clubs with more than 1800 members</a:t>
            </a:r>
          </a:p>
          <a:p>
            <a:r>
              <a:rPr lang="en-US" dirty="0" smtClean="0"/>
              <a:t>District 6930 covers 6 counties in south Florida from Boca Raton to Titusville and west from Lake Okeechobee to the Atlantic Ocean</a:t>
            </a:r>
            <a:endParaRPr lang="en-US" dirty="0"/>
          </a:p>
        </p:txBody>
      </p:sp>
      <p:pic>
        <p:nvPicPr>
          <p:cNvPr id="4" name="Picture 3" descr="wh-4p-ol-rgb.jpg"/>
          <p:cNvPicPr>
            <a:picLocks noChangeAspect="1"/>
          </p:cNvPicPr>
          <p:nvPr/>
        </p:nvPicPr>
        <p:blipFill>
          <a:blip r:embed="rId3" cstate="print"/>
          <a:stretch>
            <a:fillRect/>
          </a:stretch>
        </p:blipFill>
        <p:spPr>
          <a:xfrm>
            <a:off x="7467600" y="5410200"/>
            <a:ext cx="1219200" cy="1219200"/>
          </a:xfrm>
          <a:prstGeom prst="rect">
            <a:avLst/>
          </a:prstGeom>
        </p:spPr>
      </p:pic>
    </p:spTree>
  </p:cSld>
  <p:clrMapOvr>
    <a:masterClrMapping/>
  </p:clrMapOvr>
  <p:transition spd="slow">
    <p:fade/>
    <p:sndAc>
      <p:stSnd>
        <p:snd r:embed="rId2" name="voltag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solidFill>
                  <a:srgbClr val="0033CC"/>
                </a:solidFill>
              </a:rPr>
              <a:t>ROTARY ORGANIZATIONL CHART</a:t>
            </a:r>
            <a:r>
              <a:rPr lang="en-US" dirty="0" smtClean="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4588809"/>
              </p:ext>
            </p:extLst>
          </p:nvPr>
        </p:nvGraphicFramePr>
        <p:xfrm>
          <a:off x="457200" y="12192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DISTRICT 6930 MAP</a:t>
            </a:r>
            <a:endParaRPr lang="en-US" dirty="0">
              <a:solidFill>
                <a:srgbClr val="FF0000"/>
              </a:solidFill>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2438400" y="1102054"/>
            <a:ext cx="4343400" cy="5620870"/>
          </a:xfrm>
          <a:prstGeom prst="rect">
            <a:avLst/>
          </a:prstGeom>
          <a:noFill/>
          <a:ln w="9525">
            <a:noFill/>
            <a:miter lim="800000"/>
            <a:headEnd/>
            <a:tailEnd/>
          </a:ln>
        </p:spPr>
      </p:pic>
      <p:pic>
        <p:nvPicPr>
          <p:cNvPr id="4" name="Picture 3" descr="6930weblogo3.gif"/>
          <p:cNvPicPr>
            <a:picLocks noChangeAspect="1"/>
          </p:cNvPicPr>
          <p:nvPr/>
        </p:nvPicPr>
        <p:blipFill>
          <a:blip r:embed="rId4" cstate="print">
            <a:clrChange>
              <a:clrFrom>
                <a:srgbClr val="FFFFFF"/>
              </a:clrFrom>
              <a:clrTo>
                <a:srgbClr val="FFFFFF">
                  <a:alpha val="0"/>
                </a:srgbClr>
              </a:clrTo>
            </a:clrChange>
          </a:blip>
          <a:stretch>
            <a:fillRect/>
          </a:stretch>
        </p:blipFill>
        <p:spPr>
          <a:xfrm>
            <a:off x="5257800" y="1828800"/>
            <a:ext cx="1981200" cy="1630866"/>
          </a:xfrm>
          <a:prstGeom prst="rect">
            <a:avLst/>
          </a:prstGeom>
        </p:spPr>
      </p:pic>
    </p:spTree>
  </p:cSld>
  <p:clrMapOvr>
    <a:masterClrMapping/>
  </p:clrMapOvr>
  <p:transition spd="slow">
    <p:wipe dir="d"/>
    <p:sndAc>
      <p:stSnd>
        <p:snd r:embed="rId2" name="wind.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algn="l"/>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t>
            </a:r>
            <a:r>
              <a:rPr lang="en-US" sz="4900" dirty="0" smtClean="0">
                <a:solidFill>
                  <a:srgbClr val="0033CC"/>
                </a:solidFill>
              </a:rPr>
              <a:t>OBJECT OF ROTARY</a:t>
            </a:r>
            <a:r>
              <a:rPr lang="en-US" dirty="0" smtClean="0">
                <a:solidFill>
                  <a:srgbClr val="0033CC"/>
                </a:solidFill>
              </a:rPr>
              <a:t/>
            </a:r>
            <a:br>
              <a:rPr lang="en-US" dirty="0" smtClean="0">
                <a:solidFill>
                  <a:srgbClr val="0033CC"/>
                </a:solidFill>
              </a:rPr>
            </a:br>
            <a:r>
              <a:rPr lang="en-US" sz="2700" dirty="0" smtClean="0">
                <a:solidFill>
                  <a:srgbClr val="0033CC"/>
                </a:solidFill>
              </a:rPr>
              <a:t>To encourage and foster the ideal of service as a basis of worthy enterprise; There are four avenues of service:</a:t>
            </a:r>
            <a:r>
              <a:rPr lang="en-US" sz="2700" dirty="0" smtClean="0"/>
              <a:t/>
            </a:r>
            <a:br>
              <a:rPr lang="en-US" sz="2700" dirty="0" smtClean="0"/>
            </a:br>
            <a:r>
              <a:rPr lang="en-US" sz="2700" dirty="0" smtClean="0"/>
              <a:t>	</a:t>
            </a:r>
            <a:br>
              <a:rPr lang="en-US" sz="2700" dirty="0" smtClean="0"/>
            </a:br>
            <a:r>
              <a:rPr lang="en-US" sz="2700" dirty="0" smtClean="0"/>
              <a:t>1.	</a:t>
            </a:r>
            <a:r>
              <a:rPr lang="en-US" sz="2700" b="1" dirty="0" smtClean="0"/>
              <a:t>Club Service </a:t>
            </a:r>
            <a:r>
              <a:rPr lang="en-US" sz="2700" dirty="0" smtClean="0"/>
              <a:t>– focuses on strengthening fellowship and ensuring the effective functioning of the club</a:t>
            </a:r>
            <a:br>
              <a:rPr lang="en-US" sz="2700" dirty="0" smtClean="0"/>
            </a:br>
            <a:r>
              <a:rPr lang="en-US" sz="2700" dirty="0" smtClean="0"/>
              <a:t/>
            </a:r>
            <a:br>
              <a:rPr lang="en-US" sz="2700" dirty="0" smtClean="0"/>
            </a:br>
            <a:r>
              <a:rPr lang="en-US" sz="2700" dirty="0" smtClean="0"/>
              <a:t>2. 	</a:t>
            </a:r>
            <a:r>
              <a:rPr lang="en-US" sz="2700" b="1" dirty="0" smtClean="0"/>
              <a:t>Vocational Service </a:t>
            </a:r>
            <a:r>
              <a:rPr lang="en-US" sz="2700" dirty="0" smtClean="0"/>
              <a:t>– encourages Rotarians to serve others through their vocations and practice high ethical standards</a:t>
            </a:r>
            <a:br>
              <a:rPr lang="en-US" sz="2700" dirty="0" smtClean="0"/>
            </a:br>
            <a:r>
              <a:rPr lang="en-US" sz="2700" dirty="0" smtClean="0"/>
              <a:t/>
            </a:r>
            <a:br>
              <a:rPr lang="en-US" sz="2700" dirty="0" smtClean="0"/>
            </a:br>
            <a:r>
              <a:rPr lang="en-US" sz="2700" dirty="0" smtClean="0"/>
              <a:t>3.	</a:t>
            </a:r>
            <a:r>
              <a:rPr lang="en-US" sz="2700" b="1" dirty="0" smtClean="0"/>
              <a:t>Community Service </a:t>
            </a:r>
            <a:r>
              <a:rPr lang="en-US" sz="2700" dirty="0" smtClean="0"/>
              <a:t>– covers the projects and activities the club undertakes to improve life in the community</a:t>
            </a:r>
            <a:br>
              <a:rPr lang="en-US" sz="2700" dirty="0" smtClean="0"/>
            </a:br>
            <a:r>
              <a:rPr lang="en-US" sz="2700" dirty="0" smtClean="0"/>
              <a:t/>
            </a:r>
            <a:br>
              <a:rPr lang="en-US" sz="2700" dirty="0" smtClean="0"/>
            </a:br>
            <a:r>
              <a:rPr lang="en-US" sz="2700" dirty="0" smtClean="0"/>
              <a:t>4.	</a:t>
            </a:r>
            <a:r>
              <a:rPr lang="en-US" sz="2700" b="1" dirty="0" smtClean="0"/>
              <a:t>International Service </a:t>
            </a:r>
            <a:r>
              <a:rPr lang="en-US" sz="2700" dirty="0" smtClean="0"/>
              <a:t>– encompasses actions taken to expand Rotary’s humanitarian reach around the globe and promote world understanding and peace</a:t>
            </a:r>
            <a:br>
              <a:rPr lang="en-US" sz="2700" dirty="0" smtClean="0"/>
            </a:br>
            <a:r>
              <a:rPr lang="en-US" dirty="0" smtClean="0"/>
              <a:t/>
            </a:r>
            <a:br>
              <a:rPr lang="en-US" dirty="0" smtClean="0"/>
            </a:br>
            <a:r>
              <a:rPr lang="en-US" dirty="0" smtClean="0"/>
              <a:t/>
            </a:r>
            <a:br>
              <a:rPr lang="en-US" dirty="0" smtClean="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rPr>
              <a:t>PRIVILEGES IN ROTARY</a:t>
            </a:r>
            <a:endParaRPr lang="en-US" dirty="0">
              <a:solidFill>
                <a:srgbClr val="0033CC"/>
              </a:solidFil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t>The privilege of FRIENDSHIP WITH LEADERS:</a:t>
            </a:r>
          </a:p>
          <a:p>
            <a:r>
              <a:rPr lang="en-US" sz="2800" dirty="0" smtClean="0"/>
              <a:t>---giving service in your community</a:t>
            </a:r>
          </a:p>
          <a:p>
            <a:r>
              <a:rPr lang="en-US" sz="2800" dirty="0" smtClean="0"/>
              <a:t>---helping build higher ethical standards within your vocation in your community and throughout the world</a:t>
            </a:r>
          </a:p>
          <a:p>
            <a:r>
              <a:rPr lang="en-US" sz="2800" dirty="0" smtClean="0"/>
              <a:t>---developing international goodwill and understanding around the world</a:t>
            </a:r>
          </a:p>
          <a:p>
            <a:pPr>
              <a:buNone/>
            </a:pPr>
            <a:r>
              <a:rPr lang="en-US" sz="2800" i="1" dirty="0" smtClean="0"/>
              <a:t>	…through the common bond of Rotary</a:t>
            </a:r>
          </a:p>
        </p:txBody>
      </p:sp>
      <p:pic>
        <p:nvPicPr>
          <p:cNvPr id="6" name="Picture 5" descr="RotaryIntl AnnualTheme-2012-13WEB.jpg"/>
          <p:cNvPicPr>
            <a:picLocks noChangeAspect="1"/>
          </p:cNvPicPr>
          <p:nvPr/>
        </p:nvPicPr>
        <p:blipFill>
          <a:blip r:embed="rId3" cstate="print"/>
          <a:stretch>
            <a:fillRect/>
          </a:stretch>
        </p:blipFill>
        <p:spPr>
          <a:xfrm>
            <a:off x="6858000" y="3810000"/>
            <a:ext cx="1788160" cy="2286000"/>
          </a:xfrm>
          <a:prstGeom prst="rect">
            <a:avLst/>
          </a:prstGeom>
        </p:spPr>
      </p:pic>
      <p:pic>
        <p:nvPicPr>
          <p:cNvPr id="5" name="Picture 4" descr="wh-4p-ol-rgb.jpg"/>
          <p:cNvPicPr>
            <a:picLocks noChangeAspect="1"/>
          </p:cNvPicPr>
          <p:nvPr/>
        </p:nvPicPr>
        <p:blipFill>
          <a:blip r:embed="rId4" cstate="print"/>
          <a:stretch>
            <a:fillRect/>
          </a:stretch>
        </p:blipFill>
        <p:spPr>
          <a:xfrm>
            <a:off x="6858000" y="3810000"/>
            <a:ext cx="1828800" cy="2362200"/>
          </a:xfrm>
          <a:prstGeom prst="rect">
            <a:avLst/>
          </a:prstGeom>
        </p:spPr>
      </p:pic>
    </p:spTree>
  </p:cSld>
  <p:clrMapOvr>
    <a:masterClrMapping/>
  </p:clrMapOvr>
  <p:transition spd="slow">
    <p:wipe dir="r"/>
    <p:sndAc>
      <p:stSnd>
        <p:snd r:embed="rId2" name="wind.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838200"/>
            <a:ext cx="8229600" cy="1143000"/>
          </a:xfrm>
        </p:spPr>
        <p:txBody>
          <a:bodyPr>
            <a:normAutofit fontScale="90000"/>
          </a:bodyPr>
          <a:lstStyle/>
          <a:p>
            <a:pPr marL="742950" indent="-742950" algn="l"/>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0033CC"/>
                </a:solidFill>
              </a:rPr>
              <a:t> ROTARY CLUB OBLIGATIONS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endParaRPr lang="en-US" dirty="0"/>
          </a:p>
        </p:txBody>
      </p:sp>
      <p:sp>
        <p:nvSpPr>
          <p:cNvPr id="3" name="TextBox 2"/>
          <p:cNvSpPr txBox="1"/>
          <p:nvPr/>
        </p:nvSpPr>
        <p:spPr>
          <a:xfrm>
            <a:off x="685800" y="1600200"/>
            <a:ext cx="7772400" cy="3847207"/>
          </a:xfrm>
          <a:prstGeom prst="rect">
            <a:avLst/>
          </a:prstGeom>
          <a:noFill/>
        </p:spPr>
        <p:txBody>
          <a:bodyPr wrap="square" rtlCol="0">
            <a:spAutoFit/>
          </a:bodyPr>
          <a:lstStyle/>
          <a:p>
            <a:pPr marL="342900" indent="-342900">
              <a:buFont typeface="+mj-lt"/>
              <a:buAutoNum type="arabicPeriod"/>
            </a:pPr>
            <a:r>
              <a:rPr lang="en-US" sz="4000" dirty="0" smtClean="0"/>
              <a:t> Attend weekly meetings </a:t>
            </a:r>
            <a:r>
              <a:rPr lang="en-US" sz="2400" dirty="0" smtClean="0"/>
              <a:t>(</a:t>
            </a:r>
            <a:r>
              <a:rPr lang="en-US" sz="2800" dirty="0" smtClean="0"/>
              <a:t>60%               required, make-ups done at other clubs, serving on Rotary committees or online (30 minutes) within 14 days</a:t>
            </a:r>
            <a:endParaRPr lang="en-US" sz="4000" dirty="0" smtClean="0"/>
          </a:p>
          <a:p>
            <a:pPr marL="342900" indent="-342900">
              <a:buFont typeface="+mj-lt"/>
              <a:buAutoNum type="arabicPeriod"/>
            </a:pPr>
            <a:r>
              <a:rPr lang="en-US" sz="4000" dirty="0" smtClean="0"/>
              <a:t> Participate in local/international    Rotary Club activities or projects</a:t>
            </a:r>
          </a:p>
          <a:p>
            <a:pPr marL="342900" indent="-342900">
              <a:buFont typeface="+mj-lt"/>
              <a:buAutoNum type="arabicPeriod"/>
            </a:pPr>
            <a:r>
              <a:rPr lang="en-US" sz="4000" dirty="0" smtClean="0"/>
              <a:t>  Payment of Annual Dues</a:t>
            </a:r>
            <a:endParaRPr lang="en-US" sz="4000" dirty="0"/>
          </a:p>
        </p:txBody>
      </p:sp>
    </p:spTree>
  </p:cSld>
  <p:clrMapOvr>
    <a:masterClrMapping/>
  </p:clrMapOvr>
  <p:transition spd="slow">
    <p:wipe dir="d"/>
    <p:sndAc>
      <p:stSnd>
        <p:snd r:embed="rId2" name="push.wav"/>
      </p:stSnd>
    </p:sndAc>
  </p:transition>
  <p:timing>
    <p:tnLst>
      <p:par>
        <p:cTn id="1" dur="indefinite" restart="never" nodeType="tmRoot"/>
      </p:par>
    </p:tnLst>
  </p:timing>
</p:sld>
</file>

<file path=ppt/theme/theme1.xml><?xml version="1.0" encoding="utf-8"?>
<a:theme xmlns:a="http://schemas.openxmlformats.org/drawingml/2006/main" name="Office Them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8544</TotalTime>
  <Words>941</Words>
  <Application>Microsoft Office PowerPoint</Application>
  <PresentationFormat>On-screen Show (4:3)</PresentationFormat>
  <Paragraphs>114</Paragraphs>
  <Slides>15</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  “Service Above Self”   </vt:lpstr>
      <vt:lpstr>  WHAT IS ROTARY?  </vt:lpstr>
      <vt:lpstr>IN THE BEGINNING</vt:lpstr>
      <vt:lpstr>AN INTERNATIONAL ORGANIZATION </vt:lpstr>
      <vt:lpstr>ROTARY ORGANIZATIONL CHART </vt:lpstr>
      <vt:lpstr>DISTRICT 6930 MAP</vt:lpstr>
      <vt:lpstr>                OBJECT OF ROTARY To encourage and foster the ideal of service as a basis of worthy enterprise; There are four avenues of service:   1. Club Service – focuses on strengthening fellowship and ensuring the effective functioning of the club  2.  Vocational Service – encourages Rotarians to serve others through their vocations and practice high ethical standards  3. Community Service – covers the projects and activities the club undertakes to improve life in the community  4. International Service – encompasses actions taken to expand Rotary’s humanitarian reach around the globe and promote world understanding and peace    </vt:lpstr>
      <vt:lpstr>PRIVILEGES IN ROTARY</vt:lpstr>
      <vt:lpstr>       ROTARY CLUB OBLIGATIONS         </vt:lpstr>
      <vt:lpstr>Rotary Club of Vero Beach Oceanside Profile/Accomplishments</vt:lpstr>
      <vt:lpstr>PowerPoint Presentation</vt:lpstr>
      <vt:lpstr>PowerPoint Presentation</vt:lpstr>
      <vt:lpstr>PowerPoint Presentation</vt:lpstr>
      <vt:lpstr> THE ROTARY FOUNDATION </vt:lpstr>
      <vt:lpstr>         ADDITIONAL RESOURCES  www.rotary.org www.rotary6930.org http://.rotaryverooceanside.org www.facebook.com/rotaryverooceanside “The Rotarian” magazine Visit other clubs Ask a fellow Rotarian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Rotary Club of Oceanside</dc:title>
  <dc:creator>Clair Brunetti</dc:creator>
  <cp:lastModifiedBy>CLAIR BRUNETTI</cp:lastModifiedBy>
  <cp:revision>387</cp:revision>
  <cp:lastPrinted>2019-07-01T23:47:32Z</cp:lastPrinted>
  <dcterms:created xsi:type="dcterms:W3CDTF">2011-05-16T19:04:01Z</dcterms:created>
  <dcterms:modified xsi:type="dcterms:W3CDTF">2020-08-04T12:05:59Z</dcterms:modified>
</cp:coreProperties>
</file>