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nva Sans Bold" panose="020B0604020202020204" charset="0"/>
      <p:regular r:id="rId16"/>
      <p:bold r:id="rId17"/>
    </p:embeddedFont>
    <p:embeddedFont>
      <p:font typeface="Canva Sans" panose="020B0604020202020204" charset="0"/>
      <p:regular r:id="rId18"/>
    </p:embeddedFont>
    <p:embeddedFont>
      <p:font typeface="Open San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Bold Italics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26" d="100"/>
          <a:sy n="26" d="100"/>
        </p:scale>
        <p:origin x="8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593672" y="159703"/>
            <a:ext cx="761300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Pre-Pets Plus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89039" y="3284374"/>
            <a:ext cx="10142329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 President-Elects Prep for PETS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Plus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Learning for the membership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70211" y="6730587"/>
            <a:ext cx="1014232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January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425176" y="8454298"/>
            <a:ext cx="2834124" cy="1064793"/>
          </a:xfrm>
          <a:custGeom>
            <a:avLst/>
            <a:gdLst/>
            <a:ahLst/>
            <a:cxnLst/>
            <a:rect l="l" t="t" r="r" b="b"/>
            <a:pathLst>
              <a:path w="2834124" h="1064793">
                <a:moveTo>
                  <a:pt x="0" y="0"/>
                </a:moveTo>
                <a:lnTo>
                  <a:pt x="2834124" y="0"/>
                </a:lnTo>
                <a:lnTo>
                  <a:pt x="2834124" y="1064793"/>
                </a:lnTo>
                <a:lnTo>
                  <a:pt x="0" y="1064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37524" y="3775436"/>
            <a:ext cx="6293811" cy="4950468"/>
          </a:xfrm>
          <a:custGeom>
            <a:avLst/>
            <a:gdLst/>
            <a:ahLst/>
            <a:cxnLst/>
            <a:rect l="l" t="t" r="r" b="b"/>
            <a:pathLst>
              <a:path w="6293811" h="4950468">
                <a:moveTo>
                  <a:pt x="0" y="0"/>
                </a:moveTo>
                <a:lnTo>
                  <a:pt x="6293811" y="0"/>
                </a:lnTo>
                <a:lnTo>
                  <a:pt x="6293811" y="4950467"/>
                </a:lnTo>
                <a:lnTo>
                  <a:pt x="0" y="4950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76600" y="-3280"/>
            <a:ext cx="11937715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Legacy Magic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43901" y="1709590"/>
            <a:ext cx="1181829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Join PRIP Holger Knaack for an Evening Of Legacy Magic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43400" y="2436306"/>
            <a:ext cx="8862999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March 28th 2025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94406" y="3747542"/>
            <a:ext cx="643557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Join the many Rotarians and friends who have made commitments to improving and enriching lives around the globe by creating your personal legacy with The Rotary Foundation.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86475" y="2835363"/>
            <a:ext cx="6721214" cy="6721214"/>
          </a:xfrm>
          <a:custGeom>
            <a:avLst/>
            <a:gdLst/>
            <a:ahLst/>
            <a:cxnLst/>
            <a:rect l="l" t="t" r="r" b="b"/>
            <a:pathLst>
              <a:path w="6721214" h="6721214">
                <a:moveTo>
                  <a:pt x="0" y="0"/>
                </a:moveTo>
                <a:lnTo>
                  <a:pt x="6721214" y="0"/>
                </a:lnTo>
                <a:lnTo>
                  <a:pt x="6721214" y="6721214"/>
                </a:lnTo>
                <a:lnTo>
                  <a:pt x="0" y="6721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946882" y="590856"/>
            <a:ext cx="9045476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District Awards </a:t>
            </a:r>
          </a:p>
          <a:p>
            <a:pPr algn="ctr">
              <a:lnSpc>
                <a:spcPts val="12880"/>
              </a:lnSpc>
              <a:spcBef>
                <a:spcPct val="0"/>
              </a:spcBef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and Assembly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39175" y="4652327"/>
            <a:ext cx="57176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Date: Spring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568309" y="488721"/>
            <a:ext cx="9309558" cy="9309558"/>
          </a:xfrm>
          <a:custGeom>
            <a:avLst/>
            <a:gdLst/>
            <a:ahLst/>
            <a:cxnLst/>
            <a:rect l="l" t="t" r="r" b="b"/>
            <a:pathLst>
              <a:path w="9309558" h="9309558">
                <a:moveTo>
                  <a:pt x="0" y="0"/>
                </a:moveTo>
                <a:lnTo>
                  <a:pt x="9309558" y="0"/>
                </a:lnTo>
                <a:lnTo>
                  <a:pt x="9309558" y="9309558"/>
                </a:lnTo>
                <a:lnTo>
                  <a:pt x="0" y="930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067350" y="2650533"/>
            <a:ext cx="10153300" cy="4881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6"/>
              </a:lnSpc>
            </a:pPr>
            <a:r>
              <a:rPr lang="en-US" sz="5569" spc="-222">
                <a:solidFill>
                  <a:srgbClr val="005DAA"/>
                </a:solidFill>
                <a:latin typeface="Open Sans Bold Italics"/>
              </a:rPr>
              <a:t>It’s up to you to show your community the magic of Rotary with every project completed, every dollar donated and every new member inducted.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55896" y="7639955"/>
            <a:ext cx="817620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 spc="-128">
                <a:solidFill>
                  <a:srgbClr val="005DAA"/>
                </a:solidFill>
                <a:latin typeface="Open Sans"/>
              </a:rPr>
              <a:t>RIP Stephanie Urchick</a:t>
            </a:r>
          </a:p>
        </p:txBody>
      </p:sp>
      <p:sp>
        <p:nvSpPr>
          <p:cNvPr id="5" name="Freeform 5"/>
          <p:cNvSpPr/>
          <p:nvPr/>
        </p:nvSpPr>
        <p:spPr>
          <a:xfrm>
            <a:off x="1863285" y="7624172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7"/>
                </a:lnTo>
                <a:lnTo>
                  <a:pt x="0" y="372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7909" y="2884496"/>
            <a:ext cx="7574612" cy="4852064"/>
          </a:xfrm>
          <a:custGeom>
            <a:avLst/>
            <a:gdLst/>
            <a:ahLst/>
            <a:cxnLst/>
            <a:rect l="l" t="t" r="r" b="b"/>
            <a:pathLst>
              <a:path w="7574612" h="4852064">
                <a:moveTo>
                  <a:pt x="0" y="0"/>
                </a:moveTo>
                <a:lnTo>
                  <a:pt x="7574612" y="0"/>
                </a:lnTo>
                <a:lnTo>
                  <a:pt x="7574612" y="4852064"/>
                </a:lnTo>
                <a:lnTo>
                  <a:pt x="0" y="4852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33400" y="438078"/>
            <a:ext cx="15871987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Rotary </a:t>
            </a:r>
            <a:r>
              <a:rPr lang="en-US" sz="9200" u="sng" dirty="0">
                <a:solidFill>
                  <a:srgbClr val="000000"/>
                </a:solidFill>
                <a:latin typeface="Canva Sans Bold"/>
              </a:rPr>
              <a:t>Learning</a:t>
            </a:r>
            <a:r>
              <a:rPr lang="en-US" sz="9200" dirty="0">
                <a:solidFill>
                  <a:srgbClr val="000000"/>
                </a:solidFill>
                <a:latin typeface="Canva Sans Bold"/>
              </a:rPr>
              <a:t> Institute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90142" y="3728402"/>
            <a:ext cx="5970091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Save the Dates: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August 24th 2024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January 18th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2410" y="8546185"/>
            <a:ext cx="1521546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***We can also schedule “area” session if we get enough registered.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7044" y="1937948"/>
            <a:ext cx="1349156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It’s not just for those who wish to become club or district leaders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63285" y="7624172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7"/>
                </a:lnTo>
                <a:lnTo>
                  <a:pt x="0" y="372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46580" y="1905599"/>
            <a:ext cx="10709549" cy="3200861"/>
          </a:xfrm>
          <a:custGeom>
            <a:avLst/>
            <a:gdLst/>
            <a:ahLst/>
            <a:cxnLst/>
            <a:rect l="l" t="t" r="r" b="b"/>
            <a:pathLst>
              <a:path w="10709549" h="3200861">
                <a:moveTo>
                  <a:pt x="0" y="0"/>
                </a:moveTo>
                <a:lnTo>
                  <a:pt x="10709549" y="0"/>
                </a:lnTo>
                <a:lnTo>
                  <a:pt x="10709549" y="3200861"/>
                </a:lnTo>
                <a:lnTo>
                  <a:pt x="0" y="3200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54658" y="5472085"/>
            <a:ext cx="6854717" cy="4569812"/>
          </a:xfrm>
          <a:custGeom>
            <a:avLst/>
            <a:gdLst/>
            <a:ahLst/>
            <a:cxnLst/>
            <a:rect l="l" t="t" r="r" b="b"/>
            <a:pathLst>
              <a:path w="6854717" h="4569812">
                <a:moveTo>
                  <a:pt x="0" y="0"/>
                </a:moveTo>
                <a:lnTo>
                  <a:pt x="6854717" y="0"/>
                </a:lnTo>
                <a:lnTo>
                  <a:pt x="6854717" y="4569811"/>
                </a:lnTo>
                <a:lnTo>
                  <a:pt x="0" y="456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70066" y="5306359"/>
            <a:ext cx="3237901" cy="3237901"/>
          </a:xfrm>
          <a:custGeom>
            <a:avLst/>
            <a:gdLst/>
            <a:ahLst/>
            <a:cxnLst/>
            <a:rect l="l" t="t" r="r" b="b"/>
            <a:pathLst>
              <a:path w="3237901" h="3237901">
                <a:moveTo>
                  <a:pt x="0" y="0"/>
                </a:moveTo>
                <a:lnTo>
                  <a:pt x="3237902" y="0"/>
                </a:lnTo>
                <a:lnTo>
                  <a:pt x="3237902" y="3237902"/>
                </a:lnTo>
                <a:lnTo>
                  <a:pt x="0" y="3237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70066" y="1868559"/>
            <a:ext cx="3096243" cy="3237901"/>
          </a:xfrm>
          <a:custGeom>
            <a:avLst/>
            <a:gdLst/>
            <a:ahLst/>
            <a:cxnLst/>
            <a:rect l="l" t="t" r="r" b="b"/>
            <a:pathLst>
              <a:path w="3096243" h="3237901">
                <a:moveTo>
                  <a:pt x="0" y="0"/>
                </a:moveTo>
                <a:lnTo>
                  <a:pt x="3096244" y="0"/>
                </a:lnTo>
                <a:lnTo>
                  <a:pt x="3096244" y="3237901"/>
                </a:lnTo>
                <a:lnTo>
                  <a:pt x="0" y="32379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797772" y="757309"/>
            <a:ext cx="869245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Canva Sans Bold"/>
              </a:rPr>
              <a:t>Worlds Greatest Meal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44140" y="5048250"/>
            <a:ext cx="7610518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In October have an ice cream social with your local ice cream shop to raise $$ for Polio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7357" y="7951633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8"/>
                </a:lnTo>
                <a:lnTo>
                  <a:pt x="0" y="37259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653182" y="1986114"/>
            <a:ext cx="6981635" cy="3927170"/>
          </a:xfrm>
          <a:custGeom>
            <a:avLst/>
            <a:gdLst/>
            <a:ahLst/>
            <a:cxnLst/>
            <a:rect l="l" t="t" r="r" b="b"/>
            <a:pathLst>
              <a:path w="6981635" h="3927170">
                <a:moveTo>
                  <a:pt x="0" y="0"/>
                </a:moveTo>
                <a:lnTo>
                  <a:pt x="6981636" y="0"/>
                </a:lnTo>
                <a:lnTo>
                  <a:pt x="6981636" y="3927169"/>
                </a:lnTo>
                <a:lnTo>
                  <a:pt x="0" y="3927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96648" y="6077753"/>
            <a:ext cx="12034211" cy="344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26BA9"/>
                </a:solidFill>
                <a:latin typeface="Canva Sans Bold"/>
              </a:rPr>
              <a:t>Learning on Land 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26BA9"/>
                </a:solidFill>
                <a:latin typeface="Canva Sans Bold"/>
              </a:rPr>
              <a:t>November 2, 2024 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26BA9"/>
                </a:solidFill>
                <a:latin typeface="Canva Sans Bold"/>
              </a:rPr>
              <a:t>Keiser University - Port St. Lucie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EE6226"/>
                </a:solidFill>
                <a:latin typeface="Canva Sans Bold"/>
              </a:rPr>
              <a:t>***This </a:t>
            </a:r>
            <a:r>
              <a:rPr lang="en-US" sz="3000" u="sng">
                <a:solidFill>
                  <a:srgbClr val="EE6226"/>
                </a:solidFill>
                <a:latin typeface="Canva Sans Bold"/>
              </a:rPr>
              <a:t>IS</a:t>
            </a:r>
            <a:r>
              <a:rPr lang="en-US" sz="3000">
                <a:solidFill>
                  <a:srgbClr val="EE6226"/>
                </a:solidFill>
                <a:latin typeface="Canva Sans Bold"/>
              </a:rPr>
              <a:t> also the required Grants Seminar which will include membership and Public Image breakouts as well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6517" y="195728"/>
            <a:ext cx="14354473" cy="1295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226BA9"/>
                </a:solidFill>
                <a:latin typeface="Canva Sans Bold"/>
              </a:rPr>
              <a:t>District Conference 2024-2025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63285" y="7624172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7"/>
                </a:lnTo>
                <a:lnTo>
                  <a:pt x="0" y="372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220200" y="337373"/>
            <a:ext cx="7133076" cy="2613107"/>
          </a:xfrm>
          <a:custGeom>
            <a:avLst/>
            <a:gdLst/>
            <a:ahLst/>
            <a:cxnLst/>
            <a:rect l="l" t="t" r="r" b="b"/>
            <a:pathLst>
              <a:path w="7133076" h="2613107">
                <a:moveTo>
                  <a:pt x="0" y="0"/>
                </a:moveTo>
                <a:lnTo>
                  <a:pt x="7133075" y="0"/>
                </a:lnTo>
                <a:lnTo>
                  <a:pt x="7133075" y="2613107"/>
                </a:lnTo>
                <a:lnTo>
                  <a:pt x="0" y="2613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68000" y="3174362"/>
            <a:ext cx="3862240" cy="2482869"/>
          </a:xfrm>
          <a:custGeom>
            <a:avLst/>
            <a:gdLst/>
            <a:ahLst/>
            <a:cxnLst/>
            <a:rect l="l" t="t" r="r" b="b"/>
            <a:pathLst>
              <a:path w="3862240" h="2482869">
                <a:moveTo>
                  <a:pt x="0" y="0"/>
                </a:moveTo>
                <a:lnTo>
                  <a:pt x="3862241" y="0"/>
                </a:lnTo>
                <a:lnTo>
                  <a:pt x="3862241" y="2482869"/>
                </a:lnTo>
                <a:lnTo>
                  <a:pt x="0" y="24828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24270" y="4248491"/>
            <a:ext cx="3929006" cy="5238674"/>
          </a:xfrm>
          <a:custGeom>
            <a:avLst/>
            <a:gdLst/>
            <a:ahLst/>
            <a:cxnLst/>
            <a:rect l="l" t="t" r="r" b="b"/>
            <a:pathLst>
              <a:path w="3929006" h="5238674">
                <a:moveTo>
                  <a:pt x="0" y="0"/>
                </a:moveTo>
                <a:lnTo>
                  <a:pt x="3929005" y="0"/>
                </a:lnTo>
                <a:lnTo>
                  <a:pt x="3929005" y="5238674"/>
                </a:lnTo>
                <a:lnTo>
                  <a:pt x="0" y="5238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707406" y="5380675"/>
            <a:ext cx="4550611" cy="3412958"/>
          </a:xfrm>
          <a:custGeom>
            <a:avLst/>
            <a:gdLst/>
            <a:ahLst/>
            <a:cxnLst/>
            <a:rect l="l" t="t" r="r" b="b"/>
            <a:pathLst>
              <a:path w="4550611" h="3412958">
                <a:moveTo>
                  <a:pt x="0" y="0"/>
                </a:moveTo>
                <a:lnTo>
                  <a:pt x="4550611" y="0"/>
                </a:lnTo>
                <a:lnTo>
                  <a:pt x="4550611" y="3412959"/>
                </a:lnTo>
                <a:lnTo>
                  <a:pt x="0" y="3412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982711" y="2683189"/>
            <a:ext cx="73705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November 20-24,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63285" y="7624172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7"/>
                </a:lnTo>
                <a:lnTo>
                  <a:pt x="0" y="372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012013" y="3148924"/>
            <a:ext cx="10272111" cy="4012543"/>
          </a:xfrm>
          <a:custGeom>
            <a:avLst/>
            <a:gdLst/>
            <a:ahLst/>
            <a:cxnLst/>
            <a:rect l="l" t="t" r="r" b="b"/>
            <a:pathLst>
              <a:path w="10272111" h="4012543">
                <a:moveTo>
                  <a:pt x="0" y="0"/>
                </a:moveTo>
                <a:lnTo>
                  <a:pt x="10272111" y="0"/>
                </a:lnTo>
                <a:lnTo>
                  <a:pt x="10272111" y="4012543"/>
                </a:lnTo>
                <a:lnTo>
                  <a:pt x="0" y="40125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169157" y="159703"/>
            <a:ext cx="775215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District Goals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63285" y="7624172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7"/>
                </a:lnTo>
                <a:lnTo>
                  <a:pt x="0" y="372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12115" y="-33558"/>
            <a:ext cx="7274833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Foundation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4232" y="1604280"/>
            <a:ext cx="16230600" cy="201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nva Sans Bold"/>
              </a:rPr>
              <a:t>Bronze 2+   Silver 3+   Gold 5+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+++To qualify all clubs must identify a Rotary Foundation Chair in </a:t>
            </a:r>
            <a:r>
              <a:rPr lang="en-US" sz="3500" dirty="0" err="1">
                <a:solidFill>
                  <a:srgbClr val="000000"/>
                </a:solidFill>
                <a:latin typeface="Canva Sans Bold"/>
              </a:rPr>
              <a:t>DACdb</a:t>
            </a:r>
            <a:r>
              <a:rPr lang="en-US" sz="3500" dirty="0">
                <a:solidFill>
                  <a:srgbClr val="000000"/>
                </a:solidFill>
                <a:latin typeface="Canva Sans Bold"/>
              </a:rPr>
              <a:t> By 8/1/2024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4232" y="3809523"/>
            <a:ext cx="17219536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Have a Rotary Foundation Program at a Club Meeting in November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Have a minimum of 2 members attend the fall Grants Seminar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Have 10% of members reach the next level of giving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Have 5% of members become  Paul Harris Society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Have a Polio Awareness event in October such as Worlds Greatest Meal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Increase combined club giving to Annual Fund by 10% by May 31, 2025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Participate by sponsoring or giving to a Global Grant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Leadership Gift to the Rotary Foundation of cash or bequest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63285" y="7624172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7"/>
                </a:lnTo>
                <a:lnTo>
                  <a:pt x="0" y="372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00600" y="-49789"/>
            <a:ext cx="719018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Membership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52500"/>
            <a:ext cx="16230600" cy="201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+++To qualify all clubs must identify a Membership Chair in DACdb By 8/1/2024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4412" y="3297142"/>
            <a:ext cx="8102708" cy="283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8"/>
              </a:lnSpc>
            </a:pPr>
            <a:r>
              <a:rPr lang="en-US" sz="2684" u="sng">
                <a:solidFill>
                  <a:srgbClr val="EE6226"/>
                </a:solidFill>
                <a:latin typeface="Canva Sans Bold"/>
              </a:rPr>
              <a:t>Bronze Club</a:t>
            </a:r>
          </a:p>
          <a:p>
            <a:pPr marL="579632" lvl="1" indent="-289816" algn="l">
              <a:lnSpc>
                <a:spcPts val="3758"/>
              </a:lnSpc>
              <a:buFont typeface="Arial"/>
              <a:buChar char="•"/>
            </a:pPr>
            <a:r>
              <a:rPr lang="en-US" sz="2684">
                <a:solidFill>
                  <a:srgbClr val="000000"/>
                </a:solidFill>
                <a:latin typeface="Canva Sans Bold"/>
              </a:rPr>
              <a:t>Have at least 1 member attend a MAP Seminar</a:t>
            </a:r>
          </a:p>
          <a:p>
            <a:pPr marL="579632" lvl="1" indent="-289816" algn="l">
              <a:lnSpc>
                <a:spcPts val="3758"/>
              </a:lnSpc>
              <a:buFont typeface="Arial"/>
              <a:buChar char="•"/>
            </a:pPr>
            <a:r>
              <a:rPr lang="en-US" sz="2684">
                <a:solidFill>
                  <a:srgbClr val="000000"/>
                </a:solidFill>
                <a:latin typeface="Canva Sans Bold"/>
              </a:rPr>
              <a:t>Have a NET growth by 1</a:t>
            </a:r>
          </a:p>
          <a:p>
            <a:pPr marL="579632" lvl="1" indent="-289816" algn="l">
              <a:lnSpc>
                <a:spcPts val="3758"/>
              </a:lnSpc>
              <a:buFont typeface="Arial"/>
              <a:buChar char="•"/>
            </a:pPr>
            <a:r>
              <a:rPr lang="en-US" sz="2684">
                <a:solidFill>
                  <a:srgbClr val="000000"/>
                </a:solidFill>
                <a:latin typeface="Canva Sans Bold"/>
              </a:rPr>
              <a:t>At least 1 member attend District Membership Seminar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68383" y="3068086"/>
            <a:ext cx="7807747" cy="3067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 u="sng">
                <a:solidFill>
                  <a:srgbClr val="EE6226"/>
                </a:solidFill>
                <a:latin typeface="Canva Sans Bold"/>
              </a:rPr>
              <a:t>Silver Club</a:t>
            </a:r>
          </a:p>
          <a:p>
            <a:pPr marL="631312" lvl="1" indent="-315656" algn="l">
              <a:lnSpc>
                <a:spcPts val="4093"/>
              </a:lnSpc>
              <a:buFont typeface="Arial"/>
              <a:buChar char="•"/>
            </a:pPr>
            <a:r>
              <a:rPr lang="en-US" sz="2924">
                <a:solidFill>
                  <a:srgbClr val="000000"/>
                </a:solidFill>
                <a:latin typeface="Canva Sans Bold"/>
              </a:rPr>
              <a:t>Have at least 3 members attend a MAP Seminar</a:t>
            </a:r>
          </a:p>
          <a:p>
            <a:pPr marL="631312" lvl="1" indent="-315656" algn="l">
              <a:lnSpc>
                <a:spcPts val="4093"/>
              </a:lnSpc>
              <a:buFont typeface="Arial"/>
              <a:buChar char="•"/>
            </a:pPr>
            <a:r>
              <a:rPr lang="en-US" sz="2924">
                <a:solidFill>
                  <a:srgbClr val="000000"/>
                </a:solidFill>
                <a:latin typeface="Canva Sans Bold"/>
              </a:rPr>
              <a:t>Have a NET growth by 3</a:t>
            </a:r>
          </a:p>
          <a:p>
            <a:pPr marL="631312" lvl="1" indent="-315656" algn="l">
              <a:lnSpc>
                <a:spcPts val="4093"/>
              </a:lnSpc>
              <a:buFont typeface="Arial"/>
              <a:buChar char="•"/>
            </a:pPr>
            <a:r>
              <a:rPr lang="en-US" sz="2924">
                <a:solidFill>
                  <a:srgbClr val="000000"/>
                </a:solidFill>
                <a:latin typeface="Canva Sans Bold"/>
              </a:rPr>
              <a:t>At least 3 member attend District Membership Seminar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79415" y="6526224"/>
            <a:ext cx="9695410" cy="230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2618" u="sng">
                <a:solidFill>
                  <a:srgbClr val="EE6226"/>
                </a:solidFill>
                <a:latin typeface="Canva Sans Bold"/>
              </a:rPr>
              <a:t>Gold Club</a:t>
            </a:r>
          </a:p>
          <a:p>
            <a:pPr marL="565254" lvl="1" indent="-282627" algn="l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00000"/>
                </a:solidFill>
                <a:latin typeface="Canva Sans Bold"/>
              </a:rPr>
              <a:t>Have at least 5 members attend a MAP Seminar</a:t>
            </a:r>
          </a:p>
          <a:p>
            <a:pPr marL="565254" lvl="1" indent="-282627" algn="l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00000"/>
                </a:solidFill>
                <a:latin typeface="Canva Sans Bold"/>
              </a:rPr>
              <a:t>Have a NET growth of 5</a:t>
            </a:r>
          </a:p>
          <a:p>
            <a:pPr marL="565254" lvl="1" indent="-282627" algn="l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00000"/>
                </a:solidFill>
                <a:latin typeface="Canva Sans Bold"/>
              </a:rPr>
              <a:t>At least 5 members attend District Membership Seminar</a:t>
            </a:r>
          </a:p>
          <a:p>
            <a:pPr marL="565254" lvl="1" indent="-282627" algn="l">
              <a:lnSpc>
                <a:spcPts val="3665"/>
              </a:lnSpc>
              <a:buFont typeface="Arial"/>
              <a:buChar char="•"/>
            </a:pPr>
            <a:r>
              <a:rPr lang="en-US" sz="2618">
                <a:solidFill>
                  <a:srgbClr val="000000"/>
                </a:solidFill>
                <a:latin typeface="Canva Sans Bold"/>
              </a:rPr>
              <a:t>Sponsor a new club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63285" y="7624172"/>
            <a:ext cx="3725987" cy="3725987"/>
          </a:xfrm>
          <a:custGeom>
            <a:avLst/>
            <a:gdLst/>
            <a:ahLst/>
            <a:cxnLst/>
            <a:rect l="l" t="t" r="r" b="b"/>
            <a:pathLst>
              <a:path w="3725987" h="3725987">
                <a:moveTo>
                  <a:pt x="0" y="0"/>
                </a:moveTo>
                <a:lnTo>
                  <a:pt x="3725987" y="0"/>
                </a:lnTo>
                <a:lnTo>
                  <a:pt x="3725987" y="3725987"/>
                </a:lnTo>
                <a:lnTo>
                  <a:pt x="0" y="372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438400" y="159703"/>
            <a:ext cx="1309235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Public Image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8464" y="3089275"/>
            <a:ext cx="17219536" cy="678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Your club website is current and using current Rotary </a:t>
            </a:r>
            <a:r>
              <a:rPr lang="en-US" sz="3500" u="sng" dirty="0">
                <a:solidFill>
                  <a:srgbClr val="EE6226"/>
                </a:solidFill>
                <a:latin typeface="Canva Sans Bold"/>
              </a:rPr>
              <a:t>Graphics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Your club Social media sites are up to date with current </a:t>
            </a:r>
            <a:r>
              <a:rPr lang="en-US" sz="3500" u="sng" dirty="0">
                <a:solidFill>
                  <a:srgbClr val="EE6226"/>
                </a:solidFill>
                <a:latin typeface="Canva Sans Bold"/>
              </a:rPr>
              <a:t>LOGO</a:t>
            </a:r>
            <a:r>
              <a:rPr lang="en-US" sz="3500" dirty="0">
                <a:solidFill>
                  <a:srgbClr val="000000"/>
                </a:solidFill>
                <a:latin typeface="Canva Sans Bold"/>
              </a:rPr>
              <a:t> etc.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Add your newsletter to your club website or Social Media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Post to social media at least once per month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Have a non-Rotarian Post about your club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Post a foundation event such as the ice cream social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Post when you install a new member at least once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Post about your Foundation speaker during November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Congratulate a member on a life event on social media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 Bold"/>
              </a:rPr>
              <a:t>Post your area District Governor Visit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5097" y="1535874"/>
            <a:ext cx="1623060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Bronze 2+   Silver 3+   Gold 5+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+++To qualify all clubs must identify a PI Chair in DACdb by 8/1/2024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522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Canva Sans Bold</vt:lpstr>
      <vt:lpstr>Canva Sans</vt:lpstr>
      <vt:lpstr>Arial</vt:lpstr>
      <vt:lpstr>Open Sans</vt:lpstr>
      <vt:lpstr>Calibri</vt:lpstr>
      <vt:lpstr>Open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Events</dc:title>
  <dc:creator>Mary Bonhomme</dc:creator>
  <cp:lastModifiedBy>Mary Bonhomme</cp:lastModifiedBy>
  <cp:revision>3</cp:revision>
  <dcterms:created xsi:type="dcterms:W3CDTF">2006-08-16T00:00:00Z</dcterms:created>
  <dcterms:modified xsi:type="dcterms:W3CDTF">2024-08-06T21:54:52Z</dcterms:modified>
  <dc:identifier>DAGIhMmTHe0</dc:identifier>
</cp:coreProperties>
</file>