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8" r:id="rId4"/>
    <p:sldId id="260" r:id="rId5"/>
    <p:sldId id="258" r:id="rId6"/>
    <p:sldId id="259" r:id="rId7"/>
    <p:sldId id="261" r:id="rId8"/>
    <p:sldId id="269" r:id="rId9"/>
    <p:sldId id="264" r:id="rId10"/>
    <p:sldId id="266" r:id="rId11"/>
    <p:sldId id="265" r:id="rId12"/>
    <p:sldId id="270" r:id="rId13"/>
    <p:sldId id="271" r:id="rId14"/>
    <p:sldId id="272" r:id="rId15"/>
  </p:sldIdLst>
  <p:sldSz cx="9144000" cy="5143500" type="screen16x9"/>
  <p:notesSz cx="7010400" cy="9236075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39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79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10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64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20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387136"/>
            <a:ext cx="5608319" cy="4156234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79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youtube.com/v/_-uIpF-BXP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://youtube.com/v/EzOK_PxT1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292146" y="1306286"/>
            <a:ext cx="5275829" cy="26169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Upper Keys Rotary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Gigantic Nautical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Flea Market 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11700" y="3846375"/>
            <a:ext cx="8520599" cy="127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 Easy Way to Show Your Product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to 15,000 Qualified Buyers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0" y="54475"/>
            <a:ext cx="9143999" cy="161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975" y="2218150"/>
            <a:ext cx="2728615" cy="27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7500"/>
            <a:ext cx="9143999" cy="10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5"/>
          <p:cNvSpPr txBox="1">
            <a:spLocks noGrp="1"/>
          </p:cNvSpPr>
          <p:nvPr>
            <p:ph type="ctrTitle"/>
          </p:nvPr>
        </p:nvSpPr>
        <p:spPr>
          <a:xfrm>
            <a:off x="4571999" y="3604954"/>
            <a:ext cx="4281245" cy="91855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200" dirty="0"/>
              <a:t>-“Promoted” Videos on </a:t>
            </a:r>
            <a:br>
              <a:rPr lang="en" sz="3200" dirty="0"/>
            </a:br>
            <a:r>
              <a:rPr lang="en" sz="3200" dirty="0"/>
              <a:t>Facebook, Instagram and YouTube </a:t>
            </a:r>
            <a:br>
              <a:rPr lang="en" sz="3200" dirty="0"/>
            </a:br>
            <a:r>
              <a:rPr lang="en" sz="3200" dirty="0"/>
              <a:t>- Similar ads on radio</a:t>
            </a:r>
            <a:br>
              <a:rPr lang="en" sz="3200" dirty="0"/>
            </a:br>
            <a:r>
              <a:rPr lang="en" sz="3200" dirty="0"/>
              <a:t>- Google ads</a:t>
            </a:r>
            <a:br>
              <a:rPr lang="en" sz="3200" dirty="0"/>
            </a:b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" y="1186295"/>
            <a:ext cx="4455104" cy="29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629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62319" y="1504957"/>
            <a:ext cx="2517368" cy="34718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EXPENDITURES: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Note that this listing includes banners.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In 2019 “Marketing” was about $9,000 w/o banners. 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7500"/>
            <a:ext cx="9143999" cy="10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687" y="1000500"/>
            <a:ext cx="5123173" cy="4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2499658"/>
            <a:ext cx="113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&gt;Show Signs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0891" y="4668982"/>
            <a:ext cx="307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That’s about 5% of Gross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63343" y="1273629"/>
            <a:ext cx="1023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for </a:t>
            </a:r>
          </a:p>
          <a:p>
            <a:r>
              <a:rPr lang="en-US" dirty="0"/>
              <a:t>Example</a:t>
            </a:r>
          </a:p>
          <a:p>
            <a:r>
              <a:rPr lang="en-US" dirty="0"/>
              <a:t>Only </a:t>
            </a:r>
          </a:p>
        </p:txBody>
      </p:sp>
    </p:spTree>
    <p:extLst>
      <p:ext uri="{BB962C8B-B14F-4D97-AF65-F5344CB8AC3E}">
        <p14:creationId xmlns:p14="http://schemas.microsoft.com/office/powerpoint/2010/main" val="101461372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SEQUENCE OF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57" y="925286"/>
            <a:ext cx="8587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Forever: Work with Rotarians finding sponsors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November: Coordinate with Keys Weekly on Special Pub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November: Contact Sue Beal with a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December: Email blast students asking for Photo and Paragraph. Use list of $$ scholarships from 2019. DUE 1/14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December: Review prepare videos: English &amp; Spanish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January: Order new mag signs and date patches for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January:  Bug the students again (!)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January:  Sue Beal for Posters.. Order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January: Coordinate w/ President on Shirts</a:t>
            </a:r>
          </a:p>
        </p:txBody>
      </p:sp>
    </p:spTree>
    <p:extLst>
      <p:ext uri="{BB962C8B-B14F-4D97-AF65-F5344CB8AC3E}">
        <p14:creationId xmlns:p14="http://schemas.microsoft.com/office/powerpoint/2010/main" val="203744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SEQUENCE OF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57" y="925286"/>
            <a:ext cx="8587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January: Develop/Edit Special Edition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January: Solicit students to ride buses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Jan 14: Beg Students. Edit/crop student photos and ‘graphs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Mid January: Decide on radio … create/ place?  Spanish?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Late January: Coordinate with Rotarians finding sponsors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Late January:  Coordinate with Sue Beal on Sponsors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Feb: Place Free Press ads: Sue Beal ?Homestead?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Feb 1:  Launch mag car signs: 3 Clubs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Feb: Finalize students riding buses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Early Feb: Slow Launch Facebook: English &amp; Spanish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Mid Feb: Boost Facebook, Google, Instagram, YouTube</a:t>
            </a:r>
          </a:p>
        </p:txBody>
      </p:sp>
    </p:spTree>
    <p:extLst>
      <p:ext uri="{BB962C8B-B14F-4D97-AF65-F5344CB8AC3E}">
        <p14:creationId xmlns:p14="http://schemas.microsoft.com/office/powerpoint/2010/main" val="392834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SEQUENCE OF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57" y="925286"/>
            <a:ext cx="8587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President’s Day Onward:  Push social Media.. New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“Thank You Sponsors” w Sue Beal &amp; Keys Weekly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Coordination with Student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Decide if doing gate survey and or gate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EVENT:  Watch coordinate bus loadings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POST EVENT:  “Thank You Sponsors” ad in Keys Weekly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Get all invoices paid</a:t>
            </a:r>
          </a:p>
        </p:txBody>
      </p:sp>
    </p:spTree>
    <p:extLst>
      <p:ext uri="{BB962C8B-B14F-4D97-AF65-F5344CB8AC3E}">
        <p14:creationId xmlns:p14="http://schemas.microsoft.com/office/powerpoint/2010/main" val="182342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99075" y="645000"/>
            <a:ext cx="8520599" cy="267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Presidents’ Day February holiday. It’s cold up north and the Keys are full.</a:t>
            </a:r>
          </a:p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/>
              <a:t>After the Miami Boat show. We get the best vendors. (NOT a “Flea” Market!)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99075" y="4195950"/>
            <a:ext cx="8520599" cy="127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Easy Way to Show Your Product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 15,000 Qualified Buyers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0000"/>
            <a:ext cx="9143999" cy="14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0000" y="3321900"/>
            <a:ext cx="4884199" cy="16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99075" y="1205344"/>
            <a:ext cx="8520599" cy="39381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800" b="1" dirty="0"/>
              <a:t>- Goals of the marketing program:</a:t>
            </a:r>
            <a:br>
              <a:rPr lang="en-US" sz="2400" dirty="0"/>
            </a:br>
            <a:r>
              <a:rPr lang="en-US" sz="2400" dirty="0"/>
              <a:t>	- Raise money for the Upper Keys Rotary and Key Largo Rotary 	scholarship programs</a:t>
            </a:r>
            <a:br>
              <a:rPr lang="en-US" sz="2400" dirty="0"/>
            </a:br>
            <a:r>
              <a:rPr lang="en-US" sz="2400" dirty="0"/>
              <a:t>		- Create attendees</a:t>
            </a:r>
            <a:br>
              <a:rPr lang="en-US" sz="2400" dirty="0"/>
            </a:br>
            <a:r>
              <a:rPr lang="en-US" sz="2400" dirty="0"/>
              <a:t>		- Encourage sponsorships </a:t>
            </a:r>
            <a:br>
              <a:rPr lang="en-US" sz="2400" dirty="0"/>
            </a:br>
            <a:r>
              <a:rPr lang="en-US" sz="2400" dirty="0"/>
              <a:t>	            - Support the vendors </a:t>
            </a:r>
            <a:br>
              <a:rPr lang="en-US" sz="2400" dirty="0"/>
            </a:br>
            <a:r>
              <a:rPr lang="en-US" sz="2400" dirty="0"/>
              <a:t>	- Raise / reinforce the image of Rotary in the community</a:t>
            </a:r>
            <a:br>
              <a:rPr lang="en-US" sz="2400" dirty="0"/>
            </a:br>
            <a:r>
              <a:rPr lang="en-US" sz="2400" dirty="0"/>
              <a:t>	- Contribute to the health of the two Rotary clubs (100+ members combined) </a:t>
            </a:r>
            <a:br>
              <a:rPr lang="en-US" sz="1800" dirty="0"/>
            </a:br>
            <a:endParaRPr lang="en" sz="1800"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0000"/>
            <a:ext cx="9143999" cy="1402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85399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218100" y="4296335"/>
            <a:ext cx="8707800" cy="78665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2800" b="1" dirty="0"/>
              <a:t>Strategies to Meet Those Goals:</a:t>
            </a:r>
            <a:br>
              <a:rPr lang="en" sz="2400" dirty="0"/>
            </a:br>
            <a:r>
              <a:rPr lang="en" sz="2400" dirty="0"/>
              <a:t>-- Newspaper ads and Editorial 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-- Special Demographic Print Edition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-- Radio ads and talk show interviews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-- Road Signs  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-- Facebook videos, YouTube videos, &amp; Google ads</a:t>
            </a:r>
            <a:br>
              <a:rPr lang="en" sz="2400" dirty="0"/>
            </a:br>
            <a:r>
              <a:rPr lang="en" sz="2400" dirty="0"/>
              <a:t>-- Instagram Videos, Stories, &amp; Reels </a:t>
            </a:r>
            <a:br>
              <a:rPr lang="en" sz="2400" dirty="0"/>
            </a:br>
            <a:r>
              <a:rPr lang="en" sz="2400" dirty="0"/>
              <a:t>-- Magnetic Car Signs </a:t>
            </a:r>
            <a:br>
              <a:rPr lang="en" sz="2400" dirty="0"/>
            </a:br>
            <a:r>
              <a:rPr lang="en" sz="2400" dirty="0"/>
              <a:t>-- Handbill Posters &amp; “Leave Behinds” </a:t>
            </a:r>
            <a:br>
              <a:rPr lang="en" sz="2400" dirty="0"/>
            </a:br>
            <a:r>
              <a:rPr lang="en" sz="2400" dirty="0"/>
              <a:t>-- Vendor map + searchable database online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7500"/>
            <a:ext cx="9143999" cy="10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399075" y="1581325"/>
            <a:ext cx="8140199" cy="235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Char char="●"/>
            </a:pPr>
            <a:r>
              <a:rPr lang="en" sz="3600" dirty="0"/>
              <a:t>Headcount of adults: </a:t>
            </a:r>
          </a:p>
          <a:p>
            <a:pPr marL="914400" lvl="1" indent="-457200" rtl="0">
              <a:spcBef>
                <a:spcPts val="0"/>
              </a:spcBef>
              <a:buSzPct val="100000"/>
              <a:buChar char="○"/>
            </a:pPr>
            <a:r>
              <a:rPr lang="en" sz="3600" dirty="0"/>
              <a:t>Saturday 10,192</a:t>
            </a:r>
          </a:p>
          <a:p>
            <a:pPr marL="914400" lvl="1" indent="-457200" rtl="0">
              <a:spcBef>
                <a:spcPts val="0"/>
              </a:spcBef>
              <a:buSzPct val="100000"/>
              <a:buChar char="○"/>
            </a:pPr>
            <a:r>
              <a:rPr lang="en" sz="3600" dirty="0"/>
              <a:t>Sunday 5,472</a:t>
            </a:r>
          </a:p>
          <a:p>
            <a:pPr marL="914400" lvl="1" indent="-457200" rtl="0">
              <a:spcBef>
                <a:spcPts val="0"/>
              </a:spcBef>
              <a:buSzPct val="100000"/>
              <a:buChar char="○"/>
            </a:pPr>
            <a:r>
              <a:rPr lang="en" sz="3600" dirty="0"/>
              <a:t>Plus over 300 volunteers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311700" y="3846375"/>
            <a:ext cx="8520599" cy="127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Easy Way to Show Your Product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 15,000 Qualified Buyers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0000"/>
            <a:ext cx="9143999" cy="16128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>
            <a:hlinkClick r:id="rId4"/>
          </p:cNvPr>
          <p:cNvSpPr/>
          <p:nvPr/>
        </p:nvSpPr>
        <p:spPr>
          <a:xfrm>
            <a:off x="6411950" y="2155625"/>
            <a:ext cx="2618300" cy="196372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199325" y="1133525"/>
            <a:ext cx="7515900" cy="3764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756 Entry interviews    --Top line items: 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38 states outside Florida (25 ea Michigan, New York, New Jersey) 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 foreign countries  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27% Upper Keys, 28% Miami/Dade, 8% lower Keys, 37% outside SE FL 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who credited any newspaper: 164   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who credited any radio: 84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who credited any Internet: 93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who saw signs along the road: 151</a:t>
            </a:r>
          </a:p>
          <a:p>
            <a:pPr marL="596900" lvl="0" indent="-3048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92307"/>
              <a:buFont typeface="Arial"/>
              <a:buChar char="●"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credited Word of Mouth (friends): 276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3700" b="1"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62025" y="4071100"/>
            <a:ext cx="8520599" cy="127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Easy Way to Show Your Product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 15,000 Qualified Buyers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0000"/>
            <a:ext cx="9143999" cy="14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>
            <a:hlinkClick r:id="rId4"/>
          </p:cNvPr>
          <p:cNvSpPr/>
          <p:nvPr/>
        </p:nvSpPr>
        <p:spPr>
          <a:xfrm>
            <a:off x="5217459" y="2675965"/>
            <a:ext cx="3188466" cy="246753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7500"/>
            <a:ext cx="9143999" cy="10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5"/>
          <p:cNvSpPr txBox="1">
            <a:spLocks noGrp="1"/>
          </p:cNvSpPr>
          <p:nvPr>
            <p:ph type="ctrTitle"/>
          </p:nvPr>
        </p:nvSpPr>
        <p:spPr>
          <a:xfrm>
            <a:off x="4738255" y="1350818"/>
            <a:ext cx="4281245" cy="33805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br>
              <a:rPr lang="en" sz="3200" dirty="0"/>
            </a:br>
            <a:br>
              <a:rPr lang="en" sz="3200" dirty="0"/>
            </a:br>
            <a:r>
              <a:rPr lang="en" sz="3200" dirty="0"/>
              <a:t>-- Handbills </a:t>
            </a:r>
            <a:br>
              <a:rPr lang="en" sz="3200" dirty="0"/>
            </a:br>
            <a:r>
              <a:rPr lang="en" sz="3200" dirty="0"/>
              <a:t>-- Newspaper Ads: </a:t>
            </a:r>
            <a:br>
              <a:rPr lang="en" sz="3200" dirty="0"/>
            </a:br>
            <a:r>
              <a:rPr lang="en" sz="3200" dirty="0"/>
              <a:t>    -- Keys Weekly</a:t>
            </a:r>
            <a:br>
              <a:rPr lang="en" sz="3200" dirty="0"/>
            </a:br>
            <a:r>
              <a:rPr lang="en" sz="3200" dirty="0"/>
              <a:t>    -- 2 x Free Press  </a:t>
            </a:r>
            <a:br>
              <a:rPr lang="en" sz="3200" dirty="0"/>
            </a:br>
            <a:r>
              <a:rPr lang="en" sz="3200" dirty="0"/>
              <a:t>   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35753-5847-4239-A765-2257DA228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01" y="0"/>
            <a:ext cx="33170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8928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234">
            <a:off x="10084" y="642938"/>
            <a:ext cx="5143500" cy="385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3AA3E-E506-41B9-9040-B69876085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05" y="0"/>
            <a:ext cx="39581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144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7500"/>
            <a:ext cx="9143999" cy="10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5"/>
          <p:cNvSpPr txBox="1">
            <a:spLocks noGrp="1"/>
          </p:cNvSpPr>
          <p:nvPr>
            <p:ph type="ctrTitle"/>
          </p:nvPr>
        </p:nvSpPr>
        <p:spPr>
          <a:xfrm>
            <a:off x="4738255" y="2860964"/>
            <a:ext cx="4281245" cy="1385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200" dirty="0"/>
              <a:t>-- Magnetic Car signs  </a:t>
            </a:r>
            <a:br>
              <a:rPr lang="en" sz="3200" dirty="0"/>
            </a:br>
            <a:r>
              <a:rPr lang="en" sz="3200" dirty="0"/>
              <a:t>-- 50+ in the Keys</a:t>
            </a:r>
            <a:br>
              <a:rPr lang="en" sz="3200" dirty="0"/>
            </a:br>
            <a:r>
              <a:rPr lang="en" sz="3200" dirty="0"/>
              <a:t>-- Two sizes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" y="1186295"/>
            <a:ext cx="4455104" cy="29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333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9781</TotalTime>
  <Words>701</Words>
  <Application>Microsoft Office PowerPoint</Application>
  <PresentationFormat>On-screen Show (16:9)</PresentationFormat>
  <Paragraphs>77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Roboto</vt:lpstr>
      <vt:lpstr>Arial</vt:lpstr>
      <vt:lpstr>material</vt:lpstr>
      <vt:lpstr>Upper Keys Rotary Gigantic Nautical Flea Market  </vt:lpstr>
      <vt:lpstr>Presidents’ Day February holiday. It’s cold up north and the Keys are full. After the Miami Boat show. We get the best vendors. (NOT a “Flea” Market!)</vt:lpstr>
      <vt:lpstr>- Goals of the marketing program:  - Raise money for the Upper Keys Rotary and Key Largo Rotary  scholarship programs   - Create attendees   - Encourage sponsorships               - Support the vendors   - Raise / reinforce the image of Rotary in the community  - Contribute to the health of the two Rotary clubs (100+ members combined)  </vt:lpstr>
      <vt:lpstr> Strategies to Meet Those Goals: -- Newspaper ads and Editorial   -- Special Demographic Print Edition -- Radio ads and talk show interviews -- Road Signs    -- Facebook videos, YouTube videos, &amp; Google ads -- Instagram Videos, Stories, &amp; Reels  -- Magnetic Car Signs  -- Handbill Posters &amp; “Leave Behinds”  -- Vendor map + searchable database online  </vt:lpstr>
      <vt:lpstr>Headcount of adults:  Saturday 10,192 Sunday 5,472 Plus over 300 volunteers</vt:lpstr>
      <vt:lpstr> 756 Entry interviews    --Top line items:  38 states outside Florida (25 ea Michigan, New York, New Jersey)  12 foreign countries   27% Upper Keys, 28% Miami/Dade, 8% lower Keys, 37% outside SE FL  People who credited any newspaper: 164    People who credited any radio: 84 People who credited any Internet: 93 People who saw signs along the road: 151 People credited Word of Mouth (friends): 276 </vt:lpstr>
      <vt:lpstr>     -- Handbills  -- Newspaper Ads:      -- Keys Weekly     -- 2 x Free Press        </vt:lpstr>
      <vt:lpstr>PowerPoint Presentation</vt:lpstr>
      <vt:lpstr>-- Magnetic Car signs   -- 50+ in the Keys -- Two sizes</vt:lpstr>
      <vt:lpstr>-“Promoted” Videos on  Facebook, Instagram and YouTube  - Similar ads on radio - Google ads </vt:lpstr>
      <vt:lpstr>PowerPoint Presentation</vt:lpstr>
      <vt:lpstr>                                                   SEQUENCE OF EVENTS</vt:lpstr>
      <vt:lpstr>                                                   SEQUENCE OF EVENTS</vt:lpstr>
      <vt:lpstr>                                                   SEQUENCE OF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Keys Rotary Gigantic Nautical Flea Market</dc:title>
  <dc:creator>Frank Derfler</dc:creator>
  <cp:lastModifiedBy>Frank Derfler</cp:lastModifiedBy>
  <cp:revision>32</cp:revision>
  <cp:lastPrinted>2018-01-14T19:04:58Z</cp:lastPrinted>
  <dcterms:modified xsi:type="dcterms:W3CDTF">2022-12-01T12:47:47Z</dcterms:modified>
</cp:coreProperties>
</file>