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4" r:id="rId4"/>
    <p:sldId id="259" r:id="rId5"/>
    <p:sldId id="257" r:id="rId6"/>
    <p:sldId id="262" r:id="rId7"/>
    <p:sldId id="263" r:id="rId8"/>
    <p:sldId id="260" r:id="rId9"/>
    <p:sldId id="277" r:id="rId10"/>
    <p:sldId id="276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9"/>
    <p:restoredTop sz="94694"/>
  </p:normalViewPr>
  <p:slideViewPr>
    <p:cSldViewPr snapToGrid="0">
      <p:cViewPr>
        <p:scale>
          <a:sx n="92" d="100"/>
          <a:sy n="92" d="100"/>
        </p:scale>
        <p:origin x="14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3A54F-39CD-8149-8CBA-0F36F5744CA9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41999-8DDB-BD4F-8B74-8907C1C38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8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41999-8DDB-BD4F-8B74-8907C1C38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6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41999-8DDB-BD4F-8B74-8907C1C384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6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E7CF-5DD6-3F77-F25E-332EDEA36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B5387-A461-DCDA-CF0B-654C87A4B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D17CB-9BED-233E-F59F-57A7A55B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CBE86-8EF6-B9F6-65BB-EDD92D72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D116F-7247-704F-ECC9-C6BA5C66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4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73F5-0F64-6821-7E17-1EB053AE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D38C3-CCBF-13B4-AC13-69CE73E86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C7D8D-3B0D-C821-31EF-6FD91C14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785F3-1022-13D2-331E-A63B5320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C5CC9-1106-C9F1-51E0-5C762C54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21F32-EA1C-02E0-9040-EEFC23270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9B0CE-055C-D341-12AF-751B6F64C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2339D-AD4F-4701-9F55-B4DEE8F0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F056F-3CE6-6C37-1A25-4338FC2B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A5DC0-C2B9-A98F-7876-2AD2AAB0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480A-CEA8-1571-1227-CA2DD97B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F24D-DE03-A623-12ED-EC3C98416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F7742-4ED3-F1D0-2C1F-736D29F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3FFC1-65E7-9435-48C4-E45F60FF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01624-4260-A368-8E33-47D30C80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790F-CE17-144C-7CAD-293531C5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DE2A-AA6A-CEA7-D106-A2BE68E3D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EE156-659D-A87E-6BF8-80CE4767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F58F8-398E-2D15-89D4-BC7E616C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4446E-4CD5-6EE7-4BDF-828A2511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DF7E-CE67-C81D-52E4-B0AADFA7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D2328-1545-659B-EB72-49264387A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75C3C-2D15-9BF6-85F4-351352A9F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3EADE-6BF3-B6B5-3A58-CD894347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98484-96F8-C7F9-FA26-F35548A3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38671-578B-2D66-D743-29FB0210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7DFB-6156-976A-A8F6-924CAF84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2A3A1-2A7F-6C83-6D74-E19160348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80AEE-624A-BCB5-B48B-118B83DB9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0C0F1-5CDC-E8E2-3DCF-6802809CE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EC488-32C6-2619-2CDC-F0207D847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E9E66-C15E-7454-9928-B5A59B6E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FC2A8-A890-64EF-364A-9831E819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DFB793-E31C-525B-CC85-43634C55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8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092C-688E-79C6-6B70-507B68A3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23E6F-235E-2269-F8E2-837A8343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A29A1-027A-6801-BE26-554E231D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8B6A3-73F1-89D2-56B6-1BCF829A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6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21448-B0D4-3AB7-5098-7CC860D3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B2914-A442-ECE2-7E29-A71F0DC6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E1F2E-2F56-09EB-B7DF-986B7351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6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7A02-4517-AD16-5BEA-97BA5CCD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EDDB7-AAEB-17A2-E006-BA1F6B991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21EDD-ED45-BF47-5858-B799863EE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AA021-AC56-FD0A-ECA2-D1DEE892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AA35F-D4DC-1A9E-8547-F750E076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51DA6-887C-FB66-AB07-79BB4E6E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5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4CF9-02EE-0C71-1512-7671F5315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6D83E3-1358-B839-BBC7-A48CB9CF6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CDEF-2D4B-3749-4D8F-5923730F4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C7DFD-E5EB-9C76-6099-6C405087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8A083-A7A0-8BBD-E903-FF615826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0A273-3378-5998-4461-F9DE72E5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8F932-2065-37F4-7C8C-0BBCAC2D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B44CB-2E3D-FB9B-E468-F3ABF73BD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EBDE5-F610-D806-2C74-19EE134AD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DD28C-8F1E-5C43-B3FE-12EE735C36C1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08260-C2A5-1DB2-6351-02220E600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27A5-FDC6-9936-CF89-61CD87829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661D-CCF3-F142-A96C-2D6B4AC6E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5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CBEA-01BB-B3EE-E647-3C8F793CC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A5EBD-6C88-7B26-FFEC-F1AA5EA99F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855B8-3CFD-A41C-98F8-A15C46510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3" y="1778"/>
            <a:ext cx="12195163" cy="68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1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8DC8-2949-E2A5-CF3E-49B1B7CE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5E2A6-3300-CCA9-9AA9-E2D0685C4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6697E-FCF7-4DAA-58F5-22797360D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4" b="4482"/>
          <a:stretch/>
        </p:blipFill>
        <p:spPr>
          <a:xfrm>
            <a:off x="1520056" y="705698"/>
            <a:ext cx="10515600" cy="6152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8CD63-2262-CE6A-0E51-E2DCBAD7544F}"/>
              </a:ext>
            </a:extLst>
          </p:cNvPr>
          <p:cNvSpPr txBox="1"/>
          <p:nvPr/>
        </p:nvSpPr>
        <p:spPr>
          <a:xfrm>
            <a:off x="1563112" y="64358"/>
            <a:ext cx="6279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2022-23 CLUB LEADERSHIP</a:t>
            </a:r>
          </a:p>
        </p:txBody>
      </p:sp>
    </p:spTree>
    <p:extLst>
      <p:ext uri="{BB962C8B-B14F-4D97-AF65-F5344CB8AC3E}">
        <p14:creationId xmlns:p14="http://schemas.microsoft.com/office/powerpoint/2010/main" val="379826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CDFB-2714-D308-B58B-FA8B270B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22987-715E-F8D3-16F8-20C3950A8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C2B78-5B08-F648-F41B-9BB4CF31218C}"/>
              </a:ext>
            </a:extLst>
          </p:cNvPr>
          <p:cNvSpPr txBox="1"/>
          <p:nvPr/>
        </p:nvSpPr>
        <p:spPr>
          <a:xfrm>
            <a:off x="541867" y="6214532"/>
            <a:ext cx="5808133" cy="389467"/>
          </a:xfrm>
          <a:prstGeom prst="rect">
            <a:avLst/>
          </a:prstGeom>
          <a:solidFill>
            <a:srgbClr val="2C57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50A99-3EC3-C841-7821-7B8D278EB42A}"/>
              </a:ext>
            </a:extLst>
          </p:cNvPr>
          <p:cNvSpPr txBox="1"/>
          <p:nvPr/>
        </p:nvSpPr>
        <p:spPr>
          <a:xfrm>
            <a:off x="4691337" y="1975942"/>
            <a:ext cx="1197444" cy="461665"/>
          </a:xfrm>
          <a:prstGeom prst="rect">
            <a:avLst/>
          </a:prstGeom>
          <a:solidFill>
            <a:srgbClr val="2C5799"/>
          </a:solidFill>
        </p:spPr>
        <p:txBody>
          <a:bodyPr wrap="none" lIns="0" r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$30,000/</a:t>
            </a:r>
            <a:r>
              <a:rPr lang="en-US" sz="2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yr</a:t>
            </a: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15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77730-22BD-9311-4FA7-7BC1F03A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FFF9EF-B003-64A1-078B-B4D99C7E7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97EDE-F6C0-FACF-9EDC-F75096E4A03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32F38-A0C3-FD2A-FEBC-6CDBACF98D62}"/>
              </a:ext>
            </a:extLst>
          </p:cNvPr>
          <p:cNvSpPr txBox="1"/>
          <p:nvPr/>
        </p:nvSpPr>
        <p:spPr>
          <a:xfrm>
            <a:off x="2438400" y="1126382"/>
            <a:ext cx="9026769" cy="5575052"/>
          </a:xfrm>
          <a:prstGeom prst="rect">
            <a:avLst/>
          </a:prstGeom>
          <a:solidFill>
            <a:srgbClr val="2C5799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painting with Habitat for Humanity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to students at BB Harris Elementary every month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 Thanksgiving dinner at Boys &amp; Girls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 meal boxes with Nothing But the Truth Ministries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 bells for Salvation Army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 Christmas Eve lunch to Annandale Village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Drive for BB Harris Elementary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Host a Family Fun Day for Rainbow Village kids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 it Pink 5K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Mosaic Rotary Bowl-a-Thon</a:t>
            </a:r>
          </a:p>
        </p:txBody>
      </p:sp>
    </p:spTree>
    <p:extLst>
      <p:ext uri="{BB962C8B-B14F-4D97-AF65-F5344CB8AC3E}">
        <p14:creationId xmlns:p14="http://schemas.microsoft.com/office/powerpoint/2010/main" val="349598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E629-D8A7-6A26-100B-BF932A6C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CE3F67-7F25-EA39-34BF-00FEABC44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4910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24ED-56C2-5B7E-54DC-2DB3C6AB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6F7BF0-F7F6-652E-6788-DBE3A534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546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B996-F4DB-630B-9BA2-623BE307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F8C2A-C6C5-9A8B-2CB5-C17E4701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899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7421-B582-E2A9-16F9-18A9D503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35646F-B9F3-AB77-8C11-7667DF839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957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67F4-BD45-D923-7A47-4447736E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503EB6-D18A-859B-6A3C-248044F1C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220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86A6-F860-0B93-D53B-46294B10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31405-151E-ED7C-4E70-1ABCF0D14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8656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09EB7-91FF-5FA7-9638-F1194755D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33"/>
          <a:stretch/>
        </p:blipFill>
        <p:spPr>
          <a:xfrm>
            <a:off x="10769599" y="-1"/>
            <a:ext cx="1422401" cy="68580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19FA4-D244-ED42-3722-A5AB18698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29" y="694266"/>
            <a:ext cx="4110971" cy="4080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5F6E5-6160-D0C5-6B97-9320A81BA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424" y="1900102"/>
            <a:ext cx="6381976" cy="4957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EF73D-C3C4-4BDB-BF85-21038CFF3AD0}"/>
              </a:ext>
            </a:extLst>
          </p:cNvPr>
          <p:cNvSpPr txBox="1"/>
          <p:nvPr/>
        </p:nvSpPr>
        <p:spPr>
          <a:xfrm>
            <a:off x="7124050" y="589298"/>
            <a:ext cx="220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DACDdb</a:t>
            </a:r>
            <a:endParaRPr lang="en-US" sz="4000" b="1" dirty="0">
              <a:solidFill>
                <a:srgbClr val="2C57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A5C71-914B-BC2D-E882-7F35FA92C8E1}"/>
              </a:ext>
            </a:extLst>
          </p:cNvPr>
          <p:cNvSpPr txBox="1"/>
          <p:nvPr/>
        </p:nvSpPr>
        <p:spPr>
          <a:xfrm>
            <a:off x="6899566" y="1210887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www.dacdb.com</a:t>
            </a:r>
            <a:endParaRPr lang="en-US" sz="2400" dirty="0">
              <a:solidFill>
                <a:srgbClr val="2C57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4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2F2A-9228-2CA6-4555-3C54806C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ECC397-BFEC-3368-AE3B-A0A92900F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A31F0B-0531-E8EC-F111-4DA541E13D25}"/>
              </a:ext>
            </a:extLst>
          </p:cNvPr>
          <p:cNvSpPr/>
          <p:nvPr/>
        </p:nvSpPr>
        <p:spPr>
          <a:xfrm>
            <a:off x="0" y="365125"/>
            <a:ext cx="5300133" cy="6127750"/>
          </a:xfrm>
          <a:prstGeom prst="rect">
            <a:avLst/>
          </a:prstGeom>
          <a:solidFill>
            <a:srgbClr val="2C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  <a:r>
              <a:rPr lang="en-US" dirty="0" err="1"/>
              <a:t>Ç</a:t>
            </a:r>
            <a:endParaRPr lang="en-US" dirty="0"/>
          </a:p>
        </p:txBody>
      </p:sp>
      <p:pic>
        <p:nvPicPr>
          <p:cNvPr id="8194" name="Picture 2" descr="Rotary International Convention Hamburg | Greater Rochester Rotary Club">
            <a:extLst>
              <a:ext uri="{FF2B5EF4-FFF2-40B4-BE49-F238E27FC236}">
                <a16:creationId xmlns:a16="http://schemas.microsoft.com/office/drawing/2014/main" id="{02DF4BD6-5B69-1F0B-DC7E-ED17306A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027906"/>
            <a:ext cx="4509294" cy="45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2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0F5B-B540-FC59-A99D-EA2F40A9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09EB7-91FF-5FA7-9638-F1194755D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69817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2F2A-9228-2CA6-4555-3C54806C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ECC397-BFEC-3368-AE3B-A0A92900F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65A2E-A459-B710-A3EC-646BD89E0895}"/>
              </a:ext>
            </a:extLst>
          </p:cNvPr>
          <p:cNvSpPr txBox="1"/>
          <p:nvPr/>
        </p:nvSpPr>
        <p:spPr>
          <a:xfrm>
            <a:off x="5757334" y="574821"/>
            <a:ext cx="5147733" cy="5693866"/>
          </a:xfrm>
          <a:prstGeom prst="rect">
            <a:avLst/>
          </a:prstGeom>
          <a:solidFill>
            <a:srgbClr val="2C5799"/>
          </a:solidFill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Motto: </a:t>
            </a:r>
            <a:r>
              <a:rPr lang="en-US" sz="24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Service Above Self</a:t>
            </a:r>
          </a:p>
          <a:p>
            <a:endParaRPr lang="en-US" sz="2400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Moral Code: The 4-Way Test</a:t>
            </a:r>
          </a:p>
          <a:p>
            <a:endParaRPr lang="en-US" sz="2400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  - Is it the TRUTH</a:t>
            </a:r>
          </a:p>
          <a:p>
            <a:r>
              <a: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  - Is it FAIR to all concerned</a:t>
            </a:r>
          </a:p>
          <a:p>
            <a:r>
              <a: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  - Will it build GOODWILL and </a:t>
            </a:r>
          </a:p>
          <a:p>
            <a:r>
              <a: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         BETTER FRIENDSHIPS?</a:t>
            </a:r>
          </a:p>
          <a:p>
            <a:r>
              <a:rPr lang="en-US" sz="2000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  - Will it be BENEFICIAL to all concerned</a:t>
            </a:r>
          </a:p>
          <a:p>
            <a:endParaRPr lang="en-US" sz="2400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Avenir Light" panose="020B0402020203020204" pitchFamily="34" charset="77"/>
              <a:cs typeface="Microsoft Sans Serif" panose="020B0604020202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Avenir Light" panose="020B0402020203020204" pitchFamily="34" charset="77"/>
                <a:cs typeface="Microsoft Sans Serif" panose="020B0604020202020204" pitchFamily="34" charset="0"/>
              </a:rPr>
              <a:t>Friendship ~ Ethical Standards ~ Service ~ Int’l Peace/Goodwill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931A4-358D-8289-E61E-3AA277E2FBEC}"/>
              </a:ext>
            </a:extLst>
          </p:cNvPr>
          <p:cNvSpPr txBox="1"/>
          <p:nvPr/>
        </p:nvSpPr>
        <p:spPr>
          <a:xfrm>
            <a:off x="5638800" y="243944"/>
            <a:ext cx="5027338" cy="646331"/>
          </a:xfrm>
          <a:prstGeom prst="rect">
            <a:avLst/>
          </a:prstGeom>
          <a:solidFill>
            <a:srgbClr val="2C5799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GUIDING PRINCIPLES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79564-5035-519B-F846-CC9664DB55AB}"/>
              </a:ext>
            </a:extLst>
          </p:cNvPr>
          <p:cNvSpPr/>
          <p:nvPr/>
        </p:nvSpPr>
        <p:spPr>
          <a:xfrm>
            <a:off x="0" y="365125"/>
            <a:ext cx="5300133" cy="6127750"/>
          </a:xfrm>
          <a:prstGeom prst="rect">
            <a:avLst/>
          </a:prstGeom>
          <a:solidFill>
            <a:srgbClr val="2C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  <a:r>
              <a:rPr lang="en-US" dirty="0" err="1"/>
              <a:t>Ç</a:t>
            </a:r>
            <a:endParaRPr lang="en-US" dirty="0"/>
          </a:p>
        </p:txBody>
      </p:sp>
      <p:pic>
        <p:nvPicPr>
          <p:cNvPr id="8" name="Picture 2" descr="Rotary International Convention Hamburg | Greater Rochester Rotary Club">
            <a:extLst>
              <a:ext uri="{FF2B5EF4-FFF2-40B4-BE49-F238E27FC236}">
                <a16:creationId xmlns:a16="http://schemas.microsoft.com/office/drawing/2014/main" id="{D24B4297-1888-E860-6735-91251098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027906"/>
            <a:ext cx="4509294" cy="45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F19F79-59CF-4660-F306-1C3AB086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79651D-EFE7-D0C6-8A8D-3682F96F6073}"/>
              </a:ext>
            </a:extLst>
          </p:cNvPr>
          <p:cNvSpPr txBox="1"/>
          <p:nvPr/>
        </p:nvSpPr>
        <p:spPr>
          <a:xfrm>
            <a:off x="541867" y="5825073"/>
            <a:ext cx="5808133" cy="389467"/>
          </a:xfrm>
          <a:prstGeom prst="rect">
            <a:avLst/>
          </a:prstGeom>
          <a:solidFill>
            <a:srgbClr val="2C57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54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DA88AA-2856-D91E-D599-2018D98D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DE3767-4CDF-2678-CEA3-6144257BF585}"/>
              </a:ext>
            </a:extLst>
          </p:cNvPr>
          <p:cNvSpPr txBox="1"/>
          <p:nvPr/>
        </p:nvSpPr>
        <p:spPr>
          <a:xfrm>
            <a:off x="220134" y="347133"/>
            <a:ext cx="10160000" cy="6163733"/>
          </a:xfrm>
          <a:prstGeom prst="rect">
            <a:avLst/>
          </a:prstGeom>
          <a:solidFill>
            <a:srgbClr val="2C579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19E72-F5D1-27D3-F529-EF6941F1D3A5}"/>
              </a:ext>
            </a:extLst>
          </p:cNvPr>
          <p:cNvSpPr txBox="1"/>
          <p:nvPr/>
        </p:nvSpPr>
        <p:spPr>
          <a:xfrm>
            <a:off x="711200" y="650344"/>
            <a:ext cx="5843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STRUCTURE OF ROTARY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696AA-576D-1E26-3F5E-7E09AE35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26" y="1810813"/>
            <a:ext cx="2993652" cy="3624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A6C7F-C7AC-7636-6900-BAC9C7E9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952" y="1810813"/>
            <a:ext cx="3049705" cy="3624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C5A27-71BB-E257-6F55-21F077521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074" y="1810813"/>
            <a:ext cx="2959536" cy="36247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035A04-3DA2-180B-A144-8B1538091A1B}"/>
              </a:ext>
            </a:extLst>
          </p:cNvPr>
          <p:cNvSpPr txBox="1"/>
          <p:nvPr/>
        </p:nvSpPr>
        <p:spPr>
          <a:xfrm>
            <a:off x="693898" y="5795854"/>
            <a:ext cx="9452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Rotaract Clubs (18+): 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Bring together young people ages 18+ with a focus on service, leadership and fellowship.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C9A45-EF8E-CA73-AAD9-BC8B700E0E5C}"/>
              </a:ext>
            </a:extLst>
          </p:cNvPr>
          <p:cNvSpPr txBox="1"/>
          <p:nvPr/>
        </p:nvSpPr>
        <p:spPr>
          <a:xfrm>
            <a:off x="693898" y="6196212"/>
            <a:ext cx="9850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Interact Clubs (12-18): 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Youth ages 12-18 connect and learn about their communities through service and activities.</a:t>
            </a:r>
          </a:p>
        </p:txBody>
      </p:sp>
    </p:spTree>
    <p:extLst>
      <p:ext uri="{BB962C8B-B14F-4D97-AF65-F5344CB8AC3E}">
        <p14:creationId xmlns:p14="http://schemas.microsoft.com/office/powerpoint/2010/main" val="23411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53ED-79CF-AB16-D81E-3C5F2654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4D0A1E-5AC1-2AD6-63DE-48098A065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8BF7D6-E006-9073-F1BF-9BC543F5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99" y="365125"/>
            <a:ext cx="9999133" cy="6221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5B24C-E2C8-1F33-BA40-6F664238B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66"/>
          <a:stretch/>
        </p:blipFill>
        <p:spPr>
          <a:xfrm>
            <a:off x="10783495" y="0"/>
            <a:ext cx="1408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2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DA41B-DF63-2A0B-7FD8-C61E3271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37" b="38041"/>
          <a:stretch/>
        </p:blipFill>
        <p:spPr>
          <a:xfrm>
            <a:off x="736463" y="1519126"/>
            <a:ext cx="5147463" cy="4124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C7D474D-D838-4F76-4015-AC2B02525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14" y="2556932"/>
            <a:ext cx="3792428" cy="38667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EB3C04-5E7D-359E-3F88-4671EF13BB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466"/>
          <a:stretch/>
        </p:blipFill>
        <p:spPr>
          <a:xfrm>
            <a:off x="10783495" y="0"/>
            <a:ext cx="14085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3425E0-65CF-3C80-BF30-C45EFA2AFBF9}"/>
              </a:ext>
            </a:extLst>
          </p:cNvPr>
          <p:cNvSpPr txBox="1"/>
          <p:nvPr/>
        </p:nvSpPr>
        <p:spPr>
          <a:xfrm>
            <a:off x="711200" y="565679"/>
            <a:ext cx="2829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OUR CLUB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5691D-4E8C-EB49-F324-65954DB51BAE}"/>
              </a:ext>
            </a:extLst>
          </p:cNvPr>
          <p:cNvSpPr txBox="1"/>
          <p:nvPr/>
        </p:nvSpPr>
        <p:spPr>
          <a:xfrm>
            <a:off x="6514646" y="1359538"/>
            <a:ext cx="247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400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Zone 34</a:t>
            </a:r>
          </a:p>
          <a:p>
            <a:pPr marL="571500" indent="-571500">
              <a:buFontTx/>
              <a:buChar char="-"/>
            </a:pPr>
            <a:r>
              <a:rPr lang="en-US" sz="2400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District 6910</a:t>
            </a:r>
          </a:p>
        </p:txBody>
      </p:sp>
    </p:spTree>
    <p:extLst>
      <p:ext uri="{BB962C8B-B14F-4D97-AF65-F5344CB8AC3E}">
        <p14:creationId xmlns:p14="http://schemas.microsoft.com/office/powerpoint/2010/main" val="72913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8DC8-2949-E2A5-CF3E-49B1B7CE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5E2A6-3300-CCA9-9AA9-E2D0685C4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1876B-74BD-42BE-7BA2-87351BA318A4}"/>
              </a:ext>
            </a:extLst>
          </p:cNvPr>
          <p:cNvSpPr txBox="1"/>
          <p:nvPr/>
        </p:nvSpPr>
        <p:spPr>
          <a:xfrm>
            <a:off x="2099734" y="5046133"/>
            <a:ext cx="3449728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C5799"/>
                </a:solidFill>
              </a:rPr>
              <a:t>Active Individual: 	31</a:t>
            </a:r>
          </a:p>
          <a:p>
            <a:r>
              <a:rPr lang="en-US" dirty="0">
                <a:solidFill>
                  <a:srgbClr val="2C5799"/>
                </a:solidFill>
              </a:rPr>
              <a:t>Active Corporate: 	11</a:t>
            </a:r>
          </a:p>
          <a:p>
            <a:r>
              <a:rPr lang="en-US" dirty="0">
                <a:solidFill>
                  <a:srgbClr val="2C5799"/>
                </a:solidFill>
              </a:rPr>
              <a:t>Active R85: 	3</a:t>
            </a:r>
          </a:p>
          <a:p>
            <a:r>
              <a:rPr lang="en-US" b="1" dirty="0">
                <a:solidFill>
                  <a:srgbClr val="2C5799"/>
                </a:solidFill>
              </a:rPr>
              <a:t>Total Active: 	45 members</a:t>
            </a:r>
            <a:r>
              <a:rPr lang="en-US" dirty="0">
                <a:solidFill>
                  <a:srgbClr val="2C5799"/>
                </a:solidFill>
              </a:rPr>
              <a:t> </a:t>
            </a:r>
          </a:p>
          <a:p>
            <a:pPr lvl="4"/>
            <a:r>
              <a:rPr lang="en-US" sz="1400" i="1" dirty="0">
                <a:solidFill>
                  <a:srgbClr val="2C5799"/>
                </a:solidFill>
              </a:rPr>
              <a:t>(6 Honorary)</a:t>
            </a:r>
          </a:p>
        </p:txBody>
      </p:sp>
    </p:spTree>
    <p:extLst>
      <p:ext uri="{BB962C8B-B14F-4D97-AF65-F5344CB8AC3E}">
        <p14:creationId xmlns:p14="http://schemas.microsoft.com/office/powerpoint/2010/main" val="159681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8DC8-2949-E2A5-CF3E-49B1B7CE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5E2A6-3300-CCA9-9AA9-E2D0685C4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1876B-74BD-42BE-7BA2-87351BA318A4}"/>
              </a:ext>
            </a:extLst>
          </p:cNvPr>
          <p:cNvSpPr txBox="1"/>
          <p:nvPr/>
        </p:nvSpPr>
        <p:spPr>
          <a:xfrm>
            <a:off x="2099734" y="5046133"/>
            <a:ext cx="3449728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C5799"/>
                </a:solidFill>
              </a:rPr>
              <a:t>Active Individual: 	31</a:t>
            </a:r>
          </a:p>
          <a:p>
            <a:r>
              <a:rPr lang="en-US" dirty="0">
                <a:solidFill>
                  <a:srgbClr val="2C5799"/>
                </a:solidFill>
              </a:rPr>
              <a:t>Active Corporate: 	11</a:t>
            </a:r>
          </a:p>
          <a:p>
            <a:r>
              <a:rPr lang="en-US" dirty="0">
                <a:solidFill>
                  <a:srgbClr val="2C5799"/>
                </a:solidFill>
              </a:rPr>
              <a:t>Active R85: 	3</a:t>
            </a:r>
          </a:p>
          <a:p>
            <a:r>
              <a:rPr lang="en-US" b="1" dirty="0">
                <a:solidFill>
                  <a:srgbClr val="2C5799"/>
                </a:solidFill>
              </a:rPr>
              <a:t>Total Active: 	45 members</a:t>
            </a:r>
            <a:r>
              <a:rPr lang="en-US" dirty="0">
                <a:solidFill>
                  <a:srgbClr val="2C5799"/>
                </a:solidFill>
              </a:rPr>
              <a:t> </a:t>
            </a:r>
          </a:p>
          <a:p>
            <a:pPr lvl="4"/>
            <a:r>
              <a:rPr lang="en-US" sz="1400" i="1" dirty="0">
                <a:solidFill>
                  <a:srgbClr val="2C5799"/>
                </a:solidFill>
              </a:rPr>
              <a:t>(6 Honorary)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9A6E2-08B2-DEC2-F9B0-90C09171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951" y="56865"/>
            <a:ext cx="10630486" cy="6817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B0BDD-128B-CB10-03C7-CFDFB48EF39B}"/>
              </a:ext>
            </a:extLst>
          </p:cNvPr>
          <p:cNvSpPr txBox="1"/>
          <p:nvPr/>
        </p:nvSpPr>
        <p:spPr>
          <a:xfrm rot="16200000">
            <a:off x="-463702" y="725662"/>
            <a:ext cx="221086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MEMBER</a:t>
            </a:r>
          </a:p>
          <a:p>
            <a:pPr algn="r"/>
            <a:r>
              <a:rPr lang="en-US" sz="3600" b="1" dirty="0">
                <a:solidFill>
                  <a:srgbClr val="2C57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562550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6486</TotalTime>
  <Words>245</Words>
  <Application>Microsoft Macintosh PowerPoint</Application>
  <PresentationFormat>Widescreen</PresentationFormat>
  <Paragraphs>52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Avenir Light</vt:lpstr>
      <vt:lpstr>Calibri</vt:lpstr>
      <vt:lpstr>Calibri Light</vt:lpstr>
      <vt:lpstr>Microsoft Sans Serif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Halley</dc:creator>
  <cp:lastModifiedBy>Ken Halley</cp:lastModifiedBy>
  <cp:revision>2</cp:revision>
  <cp:lastPrinted>2023-02-02T14:22:42Z</cp:lastPrinted>
  <dcterms:created xsi:type="dcterms:W3CDTF">2022-10-06T13:04:50Z</dcterms:created>
  <dcterms:modified xsi:type="dcterms:W3CDTF">2023-02-06T23:24:17Z</dcterms:modified>
</cp:coreProperties>
</file>