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73" r:id="rId3"/>
    <p:sldId id="271" r:id="rId4"/>
    <p:sldId id="274" r:id="rId5"/>
    <p:sldId id="257" r:id="rId6"/>
    <p:sldId id="277" r:id="rId7"/>
    <p:sldId id="272" r:id="rId8"/>
    <p:sldId id="270" r:id="rId9"/>
    <p:sldId id="259" r:id="rId10"/>
    <p:sldId id="275" r:id="rId11"/>
    <p:sldId id="281" r:id="rId12"/>
    <p:sldId id="278" r:id="rId13"/>
    <p:sldId id="266" r:id="rId14"/>
    <p:sldId id="279" r:id="rId15"/>
    <p:sldId id="267" r:id="rId16"/>
    <p:sldId id="280"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Hilburn" initials="RH" lastIdx="0" clrIdx="0">
    <p:extLst>
      <p:ext uri="{19B8F6BF-5375-455C-9EA6-DF929625EA0E}">
        <p15:presenceInfo xmlns:p15="http://schemas.microsoft.com/office/powerpoint/2012/main" userId="Robert Hilbur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41" autoAdjust="0"/>
    <p:restoredTop sz="94660"/>
  </p:normalViewPr>
  <p:slideViewPr>
    <p:cSldViewPr snapToGrid="0">
      <p:cViewPr varScale="1">
        <p:scale>
          <a:sx n="93" d="100"/>
          <a:sy n="93" d="100"/>
        </p:scale>
        <p:origin x="5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3940-ED85-CE4E-93AC-A7AA910E7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AF00A2-BC8B-234A-8086-9BF4B2813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6DFA79-5787-5042-B830-B6E42A20E9CF}"/>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5" name="Footer Placeholder 4">
            <a:extLst>
              <a:ext uri="{FF2B5EF4-FFF2-40B4-BE49-F238E27FC236}">
                <a16:creationId xmlns:a16="http://schemas.microsoft.com/office/drawing/2014/main" id="{BBBA157D-43D9-C645-9948-1E49FFB264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C6DB41-3331-9844-A880-13DAFB29CE9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622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8783-A683-4C4F-9B61-E85C62C1CB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2161F6-7D9C-C845-9977-B86677ABC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CC51-8B83-B54F-9776-75C64FF48609}"/>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5" name="Footer Placeholder 4">
            <a:extLst>
              <a:ext uri="{FF2B5EF4-FFF2-40B4-BE49-F238E27FC236}">
                <a16:creationId xmlns:a16="http://schemas.microsoft.com/office/drawing/2014/main" id="{BA805B1F-8E7F-F148-B723-D9725B3633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852B10-5252-704D-A6F2-7AB473E87B1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34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1CC3B3-EE03-E345-AF3A-2D34EFC518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A63344-C607-D345-B521-125468692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9DC83-9546-E24D-8B2F-28E3F73DC252}"/>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5" name="Footer Placeholder 4">
            <a:extLst>
              <a:ext uri="{FF2B5EF4-FFF2-40B4-BE49-F238E27FC236}">
                <a16:creationId xmlns:a16="http://schemas.microsoft.com/office/drawing/2014/main" id="{E12F2684-415A-7745-8204-07AE753E03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669269-1BFE-D342-B8E6-189BC0F90B8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88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9926-9385-714B-8563-D3F1CF518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B18A3-A6BD-A040-9833-BA9B806BD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CEDE1-37CD-2642-BF42-9B77D16E4BEF}"/>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5" name="Footer Placeholder 4">
            <a:extLst>
              <a:ext uri="{FF2B5EF4-FFF2-40B4-BE49-F238E27FC236}">
                <a16:creationId xmlns:a16="http://schemas.microsoft.com/office/drawing/2014/main" id="{EE187E63-8A74-224D-9ACA-C7FD2EFEC1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A1A61-86CC-8342-9850-922E0E3A74D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845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5774-B554-8D4F-A7D4-4202988D84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755EFD-0B04-6C4D-8BCD-6196F55DC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E23E64-31FC-9343-A682-76B5051956C4}"/>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5" name="Footer Placeholder 4">
            <a:extLst>
              <a:ext uri="{FF2B5EF4-FFF2-40B4-BE49-F238E27FC236}">
                <a16:creationId xmlns:a16="http://schemas.microsoft.com/office/drawing/2014/main" id="{176C037B-E7CF-FA41-AFFB-7F02835804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919741-76C8-1545-B27F-454AA244166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681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880-9C12-5644-9616-41E1B7477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8577B-3A50-AD49-9EE3-95A6BB6F3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CDCBA-023C-2041-BE9D-A51FC98BD7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1E337F-EA75-324C-9F05-937F518CE82D}"/>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6" name="Footer Placeholder 5">
            <a:extLst>
              <a:ext uri="{FF2B5EF4-FFF2-40B4-BE49-F238E27FC236}">
                <a16:creationId xmlns:a16="http://schemas.microsoft.com/office/drawing/2014/main" id="{0DA68792-2AEC-2B4C-BBB4-C1202ED6F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8D90F7-D352-4B42-8FCA-1E0F9EC0C4D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132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2425-62DC-CD40-A670-352647684D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5693D-66D6-9642-A6DA-D402A3BAF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675E6-C9CA-5146-99E8-D70908F526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F0889-5628-B842-9B55-313CABED4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87C0A3-B894-0148-98B8-CFE09E70A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EE0A0-104A-9447-B877-4A2C363B3613}"/>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8" name="Footer Placeholder 7">
            <a:extLst>
              <a:ext uri="{FF2B5EF4-FFF2-40B4-BE49-F238E27FC236}">
                <a16:creationId xmlns:a16="http://schemas.microsoft.com/office/drawing/2014/main" id="{D5DCF8E2-5750-F241-BEE4-1129463D1D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2D0D9F-C552-9747-B110-5D0C2A7F0B9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327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41B8-B563-8C4F-939C-95FA1163C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3EBA8-8367-EA46-A092-CF869BD7FC7B}"/>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4" name="Footer Placeholder 3">
            <a:extLst>
              <a:ext uri="{FF2B5EF4-FFF2-40B4-BE49-F238E27FC236}">
                <a16:creationId xmlns:a16="http://schemas.microsoft.com/office/drawing/2014/main" id="{0A3E76D0-2885-E140-A817-0767D11DF1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C35F27A-EBBF-0342-BFBD-5D378990D2D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721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CC7FD7-4B05-C04D-8180-70AE6BA2C577}"/>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3" name="Footer Placeholder 2">
            <a:extLst>
              <a:ext uri="{FF2B5EF4-FFF2-40B4-BE49-F238E27FC236}">
                <a16:creationId xmlns:a16="http://schemas.microsoft.com/office/drawing/2014/main" id="{04D1EEA1-171A-5E46-9A0F-87164B5C2C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3A2E3D-264B-6340-BB5A-66DAB44A41F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936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0292-BD17-FB41-B08A-010F82FD9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374A29-844F-DC4C-9613-6763B5582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7F668F-CEBC-F940-93FC-7BB0526C7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E5F49-904C-2C4A-8E4D-B2F6ADE23E42}"/>
              </a:ext>
            </a:extLst>
          </p:cNvPr>
          <p:cNvSpPr>
            <a:spLocks noGrp="1"/>
          </p:cNvSpPr>
          <p:nvPr>
            <p:ph type="dt" sz="half" idx="10"/>
          </p:nvPr>
        </p:nvSpPr>
        <p:spPr/>
        <p:txBody>
          <a:bodyPr/>
          <a:lstStyle/>
          <a:p>
            <a:fld id="{48A87A34-81AB-432B-8DAE-1953F412C126}" type="datetimeFigureOut">
              <a:rPr lang="en-US" smtClean="0"/>
              <a:t>7/11/21</a:t>
            </a:fld>
            <a:endParaRPr lang="en-US" dirty="0"/>
          </a:p>
        </p:txBody>
      </p:sp>
      <p:sp>
        <p:nvSpPr>
          <p:cNvPr id="6" name="Footer Placeholder 5">
            <a:extLst>
              <a:ext uri="{FF2B5EF4-FFF2-40B4-BE49-F238E27FC236}">
                <a16:creationId xmlns:a16="http://schemas.microsoft.com/office/drawing/2014/main" id="{9B571265-B7E2-0B4B-82E4-02EE647A0D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7F8B4D-4027-7B45-8771-66EED412D1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727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BA16-89C5-854A-840D-92D68BF32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74B4A6-C598-BE42-B6E8-C0FE2C218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4DFD93-02E1-9B42-A8C8-45CCE5E8D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3CF97-087A-7547-A2DA-1D5875D5E478}"/>
              </a:ext>
            </a:extLst>
          </p:cNvPr>
          <p:cNvSpPr>
            <a:spLocks noGrp="1"/>
          </p:cNvSpPr>
          <p:nvPr>
            <p:ph type="dt" sz="half" idx="10"/>
          </p:nvPr>
        </p:nvSpPr>
        <p:spPr/>
        <p:txBody>
          <a:bodyPr/>
          <a:lstStyle/>
          <a:p>
            <a:fld id="{48A87A34-81AB-432B-8DAE-1953F412C126}" type="datetimeFigureOut">
              <a:rPr lang="en-US" smtClean="0"/>
              <a:pPr/>
              <a:t>7/11/21</a:t>
            </a:fld>
            <a:endParaRPr lang="en-US" dirty="0"/>
          </a:p>
        </p:txBody>
      </p:sp>
      <p:sp>
        <p:nvSpPr>
          <p:cNvPr id="6" name="Footer Placeholder 5">
            <a:extLst>
              <a:ext uri="{FF2B5EF4-FFF2-40B4-BE49-F238E27FC236}">
                <a16:creationId xmlns:a16="http://schemas.microsoft.com/office/drawing/2014/main" id="{2E1063F7-1BFA-0A41-9C22-2E6E93D1B5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5F0ACB-F1BF-F14C-81D1-0295922F000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8666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C0A8C-5C67-C74C-87E4-E9848951E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437A10-4817-314E-BD60-3784FA759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F8C6A-32F0-BD4B-9313-C59B92337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7/11/21</a:t>
            </a:fld>
            <a:endParaRPr lang="en-US" dirty="0"/>
          </a:p>
        </p:txBody>
      </p:sp>
      <p:sp>
        <p:nvSpPr>
          <p:cNvPr id="5" name="Footer Placeholder 4">
            <a:extLst>
              <a:ext uri="{FF2B5EF4-FFF2-40B4-BE49-F238E27FC236}">
                <a16:creationId xmlns:a16="http://schemas.microsoft.com/office/drawing/2014/main" id="{A7A98A99-7901-594A-A7EB-D0AB1A91A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0E007F-4044-E349-BF04-234443577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91365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5996-5A9A-4DE4-92BE-A90C6E44EFCF}"/>
              </a:ext>
            </a:extLst>
          </p:cNvPr>
          <p:cNvSpPr>
            <a:spLocks noGrp="1"/>
          </p:cNvSpPr>
          <p:nvPr>
            <p:ph type="title"/>
          </p:nvPr>
        </p:nvSpPr>
        <p:spPr>
          <a:xfrm>
            <a:off x="341237" y="635726"/>
            <a:ext cx="11513307" cy="635725"/>
          </a:xfrm>
        </p:spPr>
        <p:txBody>
          <a:bodyPr>
            <a:noAutofit/>
          </a:bodyPr>
          <a:lstStyle/>
          <a:p>
            <a:pPr algn="ctr"/>
            <a:br>
              <a:rPr lang="en-US" sz="4400" dirty="0"/>
            </a:br>
            <a:r>
              <a:rPr lang="en-US" sz="4400" dirty="0"/>
              <a:t>Club Leadership for 2021-2022</a:t>
            </a:r>
          </a:p>
        </p:txBody>
      </p:sp>
      <p:pic>
        <p:nvPicPr>
          <p:cNvPr id="11" name="Picture 10" descr="A picture containing text, sign, clipart&#10;&#10;Description automatically generated">
            <a:extLst>
              <a:ext uri="{FF2B5EF4-FFF2-40B4-BE49-F238E27FC236}">
                <a16:creationId xmlns:a16="http://schemas.microsoft.com/office/drawing/2014/main" id="{A97B13CF-BDB3-864F-A040-E071A621D7DD}"/>
              </a:ext>
            </a:extLst>
          </p:cNvPr>
          <p:cNvPicPr>
            <a:picLocks noChangeAspect="1"/>
          </p:cNvPicPr>
          <p:nvPr/>
        </p:nvPicPr>
        <p:blipFill>
          <a:blip r:embed="rId2"/>
          <a:stretch>
            <a:fillRect/>
          </a:stretch>
        </p:blipFill>
        <p:spPr>
          <a:xfrm>
            <a:off x="2010063" y="5576700"/>
            <a:ext cx="8810961" cy="1251927"/>
          </a:xfrm>
          <a:prstGeom prst="rect">
            <a:avLst/>
          </a:prstGeom>
        </p:spPr>
      </p:pic>
      <p:pic>
        <p:nvPicPr>
          <p:cNvPr id="9" name="Picture 8">
            <a:extLst>
              <a:ext uri="{FF2B5EF4-FFF2-40B4-BE49-F238E27FC236}">
                <a16:creationId xmlns:a16="http://schemas.microsoft.com/office/drawing/2014/main" id="{EF1719E3-63D2-4E44-A69F-3BEF318C585A}"/>
              </a:ext>
            </a:extLst>
          </p:cNvPr>
          <p:cNvPicPr>
            <a:picLocks noChangeAspect="1"/>
          </p:cNvPicPr>
          <p:nvPr/>
        </p:nvPicPr>
        <p:blipFill>
          <a:blip r:embed="rId3"/>
          <a:stretch>
            <a:fillRect/>
          </a:stretch>
        </p:blipFill>
        <p:spPr>
          <a:xfrm>
            <a:off x="10651588" y="2022195"/>
            <a:ext cx="1428750" cy="2143125"/>
          </a:xfrm>
          <a:prstGeom prst="rect">
            <a:avLst/>
          </a:prstGeom>
        </p:spPr>
      </p:pic>
      <p:pic>
        <p:nvPicPr>
          <p:cNvPr id="5" name="Picture 4" descr="A picture containing person, window&#10;&#10;Description automatically generated">
            <a:extLst>
              <a:ext uri="{FF2B5EF4-FFF2-40B4-BE49-F238E27FC236}">
                <a16:creationId xmlns:a16="http://schemas.microsoft.com/office/drawing/2014/main" id="{5E6E03D8-85A2-9F41-9028-A49F1CA7CCC8}"/>
              </a:ext>
            </a:extLst>
          </p:cNvPr>
          <p:cNvPicPr>
            <a:picLocks noChangeAspect="1"/>
          </p:cNvPicPr>
          <p:nvPr/>
        </p:nvPicPr>
        <p:blipFill rotWithShape="1">
          <a:blip r:embed="rId4"/>
          <a:srcRect l="9602" r="14764"/>
          <a:stretch/>
        </p:blipFill>
        <p:spPr>
          <a:xfrm>
            <a:off x="568034" y="2042206"/>
            <a:ext cx="1267789" cy="2143125"/>
          </a:xfrm>
          <a:prstGeom prst="rect">
            <a:avLst/>
          </a:prstGeom>
        </p:spPr>
      </p:pic>
      <p:pic>
        <p:nvPicPr>
          <p:cNvPr id="20" name="Picture 19" descr="A person wearing a suit and tie&#10;&#10;Description generated with very high confidence">
            <a:extLst>
              <a:ext uri="{FF2B5EF4-FFF2-40B4-BE49-F238E27FC236}">
                <a16:creationId xmlns:a16="http://schemas.microsoft.com/office/drawing/2014/main" id="{91856A21-EAF5-8F4D-9B10-39D1F601D0B2}"/>
              </a:ext>
            </a:extLst>
          </p:cNvPr>
          <p:cNvPicPr>
            <a:picLocks noChangeAspect="1"/>
          </p:cNvPicPr>
          <p:nvPr/>
        </p:nvPicPr>
        <p:blipFill>
          <a:blip r:embed="rId5"/>
          <a:stretch>
            <a:fillRect/>
          </a:stretch>
        </p:blipFill>
        <p:spPr>
          <a:xfrm>
            <a:off x="8608507" y="2060790"/>
            <a:ext cx="1553187" cy="2072805"/>
          </a:xfrm>
          <a:prstGeom prst="rect">
            <a:avLst/>
          </a:prstGeom>
        </p:spPr>
      </p:pic>
      <p:pic>
        <p:nvPicPr>
          <p:cNvPr id="14" name="Picture 13" descr="A picture containing person, wall, clothing, indoor&#10;&#10;Description automatically generated">
            <a:extLst>
              <a:ext uri="{FF2B5EF4-FFF2-40B4-BE49-F238E27FC236}">
                <a16:creationId xmlns:a16="http://schemas.microsoft.com/office/drawing/2014/main" id="{FBB211C2-40F6-3C4B-8140-D1A531378CEC}"/>
              </a:ext>
            </a:extLst>
          </p:cNvPr>
          <p:cNvPicPr>
            <a:picLocks noChangeAspect="1"/>
          </p:cNvPicPr>
          <p:nvPr/>
        </p:nvPicPr>
        <p:blipFill rotWithShape="1">
          <a:blip r:embed="rId6"/>
          <a:srcRect l="17066" r="23749"/>
          <a:stretch/>
        </p:blipFill>
        <p:spPr>
          <a:xfrm>
            <a:off x="4486666" y="2042206"/>
            <a:ext cx="1440287" cy="2074930"/>
          </a:xfrm>
          <a:prstGeom prst="rect">
            <a:avLst/>
          </a:prstGeom>
        </p:spPr>
      </p:pic>
      <p:pic>
        <p:nvPicPr>
          <p:cNvPr id="22" name="Picture 21" descr="A person smiling for the camera&#10;&#10;Description automatically generated with medium confidence">
            <a:extLst>
              <a:ext uri="{FF2B5EF4-FFF2-40B4-BE49-F238E27FC236}">
                <a16:creationId xmlns:a16="http://schemas.microsoft.com/office/drawing/2014/main" id="{190BF06B-454F-7C44-88BA-CD9906BAB6DD}"/>
              </a:ext>
            </a:extLst>
          </p:cNvPr>
          <p:cNvPicPr>
            <a:picLocks noChangeAspect="1"/>
          </p:cNvPicPr>
          <p:nvPr/>
        </p:nvPicPr>
        <p:blipFill>
          <a:blip r:embed="rId7"/>
          <a:stretch>
            <a:fillRect/>
          </a:stretch>
        </p:blipFill>
        <p:spPr>
          <a:xfrm>
            <a:off x="6560458" y="2068486"/>
            <a:ext cx="1553187" cy="2072804"/>
          </a:xfrm>
          <a:prstGeom prst="rect">
            <a:avLst/>
          </a:prstGeom>
        </p:spPr>
      </p:pic>
      <p:grpSp>
        <p:nvGrpSpPr>
          <p:cNvPr id="3" name="Group 2">
            <a:extLst>
              <a:ext uri="{FF2B5EF4-FFF2-40B4-BE49-F238E27FC236}">
                <a16:creationId xmlns:a16="http://schemas.microsoft.com/office/drawing/2014/main" id="{E04E2368-E64E-8C45-A19B-6CC24215D81A}"/>
              </a:ext>
            </a:extLst>
          </p:cNvPr>
          <p:cNvGrpSpPr/>
          <p:nvPr/>
        </p:nvGrpSpPr>
        <p:grpSpPr>
          <a:xfrm>
            <a:off x="341238" y="4185331"/>
            <a:ext cx="11739100" cy="1201587"/>
            <a:chOff x="341238" y="4185331"/>
            <a:chExt cx="11739100" cy="1201587"/>
          </a:xfrm>
        </p:grpSpPr>
        <p:grpSp>
          <p:nvGrpSpPr>
            <p:cNvPr id="24" name="Group 23">
              <a:extLst>
                <a:ext uri="{FF2B5EF4-FFF2-40B4-BE49-F238E27FC236}">
                  <a16:creationId xmlns:a16="http://schemas.microsoft.com/office/drawing/2014/main" id="{DE9456CC-6A88-6A43-8034-95153DCDFB08}"/>
                </a:ext>
              </a:extLst>
            </p:cNvPr>
            <p:cNvGrpSpPr/>
            <p:nvPr/>
          </p:nvGrpSpPr>
          <p:grpSpPr>
            <a:xfrm>
              <a:off x="341238" y="4185331"/>
              <a:ext cx="10104231" cy="1201587"/>
              <a:chOff x="829491" y="4540294"/>
              <a:chExt cx="9654509" cy="1201587"/>
            </a:xfrm>
          </p:grpSpPr>
          <p:sp>
            <p:nvSpPr>
              <p:cNvPr id="8" name="TextBox 7">
                <a:extLst>
                  <a:ext uri="{FF2B5EF4-FFF2-40B4-BE49-F238E27FC236}">
                    <a16:creationId xmlns:a16="http://schemas.microsoft.com/office/drawing/2014/main" id="{83239C44-CF7F-471E-B302-69E343AC3D81}"/>
                  </a:ext>
                </a:extLst>
              </p:cNvPr>
              <p:cNvSpPr txBox="1"/>
              <p:nvPr/>
            </p:nvSpPr>
            <p:spPr>
              <a:xfrm>
                <a:off x="829491" y="4634752"/>
                <a:ext cx="1532535" cy="923330"/>
              </a:xfrm>
              <a:prstGeom prst="rect">
                <a:avLst/>
              </a:prstGeom>
              <a:noFill/>
            </p:spPr>
            <p:txBody>
              <a:bodyPr wrap="none" rtlCol="0">
                <a:spAutoFit/>
              </a:bodyPr>
              <a:lstStyle/>
              <a:p>
                <a:r>
                  <a:rPr lang="en-US" dirty="0"/>
                  <a:t>Erica McCurdy</a:t>
                </a:r>
              </a:p>
              <a:p>
                <a:r>
                  <a:rPr lang="en-US" dirty="0"/>
                  <a:t>President</a:t>
                </a:r>
              </a:p>
              <a:p>
                <a:r>
                  <a:rPr lang="en-US" dirty="0"/>
                  <a:t> </a:t>
                </a:r>
              </a:p>
            </p:txBody>
          </p:sp>
          <p:sp>
            <p:nvSpPr>
              <p:cNvPr id="10" name="TextBox 9">
                <a:extLst>
                  <a:ext uri="{FF2B5EF4-FFF2-40B4-BE49-F238E27FC236}">
                    <a16:creationId xmlns:a16="http://schemas.microsoft.com/office/drawing/2014/main" id="{514FA75E-EED2-48BB-A93C-7D9D40D17D24}"/>
                  </a:ext>
                </a:extLst>
              </p:cNvPr>
              <p:cNvSpPr txBox="1"/>
              <p:nvPr/>
            </p:nvSpPr>
            <p:spPr>
              <a:xfrm>
                <a:off x="2564299" y="4661014"/>
                <a:ext cx="1986121" cy="646331"/>
              </a:xfrm>
              <a:prstGeom prst="rect">
                <a:avLst/>
              </a:prstGeom>
              <a:noFill/>
            </p:spPr>
            <p:txBody>
              <a:bodyPr wrap="none" rtlCol="0">
                <a:spAutoFit/>
              </a:bodyPr>
              <a:lstStyle/>
              <a:p>
                <a:r>
                  <a:rPr lang="en-US" dirty="0"/>
                  <a:t>Bill Diehl</a:t>
                </a:r>
              </a:p>
              <a:p>
                <a:r>
                  <a:rPr lang="en-US" dirty="0"/>
                  <a:t>President Nominee</a:t>
                </a:r>
              </a:p>
            </p:txBody>
          </p:sp>
          <p:sp>
            <p:nvSpPr>
              <p:cNvPr id="17" name="TextBox 16">
                <a:extLst>
                  <a:ext uri="{FF2B5EF4-FFF2-40B4-BE49-F238E27FC236}">
                    <a16:creationId xmlns:a16="http://schemas.microsoft.com/office/drawing/2014/main" id="{312CC407-0C71-4985-A7A9-A030B5522A2E}"/>
                  </a:ext>
                </a:extLst>
              </p:cNvPr>
              <p:cNvSpPr txBox="1"/>
              <p:nvPr/>
            </p:nvSpPr>
            <p:spPr>
              <a:xfrm>
                <a:off x="8878120" y="4540294"/>
                <a:ext cx="1605880" cy="1169551"/>
              </a:xfrm>
              <a:prstGeom prst="rect">
                <a:avLst/>
              </a:prstGeom>
              <a:noFill/>
            </p:spPr>
            <p:txBody>
              <a:bodyPr wrap="square" rtlCol="0">
                <a:spAutoFit/>
              </a:bodyPr>
              <a:lstStyle/>
              <a:p>
                <a:r>
                  <a:rPr lang="en-US" dirty="0"/>
                  <a:t>Brad Kluesner</a:t>
                </a:r>
              </a:p>
              <a:p>
                <a:r>
                  <a:rPr lang="en-US" dirty="0"/>
                  <a:t>Membership </a:t>
                </a:r>
              </a:p>
              <a:p>
                <a:r>
                  <a:rPr lang="en-US" dirty="0"/>
                  <a:t>Co- Chair</a:t>
                </a:r>
                <a:br>
                  <a:rPr lang="en-US" sz="1600" dirty="0"/>
                </a:br>
                <a:endParaRPr lang="en-US" sz="1600" dirty="0"/>
              </a:p>
            </p:txBody>
          </p:sp>
          <p:sp>
            <p:nvSpPr>
              <p:cNvPr id="15" name="TextBox 14">
                <a:extLst>
                  <a:ext uri="{FF2B5EF4-FFF2-40B4-BE49-F238E27FC236}">
                    <a16:creationId xmlns:a16="http://schemas.microsoft.com/office/drawing/2014/main" id="{F4D266EF-2C1D-4BE5-8185-40A0518766D6}"/>
                  </a:ext>
                </a:extLst>
              </p:cNvPr>
              <p:cNvSpPr txBox="1"/>
              <p:nvPr/>
            </p:nvSpPr>
            <p:spPr>
              <a:xfrm>
                <a:off x="4895790" y="4595257"/>
                <a:ext cx="1532535" cy="646331"/>
              </a:xfrm>
              <a:prstGeom prst="rect">
                <a:avLst/>
              </a:prstGeom>
              <a:noFill/>
            </p:spPr>
            <p:txBody>
              <a:bodyPr wrap="square" rtlCol="0">
                <a:spAutoFit/>
              </a:bodyPr>
              <a:lstStyle/>
              <a:p>
                <a:r>
                  <a:rPr lang="en-US" dirty="0"/>
                  <a:t>Susan Slack</a:t>
                </a:r>
              </a:p>
              <a:p>
                <a:r>
                  <a:rPr lang="en-US" dirty="0"/>
                  <a:t>Treasurer </a:t>
                </a:r>
              </a:p>
            </p:txBody>
          </p:sp>
          <p:sp>
            <p:nvSpPr>
              <p:cNvPr id="18" name="TextBox 17">
                <a:extLst>
                  <a:ext uri="{FF2B5EF4-FFF2-40B4-BE49-F238E27FC236}">
                    <a16:creationId xmlns:a16="http://schemas.microsoft.com/office/drawing/2014/main" id="{1C4D56A9-CF69-4943-8976-9A7E1C9FBB2D}"/>
                  </a:ext>
                </a:extLst>
              </p:cNvPr>
              <p:cNvSpPr txBox="1"/>
              <p:nvPr/>
            </p:nvSpPr>
            <p:spPr>
              <a:xfrm>
                <a:off x="6994179" y="4541552"/>
                <a:ext cx="1434239" cy="1200329"/>
              </a:xfrm>
              <a:prstGeom prst="rect">
                <a:avLst/>
              </a:prstGeom>
              <a:noFill/>
            </p:spPr>
            <p:txBody>
              <a:bodyPr wrap="none" rtlCol="0">
                <a:spAutoFit/>
              </a:bodyPr>
              <a:lstStyle/>
              <a:p>
                <a:r>
                  <a:rPr lang="en-US" dirty="0"/>
                  <a:t>Ann Barham</a:t>
                </a:r>
              </a:p>
              <a:p>
                <a:r>
                  <a:rPr lang="en-US" dirty="0"/>
                  <a:t>Membership </a:t>
                </a:r>
              </a:p>
              <a:p>
                <a:r>
                  <a:rPr lang="en-US" dirty="0"/>
                  <a:t>Co-Chair</a:t>
                </a:r>
              </a:p>
              <a:p>
                <a:r>
                  <a:rPr lang="en-US" dirty="0"/>
                  <a:t> </a:t>
                </a:r>
              </a:p>
            </p:txBody>
          </p:sp>
        </p:grpSp>
        <p:sp>
          <p:nvSpPr>
            <p:cNvPr id="16" name="TextBox 15">
              <a:extLst>
                <a:ext uri="{FF2B5EF4-FFF2-40B4-BE49-F238E27FC236}">
                  <a16:creationId xmlns:a16="http://schemas.microsoft.com/office/drawing/2014/main" id="{ED23B9E2-A2C1-794D-A0D1-0C35F27C74C5}"/>
                </a:ext>
              </a:extLst>
            </p:cNvPr>
            <p:cNvSpPr txBox="1"/>
            <p:nvPr/>
          </p:nvSpPr>
          <p:spPr>
            <a:xfrm>
              <a:off x="10579290" y="4186589"/>
              <a:ext cx="1501048" cy="1200329"/>
            </a:xfrm>
            <a:prstGeom prst="rect">
              <a:avLst/>
            </a:prstGeom>
            <a:noFill/>
          </p:spPr>
          <p:txBody>
            <a:bodyPr wrap="square" rtlCol="0">
              <a:spAutoFit/>
            </a:bodyPr>
            <a:lstStyle/>
            <a:p>
              <a:r>
                <a:rPr lang="en-US" dirty="0"/>
                <a:t>Jill Rice</a:t>
              </a:r>
            </a:p>
            <a:p>
              <a:r>
                <a:rPr lang="en-US" dirty="0"/>
                <a:t>Immediate </a:t>
              </a:r>
            </a:p>
            <a:p>
              <a:r>
                <a:rPr lang="en-US" dirty="0"/>
                <a:t>Past President</a:t>
              </a:r>
            </a:p>
            <a:p>
              <a:r>
                <a:rPr lang="en-US" dirty="0"/>
                <a:t> </a:t>
              </a:r>
            </a:p>
          </p:txBody>
        </p:sp>
      </p:grpSp>
      <p:pic>
        <p:nvPicPr>
          <p:cNvPr id="6" name="Picture 5" descr="A person in a suit smiling&#10;&#10;Description automatically generated with medium confidence">
            <a:extLst>
              <a:ext uri="{FF2B5EF4-FFF2-40B4-BE49-F238E27FC236}">
                <a16:creationId xmlns:a16="http://schemas.microsoft.com/office/drawing/2014/main" id="{4FE5D301-D92B-0C41-937D-1C52556D9988}"/>
              </a:ext>
            </a:extLst>
          </p:cNvPr>
          <p:cNvPicPr>
            <a:picLocks noChangeAspect="1"/>
          </p:cNvPicPr>
          <p:nvPr/>
        </p:nvPicPr>
        <p:blipFill rotWithShape="1">
          <a:blip r:embed="rId8"/>
          <a:srcRect r="11042" b="21316"/>
          <a:stretch/>
        </p:blipFill>
        <p:spPr>
          <a:xfrm>
            <a:off x="2394309" y="2060791"/>
            <a:ext cx="1487079" cy="2104530"/>
          </a:xfrm>
          <a:prstGeom prst="rect">
            <a:avLst/>
          </a:prstGeom>
        </p:spPr>
      </p:pic>
    </p:spTree>
    <p:extLst>
      <p:ext uri="{BB962C8B-B14F-4D97-AF65-F5344CB8AC3E}">
        <p14:creationId xmlns:p14="http://schemas.microsoft.com/office/powerpoint/2010/main" val="38896434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person&#10;&#10;Description automatically generated">
            <a:extLst>
              <a:ext uri="{FF2B5EF4-FFF2-40B4-BE49-F238E27FC236}">
                <a16:creationId xmlns:a16="http://schemas.microsoft.com/office/drawing/2014/main" id="{ED5CB864-1045-BE4C-AF09-E28B9094ADA3}"/>
              </a:ext>
            </a:extLst>
          </p:cNvPr>
          <p:cNvPicPr>
            <a:picLocks noChangeAspect="1"/>
          </p:cNvPicPr>
          <p:nvPr/>
        </p:nvPicPr>
        <p:blipFill rotWithShape="1">
          <a:blip r:embed="rId2"/>
          <a:srcRect t="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37848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86FBB0E-0F63-EB45-9F92-6B18B58075C0}"/>
              </a:ext>
            </a:extLst>
          </p:cNvPr>
          <p:cNvPicPr>
            <a:picLocks noChangeAspect="1"/>
          </p:cNvPicPr>
          <p:nvPr/>
        </p:nvPicPr>
        <p:blipFill>
          <a:blip r:embed="rId2"/>
          <a:stretch>
            <a:fillRect/>
          </a:stretch>
        </p:blipFill>
        <p:spPr>
          <a:xfrm>
            <a:off x="828150" y="983891"/>
            <a:ext cx="2961653" cy="3993126"/>
          </a:xfrm>
          <a:prstGeom prst="rect">
            <a:avLst/>
          </a:prstGeom>
        </p:spPr>
      </p:pic>
      <p:sp>
        <p:nvSpPr>
          <p:cNvPr id="33" name="Freeform: Shape 3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715692CB-64FE-0A4E-999F-B5CB583DBA16}"/>
              </a:ext>
            </a:extLst>
          </p:cNvPr>
          <p:cNvPicPr>
            <a:picLocks noChangeAspect="1"/>
          </p:cNvPicPr>
          <p:nvPr/>
        </p:nvPicPr>
        <p:blipFill>
          <a:blip r:embed="rId3"/>
          <a:stretch>
            <a:fillRect/>
          </a:stretch>
        </p:blipFill>
        <p:spPr>
          <a:xfrm>
            <a:off x="5545244" y="2509492"/>
            <a:ext cx="6020730" cy="2378188"/>
          </a:xfrm>
          <a:prstGeom prst="rect">
            <a:avLst/>
          </a:prstGeom>
        </p:spPr>
      </p:pic>
    </p:spTree>
    <p:extLst>
      <p:ext uri="{BB962C8B-B14F-4D97-AF65-F5344CB8AC3E}">
        <p14:creationId xmlns:p14="http://schemas.microsoft.com/office/powerpoint/2010/main" val="202721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people holding a sign&#10;&#10;Description automatically generated with low confidence">
            <a:extLst>
              <a:ext uri="{FF2B5EF4-FFF2-40B4-BE49-F238E27FC236}">
                <a16:creationId xmlns:a16="http://schemas.microsoft.com/office/drawing/2014/main" id="{6F18B75E-79D3-4D4B-BC58-3101385AD36A}"/>
              </a:ext>
            </a:extLst>
          </p:cNvPr>
          <p:cNvPicPr>
            <a:picLocks noChangeAspect="1"/>
          </p:cNvPicPr>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78387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225996-5A9A-4DE4-92BE-A90C6E44EFCF}"/>
              </a:ext>
            </a:extLst>
          </p:cNvPr>
          <p:cNvSpPr>
            <a:spLocks noGrp="1"/>
          </p:cNvSpPr>
          <p:nvPr>
            <p:ph type="title"/>
          </p:nvPr>
        </p:nvSpPr>
        <p:spPr>
          <a:xfrm>
            <a:off x="643467" y="640080"/>
            <a:ext cx="3096427" cy="5613236"/>
          </a:xfrm>
        </p:spPr>
        <p:txBody>
          <a:bodyPr vert="horz" lIns="91440" tIns="45720" rIns="91440" bIns="45720" rtlCol="0" anchor="ctr">
            <a:normAutofit/>
          </a:bodyPr>
          <a:lstStyle/>
          <a:p>
            <a:r>
              <a:rPr lang="en-US" kern="1200">
                <a:solidFill>
                  <a:srgbClr val="FFFFFF"/>
                </a:solidFill>
                <a:latin typeface="+mj-lt"/>
                <a:ea typeface="+mj-ea"/>
                <a:cs typeface="+mj-cs"/>
              </a:rPr>
              <a:t>Club History</a:t>
            </a:r>
          </a:p>
        </p:txBody>
      </p:sp>
      <p:sp>
        <p:nvSpPr>
          <p:cNvPr id="9" name="Rectangle 8">
            <a:extLst>
              <a:ext uri="{FF2B5EF4-FFF2-40B4-BE49-F238E27FC236}">
                <a16:creationId xmlns:a16="http://schemas.microsoft.com/office/drawing/2014/main" id="{CDA2DCAA-456E-474F-A976-0E15EE0D0F48}"/>
              </a:ext>
            </a:extLst>
          </p:cNvPr>
          <p:cNvSpPr/>
          <p:nvPr/>
        </p:nvSpPr>
        <p:spPr>
          <a:xfrm>
            <a:off x="4264828" y="341759"/>
            <a:ext cx="7605439" cy="4893731"/>
          </a:xfrm>
          <a:prstGeom prst="rect">
            <a:avLst/>
          </a:prstGeom>
        </p:spPr>
        <p:txBody>
          <a:bodyPr vert="horz" lIns="91440" tIns="45720" rIns="91440" bIns="45720" rtlCol="0" anchor="ctr">
            <a:noAutofit/>
          </a:bodyPr>
          <a:lstStyle/>
          <a:p>
            <a:pPr>
              <a:lnSpc>
                <a:spcPct val="90000"/>
              </a:lnSpc>
              <a:spcAft>
                <a:spcPts val="600"/>
              </a:spcAft>
            </a:pPr>
            <a:r>
              <a:rPr lang="en-US" sz="1600" dirty="0"/>
              <a:t>In early 1981 the Gwinnett Rotary Club began plans to sponsor a new club in the Peachtree Corners area. On June 11, 1981 the club began with thirty-five charter members. Five or six members of the Gwinnett Club transferred to this new club. Among them were Henry Howard and Rans Black.</a:t>
            </a:r>
          </a:p>
          <a:p>
            <a:pPr>
              <a:lnSpc>
                <a:spcPct val="90000"/>
              </a:lnSpc>
              <a:spcAft>
                <a:spcPts val="600"/>
              </a:spcAft>
            </a:pPr>
            <a:endParaRPr lang="en-US" sz="1600" dirty="0"/>
          </a:p>
          <a:p>
            <a:pPr>
              <a:lnSpc>
                <a:spcPct val="90000"/>
              </a:lnSpc>
              <a:spcAft>
                <a:spcPts val="600"/>
              </a:spcAft>
            </a:pPr>
            <a:r>
              <a:rPr lang="en-US" sz="1600" dirty="0"/>
              <a:t>Henry was elected as our first President in 1981-1982, with Rans as President-Elect for the year 1982-1983. Most of our time in the early years was spent learning the various duties that Rotary members must perform. Henry led by example, and was personally responsible for inducting most of our new members. Rans excelled in getting us to learn and teach the facts about Rotary to new members. Everyone entering the club was involved in one or more comprehensive training sessions. After two successful years with Henry and Rans at the helm, we all worked hard and in our third year became the small Club of the Year.</a:t>
            </a:r>
          </a:p>
          <a:p>
            <a:pPr>
              <a:lnSpc>
                <a:spcPct val="90000"/>
              </a:lnSpc>
              <a:spcAft>
                <a:spcPts val="600"/>
              </a:spcAft>
            </a:pPr>
            <a:endParaRPr lang="en-US" sz="1600" dirty="0"/>
          </a:p>
          <a:p>
            <a:pPr>
              <a:lnSpc>
                <a:spcPct val="90000"/>
              </a:lnSpc>
              <a:spcAft>
                <a:spcPts val="600"/>
              </a:spcAft>
            </a:pPr>
            <a:r>
              <a:rPr lang="en-US" sz="1600" dirty="0"/>
              <a:t>The Norcross Rotary Club began in 1992, and its membership grew rapidly; however, in the late 1990's civic clubs fell on hard times. Both Peachtree Corners and Norcross club membership declined, and the clubs decided to combine. John Johnson of Peachtree Corners and Becky Munteanu of Norcross served as Presidents of their respective clubs in 1997-1998 and then as Co-Presidents after the merger in 1998-1999.  The new combined club, Peachtree Corners, had approximately 80 members. The chemistry worked well, and all made good friends.</a:t>
            </a:r>
          </a:p>
        </p:txBody>
      </p:sp>
      <p:pic>
        <p:nvPicPr>
          <p:cNvPr id="5" name="Picture 4" descr="A picture containing text, sign, clipart&#10;&#10;Description automatically generated">
            <a:extLst>
              <a:ext uri="{FF2B5EF4-FFF2-40B4-BE49-F238E27FC236}">
                <a16:creationId xmlns:a16="http://schemas.microsoft.com/office/drawing/2014/main" id="{06FCA57C-9A90-DB4E-8AC8-273E1A7BB7FD}"/>
              </a:ext>
            </a:extLst>
          </p:cNvPr>
          <p:cNvPicPr>
            <a:picLocks noChangeAspect="1"/>
          </p:cNvPicPr>
          <p:nvPr/>
        </p:nvPicPr>
        <p:blipFill>
          <a:blip r:embed="rId2"/>
          <a:stretch>
            <a:fillRect/>
          </a:stretch>
        </p:blipFill>
        <p:spPr>
          <a:xfrm>
            <a:off x="4684949" y="5533813"/>
            <a:ext cx="6894236" cy="982428"/>
          </a:xfrm>
          <a:prstGeom prst="rect">
            <a:avLst/>
          </a:prstGeom>
        </p:spPr>
      </p:pic>
    </p:spTree>
    <p:extLst>
      <p:ext uri="{BB962C8B-B14F-4D97-AF65-F5344CB8AC3E}">
        <p14:creationId xmlns:p14="http://schemas.microsoft.com/office/powerpoint/2010/main" val="21221546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in a discussion&#10;&#10;Description automatically generated with low confidence">
            <a:extLst>
              <a:ext uri="{FF2B5EF4-FFF2-40B4-BE49-F238E27FC236}">
                <a16:creationId xmlns:a16="http://schemas.microsoft.com/office/drawing/2014/main" id="{AE22AB1A-DD4C-194C-AE01-E2DA6FF4C49D}"/>
              </a:ext>
            </a:extLst>
          </p:cNvPr>
          <p:cNvPicPr>
            <a:picLocks noChangeAspect="1"/>
          </p:cNvPicPr>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54722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2C26E15-5654-46B3-B142-452D39A0DF5D}"/>
              </a:ext>
            </a:extLst>
          </p:cNvPr>
          <p:cNvSpPr>
            <a:spLocks noChangeArrowheads="1"/>
          </p:cNvSpPr>
          <p:nvPr/>
        </p:nvSpPr>
        <p:spPr bwMode="auto">
          <a:xfrm>
            <a:off x="4959764" y="1262631"/>
            <a:ext cx="26909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65A93"/>
                </a:solidFill>
                <a:effectLst/>
                <a:latin typeface="Tahoma" panose="020B0604030504040204" pitchFamily="34" charset="0"/>
                <a:cs typeface="Tahoma" panose="020B0604030504040204" pitchFamily="34" charset="0"/>
              </a:rPr>
              <a:t>  </a:t>
            </a:r>
            <a:r>
              <a:rPr kumimoji="0" lang="en-US" altLang="en-US" sz="4200" b="0" i="0" u="none" strike="noStrike" cap="none" normalizeH="0" baseline="0" dirty="0">
                <a:ln>
                  <a:noFill/>
                </a:ln>
                <a:solidFill>
                  <a:srgbClr val="365A93"/>
                </a:solidFill>
                <a:effectLst/>
                <a:latin typeface="Tahoma" panose="020B0604030504040204" pitchFamily="34" charset="0"/>
                <a:cs typeface="Tahoma" panose="020B0604030504040204" pitchFamily="34" charset="0"/>
              </a:rPr>
              <a:t> </a:t>
            </a:r>
            <a:r>
              <a:rPr kumimoji="0" lang="en-US" altLang="en-US" sz="1800" b="0" i="0" u="none" strike="noStrike" cap="none" normalizeH="0" baseline="0" dirty="0">
                <a:ln>
                  <a:noFill/>
                </a:ln>
                <a:solidFill>
                  <a:srgbClr val="365A93"/>
                </a:solidFill>
                <a:effectLst/>
                <a:latin typeface="Tahoma" panose="020B0604030504040204" pitchFamily="34" charset="0"/>
                <a:cs typeface="Tahoma" panose="020B0604030504040204" pitchFamily="34" charset="0"/>
              </a:rPr>
              <a:t>                                          </a:t>
            </a:r>
          </a:p>
        </p:txBody>
      </p:sp>
      <p:sp>
        <p:nvSpPr>
          <p:cNvPr id="9" name="TextBox 8">
            <a:extLst>
              <a:ext uri="{FF2B5EF4-FFF2-40B4-BE49-F238E27FC236}">
                <a16:creationId xmlns:a16="http://schemas.microsoft.com/office/drawing/2014/main" id="{241C6B7E-C3E3-476F-8EBA-3E9909C889BE}"/>
              </a:ext>
            </a:extLst>
          </p:cNvPr>
          <p:cNvSpPr txBox="1"/>
          <p:nvPr/>
        </p:nvSpPr>
        <p:spPr>
          <a:xfrm>
            <a:off x="2973631" y="537355"/>
            <a:ext cx="6559061" cy="523220"/>
          </a:xfrm>
          <a:prstGeom prst="rect">
            <a:avLst/>
          </a:prstGeom>
          <a:noFill/>
        </p:spPr>
        <p:txBody>
          <a:bodyPr wrap="square" rtlCol="0">
            <a:spAutoFit/>
          </a:bodyPr>
          <a:lstStyle/>
          <a:p>
            <a:pPr algn="ctr"/>
            <a:r>
              <a:rPr lang="en-US" sz="2800" b="1" dirty="0"/>
              <a:t>Upcoming Meeting Schedule</a:t>
            </a:r>
          </a:p>
        </p:txBody>
      </p:sp>
      <p:graphicFrame>
        <p:nvGraphicFramePr>
          <p:cNvPr id="3" name="Table 2">
            <a:extLst>
              <a:ext uri="{FF2B5EF4-FFF2-40B4-BE49-F238E27FC236}">
                <a16:creationId xmlns:a16="http://schemas.microsoft.com/office/drawing/2014/main" id="{EF5B529A-0A1F-4D24-AB60-053D235F1A53}"/>
              </a:ext>
            </a:extLst>
          </p:cNvPr>
          <p:cNvGraphicFramePr>
            <a:graphicFrameLocks noGrp="1"/>
          </p:cNvGraphicFramePr>
          <p:nvPr>
            <p:extLst>
              <p:ext uri="{D42A27DB-BD31-4B8C-83A1-F6EECF244321}">
                <p14:modId xmlns:p14="http://schemas.microsoft.com/office/powerpoint/2010/main" val="4173978004"/>
              </p:ext>
            </p:extLst>
          </p:nvPr>
        </p:nvGraphicFramePr>
        <p:xfrm>
          <a:off x="1450975" y="2369344"/>
          <a:ext cx="9604374" cy="2743200"/>
        </p:xfrm>
        <a:graphic>
          <a:graphicData uri="http://schemas.openxmlformats.org/drawingml/2006/table">
            <a:tbl>
              <a:tblPr/>
              <a:tblGrid>
                <a:gridCol w="4802187">
                  <a:extLst>
                    <a:ext uri="{9D8B030D-6E8A-4147-A177-3AD203B41FA5}">
                      <a16:colId xmlns:a16="http://schemas.microsoft.com/office/drawing/2014/main" val="1918206839"/>
                    </a:ext>
                  </a:extLst>
                </a:gridCol>
                <a:gridCol w="4802187">
                  <a:extLst>
                    <a:ext uri="{9D8B030D-6E8A-4147-A177-3AD203B41FA5}">
                      <a16:colId xmlns:a16="http://schemas.microsoft.com/office/drawing/2014/main" val="644472359"/>
                    </a:ext>
                  </a:extLst>
                </a:gridCol>
              </a:tblGrid>
              <a:tr h="914400">
                <a:tc>
                  <a:txBody>
                    <a:bodyPr/>
                    <a:lstStyle/>
                    <a:p>
                      <a:pPr algn="l"/>
                      <a:endParaRPr lang="en-US" sz="1800" dirty="0">
                        <a:solidFill>
                          <a:srgbClr val="000000"/>
                        </a:solidFill>
                        <a:effectLst/>
                        <a:latin typeface="Tahoma" panose="020B0604030504040204" pitchFamily="34" charset="0"/>
                      </a:endParaRPr>
                    </a:p>
                  </a:txBody>
                  <a:tcPr>
                    <a:lnL>
                      <a:noFill/>
                    </a:lnL>
                    <a:lnR>
                      <a:noFill/>
                    </a:lnR>
                    <a:lnT>
                      <a:noFill/>
                    </a:lnT>
                    <a:lnB>
                      <a:noFill/>
                    </a:lnB>
                  </a:tcPr>
                </a:tc>
                <a:tc>
                  <a:txBody>
                    <a:bodyPr/>
                    <a:lstStyle/>
                    <a:p>
                      <a:pPr algn="l"/>
                      <a:endParaRPr lang="en-US" sz="1800" dirty="0">
                        <a:solidFill>
                          <a:srgbClr val="000000"/>
                        </a:solidFill>
                        <a:effectLst/>
                        <a:latin typeface="Tahoma" panose="020B0604030504040204" pitchFamily="34" charset="0"/>
                      </a:endParaRPr>
                    </a:p>
                  </a:txBody>
                  <a:tcPr>
                    <a:lnL>
                      <a:noFill/>
                    </a:lnL>
                    <a:lnR>
                      <a:noFill/>
                    </a:lnR>
                    <a:lnT>
                      <a:noFill/>
                    </a:lnT>
                    <a:lnB>
                      <a:noFill/>
                    </a:lnB>
                  </a:tcPr>
                </a:tc>
                <a:extLst>
                  <a:ext uri="{0D108BD9-81ED-4DB2-BD59-A6C34878D82A}">
                    <a16:rowId xmlns:a16="http://schemas.microsoft.com/office/drawing/2014/main" val="262298373"/>
                  </a:ext>
                </a:extLst>
              </a:tr>
              <a:tr h="914400">
                <a:tc>
                  <a:txBody>
                    <a:bodyPr/>
                    <a:lstStyle/>
                    <a:p>
                      <a:pPr algn="l"/>
                      <a:endParaRPr lang="en-US" sz="1800" dirty="0">
                        <a:solidFill>
                          <a:srgbClr val="000000"/>
                        </a:solidFill>
                        <a:effectLst/>
                        <a:latin typeface="Tahoma" panose="020B0604030504040204" pitchFamily="34" charset="0"/>
                      </a:endParaRPr>
                    </a:p>
                  </a:txBody>
                  <a:tcPr>
                    <a:lnL>
                      <a:noFill/>
                    </a:lnL>
                    <a:lnR>
                      <a:noFill/>
                    </a:lnR>
                    <a:lnT>
                      <a:noFill/>
                    </a:lnT>
                    <a:lnB>
                      <a:noFill/>
                    </a:lnB>
                  </a:tcPr>
                </a:tc>
                <a:tc>
                  <a:txBody>
                    <a:bodyPr/>
                    <a:lstStyle/>
                    <a:p>
                      <a:pPr algn="l"/>
                      <a:endParaRPr lang="en-US" sz="1800" dirty="0">
                        <a:solidFill>
                          <a:srgbClr val="000000"/>
                        </a:solidFill>
                        <a:effectLst/>
                        <a:latin typeface="Tahoma" panose="020B0604030504040204" pitchFamily="34" charset="0"/>
                      </a:endParaRPr>
                    </a:p>
                  </a:txBody>
                  <a:tcPr>
                    <a:lnL>
                      <a:noFill/>
                    </a:lnL>
                    <a:lnR>
                      <a:noFill/>
                    </a:lnR>
                    <a:lnT>
                      <a:noFill/>
                    </a:lnT>
                    <a:lnB>
                      <a:noFill/>
                    </a:lnB>
                  </a:tcPr>
                </a:tc>
                <a:extLst>
                  <a:ext uri="{0D108BD9-81ED-4DB2-BD59-A6C34878D82A}">
                    <a16:rowId xmlns:a16="http://schemas.microsoft.com/office/drawing/2014/main" val="2260852273"/>
                  </a:ext>
                </a:extLst>
              </a:tr>
              <a:tr h="914400">
                <a:tc>
                  <a:txBody>
                    <a:bodyPr/>
                    <a:lstStyle/>
                    <a:p>
                      <a:pPr algn="l"/>
                      <a:endParaRPr lang="en-US" sz="1800" dirty="0">
                        <a:solidFill>
                          <a:srgbClr val="000000"/>
                        </a:solidFill>
                        <a:effectLst/>
                        <a:latin typeface="Tahoma" panose="020B0604030504040204" pitchFamily="34" charset="0"/>
                      </a:endParaRPr>
                    </a:p>
                  </a:txBody>
                  <a:tcPr>
                    <a:lnL>
                      <a:noFill/>
                    </a:lnL>
                    <a:lnR>
                      <a:noFill/>
                    </a:lnR>
                    <a:lnT>
                      <a:noFill/>
                    </a:lnT>
                    <a:lnB>
                      <a:noFill/>
                    </a:lnB>
                  </a:tcPr>
                </a:tc>
                <a:tc>
                  <a:txBody>
                    <a:bodyPr/>
                    <a:lstStyle/>
                    <a:p>
                      <a:pPr algn="l"/>
                      <a:endParaRPr lang="en-US" sz="1800" dirty="0">
                        <a:solidFill>
                          <a:srgbClr val="000000"/>
                        </a:solidFill>
                        <a:effectLst/>
                        <a:latin typeface="Tahoma" panose="020B0604030504040204" pitchFamily="34" charset="0"/>
                      </a:endParaRPr>
                    </a:p>
                  </a:txBody>
                  <a:tcPr>
                    <a:lnL>
                      <a:noFill/>
                    </a:lnL>
                    <a:lnR>
                      <a:noFill/>
                    </a:lnR>
                    <a:lnT>
                      <a:noFill/>
                    </a:lnT>
                    <a:lnB>
                      <a:noFill/>
                    </a:lnB>
                  </a:tcPr>
                </a:tc>
                <a:extLst>
                  <a:ext uri="{0D108BD9-81ED-4DB2-BD59-A6C34878D82A}">
                    <a16:rowId xmlns:a16="http://schemas.microsoft.com/office/drawing/2014/main" val="457307429"/>
                  </a:ext>
                </a:extLst>
              </a:tr>
            </a:tbl>
          </a:graphicData>
        </a:graphic>
      </p:graphicFrame>
      <p:pic>
        <p:nvPicPr>
          <p:cNvPr id="8" name="Picture 7" descr="A picture containing text, sign, clipart&#10;&#10;Description automatically generated">
            <a:extLst>
              <a:ext uri="{FF2B5EF4-FFF2-40B4-BE49-F238E27FC236}">
                <a16:creationId xmlns:a16="http://schemas.microsoft.com/office/drawing/2014/main" id="{1A40C65F-74BE-C446-B1BF-B13E7E44CA4E}"/>
              </a:ext>
            </a:extLst>
          </p:cNvPr>
          <p:cNvPicPr>
            <a:picLocks noChangeAspect="1"/>
          </p:cNvPicPr>
          <p:nvPr/>
        </p:nvPicPr>
        <p:blipFill>
          <a:blip r:embed="rId2"/>
          <a:stretch>
            <a:fillRect/>
          </a:stretch>
        </p:blipFill>
        <p:spPr>
          <a:xfrm>
            <a:off x="2276674" y="5586772"/>
            <a:ext cx="6894236" cy="982428"/>
          </a:xfrm>
          <a:prstGeom prst="rect">
            <a:avLst/>
          </a:prstGeom>
        </p:spPr>
      </p:pic>
      <p:graphicFrame>
        <p:nvGraphicFramePr>
          <p:cNvPr id="2" name="Table 3">
            <a:extLst>
              <a:ext uri="{FF2B5EF4-FFF2-40B4-BE49-F238E27FC236}">
                <a16:creationId xmlns:a16="http://schemas.microsoft.com/office/drawing/2014/main" id="{0243B03A-0B15-6D41-B915-5A37321C4073}"/>
              </a:ext>
            </a:extLst>
          </p:cNvPr>
          <p:cNvGraphicFramePr>
            <a:graphicFrameLocks noGrp="1"/>
          </p:cNvGraphicFramePr>
          <p:nvPr>
            <p:extLst>
              <p:ext uri="{D42A27DB-BD31-4B8C-83A1-F6EECF244321}">
                <p14:modId xmlns:p14="http://schemas.microsoft.com/office/powerpoint/2010/main" val="674771847"/>
              </p:ext>
            </p:extLst>
          </p:nvPr>
        </p:nvGraphicFramePr>
        <p:xfrm>
          <a:off x="1450975" y="1297688"/>
          <a:ext cx="8981498" cy="3972292"/>
        </p:xfrm>
        <a:graphic>
          <a:graphicData uri="http://schemas.openxmlformats.org/drawingml/2006/table">
            <a:tbl>
              <a:tblPr bandRow="1">
                <a:tableStyleId>{BC89EF96-8CEA-46FF-86C4-4CE0E7609802}</a:tableStyleId>
              </a:tblPr>
              <a:tblGrid>
                <a:gridCol w="2177270">
                  <a:extLst>
                    <a:ext uri="{9D8B030D-6E8A-4147-A177-3AD203B41FA5}">
                      <a16:colId xmlns:a16="http://schemas.microsoft.com/office/drawing/2014/main" val="3774225980"/>
                    </a:ext>
                  </a:extLst>
                </a:gridCol>
                <a:gridCol w="5572428">
                  <a:extLst>
                    <a:ext uri="{9D8B030D-6E8A-4147-A177-3AD203B41FA5}">
                      <a16:colId xmlns:a16="http://schemas.microsoft.com/office/drawing/2014/main" val="3649084054"/>
                    </a:ext>
                  </a:extLst>
                </a:gridCol>
                <a:gridCol w="1231800">
                  <a:extLst>
                    <a:ext uri="{9D8B030D-6E8A-4147-A177-3AD203B41FA5}">
                      <a16:colId xmlns:a16="http://schemas.microsoft.com/office/drawing/2014/main" val="841060092"/>
                    </a:ext>
                  </a:extLst>
                </a:gridCol>
              </a:tblGrid>
              <a:tr h="833053">
                <a:tc>
                  <a:txBody>
                    <a:bodyPr/>
                    <a:lstStyle/>
                    <a:p>
                      <a:r>
                        <a:rPr lang="en-US" b="1" dirty="0"/>
                        <a:t>July 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rPr>
                        <a:t>No meeting – Summer Social the next </a:t>
                      </a:r>
                      <a:r>
                        <a:rPr lang="en-US" sz="1800" b="1" kern="1200" dirty="0" err="1">
                          <a:solidFill>
                            <a:schemeClr val="tx1"/>
                          </a:solidFill>
                          <a:effectLst/>
                        </a:rPr>
                        <a:t>weekeng</a:t>
                      </a:r>
                      <a:r>
                        <a:rPr lang="en-US" sz="1800" b="1" kern="1200" dirty="0">
                          <a:solidFill>
                            <a:schemeClr val="tx1"/>
                          </a:solidFill>
                          <a:effectLst/>
                        </a:rPr>
                        <a:t> on the PTC Town Green</a:t>
                      </a:r>
                      <a:endParaRPr lang="en-US" sz="1800" b="1" kern="1200" dirty="0">
                        <a:solidFill>
                          <a:schemeClr val="tx1"/>
                        </a:solidFill>
                        <a:effectLst/>
                        <a:latin typeface="+mn-lt"/>
                        <a:ea typeface="+mn-ea"/>
                        <a:cs typeface="+mn-cs"/>
                      </a:endParaRPr>
                    </a:p>
                  </a:txBody>
                  <a:tcPr/>
                </a:tc>
                <a:tc>
                  <a:txBody>
                    <a:bodyPr/>
                    <a:lstStyle/>
                    <a:p>
                      <a:endParaRPr lang="en-US" b="1" dirty="0"/>
                    </a:p>
                  </a:txBody>
                  <a:tcPr/>
                </a:tc>
                <a:extLst>
                  <a:ext uri="{0D108BD9-81ED-4DB2-BD59-A6C34878D82A}">
                    <a16:rowId xmlns:a16="http://schemas.microsoft.com/office/drawing/2014/main" val="1720526041"/>
                  </a:ext>
                </a:extLst>
              </a:tr>
              <a:tr h="482642">
                <a:tc>
                  <a:txBody>
                    <a:bodyPr/>
                    <a:lstStyle/>
                    <a:p>
                      <a:r>
                        <a:rPr lang="en-US" b="1" dirty="0"/>
                        <a:t>July 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rPr>
                        <a:t>CLUB SOCIAL ON THE PTC GREEN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txBody>
                  <a:tcPr/>
                </a:tc>
                <a:tc>
                  <a:txBody>
                    <a:bodyPr/>
                    <a:lstStyle/>
                    <a:p>
                      <a:endParaRPr lang="en-US" b="1" dirty="0"/>
                    </a:p>
                  </a:txBody>
                  <a:tcPr/>
                </a:tc>
                <a:extLst>
                  <a:ext uri="{0D108BD9-81ED-4DB2-BD59-A6C34878D82A}">
                    <a16:rowId xmlns:a16="http://schemas.microsoft.com/office/drawing/2014/main" val="2973738843"/>
                  </a:ext>
                </a:extLst>
              </a:tr>
              <a:tr h="833053">
                <a:tc>
                  <a:txBody>
                    <a:bodyPr/>
                    <a:lstStyle/>
                    <a:p>
                      <a:r>
                        <a:rPr lang="en-US" b="1" dirty="0"/>
                        <a:t>July 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rPr>
                        <a:t>Meeting at Firebirds – Tour of Veterans Monument</a:t>
                      </a:r>
                    </a:p>
                  </a:txBody>
                  <a:tcPr/>
                </a:tc>
                <a:tc>
                  <a:txBody>
                    <a:bodyPr/>
                    <a:lstStyle/>
                    <a:p>
                      <a:endParaRPr lang="en-US" b="1" dirty="0"/>
                    </a:p>
                  </a:txBody>
                  <a:tcPr/>
                </a:tc>
                <a:extLst>
                  <a:ext uri="{0D108BD9-81ED-4DB2-BD59-A6C34878D82A}">
                    <a16:rowId xmlns:a16="http://schemas.microsoft.com/office/drawing/2014/main" val="671888275"/>
                  </a:ext>
                </a:extLst>
              </a:tr>
              <a:tr h="833053">
                <a:tc>
                  <a:txBody>
                    <a:bodyPr/>
                    <a:lstStyle/>
                    <a:p>
                      <a:r>
                        <a:rPr lang="en-US" b="1" dirty="0"/>
                        <a:t>August 2</a:t>
                      </a:r>
                    </a:p>
                  </a:txBody>
                  <a:tcPr/>
                </a:tc>
                <a:tc>
                  <a:txBody>
                    <a:bodyPr/>
                    <a:lstStyle/>
                    <a:p>
                      <a:r>
                        <a:rPr lang="en-US" b="1" dirty="0"/>
                        <a:t>Weekly Club Meeting</a:t>
                      </a:r>
                    </a:p>
                  </a:txBody>
                  <a:tcPr/>
                </a:tc>
                <a:tc>
                  <a:txBody>
                    <a:bodyPr/>
                    <a:lstStyle/>
                    <a:p>
                      <a:endParaRPr lang="en-US" b="1" dirty="0"/>
                    </a:p>
                  </a:txBody>
                  <a:tcPr/>
                </a:tc>
                <a:extLst>
                  <a:ext uri="{0D108BD9-81ED-4DB2-BD59-A6C34878D82A}">
                    <a16:rowId xmlns:a16="http://schemas.microsoft.com/office/drawing/2014/main" val="2716830209"/>
                  </a:ext>
                </a:extLst>
              </a:tr>
              <a:tr h="833053">
                <a:tc>
                  <a:txBody>
                    <a:bodyPr/>
                    <a:lstStyle/>
                    <a:p>
                      <a:r>
                        <a:rPr lang="en-US" b="1" dirty="0"/>
                        <a:t>August 9</a:t>
                      </a:r>
                    </a:p>
                  </a:txBody>
                  <a:tcPr/>
                </a:tc>
                <a:tc>
                  <a:txBody>
                    <a:bodyPr/>
                    <a:lstStyle/>
                    <a:p>
                      <a:r>
                        <a:rPr lang="en-US" b="1" dirty="0"/>
                        <a:t>Weekly Club Meeting</a:t>
                      </a:r>
                    </a:p>
                  </a:txBody>
                  <a:tcPr/>
                </a:tc>
                <a:tc>
                  <a:txBody>
                    <a:bodyPr/>
                    <a:lstStyle/>
                    <a:p>
                      <a:endParaRPr lang="en-US" b="1" dirty="0"/>
                    </a:p>
                  </a:txBody>
                  <a:tcPr/>
                </a:tc>
                <a:extLst>
                  <a:ext uri="{0D108BD9-81ED-4DB2-BD59-A6C34878D82A}">
                    <a16:rowId xmlns:a16="http://schemas.microsoft.com/office/drawing/2014/main" val="4067058460"/>
                  </a:ext>
                </a:extLst>
              </a:tr>
            </a:tbl>
          </a:graphicData>
        </a:graphic>
      </p:graphicFrame>
    </p:spTree>
    <p:extLst>
      <p:ext uri="{BB962C8B-B14F-4D97-AF65-F5344CB8AC3E}">
        <p14:creationId xmlns:p14="http://schemas.microsoft.com/office/powerpoint/2010/main" val="267475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indoor, table, person&#10;&#10;Description automatically generated">
            <a:extLst>
              <a:ext uri="{FF2B5EF4-FFF2-40B4-BE49-F238E27FC236}">
                <a16:creationId xmlns:a16="http://schemas.microsoft.com/office/drawing/2014/main" id="{74554356-F4BD-C84C-B7F4-A614846A82C3}"/>
              </a:ext>
            </a:extLst>
          </p:cNvPr>
          <p:cNvPicPr>
            <a:picLocks noChangeAspect="1"/>
          </p:cNvPicPr>
          <p:nvPr/>
        </p:nvPicPr>
        <p:blipFill rotWithShape="1">
          <a:blip r:embed="rId2"/>
          <a:srcRect t="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55439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9946-4B79-8F4B-BC29-995F59208111}"/>
              </a:ext>
            </a:extLst>
          </p:cNvPr>
          <p:cNvSpPr txBox="1">
            <a:spLocks/>
          </p:cNvSpPr>
          <p:nvPr/>
        </p:nvSpPr>
        <p:spPr>
          <a:xfrm>
            <a:off x="2330586" y="4214641"/>
            <a:ext cx="4064001" cy="25958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t>Birthdays </a:t>
            </a:r>
          </a:p>
          <a:p>
            <a:pPr algn="ctr"/>
            <a:r>
              <a:rPr lang="en-US" sz="5400" dirty="0"/>
              <a:t>and Anniversaries</a:t>
            </a:r>
          </a:p>
        </p:txBody>
      </p:sp>
      <p:graphicFrame>
        <p:nvGraphicFramePr>
          <p:cNvPr id="5" name="Table 5">
            <a:extLst>
              <a:ext uri="{FF2B5EF4-FFF2-40B4-BE49-F238E27FC236}">
                <a16:creationId xmlns:a16="http://schemas.microsoft.com/office/drawing/2014/main" id="{DEE8A353-3DEE-F34D-B822-4BF023FE72C0}"/>
              </a:ext>
            </a:extLst>
          </p:cNvPr>
          <p:cNvGraphicFramePr>
            <a:graphicFrameLocks noGrp="1"/>
          </p:cNvGraphicFramePr>
          <p:nvPr>
            <p:extLst>
              <p:ext uri="{D42A27DB-BD31-4B8C-83A1-F6EECF244321}">
                <p14:modId xmlns:p14="http://schemas.microsoft.com/office/powerpoint/2010/main" val="2769191311"/>
              </p:ext>
            </p:extLst>
          </p:nvPr>
        </p:nvGraphicFramePr>
        <p:xfrm>
          <a:off x="2564602" y="135401"/>
          <a:ext cx="4064001" cy="3708400"/>
        </p:xfrm>
        <a:graphic>
          <a:graphicData uri="http://schemas.openxmlformats.org/drawingml/2006/table">
            <a:tbl>
              <a:tblPr firstRow="1" bandRow="1">
                <a:tableStyleId>{D113A9D2-9D6B-4929-AA2D-F23B5EE8CBE7}</a:tableStyleId>
              </a:tblPr>
              <a:tblGrid>
                <a:gridCol w="1605616">
                  <a:extLst>
                    <a:ext uri="{9D8B030D-6E8A-4147-A177-3AD203B41FA5}">
                      <a16:colId xmlns:a16="http://schemas.microsoft.com/office/drawing/2014/main" val="3428022045"/>
                    </a:ext>
                  </a:extLst>
                </a:gridCol>
                <a:gridCol w="2458385">
                  <a:extLst>
                    <a:ext uri="{9D8B030D-6E8A-4147-A177-3AD203B41FA5}">
                      <a16:colId xmlns:a16="http://schemas.microsoft.com/office/drawing/2014/main" val="867994347"/>
                    </a:ext>
                  </a:extLst>
                </a:gridCol>
              </a:tblGrid>
              <a:tr h="370840">
                <a:tc gridSpan="2">
                  <a:txBody>
                    <a:bodyPr/>
                    <a:lstStyle/>
                    <a:p>
                      <a:pPr algn="ctr"/>
                      <a:r>
                        <a:rPr lang="en-US" dirty="0"/>
                        <a:t>HAPPY BIRTHDAY!</a:t>
                      </a:r>
                    </a:p>
                  </a:txBody>
                  <a:tcPr/>
                </a:tc>
                <a:tc hMerge="1">
                  <a:txBody>
                    <a:bodyPr/>
                    <a:lstStyle/>
                    <a:p>
                      <a:endParaRPr lang="en-US" dirty="0"/>
                    </a:p>
                  </a:txBody>
                  <a:tcPr/>
                </a:tc>
                <a:extLst>
                  <a:ext uri="{0D108BD9-81ED-4DB2-BD59-A6C34878D82A}">
                    <a16:rowId xmlns:a16="http://schemas.microsoft.com/office/drawing/2014/main" val="66377136"/>
                  </a:ext>
                </a:extLst>
              </a:tr>
              <a:tr h="370840">
                <a:tc>
                  <a:txBody>
                    <a:bodyPr/>
                    <a:lstStyle/>
                    <a:p>
                      <a:r>
                        <a:rPr lang="en-US" dirty="0"/>
                        <a:t>July 26</a:t>
                      </a:r>
                    </a:p>
                  </a:txBody>
                  <a:tcPr/>
                </a:tc>
                <a:tc>
                  <a:txBody>
                    <a:bodyPr/>
                    <a:lstStyle/>
                    <a:p>
                      <a:r>
                        <a:rPr lang="en-US" dirty="0"/>
                        <a:t>Robert Hilburn</a:t>
                      </a:r>
                    </a:p>
                  </a:txBody>
                  <a:tcPr/>
                </a:tc>
                <a:extLst>
                  <a:ext uri="{0D108BD9-81ED-4DB2-BD59-A6C34878D82A}">
                    <a16:rowId xmlns:a16="http://schemas.microsoft.com/office/drawing/2014/main" val="2822687409"/>
                  </a:ext>
                </a:extLst>
              </a:tr>
              <a:tr h="370840">
                <a:tc>
                  <a:txBody>
                    <a:bodyPr/>
                    <a:lstStyle/>
                    <a:p>
                      <a:r>
                        <a:rPr lang="en-US" dirty="0"/>
                        <a:t>August 2</a:t>
                      </a:r>
                    </a:p>
                  </a:txBody>
                  <a:tcPr/>
                </a:tc>
                <a:tc>
                  <a:txBody>
                    <a:bodyPr/>
                    <a:lstStyle/>
                    <a:p>
                      <a:r>
                        <a:rPr lang="en-US" dirty="0"/>
                        <a:t>Erica McCurdy</a:t>
                      </a:r>
                    </a:p>
                  </a:txBody>
                  <a:tcPr/>
                </a:tc>
                <a:extLst>
                  <a:ext uri="{0D108BD9-81ED-4DB2-BD59-A6C34878D82A}">
                    <a16:rowId xmlns:a16="http://schemas.microsoft.com/office/drawing/2014/main" val="1080502383"/>
                  </a:ext>
                </a:extLst>
              </a:tr>
              <a:tr h="370840">
                <a:tc>
                  <a:txBody>
                    <a:bodyPr/>
                    <a:lstStyle/>
                    <a:p>
                      <a:r>
                        <a:rPr lang="en-US" dirty="0"/>
                        <a:t>August 9</a:t>
                      </a:r>
                    </a:p>
                  </a:txBody>
                  <a:tcPr/>
                </a:tc>
                <a:tc>
                  <a:txBody>
                    <a:bodyPr/>
                    <a:lstStyle/>
                    <a:p>
                      <a:r>
                        <a:rPr lang="en-US" dirty="0"/>
                        <a:t>Brian </a:t>
                      </a:r>
                      <a:r>
                        <a:rPr lang="en-US" dirty="0" err="1"/>
                        <a:t>Schwenk</a:t>
                      </a:r>
                      <a:endParaRPr lang="en-US" dirty="0"/>
                    </a:p>
                  </a:txBody>
                  <a:tcPr/>
                </a:tc>
                <a:extLst>
                  <a:ext uri="{0D108BD9-81ED-4DB2-BD59-A6C34878D82A}">
                    <a16:rowId xmlns:a16="http://schemas.microsoft.com/office/drawing/2014/main" val="2994930180"/>
                  </a:ext>
                </a:extLst>
              </a:tr>
              <a:tr h="370840">
                <a:tc>
                  <a:txBody>
                    <a:bodyPr/>
                    <a:lstStyle/>
                    <a:p>
                      <a:r>
                        <a:rPr lang="en-US" dirty="0"/>
                        <a:t>October 28</a:t>
                      </a:r>
                    </a:p>
                  </a:txBody>
                  <a:tcPr/>
                </a:tc>
                <a:tc>
                  <a:txBody>
                    <a:bodyPr/>
                    <a:lstStyle/>
                    <a:p>
                      <a:r>
                        <a:rPr lang="en-US" dirty="0"/>
                        <a:t>Jim Blum</a:t>
                      </a:r>
                    </a:p>
                  </a:txBody>
                  <a:tcPr/>
                </a:tc>
                <a:extLst>
                  <a:ext uri="{0D108BD9-81ED-4DB2-BD59-A6C34878D82A}">
                    <a16:rowId xmlns:a16="http://schemas.microsoft.com/office/drawing/2014/main" val="148647442"/>
                  </a:ext>
                </a:extLst>
              </a:tr>
              <a:tr h="370840">
                <a:tc>
                  <a:txBody>
                    <a:bodyPr/>
                    <a:lstStyle/>
                    <a:p>
                      <a:r>
                        <a:rPr lang="en-US" dirty="0"/>
                        <a:t>October 29</a:t>
                      </a:r>
                    </a:p>
                  </a:txBody>
                  <a:tcPr/>
                </a:tc>
                <a:tc>
                  <a:txBody>
                    <a:bodyPr/>
                    <a:lstStyle/>
                    <a:p>
                      <a:r>
                        <a:rPr lang="en-US" dirty="0"/>
                        <a:t>Susan Slack</a:t>
                      </a:r>
                    </a:p>
                  </a:txBody>
                  <a:tcPr/>
                </a:tc>
                <a:extLst>
                  <a:ext uri="{0D108BD9-81ED-4DB2-BD59-A6C34878D82A}">
                    <a16:rowId xmlns:a16="http://schemas.microsoft.com/office/drawing/2014/main" val="3367030802"/>
                  </a:ext>
                </a:extLst>
              </a:tr>
              <a:tr h="370840">
                <a:tc>
                  <a:txBody>
                    <a:bodyPr/>
                    <a:lstStyle/>
                    <a:p>
                      <a:r>
                        <a:rPr lang="en-US" dirty="0"/>
                        <a:t>November 3</a:t>
                      </a:r>
                    </a:p>
                  </a:txBody>
                  <a:tcPr/>
                </a:tc>
                <a:tc>
                  <a:txBody>
                    <a:bodyPr/>
                    <a:lstStyle/>
                    <a:p>
                      <a:r>
                        <a:rPr lang="en-US" dirty="0"/>
                        <a:t>Mary Beth Bender</a:t>
                      </a:r>
                    </a:p>
                  </a:txBody>
                  <a:tcPr/>
                </a:tc>
                <a:extLst>
                  <a:ext uri="{0D108BD9-81ED-4DB2-BD59-A6C34878D82A}">
                    <a16:rowId xmlns:a16="http://schemas.microsoft.com/office/drawing/2014/main" val="3392590306"/>
                  </a:ext>
                </a:extLst>
              </a:tr>
              <a:tr h="370840">
                <a:tc>
                  <a:txBody>
                    <a:bodyPr/>
                    <a:lstStyle/>
                    <a:p>
                      <a:r>
                        <a:rPr lang="en-US" dirty="0"/>
                        <a:t>November 14</a:t>
                      </a:r>
                    </a:p>
                  </a:txBody>
                  <a:tcPr/>
                </a:tc>
                <a:tc>
                  <a:txBody>
                    <a:bodyPr/>
                    <a:lstStyle/>
                    <a:p>
                      <a:r>
                        <a:rPr lang="en-US" dirty="0"/>
                        <a:t>Marvin </a:t>
                      </a:r>
                      <a:r>
                        <a:rPr lang="en-US" dirty="0" err="1"/>
                        <a:t>Kliman</a:t>
                      </a:r>
                      <a:endParaRPr lang="en-US" dirty="0"/>
                    </a:p>
                  </a:txBody>
                  <a:tcPr/>
                </a:tc>
                <a:extLst>
                  <a:ext uri="{0D108BD9-81ED-4DB2-BD59-A6C34878D82A}">
                    <a16:rowId xmlns:a16="http://schemas.microsoft.com/office/drawing/2014/main" val="1878041411"/>
                  </a:ext>
                </a:extLst>
              </a:tr>
              <a:tr h="370840">
                <a:tc>
                  <a:txBody>
                    <a:bodyPr/>
                    <a:lstStyle/>
                    <a:p>
                      <a:r>
                        <a:rPr lang="en-US" dirty="0"/>
                        <a:t>December 15</a:t>
                      </a:r>
                    </a:p>
                  </a:txBody>
                  <a:tcPr/>
                </a:tc>
                <a:tc>
                  <a:txBody>
                    <a:bodyPr/>
                    <a:lstStyle/>
                    <a:p>
                      <a:r>
                        <a:rPr lang="en-US" dirty="0"/>
                        <a:t>Curt Thompson</a:t>
                      </a:r>
                    </a:p>
                  </a:txBody>
                  <a:tcPr/>
                </a:tc>
                <a:extLst>
                  <a:ext uri="{0D108BD9-81ED-4DB2-BD59-A6C34878D82A}">
                    <a16:rowId xmlns:a16="http://schemas.microsoft.com/office/drawing/2014/main" val="213197004"/>
                  </a:ext>
                </a:extLst>
              </a:tr>
              <a:tr h="370840">
                <a:tc>
                  <a:txBody>
                    <a:bodyPr/>
                    <a:lstStyle/>
                    <a:p>
                      <a:r>
                        <a:rPr lang="en-US" dirty="0"/>
                        <a:t>December 28</a:t>
                      </a:r>
                    </a:p>
                  </a:txBody>
                  <a:tcPr/>
                </a:tc>
                <a:tc>
                  <a:txBody>
                    <a:bodyPr/>
                    <a:lstStyle/>
                    <a:p>
                      <a:r>
                        <a:rPr lang="en-US" dirty="0"/>
                        <a:t>Eric Walls</a:t>
                      </a:r>
                    </a:p>
                  </a:txBody>
                  <a:tcPr/>
                </a:tc>
                <a:extLst>
                  <a:ext uri="{0D108BD9-81ED-4DB2-BD59-A6C34878D82A}">
                    <a16:rowId xmlns:a16="http://schemas.microsoft.com/office/drawing/2014/main" val="2745480814"/>
                  </a:ext>
                </a:extLst>
              </a:tr>
            </a:tbl>
          </a:graphicData>
        </a:graphic>
      </p:graphicFrame>
      <p:graphicFrame>
        <p:nvGraphicFramePr>
          <p:cNvPr id="6" name="Table 5">
            <a:extLst>
              <a:ext uri="{FF2B5EF4-FFF2-40B4-BE49-F238E27FC236}">
                <a16:creationId xmlns:a16="http://schemas.microsoft.com/office/drawing/2014/main" id="{505268B9-5995-4346-BD90-80D6D5257F91}"/>
              </a:ext>
            </a:extLst>
          </p:cNvPr>
          <p:cNvGraphicFramePr>
            <a:graphicFrameLocks noGrp="1"/>
          </p:cNvGraphicFramePr>
          <p:nvPr>
            <p:extLst>
              <p:ext uri="{D42A27DB-BD31-4B8C-83A1-F6EECF244321}">
                <p14:modId xmlns:p14="http://schemas.microsoft.com/office/powerpoint/2010/main" val="3719139406"/>
              </p:ext>
            </p:extLst>
          </p:nvPr>
        </p:nvGraphicFramePr>
        <p:xfrm>
          <a:off x="6819544" y="1989601"/>
          <a:ext cx="4346720" cy="4450080"/>
        </p:xfrm>
        <a:graphic>
          <a:graphicData uri="http://schemas.openxmlformats.org/drawingml/2006/table">
            <a:tbl>
              <a:tblPr firstRow="1" bandRow="1">
                <a:tableStyleId>{D113A9D2-9D6B-4929-AA2D-F23B5EE8CBE7}</a:tableStyleId>
              </a:tblPr>
              <a:tblGrid>
                <a:gridCol w="2116138">
                  <a:extLst>
                    <a:ext uri="{9D8B030D-6E8A-4147-A177-3AD203B41FA5}">
                      <a16:colId xmlns:a16="http://schemas.microsoft.com/office/drawing/2014/main" val="3428022045"/>
                    </a:ext>
                  </a:extLst>
                </a:gridCol>
                <a:gridCol w="2230582">
                  <a:extLst>
                    <a:ext uri="{9D8B030D-6E8A-4147-A177-3AD203B41FA5}">
                      <a16:colId xmlns:a16="http://schemas.microsoft.com/office/drawing/2014/main" val="867994347"/>
                    </a:ext>
                  </a:extLst>
                </a:gridCol>
              </a:tblGrid>
              <a:tr h="370840">
                <a:tc gridSpan="2">
                  <a:txBody>
                    <a:bodyPr/>
                    <a:lstStyle/>
                    <a:p>
                      <a:pPr algn="ctr"/>
                      <a:r>
                        <a:rPr lang="en-US" dirty="0"/>
                        <a:t>HAPPY ROTARY ANNIVERSARY</a:t>
                      </a:r>
                    </a:p>
                  </a:txBody>
                  <a:tcPr/>
                </a:tc>
                <a:tc hMerge="1">
                  <a:txBody>
                    <a:bodyPr/>
                    <a:lstStyle/>
                    <a:p>
                      <a:endParaRPr lang="en-US" dirty="0"/>
                    </a:p>
                  </a:txBody>
                  <a:tcPr/>
                </a:tc>
                <a:extLst>
                  <a:ext uri="{0D108BD9-81ED-4DB2-BD59-A6C34878D82A}">
                    <a16:rowId xmlns:a16="http://schemas.microsoft.com/office/drawing/2014/main" val="663771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July 23, 2007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Marvin </a:t>
                      </a:r>
                      <a:r>
                        <a:rPr lang="en-US" dirty="0" err="1"/>
                        <a:t>Kliman</a:t>
                      </a:r>
                      <a:endParaRPr lang="en-US" dirty="0"/>
                    </a:p>
                  </a:txBody>
                  <a:tcPr/>
                </a:tc>
                <a:extLst>
                  <a:ext uri="{0D108BD9-81ED-4DB2-BD59-A6C34878D82A}">
                    <a16:rowId xmlns:a16="http://schemas.microsoft.com/office/drawing/2014/main" val="10805023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September 10,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Brad Kluesner</a:t>
                      </a:r>
                    </a:p>
                  </a:txBody>
                  <a:tcPr/>
                </a:tc>
                <a:extLst>
                  <a:ext uri="{0D108BD9-81ED-4DB2-BD59-A6C34878D82A}">
                    <a16:rowId xmlns:a16="http://schemas.microsoft.com/office/drawing/2014/main" val="412468452"/>
                  </a:ext>
                </a:extLst>
              </a:tr>
              <a:tr h="370840">
                <a:tc>
                  <a:txBody>
                    <a:bodyPr/>
                    <a:lstStyle/>
                    <a:p>
                      <a:r>
                        <a:rPr lang="en-US" dirty="0"/>
                        <a:t>September 12, 2016</a:t>
                      </a:r>
                    </a:p>
                  </a:txBody>
                  <a:tcPr/>
                </a:tc>
                <a:tc>
                  <a:txBody>
                    <a:bodyPr/>
                    <a:lstStyle/>
                    <a:p>
                      <a:r>
                        <a:rPr lang="en-US" dirty="0"/>
                        <a:t>Jill Rice</a:t>
                      </a:r>
                    </a:p>
                  </a:txBody>
                  <a:tcPr/>
                </a:tc>
                <a:extLst>
                  <a:ext uri="{0D108BD9-81ED-4DB2-BD59-A6C34878D82A}">
                    <a16:rowId xmlns:a16="http://schemas.microsoft.com/office/drawing/2014/main" val="1179912192"/>
                  </a:ext>
                </a:extLst>
              </a:tr>
              <a:tr h="370840">
                <a:tc>
                  <a:txBody>
                    <a:bodyPr/>
                    <a:lstStyle/>
                    <a:p>
                      <a:r>
                        <a:rPr lang="en-US" dirty="0"/>
                        <a:t>September 14, 2009</a:t>
                      </a:r>
                    </a:p>
                  </a:txBody>
                  <a:tcPr/>
                </a:tc>
                <a:tc>
                  <a:txBody>
                    <a:bodyPr/>
                    <a:lstStyle/>
                    <a:p>
                      <a:r>
                        <a:rPr lang="en-US" dirty="0"/>
                        <a:t>Jim Blum</a:t>
                      </a:r>
                    </a:p>
                  </a:txBody>
                  <a:tcPr/>
                </a:tc>
                <a:extLst>
                  <a:ext uri="{0D108BD9-81ED-4DB2-BD59-A6C34878D82A}">
                    <a16:rowId xmlns:a16="http://schemas.microsoft.com/office/drawing/2014/main" val="33946210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September 18, 2017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Julie Rousseau</a:t>
                      </a:r>
                    </a:p>
                  </a:txBody>
                  <a:tcPr/>
                </a:tc>
                <a:extLst>
                  <a:ext uri="{0D108BD9-81ED-4DB2-BD59-A6C34878D82A}">
                    <a16:rowId xmlns:a16="http://schemas.microsoft.com/office/drawing/2014/main" val="21698704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14,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Bill Diehl</a:t>
                      </a:r>
                    </a:p>
                  </a:txBody>
                  <a:tcPr/>
                </a:tc>
                <a:extLst>
                  <a:ext uri="{0D108BD9-81ED-4DB2-BD59-A6C34878D82A}">
                    <a16:rowId xmlns:a16="http://schemas.microsoft.com/office/drawing/2014/main" val="643909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29, 2019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 Barham</a:t>
                      </a:r>
                    </a:p>
                  </a:txBody>
                  <a:tcPr/>
                </a:tc>
                <a:extLst>
                  <a:ext uri="{0D108BD9-81ED-4DB2-BD59-A6C34878D82A}">
                    <a16:rowId xmlns:a16="http://schemas.microsoft.com/office/drawing/2014/main" val="26624097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16,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Peter Foster</a:t>
                      </a:r>
                    </a:p>
                  </a:txBody>
                  <a:tcPr/>
                </a:tc>
                <a:extLst>
                  <a:ext uri="{0D108BD9-81ED-4DB2-BD59-A6C34878D82A}">
                    <a16:rowId xmlns:a16="http://schemas.microsoft.com/office/drawing/2014/main" val="1870765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30,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Beth Bender</a:t>
                      </a:r>
                    </a:p>
                  </a:txBody>
                  <a:tcPr/>
                </a:tc>
                <a:extLst>
                  <a:ext uri="{0D108BD9-81ED-4DB2-BD59-A6C34878D82A}">
                    <a16:rowId xmlns:a16="http://schemas.microsoft.com/office/drawing/2014/main" val="304412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10, 2018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Walls</a:t>
                      </a:r>
                    </a:p>
                  </a:txBody>
                  <a:tcPr/>
                </a:tc>
                <a:extLst>
                  <a:ext uri="{0D108BD9-81ED-4DB2-BD59-A6C34878D82A}">
                    <a16:rowId xmlns:a16="http://schemas.microsoft.com/office/drawing/2014/main" val="22351236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December 12, 2015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Susan Slack</a:t>
                      </a:r>
                    </a:p>
                  </a:txBody>
                  <a:tcPr/>
                </a:tc>
                <a:extLst>
                  <a:ext uri="{0D108BD9-81ED-4DB2-BD59-A6C34878D82A}">
                    <a16:rowId xmlns:a16="http://schemas.microsoft.com/office/drawing/2014/main" val="3098250255"/>
                  </a:ext>
                </a:extLst>
              </a:tr>
            </a:tbl>
          </a:graphicData>
        </a:graphic>
      </p:graphicFrame>
      <p:pic>
        <p:nvPicPr>
          <p:cNvPr id="8" name="Picture 7">
            <a:extLst>
              <a:ext uri="{FF2B5EF4-FFF2-40B4-BE49-F238E27FC236}">
                <a16:creationId xmlns:a16="http://schemas.microsoft.com/office/drawing/2014/main" id="{01FE1C2B-1167-5847-B90E-AA8A01E66178}"/>
              </a:ext>
            </a:extLst>
          </p:cNvPr>
          <p:cNvPicPr>
            <a:picLocks noChangeAspect="1"/>
          </p:cNvPicPr>
          <p:nvPr/>
        </p:nvPicPr>
        <p:blipFill rotWithShape="1">
          <a:blip r:embed="rId2"/>
          <a:srcRect b="33580"/>
          <a:stretch/>
        </p:blipFill>
        <p:spPr>
          <a:xfrm>
            <a:off x="7407" y="0"/>
            <a:ext cx="2323179" cy="6858000"/>
          </a:xfrm>
          <a:prstGeom prst="rect">
            <a:avLst/>
          </a:prstGeom>
        </p:spPr>
      </p:pic>
    </p:spTree>
    <p:extLst>
      <p:ext uri="{BB962C8B-B14F-4D97-AF65-F5344CB8AC3E}">
        <p14:creationId xmlns:p14="http://schemas.microsoft.com/office/powerpoint/2010/main" val="247392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group of people around a table&#10;&#10;Description automatically generated with medium confidence">
            <a:extLst>
              <a:ext uri="{FF2B5EF4-FFF2-40B4-BE49-F238E27FC236}">
                <a16:creationId xmlns:a16="http://schemas.microsoft.com/office/drawing/2014/main" id="{A28EB70F-3398-044F-AFF6-D2AB070F67C3}"/>
              </a:ext>
            </a:extLst>
          </p:cNvPr>
          <p:cNvPicPr>
            <a:picLocks noChangeAspect="1"/>
          </p:cNvPicPr>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33216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5996-5A9A-4DE4-92BE-A90C6E44EFCF}"/>
              </a:ext>
            </a:extLst>
          </p:cNvPr>
          <p:cNvSpPr>
            <a:spLocks noGrp="1"/>
          </p:cNvSpPr>
          <p:nvPr>
            <p:ph type="title"/>
          </p:nvPr>
        </p:nvSpPr>
        <p:spPr>
          <a:xfrm>
            <a:off x="341237" y="635726"/>
            <a:ext cx="11513307" cy="635725"/>
          </a:xfrm>
        </p:spPr>
        <p:txBody>
          <a:bodyPr>
            <a:noAutofit/>
          </a:bodyPr>
          <a:lstStyle/>
          <a:p>
            <a:pPr algn="ctr"/>
            <a:br>
              <a:rPr lang="en-US" sz="4400" dirty="0"/>
            </a:br>
            <a:r>
              <a:rPr lang="en-US" sz="4400" dirty="0"/>
              <a:t>Club Leadership for 2021-2022</a:t>
            </a:r>
          </a:p>
        </p:txBody>
      </p:sp>
      <p:grpSp>
        <p:nvGrpSpPr>
          <p:cNvPr id="24" name="Group 23">
            <a:extLst>
              <a:ext uri="{FF2B5EF4-FFF2-40B4-BE49-F238E27FC236}">
                <a16:creationId xmlns:a16="http://schemas.microsoft.com/office/drawing/2014/main" id="{DE9456CC-6A88-6A43-8034-95153DCDFB08}"/>
              </a:ext>
            </a:extLst>
          </p:cNvPr>
          <p:cNvGrpSpPr/>
          <p:nvPr/>
        </p:nvGrpSpPr>
        <p:grpSpPr>
          <a:xfrm>
            <a:off x="361486" y="4174235"/>
            <a:ext cx="11980427" cy="1477328"/>
            <a:chOff x="413670" y="4529198"/>
            <a:chExt cx="9494931" cy="1477328"/>
          </a:xfrm>
        </p:grpSpPr>
        <p:sp>
          <p:nvSpPr>
            <p:cNvPr id="10" name="TextBox 9">
              <a:extLst>
                <a:ext uri="{FF2B5EF4-FFF2-40B4-BE49-F238E27FC236}">
                  <a16:creationId xmlns:a16="http://schemas.microsoft.com/office/drawing/2014/main" id="{514FA75E-EED2-48BB-A93C-7D9D40D17D24}"/>
                </a:ext>
              </a:extLst>
            </p:cNvPr>
            <p:cNvSpPr txBox="1"/>
            <p:nvPr/>
          </p:nvSpPr>
          <p:spPr>
            <a:xfrm>
              <a:off x="3817675" y="4637144"/>
              <a:ext cx="1544901" cy="646331"/>
            </a:xfrm>
            <a:prstGeom prst="rect">
              <a:avLst/>
            </a:prstGeom>
            <a:noFill/>
          </p:spPr>
          <p:txBody>
            <a:bodyPr wrap="square" rtlCol="0">
              <a:spAutoFit/>
            </a:bodyPr>
            <a:lstStyle/>
            <a:p>
              <a:r>
                <a:rPr lang="en-US" dirty="0"/>
                <a:t>Eric Walls</a:t>
              </a:r>
            </a:p>
            <a:p>
              <a:r>
                <a:rPr lang="en-US" dirty="0"/>
                <a:t>Foundation Chair</a:t>
              </a:r>
            </a:p>
          </p:txBody>
        </p:sp>
        <p:sp>
          <p:nvSpPr>
            <p:cNvPr id="17" name="TextBox 16">
              <a:extLst>
                <a:ext uri="{FF2B5EF4-FFF2-40B4-BE49-F238E27FC236}">
                  <a16:creationId xmlns:a16="http://schemas.microsoft.com/office/drawing/2014/main" id="{312CC407-0C71-4985-A7A9-A030B5522A2E}"/>
                </a:ext>
              </a:extLst>
            </p:cNvPr>
            <p:cNvSpPr txBox="1"/>
            <p:nvPr/>
          </p:nvSpPr>
          <p:spPr>
            <a:xfrm>
              <a:off x="413670" y="4637144"/>
              <a:ext cx="1544901" cy="892552"/>
            </a:xfrm>
            <a:prstGeom prst="rect">
              <a:avLst/>
            </a:prstGeom>
            <a:noFill/>
          </p:spPr>
          <p:txBody>
            <a:bodyPr wrap="square" rtlCol="0">
              <a:spAutoFit/>
            </a:bodyPr>
            <a:lstStyle/>
            <a:p>
              <a:r>
                <a:rPr lang="en-US" dirty="0"/>
                <a:t>Peter Foster</a:t>
              </a:r>
            </a:p>
            <a:p>
              <a:r>
                <a:rPr lang="en-US" dirty="0"/>
                <a:t>Secretary / Admin</a:t>
              </a:r>
              <a:br>
                <a:rPr lang="en-US" sz="1600" dirty="0"/>
              </a:br>
              <a:endParaRPr lang="en-US" sz="1600" dirty="0"/>
            </a:p>
          </p:txBody>
        </p:sp>
        <p:sp>
          <p:nvSpPr>
            <p:cNvPr id="15" name="TextBox 14">
              <a:extLst>
                <a:ext uri="{FF2B5EF4-FFF2-40B4-BE49-F238E27FC236}">
                  <a16:creationId xmlns:a16="http://schemas.microsoft.com/office/drawing/2014/main" id="{F4D266EF-2C1D-4BE5-8185-40A0518766D6}"/>
                </a:ext>
              </a:extLst>
            </p:cNvPr>
            <p:cNvSpPr txBox="1"/>
            <p:nvPr/>
          </p:nvSpPr>
          <p:spPr>
            <a:xfrm>
              <a:off x="6899836" y="4584099"/>
              <a:ext cx="1308570" cy="646331"/>
            </a:xfrm>
            <a:prstGeom prst="rect">
              <a:avLst/>
            </a:prstGeom>
            <a:noFill/>
          </p:spPr>
          <p:txBody>
            <a:bodyPr wrap="square" rtlCol="0">
              <a:spAutoFit/>
            </a:bodyPr>
            <a:lstStyle/>
            <a:p>
              <a:r>
                <a:rPr lang="en-US" dirty="0"/>
                <a:t>Curt Thompson</a:t>
              </a:r>
            </a:p>
            <a:p>
              <a:r>
                <a:rPr lang="en-US" dirty="0"/>
                <a:t>Program Chair</a:t>
              </a:r>
            </a:p>
          </p:txBody>
        </p:sp>
        <p:sp>
          <p:nvSpPr>
            <p:cNvPr id="18" name="TextBox 17">
              <a:extLst>
                <a:ext uri="{FF2B5EF4-FFF2-40B4-BE49-F238E27FC236}">
                  <a16:creationId xmlns:a16="http://schemas.microsoft.com/office/drawing/2014/main" id="{1C4D56A9-CF69-4943-8976-9A7E1C9FBB2D}"/>
                </a:ext>
              </a:extLst>
            </p:cNvPr>
            <p:cNvSpPr txBox="1"/>
            <p:nvPr/>
          </p:nvSpPr>
          <p:spPr>
            <a:xfrm>
              <a:off x="8406278" y="4529198"/>
              <a:ext cx="1502323" cy="1477328"/>
            </a:xfrm>
            <a:prstGeom prst="rect">
              <a:avLst/>
            </a:prstGeom>
            <a:noFill/>
          </p:spPr>
          <p:txBody>
            <a:bodyPr wrap="square" rtlCol="0">
              <a:spAutoFit/>
            </a:bodyPr>
            <a:lstStyle/>
            <a:p>
              <a:r>
                <a:rPr lang="en-US" dirty="0"/>
                <a:t>Marvin </a:t>
              </a:r>
              <a:r>
                <a:rPr lang="en-US" dirty="0" err="1"/>
                <a:t>Kliman</a:t>
              </a:r>
              <a:endParaRPr lang="en-US" dirty="0"/>
            </a:p>
            <a:p>
              <a:r>
                <a:rPr lang="en-US" dirty="0"/>
                <a:t>Honorary/</a:t>
              </a:r>
            </a:p>
            <a:p>
              <a:r>
                <a:rPr lang="en-US" dirty="0"/>
                <a:t>VP At Large Advisor</a:t>
              </a:r>
            </a:p>
            <a:p>
              <a:r>
                <a:rPr lang="en-US" dirty="0"/>
                <a:t> </a:t>
              </a:r>
            </a:p>
          </p:txBody>
        </p:sp>
      </p:grpSp>
      <p:pic>
        <p:nvPicPr>
          <p:cNvPr id="11" name="Picture 10" descr="A picture containing text, sign, clipart&#10;&#10;Description automatically generated">
            <a:extLst>
              <a:ext uri="{FF2B5EF4-FFF2-40B4-BE49-F238E27FC236}">
                <a16:creationId xmlns:a16="http://schemas.microsoft.com/office/drawing/2014/main" id="{A97B13CF-BDB3-864F-A040-E071A621D7DD}"/>
              </a:ext>
            </a:extLst>
          </p:cNvPr>
          <p:cNvPicPr>
            <a:picLocks noChangeAspect="1"/>
          </p:cNvPicPr>
          <p:nvPr/>
        </p:nvPicPr>
        <p:blipFill>
          <a:blip r:embed="rId2"/>
          <a:stretch>
            <a:fillRect/>
          </a:stretch>
        </p:blipFill>
        <p:spPr>
          <a:xfrm>
            <a:off x="2010063" y="5576700"/>
            <a:ext cx="8810961" cy="1251927"/>
          </a:xfrm>
          <a:prstGeom prst="rect">
            <a:avLst/>
          </a:prstGeom>
        </p:spPr>
      </p:pic>
      <p:pic>
        <p:nvPicPr>
          <p:cNvPr id="7" name="Picture 6" descr="A person in a suit and tie&#10;&#10;Description automatically generated with medium confidence">
            <a:extLst>
              <a:ext uri="{FF2B5EF4-FFF2-40B4-BE49-F238E27FC236}">
                <a16:creationId xmlns:a16="http://schemas.microsoft.com/office/drawing/2014/main" id="{2BE223E8-6EC0-AE49-B723-B3044A8462BF}"/>
              </a:ext>
            </a:extLst>
          </p:cNvPr>
          <p:cNvPicPr>
            <a:picLocks noChangeAspect="1"/>
          </p:cNvPicPr>
          <p:nvPr/>
        </p:nvPicPr>
        <p:blipFill rotWithShape="1">
          <a:blip r:embed="rId3"/>
          <a:srcRect l="14069" r="12009"/>
          <a:stretch/>
        </p:blipFill>
        <p:spPr>
          <a:xfrm>
            <a:off x="10446326" y="1922031"/>
            <a:ext cx="1408217" cy="2155622"/>
          </a:xfrm>
          <a:prstGeom prst="rect">
            <a:avLst/>
          </a:prstGeom>
        </p:spPr>
      </p:pic>
      <p:pic>
        <p:nvPicPr>
          <p:cNvPr id="19" name="Picture 18" descr="A person wearing a suit and tie&#10;&#10;Description automatically generated with medium confidence">
            <a:extLst>
              <a:ext uri="{FF2B5EF4-FFF2-40B4-BE49-F238E27FC236}">
                <a16:creationId xmlns:a16="http://schemas.microsoft.com/office/drawing/2014/main" id="{655E8CFD-7AAE-E347-AD57-DDE753C25EBA}"/>
              </a:ext>
            </a:extLst>
          </p:cNvPr>
          <p:cNvPicPr>
            <a:picLocks noChangeAspect="1"/>
          </p:cNvPicPr>
          <p:nvPr/>
        </p:nvPicPr>
        <p:blipFill rotWithShape="1">
          <a:blip r:embed="rId4"/>
          <a:srcRect r="8373"/>
          <a:stretch/>
        </p:blipFill>
        <p:spPr>
          <a:xfrm>
            <a:off x="8683796" y="1935015"/>
            <a:ext cx="1512860" cy="2155622"/>
          </a:xfrm>
          <a:prstGeom prst="rect">
            <a:avLst/>
          </a:prstGeom>
        </p:spPr>
      </p:pic>
      <p:pic>
        <p:nvPicPr>
          <p:cNvPr id="25" name="Picture 24" descr="A person wearing a suit and tie&#10;&#10;Description automatically generated with medium confidence">
            <a:extLst>
              <a:ext uri="{FF2B5EF4-FFF2-40B4-BE49-F238E27FC236}">
                <a16:creationId xmlns:a16="http://schemas.microsoft.com/office/drawing/2014/main" id="{CF96A4FE-0F61-6540-9980-9E31A5F96693}"/>
              </a:ext>
            </a:extLst>
          </p:cNvPr>
          <p:cNvPicPr>
            <a:picLocks noChangeAspect="1"/>
          </p:cNvPicPr>
          <p:nvPr/>
        </p:nvPicPr>
        <p:blipFill rotWithShape="1">
          <a:blip r:embed="rId5"/>
          <a:srcRect l="15978" t="4338" r="25159"/>
          <a:stretch/>
        </p:blipFill>
        <p:spPr>
          <a:xfrm>
            <a:off x="6673205" y="1935015"/>
            <a:ext cx="1760921" cy="2155622"/>
          </a:xfrm>
          <a:prstGeom prst="rect">
            <a:avLst/>
          </a:prstGeom>
        </p:spPr>
      </p:pic>
      <p:sp>
        <p:nvSpPr>
          <p:cNvPr id="14" name="TextBox 13">
            <a:extLst>
              <a:ext uri="{FF2B5EF4-FFF2-40B4-BE49-F238E27FC236}">
                <a16:creationId xmlns:a16="http://schemas.microsoft.com/office/drawing/2014/main" id="{991E3033-408F-EC49-9E95-D8E1D5FA894F}"/>
              </a:ext>
            </a:extLst>
          </p:cNvPr>
          <p:cNvSpPr txBox="1"/>
          <p:nvPr/>
        </p:nvSpPr>
        <p:spPr>
          <a:xfrm>
            <a:off x="6605871" y="4292536"/>
            <a:ext cx="1895587" cy="923330"/>
          </a:xfrm>
          <a:prstGeom prst="rect">
            <a:avLst/>
          </a:prstGeom>
          <a:noFill/>
        </p:spPr>
        <p:txBody>
          <a:bodyPr wrap="square" rtlCol="0">
            <a:spAutoFit/>
          </a:bodyPr>
          <a:lstStyle/>
          <a:p>
            <a:r>
              <a:rPr lang="en-US" dirty="0"/>
              <a:t>Ranjan Raj</a:t>
            </a:r>
          </a:p>
          <a:p>
            <a:r>
              <a:rPr lang="en-US" dirty="0"/>
              <a:t>Sergeant at Arms</a:t>
            </a:r>
          </a:p>
          <a:p>
            <a:r>
              <a:rPr lang="en-US" dirty="0"/>
              <a:t> </a:t>
            </a:r>
          </a:p>
        </p:txBody>
      </p:sp>
      <p:pic>
        <p:nvPicPr>
          <p:cNvPr id="5" name="Picture 4" descr="A picture containing person, person, car, red&#10;&#10;Description automatically generated">
            <a:extLst>
              <a:ext uri="{FF2B5EF4-FFF2-40B4-BE49-F238E27FC236}">
                <a16:creationId xmlns:a16="http://schemas.microsoft.com/office/drawing/2014/main" id="{E8FE6413-16FB-8D40-9904-6B94D30772C4}"/>
              </a:ext>
            </a:extLst>
          </p:cNvPr>
          <p:cNvPicPr>
            <a:picLocks noChangeAspect="1"/>
          </p:cNvPicPr>
          <p:nvPr/>
        </p:nvPicPr>
        <p:blipFill rotWithShape="1">
          <a:blip r:embed="rId6"/>
          <a:srcRect l="15780" t="3790" r="14985" b="3387"/>
          <a:stretch/>
        </p:blipFill>
        <p:spPr>
          <a:xfrm>
            <a:off x="384411" y="1972684"/>
            <a:ext cx="1642100" cy="2201551"/>
          </a:xfrm>
          <a:prstGeom prst="rect">
            <a:avLst/>
          </a:prstGeom>
        </p:spPr>
      </p:pic>
      <p:sp>
        <p:nvSpPr>
          <p:cNvPr id="21" name="TextBox 20">
            <a:extLst>
              <a:ext uri="{FF2B5EF4-FFF2-40B4-BE49-F238E27FC236}">
                <a16:creationId xmlns:a16="http://schemas.microsoft.com/office/drawing/2014/main" id="{492A7C5C-B7A9-FE41-87EB-65589CC51107}"/>
              </a:ext>
            </a:extLst>
          </p:cNvPr>
          <p:cNvSpPr txBox="1"/>
          <p:nvPr/>
        </p:nvSpPr>
        <p:spPr>
          <a:xfrm>
            <a:off x="2457579" y="4282181"/>
            <a:ext cx="1949311" cy="892552"/>
          </a:xfrm>
          <a:prstGeom prst="rect">
            <a:avLst/>
          </a:prstGeom>
          <a:noFill/>
        </p:spPr>
        <p:txBody>
          <a:bodyPr wrap="square" rtlCol="0">
            <a:spAutoFit/>
          </a:bodyPr>
          <a:lstStyle/>
          <a:p>
            <a:r>
              <a:rPr lang="en-US" dirty="0"/>
              <a:t>Dr. Brian </a:t>
            </a:r>
            <a:r>
              <a:rPr lang="en-US" dirty="0" err="1"/>
              <a:t>Schwenk</a:t>
            </a:r>
            <a:endParaRPr lang="en-US" dirty="0"/>
          </a:p>
          <a:p>
            <a:r>
              <a:rPr lang="en-US" dirty="0"/>
              <a:t>Social Media</a:t>
            </a:r>
            <a:br>
              <a:rPr lang="en-US" sz="1600" dirty="0"/>
            </a:br>
            <a:endParaRPr lang="en-US" sz="1600" dirty="0"/>
          </a:p>
        </p:txBody>
      </p:sp>
      <p:pic>
        <p:nvPicPr>
          <p:cNvPr id="9" name="Picture 8" descr="A person in a suit smiling&#10;&#10;Description automatically generated with medium confidence">
            <a:extLst>
              <a:ext uri="{FF2B5EF4-FFF2-40B4-BE49-F238E27FC236}">
                <a16:creationId xmlns:a16="http://schemas.microsoft.com/office/drawing/2014/main" id="{3B95171B-28BB-1C43-AF19-1CEF071445A6}"/>
              </a:ext>
            </a:extLst>
          </p:cNvPr>
          <p:cNvPicPr>
            <a:picLocks noChangeAspect="1"/>
          </p:cNvPicPr>
          <p:nvPr/>
        </p:nvPicPr>
        <p:blipFill>
          <a:blip r:embed="rId7"/>
          <a:stretch>
            <a:fillRect/>
          </a:stretch>
        </p:blipFill>
        <p:spPr>
          <a:xfrm>
            <a:off x="2550717" y="1960062"/>
            <a:ext cx="1512860" cy="2201550"/>
          </a:xfrm>
          <a:prstGeom prst="rect">
            <a:avLst/>
          </a:prstGeom>
        </p:spPr>
      </p:pic>
      <p:pic>
        <p:nvPicPr>
          <p:cNvPr id="13" name="Picture 12" descr="A group of people standing in front of a painting&#10;&#10;Description automatically generated with low confidence">
            <a:extLst>
              <a:ext uri="{FF2B5EF4-FFF2-40B4-BE49-F238E27FC236}">
                <a16:creationId xmlns:a16="http://schemas.microsoft.com/office/drawing/2014/main" id="{03B08572-F7FE-D341-8746-B82A90631D8A}"/>
              </a:ext>
            </a:extLst>
          </p:cNvPr>
          <p:cNvPicPr>
            <a:picLocks noChangeAspect="1"/>
          </p:cNvPicPr>
          <p:nvPr/>
        </p:nvPicPr>
        <p:blipFill rotWithShape="1">
          <a:blip r:embed="rId8"/>
          <a:srcRect l="67152" t="16333" b="28058"/>
          <a:stretch/>
        </p:blipFill>
        <p:spPr>
          <a:xfrm>
            <a:off x="4587784" y="1972683"/>
            <a:ext cx="1693397" cy="2155621"/>
          </a:xfrm>
          <a:prstGeom prst="rect">
            <a:avLst/>
          </a:prstGeom>
        </p:spPr>
      </p:pic>
    </p:spTree>
    <p:extLst>
      <p:ext uri="{BB962C8B-B14F-4D97-AF65-F5344CB8AC3E}">
        <p14:creationId xmlns:p14="http://schemas.microsoft.com/office/powerpoint/2010/main" val="18656701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person, outdoor, track and field, sport&#10;&#10;Description automatically generated">
            <a:extLst>
              <a:ext uri="{FF2B5EF4-FFF2-40B4-BE49-F238E27FC236}">
                <a16:creationId xmlns:a16="http://schemas.microsoft.com/office/drawing/2014/main" id="{736D2676-888B-7A4C-B6C6-3CEF93C36E03}"/>
              </a:ext>
            </a:extLst>
          </p:cNvPr>
          <p:cNvPicPr>
            <a:picLocks noChangeAspect="1"/>
          </p:cNvPicPr>
          <p:nvPr/>
        </p:nvPicPr>
        <p:blipFill rotWithShape="1">
          <a:blip r:embed="rId2"/>
          <a:srcRect t="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89400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5996-5A9A-4DE4-92BE-A90C6E44EFCF}"/>
              </a:ext>
            </a:extLst>
          </p:cNvPr>
          <p:cNvSpPr>
            <a:spLocks noGrp="1"/>
          </p:cNvSpPr>
          <p:nvPr>
            <p:ph type="title"/>
          </p:nvPr>
        </p:nvSpPr>
        <p:spPr>
          <a:xfrm>
            <a:off x="341237" y="236069"/>
            <a:ext cx="11513307" cy="1251926"/>
          </a:xfrm>
        </p:spPr>
        <p:txBody>
          <a:bodyPr>
            <a:noAutofit/>
          </a:bodyPr>
          <a:lstStyle/>
          <a:p>
            <a:pPr algn="ctr"/>
            <a:r>
              <a:rPr lang="en-US" sz="4400" dirty="0"/>
              <a:t>Club Leadership 2021-2022</a:t>
            </a:r>
          </a:p>
        </p:txBody>
      </p:sp>
      <p:pic>
        <p:nvPicPr>
          <p:cNvPr id="15" name="Picture 14" descr="A picture containing text, sign, clipart&#10;&#10;Description automatically generated">
            <a:extLst>
              <a:ext uri="{FF2B5EF4-FFF2-40B4-BE49-F238E27FC236}">
                <a16:creationId xmlns:a16="http://schemas.microsoft.com/office/drawing/2014/main" id="{D87C9773-3DFE-2C45-8B50-9CE70B880F67}"/>
              </a:ext>
            </a:extLst>
          </p:cNvPr>
          <p:cNvPicPr>
            <a:picLocks noChangeAspect="1"/>
          </p:cNvPicPr>
          <p:nvPr/>
        </p:nvPicPr>
        <p:blipFill>
          <a:blip r:embed="rId2"/>
          <a:stretch>
            <a:fillRect/>
          </a:stretch>
        </p:blipFill>
        <p:spPr>
          <a:xfrm>
            <a:off x="2010063" y="5576700"/>
            <a:ext cx="8810961" cy="1251927"/>
          </a:xfrm>
          <a:prstGeom prst="rect">
            <a:avLst/>
          </a:prstGeom>
        </p:spPr>
      </p:pic>
      <p:graphicFrame>
        <p:nvGraphicFramePr>
          <p:cNvPr id="3" name="Table 6">
            <a:extLst>
              <a:ext uri="{FF2B5EF4-FFF2-40B4-BE49-F238E27FC236}">
                <a16:creationId xmlns:a16="http://schemas.microsoft.com/office/drawing/2014/main" id="{C8DFA3F5-413C-A34D-8BB5-85B9B1403614}"/>
              </a:ext>
            </a:extLst>
          </p:cNvPr>
          <p:cNvGraphicFramePr>
            <a:graphicFrameLocks noGrp="1"/>
          </p:cNvGraphicFramePr>
          <p:nvPr>
            <p:extLst>
              <p:ext uri="{D42A27DB-BD31-4B8C-83A1-F6EECF244321}">
                <p14:modId xmlns:p14="http://schemas.microsoft.com/office/powerpoint/2010/main" val="2700203945"/>
              </p:ext>
            </p:extLst>
          </p:nvPr>
        </p:nvGraphicFramePr>
        <p:xfrm>
          <a:off x="2010063" y="1645127"/>
          <a:ext cx="8437804" cy="3767393"/>
        </p:xfrm>
        <a:graphic>
          <a:graphicData uri="http://schemas.openxmlformats.org/drawingml/2006/table">
            <a:tbl>
              <a:tblPr bandRow="1">
                <a:tableStyleId>{3B4B98B0-60AC-42C2-AFA5-B58CD77FA1E5}</a:tableStyleId>
              </a:tblPr>
              <a:tblGrid>
                <a:gridCol w="1687561">
                  <a:extLst>
                    <a:ext uri="{9D8B030D-6E8A-4147-A177-3AD203B41FA5}">
                      <a16:colId xmlns:a16="http://schemas.microsoft.com/office/drawing/2014/main" val="2509440554"/>
                    </a:ext>
                  </a:extLst>
                </a:gridCol>
                <a:gridCol w="2121836">
                  <a:extLst>
                    <a:ext uri="{9D8B030D-6E8A-4147-A177-3AD203B41FA5}">
                      <a16:colId xmlns:a16="http://schemas.microsoft.com/office/drawing/2014/main" val="3262862041"/>
                    </a:ext>
                  </a:extLst>
                </a:gridCol>
                <a:gridCol w="351574">
                  <a:extLst>
                    <a:ext uri="{9D8B030D-6E8A-4147-A177-3AD203B41FA5}">
                      <a16:colId xmlns:a16="http://schemas.microsoft.com/office/drawing/2014/main" val="2576978319"/>
                    </a:ext>
                  </a:extLst>
                </a:gridCol>
                <a:gridCol w="2589272">
                  <a:extLst>
                    <a:ext uri="{9D8B030D-6E8A-4147-A177-3AD203B41FA5}">
                      <a16:colId xmlns:a16="http://schemas.microsoft.com/office/drawing/2014/main" val="1519421927"/>
                    </a:ext>
                  </a:extLst>
                </a:gridCol>
                <a:gridCol w="1687561">
                  <a:extLst>
                    <a:ext uri="{9D8B030D-6E8A-4147-A177-3AD203B41FA5}">
                      <a16:colId xmlns:a16="http://schemas.microsoft.com/office/drawing/2014/main" val="4146433003"/>
                    </a:ext>
                  </a:extLst>
                </a:gridCol>
              </a:tblGrid>
              <a:tr h="370840">
                <a:tc>
                  <a:txBody>
                    <a:bodyPr/>
                    <a:lstStyle/>
                    <a:p>
                      <a:r>
                        <a:rPr lang="en-US" dirty="0"/>
                        <a:t>President</a:t>
                      </a:r>
                    </a:p>
                  </a:txBody>
                  <a:tcPr/>
                </a:tc>
                <a:tc>
                  <a:txBody>
                    <a:bodyPr/>
                    <a:lstStyle/>
                    <a:p>
                      <a:r>
                        <a:rPr lang="en-US" dirty="0"/>
                        <a:t>Erica McCurdy</a:t>
                      </a:r>
                    </a:p>
                  </a:txBody>
                  <a:tcPr/>
                </a:tc>
                <a:tc>
                  <a:txBody>
                    <a:bodyPr/>
                    <a:lstStyle/>
                    <a:p>
                      <a:endParaRPr lang="en-US"/>
                    </a:p>
                  </a:txBody>
                  <a:tcPr/>
                </a:tc>
                <a:tc>
                  <a:txBody>
                    <a:bodyPr/>
                    <a:lstStyle/>
                    <a:p>
                      <a:r>
                        <a:rPr lang="en-US" dirty="0"/>
                        <a:t>Membership Co-Chair</a:t>
                      </a:r>
                    </a:p>
                  </a:txBody>
                  <a:tcPr/>
                </a:tc>
                <a:tc>
                  <a:txBody>
                    <a:bodyPr/>
                    <a:lstStyle/>
                    <a:p>
                      <a:r>
                        <a:rPr lang="en-US" dirty="0"/>
                        <a:t>Brad Kluesner</a:t>
                      </a:r>
                    </a:p>
                  </a:txBody>
                  <a:tcPr/>
                </a:tc>
                <a:extLst>
                  <a:ext uri="{0D108BD9-81ED-4DB2-BD59-A6C34878D82A}">
                    <a16:rowId xmlns:a16="http://schemas.microsoft.com/office/drawing/2014/main" val="1691156020"/>
                  </a:ext>
                </a:extLst>
              </a:tr>
              <a:tr h="370840">
                <a:tc>
                  <a:txBody>
                    <a:bodyPr/>
                    <a:lstStyle/>
                    <a:p>
                      <a:r>
                        <a:rPr lang="en-US" dirty="0"/>
                        <a:t>President Nominee</a:t>
                      </a:r>
                    </a:p>
                  </a:txBody>
                  <a:tcPr/>
                </a:tc>
                <a:tc>
                  <a:txBody>
                    <a:bodyPr/>
                    <a:lstStyle/>
                    <a:p>
                      <a:r>
                        <a:rPr lang="en-US" dirty="0"/>
                        <a:t>Bill Diehl</a:t>
                      </a:r>
                    </a:p>
                  </a:txBody>
                  <a:tcPr/>
                </a:tc>
                <a:tc>
                  <a:txBody>
                    <a:bodyPr/>
                    <a:lstStyle/>
                    <a:p>
                      <a:endParaRPr lang="en-US"/>
                    </a:p>
                  </a:txBody>
                  <a:tcPr/>
                </a:tc>
                <a:tc>
                  <a:txBody>
                    <a:bodyPr/>
                    <a:lstStyle/>
                    <a:p>
                      <a:r>
                        <a:rPr lang="en-US" dirty="0"/>
                        <a:t>Membership Co-Chair</a:t>
                      </a:r>
                    </a:p>
                  </a:txBody>
                  <a:tcPr/>
                </a:tc>
                <a:tc>
                  <a:txBody>
                    <a:bodyPr/>
                    <a:lstStyle/>
                    <a:p>
                      <a:r>
                        <a:rPr lang="en-US" dirty="0"/>
                        <a:t>Ann Barham</a:t>
                      </a:r>
                    </a:p>
                  </a:txBody>
                  <a:tcPr/>
                </a:tc>
                <a:extLst>
                  <a:ext uri="{0D108BD9-81ED-4DB2-BD59-A6C34878D82A}">
                    <a16:rowId xmlns:a16="http://schemas.microsoft.com/office/drawing/2014/main" val="835938365"/>
                  </a:ext>
                </a:extLst>
              </a:tr>
              <a:tr h="633033">
                <a:tc>
                  <a:txBody>
                    <a:bodyPr/>
                    <a:lstStyle/>
                    <a:p>
                      <a:r>
                        <a:rPr lang="en-US" dirty="0"/>
                        <a:t>Social Media</a:t>
                      </a:r>
                    </a:p>
                  </a:txBody>
                  <a:tcPr/>
                </a:tc>
                <a:tc>
                  <a:txBody>
                    <a:bodyPr/>
                    <a:lstStyle/>
                    <a:p>
                      <a:r>
                        <a:rPr lang="en-US" dirty="0"/>
                        <a:t>Dr. Brian </a:t>
                      </a:r>
                      <a:r>
                        <a:rPr lang="en-US" dirty="0" err="1"/>
                        <a:t>Schwenk</a:t>
                      </a:r>
                      <a:endParaRPr lang="en-US" dirty="0"/>
                    </a:p>
                  </a:txBody>
                  <a:tcPr/>
                </a:tc>
                <a:tc>
                  <a:txBody>
                    <a:bodyPr/>
                    <a:lstStyle/>
                    <a:p>
                      <a:endParaRPr lang="en-US"/>
                    </a:p>
                  </a:txBody>
                  <a:tcPr/>
                </a:tc>
                <a:tc>
                  <a:txBody>
                    <a:bodyPr/>
                    <a:lstStyle/>
                    <a:p>
                      <a:r>
                        <a:rPr lang="en-US" dirty="0"/>
                        <a:t>Sergeant at Arms</a:t>
                      </a:r>
                    </a:p>
                  </a:txBody>
                  <a:tcPr/>
                </a:tc>
                <a:tc>
                  <a:txBody>
                    <a:bodyPr/>
                    <a:lstStyle/>
                    <a:p>
                      <a:r>
                        <a:rPr lang="en-US" dirty="0"/>
                        <a:t>Ranjan Raj</a:t>
                      </a:r>
                    </a:p>
                  </a:txBody>
                  <a:tcPr/>
                </a:tc>
                <a:extLst>
                  <a:ext uri="{0D108BD9-81ED-4DB2-BD59-A6C34878D82A}">
                    <a16:rowId xmlns:a16="http://schemas.microsoft.com/office/drawing/2014/main" val="2604202079"/>
                  </a:ext>
                </a:extLst>
              </a:tr>
              <a:tr h="370840">
                <a:tc>
                  <a:txBody>
                    <a:bodyPr/>
                    <a:lstStyle/>
                    <a:p>
                      <a:r>
                        <a:rPr lang="en-US" dirty="0"/>
                        <a:t>Secretary</a:t>
                      </a:r>
                    </a:p>
                  </a:txBody>
                  <a:tcPr/>
                </a:tc>
                <a:tc>
                  <a:txBody>
                    <a:bodyPr/>
                    <a:lstStyle/>
                    <a:p>
                      <a:r>
                        <a:rPr lang="en-US" dirty="0"/>
                        <a:t>Peter Foster</a:t>
                      </a:r>
                    </a:p>
                  </a:txBody>
                  <a:tcPr/>
                </a:tc>
                <a:tc>
                  <a:txBody>
                    <a:bodyPr/>
                    <a:lstStyle/>
                    <a:p>
                      <a:endParaRPr lang="en-US"/>
                    </a:p>
                  </a:txBody>
                  <a:tcPr/>
                </a:tc>
                <a:tc>
                  <a:txBody>
                    <a:bodyPr/>
                    <a:lstStyle/>
                    <a:p>
                      <a:r>
                        <a:rPr lang="en-US" dirty="0"/>
                        <a:t>Family of Rotary</a:t>
                      </a:r>
                    </a:p>
                  </a:txBody>
                  <a:tcPr/>
                </a:tc>
                <a:tc>
                  <a:txBody>
                    <a:bodyPr/>
                    <a:lstStyle/>
                    <a:p>
                      <a:r>
                        <a:rPr lang="en-US" dirty="0"/>
                        <a:t>Julie Rousseau</a:t>
                      </a:r>
                    </a:p>
                  </a:txBody>
                  <a:tcPr/>
                </a:tc>
                <a:extLst>
                  <a:ext uri="{0D108BD9-81ED-4DB2-BD59-A6C34878D82A}">
                    <a16:rowId xmlns:a16="http://schemas.microsoft.com/office/drawing/2014/main" val="1875713886"/>
                  </a:ext>
                </a:extLst>
              </a:tr>
              <a:tr h="370840">
                <a:tc>
                  <a:txBody>
                    <a:bodyPr/>
                    <a:lstStyle/>
                    <a:p>
                      <a:r>
                        <a:rPr lang="en-US" dirty="0"/>
                        <a:t>Treasurer</a:t>
                      </a:r>
                    </a:p>
                  </a:txBody>
                  <a:tcPr/>
                </a:tc>
                <a:tc>
                  <a:txBody>
                    <a:bodyPr/>
                    <a:lstStyle/>
                    <a:p>
                      <a:r>
                        <a:rPr lang="en-US" dirty="0"/>
                        <a:t>Susan Slack</a:t>
                      </a:r>
                    </a:p>
                  </a:txBody>
                  <a:tcPr/>
                </a:tc>
                <a:tc>
                  <a:txBody>
                    <a:bodyPr/>
                    <a:lstStyle/>
                    <a:p>
                      <a:endParaRPr lang="en-US"/>
                    </a:p>
                  </a:txBody>
                  <a:tcPr/>
                </a:tc>
                <a:tc>
                  <a:txBody>
                    <a:bodyPr/>
                    <a:lstStyle/>
                    <a:p>
                      <a:r>
                        <a:rPr lang="en-US" dirty="0"/>
                        <a:t>GRSP Chair</a:t>
                      </a:r>
                    </a:p>
                  </a:txBody>
                  <a:tcPr/>
                </a:tc>
                <a:tc>
                  <a:txBody>
                    <a:bodyPr/>
                    <a:lstStyle/>
                    <a:p>
                      <a:r>
                        <a:rPr lang="en-US" dirty="0"/>
                        <a:t>Robert Hilburn</a:t>
                      </a:r>
                    </a:p>
                  </a:txBody>
                  <a:tcPr/>
                </a:tc>
                <a:extLst>
                  <a:ext uri="{0D108BD9-81ED-4DB2-BD59-A6C34878D82A}">
                    <a16:rowId xmlns:a16="http://schemas.microsoft.com/office/drawing/2014/main" val="2783655177"/>
                  </a:ext>
                </a:extLst>
              </a:tr>
              <a:tr h="370840">
                <a:tc>
                  <a:txBody>
                    <a:bodyPr/>
                    <a:lstStyle/>
                    <a:p>
                      <a:r>
                        <a:rPr lang="en-US" dirty="0"/>
                        <a:t>Programs Chair</a:t>
                      </a:r>
                    </a:p>
                  </a:txBody>
                  <a:tcPr/>
                </a:tc>
                <a:tc>
                  <a:txBody>
                    <a:bodyPr/>
                    <a:lstStyle/>
                    <a:p>
                      <a:r>
                        <a:rPr lang="en-US" dirty="0"/>
                        <a:t>Curt Thompson</a:t>
                      </a:r>
                    </a:p>
                  </a:txBody>
                  <a:tcPr/>
                </a:tc>
                <a:tc>
                  <a:txBody>
                    <a:bodyPr/>
                    <a:lstStyle/>
                    <a:p>
                      <a:endParaRPr lang="en-US"/>
                    </a:p>
                  </a:txBody>
                  <a:tcPr/>
                </a:tc>
                <a:tc>
                  <a:txBody>
                    <a:bodyPr/>
                    <a:lstStyle/>
                    <a:p>
                      <a:r>
                        <a:rPr lang="en-US" dirty="0"/>
                        <a:t>Career Expo Chair</a:t>
                      </a:r>
                    </a:p>
                  </a:txBody>
                  <a:tcPr/>
                </a:tc>
                <a:tc>
                  <a:txBody>
                    <a:bodyPr/>
                    <a:lstStyle/>
                    <a:p>
                      <a:r>
                        <a:rPr lang="en-US" dirty="0" err="1"/>
                        <a:t>Weare</a:t>
                      </a:r>
                      <a:r>
                        <a:rPr lang="en-US" dirty="0"/>
                        <a:t> </a:t>
                      </a:r>
                      <a:r>
                        <a:rPr lang="en-US" dirty="0" err="1"/>
                        <a:t>Gratwick</a:t>
                      </a:r>
                      <a:endParaRPr lang="en-US" dirty="0"/>
                    </a:p>
                  </a:txBody>
                  <a:tcPr/>
                </a:tc>
                <a:extLst>
                  <a:ext uri="{0D108BD9-81ED-4DB2-BD59-A6C34878D82A}">
                    <a16:rowId xmlns:a16="http://schemas.microsoft.com/office/drawing/2014/main" val="2366672008"/>
                  </a:ext>
                </a:extLst>
              </a:tr>
              <a:tr h="370840">
                <a:tc>
                  <a:txBody>
                    <a:bodyPr/>
                    <a:lstStyle/>
                    <a:p>
                      <a:r>
                        <a:rPr lang="en-US" dirty="0"/>
                        <a:t>Rotary Foundation </a:t>
                      </a:r>
                    </a:p>
                  </a:txBody>
                  <a:tcPr/>
                </a:tc>
                <a:tc>
                  <a:txBody>
                    <a:bodyPr/>
                    <a:lstStyle/>
                    <a:p>
                      <a:r>
                        <a:rPr lang="en-US" dirty="0"/>
                        <a:t>Eric Walls</a:t>
                      </a:r>
                    </a:p>
                  </a:txBody>
                  <a:tcPr/>
                </a:tc>
                <a:tc>
                  <a:txBody>
                    <a:bodyPr/>
                    <a:lstStyle/>
                    <a:p>
                      <a:endParaRPr lang="en-US"/>
                    </a:p>
                  </a:txBody>
                  <a:tcPr/>
                </a:tc>
                <a:tc>
                  <a:txBody>
                    <a:bodyPr/>
                    <a:lstStyle/>
                    <a:p>
                      <a:r>
                        <a:rPr lang="en-US" dirty="0"/>
                        <a:t>Interact Chair</a:t>
                      </a:r>
                    </a:p>
                  </a:txBody>
                  <a:tcPr/>
                </a:tc>
                <a:tc>
                  <a:txBody>
                    <a:bodyPr/>
                    <a:lstStyle/>
                    <a:p>
                      <a:r>
                        <a:rPr lang="en-US" dirty="0"/>
                        <a:t>Jim Blum</a:t>
                      </a:r>
                    </a:p>
                  </a:txBody>
                  <a:tcPr/>
                </a:tc>
                <a:extLst>
                  <a:ext uri="{0D108BD9-81ED-4DB2-BD59-A6C34878D82A}">
                    <a16:rowId xmlns:a16="http://schemas.microsoft.com/office/drawing/2014/main" val="401467018"/>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8072491"/>
                  </a:ext>
                </a:extLst>
              </a:tr>
            </a:tbl>
          </a:graphicData>
        </a:graphic>
      </p:graphicFrame>
    </p:spTree>
    <p:extLst>
      <p:ext uri="{BB962C8B-B14F-4D97-AF65-F5344CB8AC3E}">
        <p14:creationId xmlns:p14="http://schemas.microsoft.com/office/powerpoint/2010/main" val="24782976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and person looking at a computer&#10;&#10;Description automatically generated with medium confidence">
            <a:extLst>
              <a:ext uri="{FF2B5EF4-FFF2-40B4-BE49-F238E27FC236}">
                <a16:creationId xmlns:a16="http://schemas.microsoft.com/office/drawing/2014/main" id="{5DE49AC8-CA78-C443-940E-B8F7A27AD980}"/>
              </a:ext>
            </a:extLst>
          </p:cNvPr>
          <p:cNvPicPr>
            <a:picLocks noChangeAspect="1"/>
          </p:cNvPicPr>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65035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5996-5A9A-4DE4-92BE-A90C6E44EFCF}"/>
              </a:ext>
            </a:extLst>
          </p:cNvPr>
          <p:cNvSpPr>
            <a:spLocks noGrp="1"/>
          </p:cNvSpPr>
          <p:nvPr>
            <p:ph type="title"/>
          </p:nvPr>
        </p:nvSpPr>
        <p:spPr>
          <a:xfrm>
            <a:off x="341237" y="635726"/>
            <a:ext cx="11513307" cy="635725"/>
          </a:xfrm>
        </p:spPr>
        <p:txBody>
          <a:bodyPr>
            <a:noAutofit/>
          </a:bodyPr>
          <a:lstStyle/>
          <a:p>
            <a:pPr algn="ctr"/>
            <a:r>
              <a:rPr lang="en-US" dirty="0"/>
              <a:t>District</a:t>
            </a:r>
            <a:r>
              <a:rPr lang="en-US" sz="4400" dirty="0"/>
              <a:t> Leadership </a:t>
            </a:r>
          </a:p>
        </p:txBody>
      </p:sp>
      <p:sp>
        <p:nvSpPr>
          <p:cNvPr id="10" name="TextBox 9">
            <a:extLst>
              <a:ext uri="{FF2B5EF4-FFF2-40B4-BE49-F238E27FC236}">
                <a16:creationId xmlns:a16="http://schemas.microsoft.com/office/drawing/2014/main" id="{514FA75E-EED2-48BB-A93C-7D9D40D17D24}"/>
              </a:ext>
            </a:extLst>
          </p:cNvPr>
          <p:cNvSpPr txBox="1"/>
          <p:nvPr/>
        </p:nvSpPr>
        <p:spPr>
          <a:xfrm>
            <a:off x="666427" y="3884609"/>
            <a:ext cx="1796711" cy="646331"/>
          </a:xfrm>
          <a:prstGeom prst="rect">
            <a:avLst/>
          </a:prstGeom>
          <a:noFill/>
        </p:spPr>
        <p:txBody>
          <a:bodyPr wrap="square" rtlCol="0">
            <a:spAutoFit/>
          </a:bodyPr>
          <a:lstStyle/>
          <a:p>
            <a:r>
              <a:rPr lang="en-US" dirty="0"/>
              <a:t>Michael Berg</a:t>
            </a:r>
          </a:p>
          <a:p>
            <a:r>
              <a:rPr lang="en-US" dirty="0"/>
              <a:t>District Governor </a:t>
            </a:r>
          </a:p>
        </p:txBody>
      </p:sp>
      <p:sp>
        <p:nvSpPr>
          <p:cNvPr id="17" name="TextBox 16">
            <a:extLst>
              <a:ext uri="{FF2B5EF4-FFF2-40B4-BE49-F238E27FC236}">
                <a16:creationId xmlns:a16="http://schemas.microsoft.com/office/drawing/2014/main" id="{312CC407-0C71-4985-A7A9-A030B5522A2E}"/>
              </a:ext>
            </a:extLst>
          </p:cNvPr>
          <p:cNvSpPr txBox="1"/>
          <p:nvPr/>
        </p:nvSpPr>
        <p:spPr>
          <a:xfrm>
            <a:off x="10289643" y="3801153"/>
            <a:ext cx="1605880" cy="923330"/>
          </a:xfrm>
          <a:prstGeom prst="rect">
            <a:avLst/>
          </a:prstGeom>
          <a:noFill/>
        </p:spPr>
        <p:txBody>
          <a:bodyPr wrap="square" rtlCol="0">
            <a:spAutoFit/>
          </a:bodyPr>
          <a:lstStyle/>
          <a:p>
            <a:r>
              <a:rPr lang="en-US" dirty="0"/>
              <a:t>Lynn Epps</a:t>
            </a:r>
          </a:p>
          <a:p>
            <a:r>
              <a:rPr lang="en-US" dirty="0"/>
              <a:t>District Treasurer</a:t>
            </a:r>
          </a:p>
        </p:txBody>
      </p:sp>
      <p:sp>
        <p:nvSpPr>
          <p:cNvPr id="15" name="TextBox 14">
            <a:extLst>
              <a:ext uri="{FF2B5EF4-FFF2-40B4-BE49-F238E27FC236}">
                <a16:creationId xmlns:a16="http://schemas.microsoft.com/office/drawing/2014/main" id="{F4D266EF-2C1D-4BE5-8185-40A0518766D6}"/>
              </a:ext>
            </a:extLst>
          </p:cNvPr>
          <p:cNvSpPr txBox="1"/>
          <p:nvPr/>
        </p:nvSpPr>
        <p:spPr>
          <a:xfrm>
            <a:off x="3049128" y="3890440"/>
            <a:ext cx="2023956" cy="923330"/>
          </a:xfrm>
          <a:prstGeom prst="rect">
            <a:avLst/>
          </a:prstGeom>
          <a:noFill/>
        </p:spPr>
        <p:txBody>
          <a:bodyPr wrap="square" rtlCol="0">
            <a:spAutoFit/>
          </a:bodyPr>
          <a:lstStyle/>
          <a:p>
            <a:r>
              <a:rPr lang="en-US" dirty="0"/>
              <a:t>Gerry Taylor</a:t>
            </a:r>
          </a:p>
          <a:p>
            <a:r>
              <a:rPr lang="en-US" dirty="0"/>
              <a:t>District Governor Elect</a:t>
            </a:r>
          </a:p>
        </p:txBody>
      </p:sp>
      <p:sp>
        <p:nvSpPr>
          <p:cNvPr id="18" name="TextBox 17">
            <a:extLst>
              <a:ext uri="{FF2B5EF4-FFF2-40B4-BE49-F238E27FC236}">
                <a16:creationId xmlns:a16="http://schemas.microsoft.com/office/drawing/2014/main" id="{1C4D56A9-CF69-4943-8976-9A7E1C9FBB2D}"/>
              </a:ext>
            </a:extLst>
          </p:cNvPr>
          <p:cNvSpPr txBox="1"/>
          <p:nvPr/>
        </p:nvSpPr>
        <p:spPr>
          <a:xfrm>
            <a:off x="7824893" y="3843285"/>
            <a:ext cx="1959639" cy="923330"/>
          </a:xfrm>
          <a:prstGeom prst="rect">
            <a:avLst/>
          </a:prstGeom>
          <a:noFill/>
        </p:spPr>
        <p:txBody>
          <a:bodyPr wrap="none" rtlCol="0">
            <a:spAutoFit/>
          </a:bodyPr>
          <a:lstStyle/>
          <a:p>
            <a:r>
              <a:rPr lang="en-US" dirty="0"/>
              <a:t>Barbara Myers</a:t>
            </a:r>
          </a:p>
          <a:p>
            <a:r>
              <a:rPr lang="en-US" dirty="0"/>
              <a:t>Assistant Governor</a:t>
            </a:r>
          </a:p>
          <a:p>
            <a:r>
              <a:rPr lang="en-US" dirty="0"/>
              <a:t> </a:t>
            </a:r>
          </a:p>
        </p:txBody>
      </p:sp>
      <p:pic>
        <p:nvPicPr>
          <p:cNvPr id="11" name="Picture 10" descr="A picture containing text, sign, clipart&#10;&#10;Description automatically generated">
            <a:extLst>
              <a:ext uri="{FF2B5EF4-FFF2-40B4-BE49-F238E27FC236}">
                <a16:creationId xmlns:a16="http://schemas.microsoft.com/office/drawing/2014/main" id="{A97B13CF-BDB3-864F-A040-E071A621D7DD}"/>
              </a:ext>
            </a:extLst>
          </p:cNvPr>
          <p:cNvPicPr>
            <a:picLocks noChangeAspect="1"/>
          </p:cNvPicPr>
          <p:nvPr/>
        </p:nvPicPr>
        <p:blipFill>
          <a:blip r:embed="rId2"/>
          <a:stretch>
            <a:fillRect/>
          </a:stretch>
        </p:blipFill>
        <p:spPr>
          <a:xfrm>
            <a:off x="2010063" y="5576700"/>
            <a:ext cx="8810961" cy="1251927"/>
          </a:xfrm>
          <a:prstGeom prst="rect">
            <a:avLst/>
          </a:prstGeom>
        </p:spPr>
      </p:pic>
      <p:pic>
        <p:nvPicPr>
          <p:cNvPr id="7" name="Picture 6" descr="A person in a suit&#10;&#10;Description automatically generated with low confidence">
            <a:extLst>
              <a:ext uri="{FF2B5EF4-FFF2-40B4-BE49-F238E27FC236}">
                <a16:creationId xmlns:a16="http://schemas.microsoft.com/office/drawing/2014/main" id="{D8F959E9-C5DD-CF4F-9865-208233D839F0}"/>
              </a:ext>
            </a:extLst>
          </p:cNvPr>
          <p:cNvPicPr>
            <a:picLocks noChangeAspect="1"/>
          </p:cNvPicPr>
          <p:nvPr/>
        </p:nvPicPr>
        <p:blipFill>
          <a:blip r:embed="rId3"/>
          <a:stretch>
            <a:fillRect/>
          </a:stretch>
        </p:blipFill>
        <p:spPr>
          <a:xfrm>
            <a:off x="768279" y="1515897"/>
            <a:ext cx="1593009" cy="2230213"/>
          </a:xfrm>
          <a:prstGeom prst="rect">
            <a:avLst/>
          </a:prstGeom>
        </p:spPr>
      </p:pic>
      <p:pic>
        <p:nvPicPr>
          <p:cNvPr id="13" name="Picture 12" descr="A person in a suit and tie&#10;&#10;Description automatically generated with medium confidence">
            <a:extLst>
              <a:ext uri="{FF2B5EF4-FFF2-40B4-BE49-F238E27FC236}">
                <a16:creationId xmlns:a16="http://schemas.microsoft.com/office/drawing/2014/main" id="{90D665EA-7B15-D348-86F3-4282A8098031}"/>
              </a:ext>
            </a:extLst>
          </p:cNvPr>
          <p:cNvPicPr>
            <a:picLocks noChangeAspect="1"/>
          </p:cNvPicPr>
          <p:nvPr/>
        </p:nvPicPr>
        <p:blipFill rotWithShape="1">
          <a:blip r:embed="rId4"/>
          <a:srcRect l="11004" r="9853"/>
          <a:stretch/>
        </p:blipFill>
        <p:spPr>
          <a:xfrm>
            <a:off x="3049128" y="1515897"/>
            <a:ext cx="1776910" cy="2230212"/>
          </a:xfrm>
          <a:prstGeom prst="rect">
            <a:avLst/>
          </a:prstGeom>
        </p:spPr>
      </p:pic>
      <p:pic>
        <p:nvPicPr>
          <p:cNvPr id="25" name="Picture 24" descr="A picture containing person, wall, indoor, red&#10;&#10;Description automatically generated">
            <a:extLst>
              <a:ext uri="{FF2B5EF4-FFF2-40B4-BE49-F238E27FC236}">
                <a16:creationId xmlns:a16="http://schemas.microsoft.com/office/drawing/2014/main" id="{AF8E08BB-794E-2747-863E-F8ACC4F1B11D}"/>
              </a:ext>
            </a:extLst>
          </p:cNvPr>
          <p:cNvPicPr>
            <a:picLocks noChangeAspect="1"/>
          </p:cNvPicPr>
          <p:nvPr/>
        </p:nvPicPr>
        <p:blipFill rotWithShape="1">
          <a:blip r:embed="rId5"/>
          <a:srcRect l="11538" r="10700"/>
          <a:stretch/>
        </p:blipFill>
        <p:spPr>
          <a:xfrm>
            <a:off x="10289643" y="1450826"/>
            <a:ext cx="1716090" cy="2206860"/>
          </a:xfrm>
          <a:prstGeom prst="rect">
            <a:avLst/>
          </a:prstGeom>
        </p:spPr>
      </p:pic>
      <p:sp>
        <p:nvSpPr>
          <p:cNvPr id="14" name="TextBox 13">
            <a:extLst>
              <a:ext uri="{FF2B5EF4-FFF2-40B4-BE49-F238E27FC236}">
                <a16:creationId xmlns:a16="http://schemas.microsoft.com/office/drawing/2014/main" id="{037A6610-C3B4-CA4D-BD7E-DE78273574A0}"/>
              </a:ext>
            </a:extLst>
          </p:cNvPr>
          <p:cNvSpPr txBox="1"/>
          <p:nvPr/>
        </p:nvSpPr>
        <p:spPr>
          <a:xfrm>
            <a:off x="5214947" y="3861444"/>
            <a:ext cx="2023956" cy="923330"/>
          </a:xfrm>
          <a:prstGeom prst="rect">
            <a:avLst/>
          </a:prstGeom>
          <a:noFill/>
        </p:spPr>
        <p:txBody>
          <a:bodyPr wrap="square" rtlCol="0">
            <a:spAutoFit/>
          </a:bodyPr>
          <a:lstStyle/>
          <a:p>
            <a:r>
              <a:rPr lang="en-US" dirty="0"/>
              <a:t>Brandy Swanson</a:t>
            </a:r>
          </a:p>
          <a:p>
            <a:r>
              <a:rPr lang="en-US" dirty="0"/>
              <a:t>District Governor Nominee</a:t>
            </a:r>
          </a:p>
        </p:txBody>
      </p:sp>
      <p:pic>
        <p:nvPicPr>
          <p:cNvPr id="5" name="Picture 4" descr="A picture containing person, blue&#10;&#10;Description automatically generated">
            <a:extLst>
              <a:ext uri="{FF2B5EF4-FFF2-40B4-BE49-F238E27FC236}">
                <a16:creationId xmlns:a16="http://schemas.microsoft.com/office/drawing/2014/main" id="{0D71CFF4-121E-C142-8686-9D43E00D5237}"/>
              </a:ext>
            </a:extLst>
          </p:cNvPr>
          <p:cNvPicPr>
            <a:picLocks noChangeAspect="1"/>
          </p:cNvPicPr>
          <p:nvPr/>
        </p:nvPicPr>
        <p:blipFill rotWithShape="1">
          <a:blip r:embed="rId6"/>
          <a:srcRect l="9796" r="7786"/>
          <a:stretch/>
        </p:blipFill>
        <p:spPr>
          <a:xfrm>
            <a:off x="5416044" y="1515897"/>
            <a:ext cx="1818842" cy="2206859"/>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F60B88FE-A6B2-844C-AD6C-34CD7322C713}"/>
              </a:ext>
            </a:extLst>
          </p:cNvPr>
          <p:cNvPicPr>
            <a:picLocks noChangeAspect="1"/>
          </p:cNvPicPr>
          <p:nvPr/>
        </p:nvPicPr>
        <p:blipFill>
          <a:blip r:embed="rId7"/>
          <a:stretch>
            <a:fillRect/>
          </a:stretch>
        </p:blipFill>
        <p:spPr>
          <a:xfrm>
            <a:off x="8139716" y="1512349"/>
            <a:ext cx="1457169" cy="2176039"/>
          </a:xfrm>
          <a:prstGeom prst="rect">
            <a:avLst/>
          </a:prstGeom>
        </p:spPr>
      </p:pic>
    </p:spTree>
    <p:extLst>
      <p:ext uri="{BB962C8B-B14F-4D97-AF65-F5344CB8AC3E}">
        <p14:creationId xmlns:p14="http://schemas.microsoft.com/office/powerpoint/2010/main" val="424420541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erson and a child looking at a book&#10;&#10;Description automatically generated with medium confidence">
            <a:extLst>
              <a:ext uri="{FF2B5EF4-FFF2-40B4-BE49-F238E27FC236}">
                <a16:creationId xmlns:a16="http://schemas.microsoft.com/office/drawing/2014/main" id="{26A8DCCA-B12C-2341-A174-A5D8CEAF28CF}"/>
              </a:ext>
            </a:extLst>
          </p:cNvPr>
          <p:cNvPicPr>
            <a:picLocks noChangeAspect="1"/>
          </p:cNvPicPr>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71786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25996-5A9A-4DE4-92BE-A90C6E44EFCF}"/>
              </a:ext>
            </a:extLst>
          </p:cNvPr>
          <p:cNvSpPr>
            <a:spLocks noGrp="1"/>
          </p:cNvSpPr>
          <p:nvPr>
            <p:ph type="title"/>
          </p:nvPr>
        </p:nvSpPr>
        <p:spPr>
          <a:xfrm>
            <a:off x="1281721" y="404378"/>
            <a:ext cx="9605635" cy="1059305"/>
          </a:xfrm>
        </p:spPr>
        <p:txBody>
          <a:bodyPr>
            <a:noAutofit/>
          </a:bodyPr>
          <a:lstStyle/>
          <a:p>
            <a:pPr algn="ctr"/>
            <a:r>
              <a:rPr lang="en-US" sz="4400" dirty="0"/>
              <a:t>Club Past Presidents</a:t>
            </a:r>
          </a:p>
        </p:txBody>
      </p:sp>
      <p:sp>
        <p:nvSpPr>
          <p:cNvPr id="3" name="Content Placeholder 2">
            <a:extLst>
              <a:ext uri="{FF2B5EF4-FFF2-40B4-BE49-F238E27FC236}">
                <a16:creationId xmlns:a16="http://schemas.microsoft.com/office/drawing/2014/main" id="{6466F1E3-DBEB-419C-A0E7-9A380677D4A7}"/>
              </a:ext>
            </a:extLst>
          </p:cNvPr>
          <p:cNvSpPr>
            <a:spLocks noGrp="1"/>
          </p:cNvSpPr>
          <p:nvPr>
            <p:ph sz="half" idx="1"/>
          </p:nvPr>
        </p:nvSpPr>
        <p:spPr>
          <a:xfrm>
            <a:off x="59357" y="1504967"/>
            <a:ext cx="2579340" cy="4354286"/>
          </a:xfrm>
        </p:spPr>
        <p:txBody>
          <a:bodyPr>
            <a:normAutofit fontScale="32500" lnSpcReduction="20000"/>
          </a:bodyPr>
          <a:lstStyle/>
          <a:p>
            <a:pPr marL="0" indent="0">
              <a:lnSpc>
                <a:spcPct val="120000"/>
              </a:lnSpc>
              <a:buNone/>
            </a:pPr>
            <a:r>
              <a:rPr lang="en-US" sz="4800" dirty="0"/>
              <a:t>1981-1982	Henry Howard</a:t>
            </a:r>
          </a:p>
          <a:p>
            <a:pPr marL="0" indent="0">
              <a:lnSpc>
                <a:spcPct val="120000"/>
              </a:lnSpc>
              <a:buNone/>
            </a:pPr>
            <a:r>
              <a:rPr lang="en-US" sz="4800" dirty="0"/>
              <a:t>1982-1982	Rans Black</a:t>
            </a:r>
          </a:p>
          <a:p>
            <a:pPr marL="0" indent="0">
              <a:lnSpc>
                <a:spcPct val="120000"/>
              </a:lnSpc>
              <a:buNone/>
            </a:pPr>
            <a:r>
              <a:rPr lang="en-US" sz="4800" dirty="0"/>
              <a:t>1983-1984	Gordon Kay</a:t>
            </a:r>
          </a:p>
          <a:p>
            <a:pPr marL="0" indent="0">
              <a:lnSpc>
                <a:spcPct val="120000"/>
              </a:lnSpc>
              <a:buNone/>
            </a:pPr>
            <a:r>
              <a:rPr lang="en-US" sz="4800" dirty="0"/>
              <a:t>1984-1985	Jim </a:t>
            </a:r>
            <a:r>
              <a:rPr lang="en-US" sz="4800" dirty="0" err="1"/>
              <a:t>Smullian</a:t>
            </a:r>
            <a:endParaRPr lang="en-US" sz="4800" dirty="0"/>
          </a:p>
          <a:p>
            <a:pPr marL="0" indent="0">
              <a:lnSpc>
                <a:spcPct val="120000"/>
              </a:lnSpc>
              <a:buNone/>
            </a:pPr>
            <a:r>
              <a:rPr lang="en-US" sz="4800" dirty="0"/>
              <a:t>1985-1986	Mike McCarthy</a:t>
            </a:r>
          </a:p>
          <a:p>
            <a:pPr marL="0" indent="0">
              <a:lnSpc>
                <a:spcPct val="120000"/>
              </a:lnSpc>
              <a:buNone/>
            </a:pPr>
            <a:r>
              <a:rPr lang="en-US" sz="4800" dirty="0"/>
              <a:t>1986-1987	Brooks Coleman</a:t>
            </a:r>
          </a:p>
          <a:p>
            <a:pPr marL="0" indent="0">
              <a:lnSpc>
                <a:spcPct val="120000"/>
              </a:lnSpc>
              <a:buNone/>
            </a:pPr>
            <a:r>
              <a:rPr lang="en-US" sz="4800" dirty="0"/>
              <a:t>1987-1988	Johns Wells</a:t>
            </a:r>
          </a:p>
          <a:p>
            <a:pPr marL="0" indent="0">
              <a:lnSpc>
                <a:spcPct val="120000"/>
              </a:lnSpc>
              <a:buNone/>
            </a:pPr>
            <a:r>
              <a:rPr lang="en-US" sz="4800" dirty="0"/>
              <a:t>1988-1989	Carl Lusted</a:t>
            </a:r>
          </a:p>
          <a:p>
            <a:pPr marL="0" indent="0">
              <a:lnSpc>
                <a:spcPct val="120000"/>
              </a:lnSpc>
              <a:buNone/>
            </a:pPr>
            <a:r>
              <a:rPr lang="en-US" sz="4800" dirty="0"/>
              <a:t>1989-1990	J.P. Harrington</a:t>
            </a:r>
          </a:p>
          <a:p>
            <a:pPr marL="0" indent="0">
              <a:lnSpc>
                <a:spcPct val="120000"/>
              </a:lnSpc>
              <a:buNone/>
            </a:pPr>
            <a:r>
              <a:rPr lang="en-US" sz="4800" dirty="0"/>
              <a:t>1990-1991	Bruce </a:t>
            </a:r>
            <a:r>
              <a:rPr lang="en-US" sz="4800" dirty="0" err="1"/>
              <a:t>Morine</a:t>
            </a:r>
            <a:endParaRPr lang="en-US" sz="4800" dirty="0"/>
          </a:p>
          <a:p>
            <a:pPr marL="0" indent="0">
              <a:lnSpc>
                <a:spcPct val="120000"/>
              </a:lnSpc>
              <a:buNone/>
            </a:pPr>
            <a:endParaRPr lang="en-US" sz="4800" dirty="0"/>
          </a:p>
          <a:p>
            <a:pPr marL="0" indent="0">
              <a:lnSpc>
                <a:spcPct val="120000"/>
              </a:lnSpc>
              <a:buNone/>
            </a:pPr>
            <a:endParaRPr lang="en-US" sz="1600" dirty="0"/>
          </a:p>
          <a:p>
            <a:endParaRPr lang="en-US" dirty="0"/>
          </a:p>
        </p:txBody>
      </p:sp>
      <p:sp>
        <p:nvSpPr>
          <p:cNvPr id="8" name="Content Placeholder 2">
            <a:extLst>
              <a:ext uri="{FF2B5EF4-FFF2-40B4-BE49-F238E27FC236}">
                <a16:creationId xmlns:a16="http://schemas.microsoft.com/office/drawing/2014/main" id="{C08650F1-0A0E-4161-AD8E-737B34FE8A9A}"/>
              </a:ext>
            </a:extLst>
          </p:cNvPr>
          <p:cNvSpPr txBox="1">
            <a:spLocks/>
          </p:cNvSpPr>
          <p:nvPr/>
        </p:nvSpPr>
        <p:spPr>
          <a:xfrm>
            <a:off x="3097834" y="1543991"/>
            <a:ext cx="2606842" cy="435428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800" dirty="0"/>
              <a:t>1991-1992	Larry Smith</a:t>
            </a:r>
          </a:p>
          <a:p>
            <a:pPr marL="0" indent="0">
              <a:buNone/>
            </a:pPr>
            <a:r>
              <a:rPr lang="en-US" sz="4800" dirty="0"/>
              <a:t>1992-1993	Chip </a:t>
            </a:r>
            <a:r>
              <a:rPr lang="en-US" sz="4800" dirty="0" err="1"/>
              <a:t>Mohme</a:t>
            </a:r>
            <a:endParaRPr lang="en-US" sz="4800" dirty="0"/>
          </a:p>
          <a:p>
            <a:pPr marL="0" indent="0">
              <a:buNone/>
            </a:pPr>
            <a:r>
              <a:rPr lang="en-US" sz="4800" dirty="0"/>
              <a:t>1993-1994	Roy Threatt</a:t>
            </a:r>
          </a:p>
          <a:p>
            <a:pPr marL="0" indent="0">
              <a:buNone/>
            </a:pPr>
            <a:r>
              <a:rPr lang="en-US" sz="4800" dirty="0"/>
              <a:t>1994-1995	Von Starkey</a:t>
            </a:r>
          </a:p>
          <a:p>
            <a:pPr marL="0" indent="0">
              <a:buNone/>
            </a:pPr>
            <a:r>
              <a:rPr lang="en-US" sz="4800" dirty="0"/>
              <a:t>1995-1996	Ron Toms</a:t>
            </a:r>
          </a:p>
          <a:p>
            <a:pPr marL="0" indent="0">
              <a:buNone/>
            </a:pPr>
            <a:r>
              <a:rPr lang="en-US" sz="4800" dirty="0"/>
              <a:t>1996-1997	Ed </a:t>
            </a:r>
            <a:r>
              <a:rPr lang="en-US" sz="4800" dirty="0" err="1"/>
              <a:t>Poitras</a:t>
            </a:r>
            <a:endParaRPr lang="en-US" sz="4800" dirty="0"/>
          </a:p>
          <a:p>
            <a:pPr marL="0" indent="0">
              <a:buNone/>
            </a:pPr>
            <a:r>
              <a:rPr lang="en-US" sz="4800" dirty="0"/>
              <a:t>1997-1998	John Johnson &amp; 	Becky </a:t>
            </a:r>
            <a:r>
              <a:rPr lang="en-US" sz="4800" dirty="0" err="1"/>
              <a:t>Munteanu</a:t>
            </a:r>
            <a:endParaRPr lang="en-US" sz="4800" dirty="0"/>
          </a:p>
          <a:p>
            <a:pPr marL="0" indent="0">
              <a:buNone/>
            </a:pPr>
            <a:r>
              <a:rPr lang="en-US" sz="4800" dirty="0"/>
              <a:t>1999-2000	Joe Daniels</a:t>
            </a:r>
          </a:p>
          <a:p>
            <a:pPr marL="0" indent="0">
              <a:buNone/>
            </a:pPr>
            <a:r>
              <a:rPr lang="en-US" sz="4800" dirty="0"/>
              <a:t>2000-2001	Robbie </a:t>
            </a:r>
            <a:r>
              <a:rPr lang="en-US" sz="4800" dirty="0" err="1"/>
              <a:t>Stedford</a:t>
            </a:r>
            <a:endParaRPr lang="en-US" sz="4800" dirty="0"/>
          </a:p>
          <a:p>
            <a:pPr marL="0" indent="0">
              <a:buNone/>
            </a:pPr>
            <a:r>
              <a:rPr lang="en-US" sz="4800" dirty="0"/>
              <a:t>2001-2002	Harvey Snider</a:t>
            </a:r>
          </a:p>
          <a:p>
            <a:pPr marL="0" indent="0">
              <a:buNone/>
            </a:pPr>
            <a:endParaRPr lang="en-US" sz="4800" dirty="0"/>
          </a:p>
          <a:p>
            <a:pPr marL="0" indent="0">
              <a:buNone/>
            </a:pPr>
            <a:endParaRPr lang="en-US" sz="4800" dirty="0"/>
          </a:p>
          <a:p>
            <a:pPr marL="0" indent="0">
              <a:buNone/>
            </a:pPr>
            <a:endParaRPr lang="en-US" sz="4800" dirty="0"/>
          </a:p>
          <a:p>
            <a:pPr marL="0" indent="0">
              <a:buNone/>
            </a:pPr>
            <a:endParaRPr lang="en-US" sz="4800" dirty="0"/>
          </a:p>
          <a:p>
            <a:pPr marL="0" indent="0">
              <a:buFont typeface="Arial" panose="020B0604020202020204" pitchFamily="34" charset="0"/>
              <a:buNone/>
            </a:pPr>
            <a:endParaRPr lang="en-US" sz="1600" dirty="0"/>
          </a:p>
          <a:p>
            <a:endParaRPr lang="en-US" dirty="0"/>
          </a:p>
        </p:txBody>
      </p:sp>
      <p:sp>
        <p:nvSpPr>
          <p:cNvPr id="11" name="Content Placeholder 2">
            <a:extLst>
              <a:ext uri="{FF2B5EF4-FFF2-40B4-BE49-F238E27FC236}">
                <a16:creationId xmlns:a16="http://schemas.microsoft.com/office/drawing/2014/main" id="{781916DB-E548-4071-8587-7AEBE0092BA2}"/>
              </a:ext>
            </a:extLst>
          </p:cNvPr>
          <p:cNvSpPr txBox="1">
            <a:spLocks/>
          </p:cNvSpPr>
          <p:nvPr/>
        </p:nvSpPr>
        <p:spPr>
          <a:xfrm>
            <a:off x="9117058" y="1463683"/>
            <a:ext cx="2574759" cy="43542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1600" dirty="0"/>
              <a:t>2013-2014	Todd Evans</a:t>
            </a:r>
          </a:p>
          <a:p>
            <a:pPr marL="0" indent="0">
              <a:buNone/>
            </a:pPr>
            <a:r>
              <a:rPr lang="en-US" sz="1600" dirty="0"/>
              <a:t>2014-2015	Sam Evans</a:t>
            </a:r>
          </a:p>
          <a:p>
            <a:pPr marL="0" indent="0">
              <a:buNone/>
            </a:pPr>
            <a:r>
              <a:rPr lang="en-US" sz="1600" dirty="0"/>
              <a:t>2015-2016	Mark Thornell</a:t>
            </a:r>
          </a:p>
          <a:p>
            <a:pPr marL="0" indent="0">
              <a:buNone/>
            </a:pPr>
            <a:r>
              <a:rPr lang="en-US" sz="1600" dirty="0"/>
              <a:t>2016-2017	Robert Mann</a:t>
            </a:r>
          </a:p>
          <a:p>
            <a:pPr marL="0" indent="0">
              <a:buNone/>
            </a:pPr>
            <a:r>
              <a:rPr lang="en-US" sz="1600" dirty="0"/>
              <a:t>2017-2018 Corrie Thrasher</a:t>
            </a:r>
          </a:p>
          <a:p>
            <a:pPr marL="0" indent="0">
              <a:buNone/>
            </a:pPr>
            <a:r>
              <a:rPr lang="en-US" sz="1600" dirty="0"/>
              <a:t>2018-2019 Robert Hilburn</a:t>
            </a:r>
          </a:p>
          <a:p>
            <a:pPr marL="0" indent="0">
              <a:buNone/>
            </a:pPr>
            <a:r>
              <a:rPr lang="en-US" sz="1600" dirty="0"/>
              <a:t>2019-2020 Jim Woods</a:t>
            </a:r>
          </a:p>
          <a:p>
            <a:pPr marL="0" indent="0">
              <a:buNone/>
            </a:pPr>
            <a:r>
              <a:rPr lang="en-US" sz="1600" dirty="0"/>
              <a:t>2020 – 2021 Jill Rice</a:t>
            </a:r>
          </a:p>
          <a:p>
            <a:pPr marL="0" indent="0">
              <a:buNone/>
            </a:pPr>
            <a:endParaRPr lang="en-US" sz="4000" dirty="0"/>
          </a:p>
          <a:p>
            <a:pPr marL="0" indent="0">
              <a:buNone/>
            </a:pPr>
            <a:endParaRPr lang="en-US" sz="4000" dirty="0"/>
          </a:p>
          <a:p>
            <a:pPr marL="0" indent="0">
              <a:buFont typeface="Arial" panose="020B0604020202020204" pitchFamily="34" charset="0"/>
              <a:buNone/>
            </a:pPr>
            <a:endParaRPr lang="en-US" sz="1600" dirty="0"/>
          </a:p>
          <a:p>
            <a:endParaRPr lang="en-US" dirty="0"/>
          </a:p>
        </p:txBody>
      </p:sp>
      <p:sp>
        <p:nvSpPr>
          <p:cNvPr id="12" name="Content Placeholder 2">
            <a:extLst>
              <a:ext uri="{FF2B5EF4-FFF2-40B4-BE49-F238E27FC236}">
                <a16:creationId xmlns:a16="http://schemas.microsoft.com/office/drawing/2014/main" id="{B246C005-40AC-4497-BD71-CFB55D0AFE7B}"/>
              </a:ext>
            </a:extLst>
          </p:cNvPr>
          <p:cNvSpPr txBox="1">
            <a:spLocks/>
          </p:cNvSpPr>
          <p:nvPr/>
        </p:nvSpPr>
        <p:spPr>
          <a:xfrm>
            <a:off x="6084538" y="1504967"/>
            <a:ext cx="2573383" cy="4354286"/>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800" dirty="0"/>
              <a:t>2002-2003	Mike </a:t>
            </a:r>
            <a:r>
              <a:rPr lang="en-US" sz="4800" dirty="0" err="1"/>
              <a:t>Sweigart</a:t>
            </a:r>
            <a:endParaRPr lang="en-US" sz="4800" dirty="0"/>
          </a:p>
          <a:p>
            <a:pPr marL="0" indent="0">
              <a:buNone/>
            </a:pPr>
            <a:r>
              <a:rPr lang="en-US" sz="4800" dirty="0"/>
              <a:t>2003-2004	Bill McCargo</a:t>
            </a:r>
          </a:p>
          <a:p>
            <a:pPr marL="0" indent="0">
              <a:buNone/>
            </a:pPr>
            <a:r>
              <a:rPr lang="en-US" sz="4800" dirty="0"/>
              <a:t>2004-2005	Ranjan Raj</a:t>
            </a:r>
          </a:p>
          <a:p>
            <a:pPr marL="0" indent="0">
              <a:buNone/>
            </a:pPr>
            <a:r>
              <a:rPr lang="en-US" sz="4800" dirty="0"/>
              <a:t>2005-2006	Carolyn Collins</a:t>
            </a:r>
          </a:p>
          <a:p>
            <a:pPr marL="0" indent="0">
              <a:buNone/>
            </a:pPr>
            <a:r>
              <a:rPr lang="en-US" sz="4800" dirty="0"/>
              <a:t>2006-2007	Bud </a:t>
            </a:r>
            <a:r>
              <a:rPr lang="en-US" sz="4800" dirty="0" err="1"/>
              <a:t>Mingledorff</a:t>
            </a:r>
            <a:endParaRPr lang="en-US" sz="4800" dirty="0"/>
          </a:p>
          <a:p>
            <a:pPr marL="0" indent="0">
              <a:buNone/>
            </a:pPr>
            <a:r>
              <a:rPr lang="en-US" sz="4800" dirty="0"/>
              <a:t>2007-2008	Debbie Sutton</a:t>
            </a:r>
          </a:p>
          <a:p>
            <a:pPr marL="0" indent="0">
              <a:buNone/>
            </a:pPr>
            <a:r>
              <a:rPr lang="en-US" sz="4800" dirty="0"/>
              <a:t>2008-2009	Larry Reed</a:t>
            </a:r>
          </a:p>
          <a:p>
            <a:pPr marL="0" indent="0">
              <a:buNone/>
            </a:pPr>
            <a:r>
              <a:rPr lang="en-US" sz="4800" dirty="0"/>
              <a:t>2009-2010	John Dorr</a:t>
            </a:r>
          </a:p>
          <a:p>
            <a:pPr marL="0" indent="0">
              <a:buNone/>
            </a:pPr>
            <a:r>
              <a:rPr lang="en-US" sz="4800" dirty="0"/>
              <a:t>2010-2011	Marvin </a:t>
            </a:r>
            <a:r>
              <a:rPr lang="en-US" sz="4800" dirty="0" err="1"/>
              <a:t>Kliman</a:t>
            </a:r>
            <a:endParaRPr lang="en-US" sz="4800" dirty="0"/>
          </a:p>
          <a:p>
            <a:pPr marL="0" indent="0">
              <a:buNone/>
            </a:pPr>
            <a:r>
              <a:rPr lang="en-US" sz="4800" dirty="0"/>
              <a:t>2011-2012	Randall Jackson</a:t>
            </a:r>
          </a:p>
          <a:p>
            <a:pPr marL="0" indent="0">
              <a:buNone/>
            </a:pPr>
            <a:r>
              <a:rPr lang="en-US" sz="4800" dirty="0"/>
              <a:t>2012-2013	Jim Blum</a:t>
            </a:r>
          </a:p>
          <a:p>
            <a:pPr marL="0" indent="0">
              <a:buNone/>
            </a:pPr>
            <a:endParaRPr lang="en-US" sz="4800" dirty="0"/>
          </a:p>
          <a:p>
            <a:pPr marL="0" indent="0">
              <a:buNone/>
            </a:pPr>
            <a:endParaRPr lang="en-US" sz="4800" dirty="0"/>
          </a:p>
          <a:p>
            <a:pPr marL="0" indent="0">
              <a:buNone/>
            </a:pPr>
            <a:endParaRPr lang="en-US" sz="4800" dirty="0"/>
          </a:p>
          <a:p>
            <a:pPr marL="0" indent="0">
              <a:buFont typeface="Arial" panose="020B0604020202020204" pitchFamily="34" charset="0"/>
              <a:buNone/>
            </a:pPr>
            <a:endParaRPr lang="en-US" sz="1600" dirty="0"/>
          </a:p>
          <a:p>
            <a:endParaRPr lang="en-US" dirty="0"/>
          </a:p>
        </p:txBody>
      </p:sp>
      <p:pic>
        <p:nvPicPr>
          <p:cNvPr id="9" name="Picture 8" descr="A picture containing text, sign, clipart&#10;&#10;Description automatically generated">
            <a:extLst>
              <a:ext uri="{FF2B5EF4-FFF2-40B4-BE49-F238E27FC236}">
                <a16:creationId xmlns:a16="http://schemas.microsoft.com/office/drawing/2014/main" id="{996652F4-9438-6548-A912-0EBE7C189A20}"/>
              </a:ext>
            </a:extLst>
          </p:cNvPr>
          <p:cNvPicPr>
            <a:picLocks noChangeAspect="1"/>
          </p:cNvPicPr>
          <p:nvPr/>
        </p:nvPicPr>
        <p:blipFill>
          <a:blip r:embed="rId2"/>
          <a:stretch>
            <a:fillRect/>
          </a:stretch>
        </p:blipFill>
        <p:spPr>
          <a:xfrm>
            <a:off x="2010063" y="5576700"/>
            <a:ext cx="8810961" cy="1251927"/>
          </a:xfrm>
          <a:prstGeom prst="rect">
            <a:avLst/>
          </a:prstGeom>
        </p:spPr>
      </p:pic>
    </p:spTree>
    <p:extLst>
      <p:ext uri="{BB962C8B-B14F-4D97-AF65-F5344CB8AC3E}">
        <p14:creationId xmlns:p14="http://schemas.microsoft.com/office/powerpoint/2010/main" val="39739228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TotalTime>
  <Words>754</Words>
  <Application>Microsoft Macintosh PowerPoint</Application>
  <PresentationFormat>Widescreen</PresentationFormat>
  <Paragraphs>188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Tahoma</vt:lpstr>
      <vt:lpstr>Office Theme</vt:lpstr>
      <vt:lpstr> Club Leadership for 2021-2022</vt:lpstr>
      <vt:lpstr>PowerPoint Presentation</vt:lpstr>
      <vt:lpstr> Club Leadership for 2021-2022</vt:lpstr>
      <vt:lpstr>PowerPoint Presentation</vt:lpstr>
      <vt:lpstr>Club Leadership 2021-2022</vt:lpstr>
      <vt:lpstr>PowerPoint Presentation</vt:lpstr>
      <vt:lpstr>District Leadership </vt:lpstr>
      <vt:lpstr>PowerPoint Presentation</vt:lpstr>
      <vt:lpstr>Club Past Presidents</vt:lpstr>
      <vt:lpstr>PowerPoint Presentation</vt:lpstr>
      <vt:lpstr>PowerPoint Presentation</vt:lpstr>
      <vt:lpstr>PowerPoint Presentation</vt:lpstr>
      <vt:lpstr>Club History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Leadership for 2018-2019</dc:title>
  <dc:creator>Robert Hilburn</dc:creator>
  <cp:lastModifiedBy>Microsoft Office User</cp:lastModifiedBy>
  <cp:revision>79</cp:revision>
  <cp:lastPrinted>2021-04-23T18:37:54Z</cp:lastPrinted>
  <dcterms:created xsi:type="dcterms:W3CDTF">2019-05-06T14:39:45Z</dcterms:created>
  <dcterms:modified xsi:type="dcterms:W3CDTF">2021-07-11T20:43:31Z</dcterms:modified>
</cp:coreProperties>
</file>