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4"/>
  </p:sldMasterIdLst>
  <p:notesMasterIdLst>
    <p:notesMasterId r:id="rId26"/>
  </p:notesMasterIdLst>
  <p:handoutMasterIdLst>
    <p:handoutMasterId r:id="rId27"/>
  </p:handoutMasterIdLst>
  <p:sldIdLst>
    <p:sldId id="420" r:id="rId5"/>
    <p:sldId id="409" r:id="rId6"/>
    <p:sldId id="407" r:id="rId7"/>
    <p:sldId id="423" r:id="rId8"/>
    <p:sldId id="411" r:id="rId9"/>
    <p:sldId id="401" r:id="rId10"/>
    <p:sldId id="417" r:id="rId11"/>
    <p:sldId id="421" r:id="rId12"/>
    <p:sldId id="418" r:id="rId13"/>
    <p:sldId id="402" r:id="rId14"/>
    <p:sldId id="383" r:id="rId15"/>
    <p:sldId id="403" r:id="rId16"/>
    <p:sldId id="419" r:id="rId17"/>
    <p:sldId id="392" r:id="rId18"/>
    <p:sldId id="398" r:id="rId19"/>
    <p:sldId id="422" r:id="rId20"/>
    <p:sldId id="399" r:id="rId21"/>
    <p:sldId id="413" r:id="rId22"/>
    <p:sldId id="414" r:id="rId23"/>
    <p:sldId id="415" r:id="rId24"/>
    <p:sldId id="416" r:id="rId2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5AC1A5-5C3B-48BD-8580-1D7852093A56}">
          <p14:sldIdLst>
            <p14:sldId id="420"/>
            <p14:sldId id="409"/>
            <p14:sldId id="407"/>
            <p14:sldId id="423"/>
            <p14:sldId id="411"/>
            <p14:sldId id="401"/>
            <p14:sldId id="417"/>
            <p14:sldId id="421"/>
            <p14:sldId id="418"/>
            <p14:sldId id="402"/>
            <p14:sldId id="383"/>
            <p14:sldId id="403"/>
            <p14:sldId id="419"/>
            <p14:sldId id="392"/>
            <p14:sldId id="398"/>
            <p14:sldId id="422"/>
            <p14:sldId id="399"/>
            <p14:sldId id="413"/>
            <p14:sldId id="414"/>
            <p14:sldId id="415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24B"/>
    <a:srgbClr val="FD550F"/>
    <a:srgbClr val="898AEF"/>
    <a:srgbClr val="D9D9D9"/>
    <a:srgbClr val="B2D0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7036" autoAdjust="0"/>
  </p:normalViewPr>
  <p:slideViewPr>
    <p:cSldViewPr snapToGrid="0">
      <p:cViewPr>
        <p:scale>
          <a:sx n="75" d="100"/>
          <a:sy n="75" d="100"/>
        </p:scale>
        <p:origin x="1950" y="121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9E-4EB5-850D-62662586CB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9E-4EB5-850D-62662586CB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9E-4EB5-850D-62662586CBA2}"/>
              </c:ext>
            </c:extLst>
          </c:dPt>
          <c:dPt>
            <c:idx val="3"/>
            <c:bubble3D val="0"/>
            <c:spPr>
              <a:solidFill>
                <a:srgbClr val="B2D04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9E-4EB5-850D-62662586CBA2}"/>
              </c:ext>
            </c:extLst>
          </c:dPt>
          <c:dPt>
            <c:idx val="4"/>
            <c:bubble3D val="0"/>
            <c:spPr>
              <a:solidFill>
                <a:srgbClr val="898AE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9E-4EB5-850D-62662586CBA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C01AFF-F4BD-4D8A-8431-FE68043DB01E}" type="CATEGORYNAME">
                      <a: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
</a:t>
                    </a:r>
                    <a:fld id="{9466F3CE-08F5-43C4-B33D-14F97825C5DB}" type="PERCENTAGE">
                      <a:rPr lang="en-US" sz="28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9E-4EB5-850D-62662586CBA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575A03-14A9-4D7C-B601-293B7621017D}" type="CATEGORYNAME">
                      <a: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
</a:t>
                    </a:r>
                    <a:fld id="{8A02513A-4876-46B4-9FA9-4A667F6E74B5}" type="PERCENTAGE">
                      <a:rPr lang="en-US" sz="28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9E-4EB5-850D-62662586CBA2}"/>
                </c:ext>
              </c:extLst>
            </c:dLbl>
            <c:dLbl>
              <c:idx val="2"/>
              <c:layout>
                <c:manualLayout>
                  <c:x val="-5.5674527588481945E-2"/>
                  <c:y val="-2.1093748702402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580525-F4E0-4324-8F9B-7ADCCDC847E8}" type="CATEGORYNAME">
                      <a: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
</a:t>
                    </a:r>
                    <a:fld id="{C7BFA9AD-05C1-43E5-B623-50A6B4A9F1C9}" type="PERCENTAGE">
                      <a:rPr lang="en-US" sz="28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65529053858444"/>
                      <c:h val="0.153996176550432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9E-4EB5-850D-62662586CBA2}"/>
                </c:ext>
              </c:extLst>
            </c:dLbl>
            <c:dLbl>
              <c:idx val="3"/>
              <c:layout>
                <c:manualLayout>
                  <c:x val="4.2826559683447653E-3"/>
                  <c:y val="-9.37499942328998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ED9AB5-344D-4881-8652-F2D9184F0C8B}" type="CATEGORYNAME">
                      <a: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
</a:t>
                    </a:r>
                    <a:fld id="{2552F9EE-AB1E-42FE-BE84-7EE7FF00E361}" type="PERCENTAGE">
                      <a:rPr lang="en-US" sz="2800" baseline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79E-4EB5-850D-62662586CBA2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DD416A-4538-4D66-962F-25DA8CE853BD}" type="CATEGORYNAME">
                      <a: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
</a:t>
                    </a:r>
                    <a:fld id="{4572CDC0-A030-4FCA-891C-BB6E749068D1}" type="PERCENTAGE">
                      <a:rPr lang="en-US" sz="28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79E-4EB5-850D-62662586CB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ASCVS</c:v>
                </c:pt>
                <c:pt idx="1">
                  <c:v>CANCER</c:v>
                </c:pt>
                <c:pt idx="2">
                  <c:v>NEUROLOGICAL</c:v>
                </c:pt>
                <c:pt idx="3">
                  <c:v>ALL OTHERS</c:v>
                </c:pt>
                <c:pt idx="4">
                  <c:v>METABOLIC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0.18</c:v>
                </c:pt>
                <c:pt idx="2">
                  <c:v>0.1</c:v>
                </c:pt>
                <c:pt idx="3">
                  <c:v>0.35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9E-4EB5-850D-62662586CBA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17581 1 24575,'-30'7'0,"7"1"0,-358 99 0,-3-12 0,-128 10 0,-147 16 0,-167 21 0,-1990 276-763,1889-303 763,69-7 0,121-11 0,133-11 0,-2468 366 763,2061-255-763,15 44 0,292-68 0,86-56 0,209-44 0,-122 38 0,-181 35 0,288-45 122,156-33-1609,190-50-5339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14572 0 24575,'-4'0'0,"0"0"0,0 1 0,0-1 0,0 1 0,0 0 0,0 0 0,0 0 0,1 0 0,-7 4 0,-10 3 0,-247 100 0,10 1 0,-91 51 0,162-73 0,-1266 580 0,-33-84 0,1336-533 0,-752 271 0,-54 16 0,-15-42 0,-420 138 0,-347 205 0,60 147 0,1629-758 0,-1014 523 0,422-232 0,32 63 0,311-201 0,255-156-1365,7-4-5461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16055 1 24575,'-8'15'0,"-46"27"0,-373 269 0,27-11 0,-95 68 0,359-267-18,-1417 1034 62,-42-70-775,-80-83 578,-29-98 165,1251-675-12,-318 102-75,0-39 586,-308 119-101,967-346-410,2 5 0,2 5 0,-180 124 0,13 21 0,-413 279 0,389-302 0,-386 164 0,250-117 0,22 31 0,6-4 0,278-174 2,-19 12-416,49-35-4827,63-37 4551,-72 22 0,15-6 939,4 4 618,-124 48 3602,67-44-4386,93-31-6909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14581 215 24575,'-31'-1'0,"0"-2"0,-40-8 0,-21-3 0,-922-22 0,853 36 0,-966-1 0,-575-5 0,1-47 0,1428 38-98,-1629-59-934,324 74-3867,927 2 4144,-819 83 6409,1204-55-4822,-1079 91-534,1165-117-298,-95 6 0,-401 16-1365,641-27-5461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16352 5 24575,'-18'-3'0,"-29"2"0,-1 1 0,-80 13 0,77-7 0,-278 39 0,-150 27 0,-133 19 0,-1770 306 0,864-136 0,-692 74 0,790-125 0,319 12 0,13 64 0,720-186 0,111-31 0,-992 238 0,326-161 0,91-17 0,-24-4 0,728-109 672,59-2-3235,1 3-1,-77 30 1,119-38 1390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17612 5744 24575,'-32'-7'0,"3"-2"0,-241-46 0,188 40 0,-58-11 0,-877-170 0,-4-46 0,-111-91 0,152 43 0,348 104 0,4-36 0,-2312-805 0,-857-375 0,2653 928 0,935 397 0,-1170-406 0,1173 419 0,-492-161 0,46 21 0,511 170 0,80 20 0,-112-39 0,97 24-16,31 12-658,-59-30-1,81 34-6151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14586 3019 24575,'0'-4'0,"0"1"0,-1 0 0,1 0 0,-1 0 0,0 0 0,1 0 0,-1 0 0,-1 0 0,1 1 0,0-1 0,-1 0 0,1 0 0,-1 1 0,0-1 0,0 1 0,0 0 0,0-1 0,0 1 0,-1 0 0,1 0 0,-1 1 0,1-1 0,-1 0 0,0 1 0,0-1 0,1 1 0,-6-1 0,-12-7 0,0 1 0,0 1 0,-41-9 0,-87-5 0,117 18 0,-341-29 0,-144 2 0,-916-73 0,4-102 0,332-60 0,23-52 0,782 229 0,-1154-257 0,999 269 0,-747-132 0,12-43 0,212-34 0,548 153 0,-574-131 0,679 180 0,152 37 0,-318-47 0,115 38-1365,321 46-5461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16081 278 24575,'-3'0'0,"-1"-1"0,1 1 0,-1-1 0,1 0 0,-1 0 0,1 0 0,0 0 0,-5-3 0,-25-8 0,-58-10 0,-97-9 0,-105 5-1130,-129 4-3393,-136 7 3386,-1456-4 1104,-10 0 35,1399 6-2,-3173-10 6821,2826-9-6821,130 0 0,-892 30 0,838 5 0,606 3 0,-452 67 0,552-47 0,-77 13 0,216-26-1365,35-7-5461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18339 2906 24575,'-2'-2'0,"1"1"0,-1 0 0,1 1 0,-1-1 0,0 0 0,0 0 0,1 1 0,-1-1 0,0 1 0,0 0 0,0-1 0,1 1 0,-1 0 0,0 0 0,-3 1 0,-10-2 0,-624-15 0,60 5 0,-290-70 0,2-34 0,755 99 0,-2556-371 0,1781 256 0,424 63 0,-2843-459 0,1909 221 0,12-54 0,367 92 0,-290 4 0,1182 246 0,-572-75 0,-3 47 0,442 49-26,-315-18-1078,481-3-3780,5-13 3578,-77-51 2268,107 51-1622,26 15-513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17793 175 24575,'-325'0'0,"-71"0"0,-223 0 0,-232 0 0,-5342 0-1037,4066-87 2074,509-1-1037,-585 89 0,787 3 0,-602-4-1365,1992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14648 0 24074,'-14648'2942'0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16193 0 23622,'-16193'5799'0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18383 5811 24575,'-830'-52'0,"2"-63"0,614 82 0,-508-86 0,-821-248 0,816 143 0,-50-15 0,-735-185 0,182 53 0,-544-277 0,485 17 0,21-36 0,819 387 0,-666-306 0,809 435 0,-458-108 0,-380-105 0,858 258 0,-28-10 0,258 68-1365,121 37-5461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17738 3026 24415,'-17738'-3026'0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18091 8544 24575,'-90'-3'0,"0"-4"0,-146-30 0,-171-65 0,318 77 0,-20-4 0,-811-253 0,-491-312 0,986 408 0,-2805-1316 0,1395 657 0,871 392 0,38-77 0,27-79 0,160 105 0,-24 32 0,-272-93 0,97 56 0,938 509 0,-762-413 0,525 299 0,-334-112 0,310 142 0,-463-171 0,501 159 0,180 80-455,1-3 0,-50-29 0,63 29-6371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5:01:22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18245 0 24575,'-585'28'0,"300"-8"0,-819 58 0,-589 25 0,239-93 0,1372-10 0,-7185-6 0,7261 6 0,-5730 0-1365,5703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3A3EF-2817-7F91-328C-BB9D33CB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B729E9-0ABF-C209-BF0B-AF640D557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83591-0DD6-3AF8-7FB5-77A9BBB1E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63F43-531F-6BBD-65B2-6271F55A7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9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4A7B3-6DEC-DCA5-C60D-6F208615A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B16882-F65F-4323-98CA-BB22D98E6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6C605-B4A2-5EEE-A93C-AE2353DAE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1B044-AA55-1CD7-85AB-F3C548729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1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CBBEA-F492-141C-E60C-0BA8BC50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D2F5B-7EF7-4742-6C2C-CC539BDA9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47F1BB-CCD1-469A-E379-978B6C3BB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D7311-D003-7D9E-6656-41B8A8658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6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2D72-2F5A-EE7A-8B35-F28A9FA5D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246B1-D655-8E93-7C8F-EE6A80F42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D511C-FC74-E5B6-8DC5-91D121BDE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47877-9C4C-FF95-F3AE-06D07D2BE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4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4BAB8-6643-6AC1-55DB-7C19AE7E2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A90DC-4D56-E64C-6C47-682B21821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9F925-6DF1-0BD0-798E-E46A0017E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7BC9F-E27C-4571-5B9A-B587DAF5F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0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26EA-4276-0535-3141-15B2D1873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7FE83-8C4C-0125-15F2-2CF9828BD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12BC8-476D-B0AA-9670-56C7B4D23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93092-B228-F1C0-7A8C-15462EDD7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AFE2-C661-A282-DE8D-A27C117AB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650015-0759-2A1F-097F-C40556A55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627E2-5BA8-ED5C-E8E9-CC0BC159F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1BB5B-AF14-7CB4-DF56-07940048C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7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9B2EE-B03C-737C-3CCC-5EC771C9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3E26F2-24AF-2A8D-6CAC-1A3E0CCE7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1472F-EF72-7244-FEC1-8867276AD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356D6-6038-CFEB-5A87-FD24005F6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7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73904-E455-51D2-14DB-D7B46EAC7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629AF-7815-695D-DA0F-A921BC182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A299D-4183-81C2-43FC-1DBCC4780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95076-5CB4-88FD-085F-7EA415D12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0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7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421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8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42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3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5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A5B9C1-B8F7-1C04-D0C9-1AA8D5318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0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C0DEEA-D1F3-7B97-7723-21B40031A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56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1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>
                <a:lumMod val="95000"/>
              </a:schemeClr>
            </a:gs>
            <a:gs pos="41000">
              <a:schemeClr val="bg1">
                <a:alpha val="75000"/>
              </a:schemeClr>
            </a:gs>
            <a:gs pos="0">
              <a:schemeClr val="bg1">
                <a:lumMod val="85000"/>
                <a:alpha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0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729" r:id="rId14"/>
    <p:sldLayoutId id="2147483710" r:id="rId15"/>
    <p:sldLayoutId id="2147483701" r:id="rId16"/>
    <p:sldLayoutId id="2147483721" r:id="rId17"/>
    <p:sldLayoutId id="2147483720" r:id="rId18"/>
    <p:sldLayoutId id="2147483730" r:id="rId19"/>
    <p:sldLayoutId id="214748372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" Type="http://schemas.openxmlformats.org/officeDocument/2006/relationships/image" Target="../media/image3.png"/><Relationship Id="rId55" Type="http://schemas.openxmlformats.org/officeDocument/2006/relationships/customXml" Target="../ink/ink11.xml"/><Relationship Id="rId63" Type="http://schemas.openxmlformats.org/officeDocument/2006/relationships/customXml" Target="../ink/ink15.xml"/><Relationship Id="rId68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59" Type="http://schemas.openxmlformats.org/officeDocument/2006/relationships/customXml" Target="../ink/ink13.xml"/><Relationship Id="rId67" Type="http://schemas.openxmlformats.org/officeDocument/2006/relationships/customXml" Target="../ink/ink17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54" Type="http://schemas.openxmlformats.org/officeDocument/2006/relationships/image" Target="../media/image11.png"/><Relationship Id="rId6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3" Type="http://schemas.openxmlformats.org/officeDocument/2006/relationships/customXml" Target="../ink/ink10.xml"/><Relationship Id="rId58" Type="http://schemas.openxmlformats.org/officeDocument/2006/relationships/image" Target="../media/image13.png"/><Relationship Id="rId66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57" Type="http://schemas.openxmlformats.org/officeDocument/2006/relationships/customXml" Target="../ink/ink12.xml"/><Relationship Id="rId61" Type="http://schemas.openxmlformats.org/officeDocument/2006/relationships/customXml" Target="../ink/ink14.xml"/><Relationship Id="rId10" Type="http://schemas.openxmlformats.org/officeDocument/2006/relationships/customXml" Target="../ink/ink5.xml"/><Relationship Id="rId52" Type="http://schemas.openxmlformats.org/officeDocument/2006/relationships/image" Target="../media/image100.png"/><Relationship Id="rId60" Type="http://schemas.openxmlformats.org/officeDocument/2006/relationships/image" Target="../media/image14.png"/><Relationship Id="rId65" Type="http://schemas.openxmlformats.org/officeDocument/2006/relationships/customXml" Target="../ink/ink16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Relationship Id="rId56" Type="http://schemas.openxmlformats.org/officeDocument/2006/relationships/image" Target="../media/image12.png"/><Relationship Id="rId64" Type="http://schemas.openxmlformats.org/officeDocument/2006/relationships/image" Target="../media/image16.png"/><Relationship Id="rId8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0CC24-A43E-B39B-D321-D0FCD4EE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5817B5-72A9-67BD-A9CA-02C77142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1078865"/>
            <a:ext cx="6251110" cy="23501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ptos Black" panose="020B0004020202020204" pitchFamily="34" charset="0"/>
              </a:rPr>
              <a:t>L I F E   S P A N  </a:t>
            </a:r>
            <a:br>
              <a:rPr lang="en-US" dirty="0">
                <a:solidFill>
                  <a:schemeClr val="tx1"/>
                </a:solidFill>
                <a:latin typeface="Aptos Black" panose="020B00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ptos Black" panose="020B0004020202020204" pitchFamily="34" charset="0"/>
              </a:rPr>
              <a:t>H E A L T H    S P A 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C044B6-9375-E6C6-403D-F5E71CF4F665}"/>
              </a:ext>
            </a:extLst>
          </p:cNvPr>
          <p:cNvSpPr txBox="1">
            <a:spLocks/>
          </p:cNvSpPr>
          <p:nvPr/>
        </p:nvSpPr>
        <p:spPr>
          <a:xfrm>
            <a:off x="5297762" y="3569017"/>
            <a:ext cx="6251110" cy="2350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1" i="0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898AEF"/>
                </a:solidFill>
                <a:highlight>
                  <a:srgbClr val="898AEF"/>
                </a:highlight>
              </a:rPr>
              <a:t>.</a:t>
            </a:r>
            <a:r>
              <a:rPr lang="en-US" sz="3200" dirty="0">
                <a:solidFill>
                  <a:schemeClr val="tx1"/>
                </a:solidFill>
                <a:highlight>
                  <a:srgbClr val="898AEF"/>
                </a:highlight>
              </a:rPr>
              <a:t> The horsemen </a:t>
            </a:r>
            <a:r>
              <a:rPr lang="en-US" sz="3200" dirty="0">
                <a:solidFill>
                  <a:srgbClr val="898AEF"/>
                </a:solidFill>
                <a:highlight>
                  <a:srgbClr val="898AEF"/>
                </a:highlight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5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E9824B"/>
                </a:solidFill>
                <a:highlight>
                  <a:srgbClr val="E9824B"/>
                </a:highlight>
              </a:rPr>
              <a:t>.</a:t>
            </a:r>
            <a:r>
              <a:rPr lang="en-US" sz="4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4400" dirty="0">
                <a:solidFill>
                  <a:srgbClr val="E9824B"/>
                </a:solidFill>
                <a:highlight>
                  <a:srgbClr val="E9824B"/>
                </a:highlight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5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B2D04D"/>
                </a:solidFill>
                <a:highlight>
                  <a:srgbClr val="B2D04D"/>
                </a:highlight>
              </a:rPr>
              <a:t>.</a:t>
            </a:r>
            <a:r>
              <a:rPr lang="en-US" sz="3200" dirty="0">
                <a:solidFill>
                  <a:schemeClr val="tx1"/>
                </a:solidFill>
                <a:highlight>
                  <a:srgbClr val="B2D04D"/>
                </a:highlight>
              </a:rPr>
              <a:t> The tools </a:t>
            </a:r>
            <a:r>
              <a:rPr lang="en-US" sz="3200" dirty="0">
                <a:solidFill>
                  <a:srgbClr val="B2D04D"/>
                </a:solidFill>
                <a:highlight>
                  <a:srgbClr val="B2D04D"/>
                </a:highlight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1C61D1-EEDD-E106-6FC9-402EC886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>
            <a:off x="30437" y="571500"/>
            <a:ext cx="272705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4C5D01E-45DA-A9F9-C95A-4D47C2045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3"/>
          <a:stretch/>
        </p:blipFill>
        <p:spPr bwMode="auto">
          <a:xfrm>
            <a:off x="2757488" y="581721"/>
            <a:ext cx="25402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46BB2-0E62-AA2F-0A87-42DCCED27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90BB8D-0728-0CB9-0F87-ABF585BC3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659AA-EC90-4A46-CBFC-DE2595AC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- details 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chemeClr val="tx1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695A34-89DB-E516-3F6F-2FB422B30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EC6FA29-CEB3-996F-C495-ED6827762BDE}"/>
              </a:ext>
            </a:extLst>
          </p:cNvPr>
          <p:cNvSpPr txBox="1">
            <a:spLocks/>
          </p:cNvSpPr>
          <p:nvPr/>
        </p:nvSpPr>
        <p:spPr>
          <a:xfrm>
            <a:off x="945242" y="2071316"/>
            <a:ext cx="10645769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</a:t>
            </a:r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EXERCISE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	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(MOST POWERFUL)   STRENGTH  -  STABILITY  -  CARDIO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  DIET 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2800" b="1" dirty="0">
                <a:solidFill>
                  <a:srgbClr val="FD550F"/>
                </a:solidFill>
                <a:latin typeface="+mj-lt"/>
                <a:ea typeface="+mj-ea"/>
                <a:cs typeface="+mj-cs"/>
              </a:rPr>
              <a:t>ENERGY BALANCE – GLUCOSE MANAGEMENT – EAT LESS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SLEEP</a:t>
            </a:r>
          </a:p>
          <a:p>
            <a:pPr algn="l"/>
            <a:endParaRPr lang="en-US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BIOMARKERS</a:t>
            </a:r>
          </a:p>
          <a:p>
            <a:pPr algn="l"/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2CA087C-555C-C14C-9752-5DCEA6CD42A1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9 Out of 20</a:t>
            </a:r>
          </a:p>
        </p:txBody>
      </p:sp>
    </p:spTree>
    <p:extLst>
      <p:ext uri="{BB962C8B-B14F-4D97-AF65-F5344CB8AC3E}">
        <p14:creationId xmlns:p14="http://schemas.microsoft.com/office/powerpoint/2010/main" val="238528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3EB3-8370-CBA8-6FDC-5BBF91CC8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291510-BDDB-388B-4E7B-B48F33658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B871-7E61-B7B6-9DDE-9520AE13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- details 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chemeClr val="tx1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499B8587-5E67-2158-9F17-27EAF7AC4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910CEB-BCFC-519D-193B-A12855E23A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5242" y="2071316"/>
            <a:ext cx="1106388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EXERCISE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	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(MOST POWERFUL)   STRENGTH  -  STABILITY  -  CARDIO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DIET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     		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ENERGY BALANCE – GLUCOSE MANAGEMENT – EAT LESS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 SLEEP 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(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LEAST VALUED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2800" dirty="0">
                <a:latin typeface="+mj-lt"/>
              </a:rPr>
              <a:t>)  </a:t>
            </a:r>
            <a:r>
              <a:rPr lang="en-US" sz="2800" b="1" dirty="0">
                <a:solidFill>
                  <a:srgbClr val="FD550F"/>
                </a:solidFill>
                <a:latin typeface="+mj-lt"/>
                <a:ea typeface="+mj-ea"/>
                <a:cs typeface="+mj-cs"/>
              </a:rPr>
              <a:t>7-8 HOURS – BALANCED rem, light, deep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BIOMARKERS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347D76F-038E-1A36-2263-B59BD4AB697E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10 Out of 20</a:t>
            </a:r>
          </a:p>
        </p:txBody>
      </p:sp>
    </p:spTree>
    <p:extLst>
      <p:ext uri="{BB962C8B-B14F-4D97-AF65-F5344CB8AC3E}">
        <p14:creationId xmlns:p14="http://schemas.microsoft.com/office/powerpoint/2010/main" val="28730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B2C3C-8F91-84C8-54E3-B3DA150D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366ED7-FD11-C341-4192-97F9B924A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CBF8A-2028-FF95-D205-1E306122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- details 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chemeClr val="tx1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5103E81E-35BB-DA36-6E0C-D13328876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63F7234-CCA2-87A3-846D-99A2894FE3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5242" y="2071315"/>
            <a:ext cx="10600051" cy="4650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EXERCISE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	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(MOST POWERFUL)   STRENGTH  -  STABILITY  -  CARDIO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DIET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     		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ENERGY BALANCE – GLUCOSE MANAGEMENT – EAT LESS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SLEEP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	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(LEAST VALUED) )  7-8 HOURS – BALANCED rem, light, deep</a:t>
            </a:r>
            <a:b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</a:br>
            <a:b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8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 BIOMARKERS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BLOOD, URINE, DNA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2400" b="1" dirty="0">
                <a:solidFill>
                  <a:srgbClr val="FD550F"/>
                </a:solidFill>
                <a:latin typeface="+mj-lt"/>
                <a:ea typeface="+mj-ea"/>
                <a:cs typeface="+mj-cs"/>
              </a:rPr>
              <a:t>Diet, pharmaceuticals, Sups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9BE4164-55E5-730D-621D-838CD144D363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11 Out of 20</a:t>
            </a:r>
          </a:p>
        </p:txBody>
      </p:sp>
    </p:spTree>
    <p:extLst>
      <p:ext uri="{BB962C8B-B14F-4D97-AF65-F5344CB8AC3E}">
        <p14:creationId xmlns:p14="http://schemas.microsoft.com/office/powerpoint/2010/main" val="174999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5D60F-49A2-5615-6B78-CB78E933D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3C953F-C452-1A5E-2D24-4193125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16796-EE59-AC57-8F4B-059C7B6D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- details 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chemeClr val="tx1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F268869-84EF-B64F-A0DC-0CE1F6AA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F8A34F6-CA16-94B6-5A0A-59644B4C6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5242" y="2602303"/>
            <a:ext cx="10600051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 BIOMARKERS 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BLOOD, URINE, DNA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b="1" dirty="0">
                <a:solidFill>
                  <a:srgbClr val="FD550F"/>
                </a:solidFill>
                <a:latin typeface="+mj-lt"/>
                <a:ea typeface="+mj-ea"/>
                <a:cs typeface="+mj-cs"/>
              </a:rPr>
              <a:t>Diet, Pharmaceuticals, Sups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006C0C9D-9C16-4D03-ACA2-4F38A8364B1F" descr="IMG_5773.PNG">
            <a:extLst>
              <a:ext uri="{FF2B5EF4-FFF2-40B4-BE49-F238E27FC236}">
                <a16:creationId xmlns:a16="http://schemas.microsoft.com/office/drawing/2014/main" id="{6C611748-31BB-7F6E-49C7-07C57929F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72836"/>
          <a:stretch/>
        </p:blipFill>
        <p:spPr bwMode="auto">
          <a:xfrm>
            <a:off x="945241" y="2013094"/>
            <a:ext cx="10301517" cy="35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865722-B920-45D4-52E6-AFB96C7B87FB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12 Out of 20</a:t>
            </a:r>
          </a:p>
        </p:txBody>
      </p:sp>
    </p:spTree>
    <p:extLst>
      <p:ext uri="{BB962C8B-B14F-4D97-AF65-F5344CB8AC3E}">
        <p14:creationId xmlns:p14="http://schemas.microsoft.com/office/powerpoint/2010/main" val="403075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FCD5F7-84AF-A167-F29D-CB6ABF55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B2D04D"/>
                </a:highlight>
              </a:rPr>
              <a:t>  The tools  </a:t>
            </a:r>
            <a:r>
              <a:rPr lang="en-US" sz="5400" dirty="0">
                <a:solidFill>
                  <a:srgbClr val="B2D04D"/>
                </a:solidFill>
                <a:highlight>
                  <a:srgbClr val="B2D04D"/>
                </a:highlight>
              </a:rPr>
              <a:t>…</a:t>
            </a:r>
            <a:r>
              <a:rPr lang="en-US" sz="5400" dirty="0">
                <a:solidFill>
                  <a:schemeClr val="tx1"/>
                </a:solidFill>
                <a:highlight>
                  <a:srgbClr val="B2D04D"/>
                </a:highlight>
              </a:rPr>
              <a:t>   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170269-827B-D9BE-E2D7-E5DD3FCC40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5242" y="2071316"/>
            <a:ext cx="10840358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000" b="1" dirty="0">
                <a:highlight>
                  <a:srgbClr val="B2D04D"/>
                </a:highlight>
                <a:latin typeface="+mj-lt"/>
                <a:ea typeface="+mj-ea"/>
                <a:cs typeface="+mj-cs"/>
              </a:rPr>
              <a:t>  EXERCISE  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MOST POWERFUL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STRENGTH - STABILITY - CARDIO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rgbClr val="B2D04D"/>
                </a:solidFill>
                <a:latin typeface="+mj-lt"/>
                <a:ea typeface="+mj-ea"/>
                <a:cs typeface="+mj-cs"/>
              </a:rPr>
              <a:t>Resistance, Grip/Toe, Balance, Yoga, Dance, Zones 2-5, Hit, VO2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DIET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SLEEP</a:t>
            </a:r>
          </a:p>
          <a:p>
            <a:pPr algn="l"/>
            <a:endParaRPr lang="en-US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BIOMARKERS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80AB2E-4A03-EE55-7DFD-0A1454260948}"/>
              </a:ext>
            </a:extLst>
          </p:cNvPr>
          <p:cNvSpPr/>
          <p:nvPr/>
        </p:nvSpPr>
        <p:spPr>
          <a:xfrm>
            <a:off x="544831" y="1575215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rgbClr val="B2D04D"/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B2D04D"/>
              </a:highlight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08708C9-70BA-BFF7-F3E2-ACDDD03CB9C9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13 Out of 20</a:t>
            </a:r>
          </a:p>
        </p:txBody>
      </p:sp>
    </p:spTree>
    <p:extLst>
      <p:ext uri="{BB962C8B-B14F-4D97-AF65-F5344CB8AC3E}">
        <p14:creationId xmlns:p14="http://schemas.microsoft.com/office/powerpoint/2010/main" val="53359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4EC56-56A2-21F9-B5E0-79311068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2F1804-C565-3A84-AFF9-E4EBBCC7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B2D04D"/>
                </a:highlight>
              </a:rPr>
              <a:t>  The tools  </a:t>
            </a:r>
            <a:r>
              <a:rPr lang="en-US" sz="5400" dirty="0">
                <a:solidFill>
                  <a:srgbClr val="B2D04D"/>
                </a:solidFill>
                <a:highlight>
                  <a:srgbClr val="B2D04D"/>
                </a:highlight>
              </a:rPr>
              <a:t>…</a:t>
            </a:r>
            <a:r>
              <a:rPr lang="en-US" sz="5400" dirty="0">
                <a:solidFill>
                  <a:schemeClr val="tx1"/>
                </a:solidFill>
                <a:highlight>
                  <a:srgbClr val="B2D04D"/>
                </a:highlight>
              </a:rPr>
              <a:t> 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0B4B26-7454-9C51-8D88-6477663628C3}"/>
              </a:ext>
            </a:extLst>
          </p:cNvPr>
          <p:cNvSpPr/>
          <p:nvPr/>
        </p:nvSpPr>
        <p:spPr>
          <a:xfrm>
            <a:off x="544831" y="1575215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rgbClr val="B2D04D"/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835BE05-0EA2-A54A-07B8-A505FCC3D716}"/>
              </a:ext>
            </a:extLst>
          </p:cNvPr>
          <p:cNvSpPr txBox="1">
            <a:spLocks/>
          </p:cNvSpPr>
          <p:nvPr/>
        </p:nvSpPr>
        <p:spPr>
          <a:xfrm>
            <a:off x="945242" y="2071316"/>
            <a:ext cx="10645770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EXERCISE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	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(MOST POWERFUL)   STRENGTH  -  STABILITY  -  CARDIO</a:t>
            </a:r>
            <a:b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</a:br>
            <a: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Resistance, Grip/Toe, Balance, Yoga, Dance, Zones 2-5, Hit, VO2</a:t>
            </a:r>
            <a:br>
              <a:rPr lang="en-US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b="1" dirty="0">
                <a:highlight>
                  <a:srgbClr val="B2D04D"/>
                </a:highlight>
                <a:latin typeface="+mj-lt"/>
                <a:ea typeface="+mj-ea"/>
                <a:cs typeface="+mj-cs"/>
              </a:rPr>
              <a:t>  DIET 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ENERGY BALANCE – GLUCOSE MANAGEMENT – EAT LESS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B2D04D"/>
                </a:solidFill>
                <a:latin typeface="+mj-lt"/>
                <a:ea typeface="+mj-ea"/>
                <a:cs typeface="+mj-cs"/>
              </a:rPr>
              <a:t>CR, Low Sugar/Starches, Low Visceral Fat,  DEXA SCAN, CGM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SLEEP</a:t>
            </a:r>
          </a:p>
          <a:p>
            <a:pPr algn="l"/>
            <a:endParaRPr lang="en-US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BIOMARKERS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8EE6307-A49E-D99A-D209-29FDA83E760D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14 Out of 20</a:t>
            </a:r>
          </a:p>
        </p:txBody>
      </p:sp>
    </p:spTree>
    <p:extLst>
      <p:ext uri="{BB962C8B-B14F-4D97-AF65-F5344CB8AC3E}">
        <p14:creationId xmlns:p14="http://schemas.microsoft.com/office/powerpoint/2010/main" val="331092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D04FF-0B85-DB12-3566-2EF077A9E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96CB7B-2C2A-28E1-F611-9431750D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B2D04D"/>
                </a:highlight>
              </a:rPr>
              <a:t>  The tools  </a:t>
            </a:r>
            <a:r>
              <a:rPr lang="en-US" sz="5400" dirty="0">
                <a:solidFill>
                  <a:srgbClr val="B2D04D"/>
                </a:solidFill>
                <a:highlight>
                  <a:srgbClr val="B2D04D"/>
                </a:highlight>
              </a:rPr>
              <a:t>…</a:t>
            </a:r>
            <a:r>
              <a:rPr lang="en-US" sz="5400" dirty="0">
                <a:solidFill>
                  <a:schemeClr val="tx1"/>
                </a:solidFill>
                <a:highlight>
                  <a:srgbClr val="B2D04D"/>
                </a:highlight>
              </a:rPr>
              <a:t> 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B18F2E-0315-0524-2267-07E671AEDAEC}"/>
              </a:ext>
            </a:extLst>
          </p:cNvPr>
          <p:cNvSpPr/>
          <p:nvPr/>
        </p:nvSpPr>
        <p:spPr>
          <a:xfrm>
            <a:off x="544831" y="1575215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rgbClr val="B2D04D"/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D235D9A-D597-98CB-7E5C-836702C8E60F}"/>
              </a:ext>
            </a:extLst>
          </p:cNvPr>
          <p:cNvSpPr txBox="1">
            <a:spLocks/>
          </p:cNvSpPr>
          <p:nvPr/>
        </p:nvSpPr>
        <p:spPr>
          <a:xfrm>
            <a:off x="945242" y="2071316"/>
            <a:ext cx="10645770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EXERCISE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	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(MOST POWERFUL)   STRENGTH  -  STABILITY  -  CARDIO</a:t>
            </a:r>
            <a:b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</a:br>
            <a:r>
              <a:rPr lang="en-US" sz="22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Resistance, Grip/Toe, Balance, Yoga, Dance, Zones 2-5, Hit, VO2</a:t>
            </a:r>
            <a:br>
              <a:rPr lang="en-US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DIET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		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ENERGY BALANCE – GLUCOSE MANAGEMENT – EAT LESS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CR, Low Sugar/Starches, Low Visceral Fat,  DEXA SCAN, CGM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b="1" dirty="0">
                <a:highlight>
                  <a:srgbClr val="B2D04D"/>
                </a:highlight>
                <a:latin typeface="+mj-lt"/>
                <a:ea typeface="+mj-ea"/>
                <a:cs typeface="+mj-cs"/>
              </a:rPr>
              <a:t> SLEEP  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(LEAST VALUED)  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7-8 HOURS – BALANCED REM, LIGHT, DEEP</a:t>
            </a:r>
            <a:b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B2D04D"/>
                </a:solidFill>
                <a:latin typeface="+mj-lt"/>
                <a:ea typeface="+mj-ea"/>
                <a:cs typeface="+mj-cs"/>
              </a:rPr>
              <a:t>DARK COOL QUIET, NO ALCOHOL EATING CAFFINE ELECTRONICS, AIDS</a:t>
            </a:r>
            <a:endParaRPr lang="en-US" sz="2400" b="1" dirty="0">
              <a:solidFill>
                <a:srgbClr val="898AEF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BIOMARKERS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E27CB8-9DB8-B4D8-E316-E576A05DAB66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15 Out of 20</a:t>
            </a:r>
          </a:p>
        </p:txBody>
      </p:sp>
    </p:spTree>
    <p:extLst>
      <p:ext uri="{BB962C8B-B14F-4D97-AF65-F5344CB8AC3E}">
        <p14:creationId xmlns:p14="http://schemas.microsoft.com/office/powerpoint/2010/main" val="319975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4D69F-258D-E2B6-2C75-114C4583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185A49E-F1CA-254D-71BC-543FBAD1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8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B2D04D"/>
                </a:highlight>
              </a:rPr>
              <a:t>  The tools  </a:t>
            </a:r>
            <a:r>
              <a:rPr lang="en-US" sz="5400" dirty="0">
                <a:solidFill>
                  <a:srgbClr val="B2D04D"/>
                </a:solidFill>
                <a:highlight>
                  <a:srgbClr val="B2D04D"/>
                </a:highlight>
              </a:rPr>
              <a:t>…</a:t>
            </a:r>
            <a:r>
              <a:rPr lang="en-US" sz="5400" dirty="0">
                <a:solidFill>
                  <a:schemeClr val="tx1"/>
                </a:solidFill>
                <a:highlight>
                  <a:srgbClr val="B2D04D"/>
                </a:highlight>
              </a:rPr>
              <a:t> 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B71E23-BD6C-E468-8A8E-F5B365C5D176}"/>
              </a:ext>
            </a:extLst>
          </p:cNvPr>
          <p:cNvSpPr/>
          <p:nvPr/>
        </p:nvSpPr>
        <p:spPr>
          <a:xfrm>
            <a:off x="544831" y="1575215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rgbClr val="B2D04D"/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F04D005-D4D2-A4BE-37AB-113660D373B1}"/>
              </a:ext>
            </a:extLst>
          </p:cNvPr>
          <p:cNvSpPr txBox="1">
            <a:spLocks/>
          </p:cNvSpPr>
          <p:nvPr/>
        </p:nvSpPr>
        <p:spPr>
          <a:xfrm>
            <a:off x="945242" y="2071315"/>
            <a:ext cx="10645771" cy="44923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EXERCISE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	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(MOST POWERFUL)   STRENGTH  -  STABILITY  -  CARDIO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Resistance, Grip/Toe, Balance, Yoga, Dance, Zones 2-5, Hit, VO2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  DIET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        	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ENERGY BALANCE – GLUCOSE MANAGEMENT – EAT LESS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CR, Low Sugar/Starches, Low Visceral Fat,  DEXA SCAN, CGM</a:t>
            </a:r>
          </a:p>
          <a:p>
            <a:pPr algn="l">
              <a:lnSpc>
                <a:spcPct val="100000"/>
              </a:lnSpc>
            </a:pPr>
            <a:endParaRPr lang="en-US" sz="1900" b="1" dirty="0">
              <a:solidFill>
                <a:srgbClr val="D9D9D9"/>
              </a:solidFill>
              <a:highlight>
                <a:srgbClr val="C0C0C0"/>
              </a:highlight>
              <a:latin typeface="+mj-lt"/>
              <a:ea typeface="+mj-ea"/>
              <a:cs typeface="+mj-cs"/>
            </a:endParaRP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D9D9D9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SLEEP  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	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(LEAST VALUED)  7-8 HOURS – BALANCED rem, light, deep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j-ea"/>
                <a:cs typeface="+mj-cs"/>
              </a:rPr>
              <a:t>DARK COOL QUIET, NO ALCOHOL EATING CAFFINE ELECTRONICS, AIDS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b="1" dirty="0">
                <a:highlight>
                  <a:srgbClr val="B2D04D"/>
                </a:highlight>
                <a:latin typeface="+mj-lt"/>
                <a:ea typeface="+mj-ea"/>
                <a:cs typeface="+mj-cs"/>
              </a:rPr>
              <a:t> BIOMARKERS  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	</a:t>
            </a:r>
            <a:r>
              <a:rPr lang="en-US" sz="3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BLOOD, URINE, DNA -Diet, Pharmaceuticals, Sups</a:t>
            </a:r>
          </a:p>
          <a:p>
            <a:pPr algn="l">
              <a:lnSpc>
                <a:spcPct val="100000"/>
              </a:lnSpc>
            </a:pPr>
            <a:r>
              <a:rPr lang="en-US" sz="3000" b="1" dirty="0">
                <a:solidFill>
                  <a:srgbClr val="B2D04D"/>
                </a:solidFill>
                <a:latin typeface="+mj-lt"/>
                <a:ea typeface="+mj-ea"/>
                <a:cs typeface="+mj-cs"/>
              </a:rPr>
              <a:t>INSIDE TRACKER, DIET, SUPPLEMENTS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D17709F-5E3E-1359-3FBB-B6C6C7D86542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16 Out of 20</a:t>
            </a:r>
          </a:p>
        </p:txBody>
      </p:sp>
    </p:spTree>
    <p:extLst>
      <p:ext uri="{BB962C8B-B14F-4D97-AF65-F5344CB8AC3E}">
        <p14:creationId xmlns:p14="http://schemas.microsoft.com/office/powerpoint/2010/main" val="375567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CD282-8B01-E87D-4C27-D1730E00D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CE054CA-849E-1522-D390-20C8468C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 HALLMARKS OF AGING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513339-D9F0-2D09-9935-341C3C05282F}"/>
              </a:ext>
            </a:extLst>
          </p:cNvPr>
          <p:cNvSpPr/>
          <p:nvPr/>
        </p:nvSpPr>
        <p:spPr>
          <a:xfrm>
            <a:off x="544831" y="1575215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13BF324-E7F1-5160-A4BC-B6AC271B52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5242" y="2071315"/>
            <a:ext cx="10600051" cy="43235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DNA DAMAGE /CELLULAR DISFUNCTION</a:t>
            </a:r>
          </a:p>
          <a:p>
            <a:pPr marL="457200" indent="-457200" algn="l">
              <a:buAutoNum type="arabicPeriod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TELEMERE SHORTENING</a:t>
            </a:r>
          </a:p>
          <a:p>
            <a:pPr marL="457200" indent="-457200" algn="l"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DNA SEQUENCE ALTERATIONS</a:t>
            </a:r>
          </a:p>
          <a:p>
            <a:pPr marL="457200" indent="-457200" algn="l"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DAMAGED PROTEINS</a:t>
            </a:r>
          </a:p>
          <a:p>
            <a:pPr marL="457200" indent="-457200" algn="l"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NUTRIENT SENSING DISRUPTION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 algn="l">
              <a:buAutoNum type="arabicPeriod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MITOCHONDRIAL DISFUNCTION</a:t>
            </a:r>
          </a:p>
          <a:p>
            <a:pPr marL="457200" indent="-457200" algn="l">
              <a:buAutoNum type="arabicPeriod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CELLULAR DETERIORATION</a:t>
            </a:r>
          </a:p>
          <a:p>
            <a:pPr marL="457200" indent="-457200" algn="l"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STEM CELL EXHAUSTION</a:t>
            </a:r>
          </a:p>
          <a:p>
            <a:pPr marL="457200" indent="-457200" algn="l">
              <a:buAutoNum type="arabicPeriod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LOSS OF INTERCELLULAR COMMUNICATION</a:t>
            </a:r>
          </a:p>
          <a:p>
            <a:pPr marL="457200" indent="-457200" algn="l">
              <a:buAutoNum type="arabicPeriod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INCREASED INFLAMMATION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F1EC1B-02F5-F263-5380-B9963ADCEE41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17 Out of 20</a:t>
            </a:r>
          </a:p>
        </p:txBody>
      </p:sp>
    </p:spTree>
    <p:extLst>
      <p:ext uri="{BB962C8B-B14F-4D97-AF65-F5344CB8AC3E}">
        <p14:creationId xmlns:p14="http://schemas.microsoft.com/office/powerpoint/2010/main" val="3872137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592DF-2583-7E98-19EA-0844CDA91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DDB197-2098-5531-9CA9-31713171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AGING </a:t>
            </a:r>
            <a:endParaRPr lang="en-US" sz="5400" dirty="0">
              <a:solidFill>
                <a:srgbClr val="898AE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1161FC-F3F7-5537-077C-CCA3C14410F0}"/>
              </a:ext>
            </a:extLst>
          </p:cNvPr>
          <p:cNvSpPr/>
          <p:nvPr/>
        </p:nvSpPr>
        <p:spPr>
          <a:xfrm>
            <a:off x="544831" y="1575215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AFE82B4-A045-D11A-57B8-259EA826AD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5242" y="2071316"/>
            <a:ext cx="10600051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700" b="1" dirty="0">
                <a:solidFill>
                  <a:schemeClr val="tx1"/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MEDICINE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1.0, 2.0 AND 3.0</a:t>
            </a:r>
          </a:p>
          <a:p>
            <a:pPr algn="l"/>
            <a:endParaRPr lang="en-US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CHRONOLOGICAL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vs.  </a:t>
            </a:r>
            <a:r>
              <a:rPr lang="en-US" sz="2700" b="1" dirty="0">
                <a:solidFill>
                  <a:schemeClr val="tx1"/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BIOLOGICAL AGE</a:t>
            </a:r>
          </a:p>
          <a:p>
            <a:pPr algn="l"/>
            <a:endParaRPr lang="en-US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PHARMAS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SUPPLEMENTS   -   </a:t>
            </a:r>
            <a:r>
              <a:rPr lang="en-US" sz="2700" b="1" dirty="0">
                <a:solidFill>
                  <a:schemeClr val="tx1"/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RAPAMYCIN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METFORMIN, NMN</a:t>
            </a:r>
          </a:p>
          <a:p>
            <a:pPr algn="l"/>
            <a:endParaRPr lang="en-US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700" b="1" dirty="0">
                <a:solidFill>
                  <a:schemeClr val="tx1"/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REFERENCES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PODCASTS, READING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C1802B2-2D0E-585F-01A6-916B555543FA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18 Out of 20</a:t>
            </a:r>
          </a:p>
        </p:txBody>
      </p:sp>
    </p:spTree>
    <p:extLst>
      <p:ext uri="{BB962C8B-B14F-4D97-AF65-F5344CB8AC3E}">
        <p14:creationId xmlns:p14="http://schemas.microsoft.com/office/powerpoint/2010/main" val="323502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D778B-E073-8302-9FE7-48820C59E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16957"/>
            <a:ext cx="7214616" cy="4596653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2238B91-A553-E970-E6FA-7A2E4FC1A26F}"/>
              </a:ext>
            </a:extLst>
          </p:cNvPr>
          <p:cNvSpPr/>
          <p:nvPr/>
        </p:nvSpPr>
        <p:spPr>
          <a:xfrm>
            <a:off x="247973" y="3429000"/>
            <a:ext cx="4131146" cy="52658"/>
          </a:xfrm>
          <a:custGeom>
            <a:avLst/>
            <a:gdLst>
              <a:gd name="connsiteX0" fmla="*/ 0 w 4260850"/>
              <a:gd name="connsiteY0" fmla="*/ 114914 h 160180"/>
              <a:gd name="connsiteX1" fmla="*/ 1435100 w 4260850"/>
              <a:gd name="connsiteY1" fmla="*/ 614 h 160180"/>
              <a:gd name="connsiteX2" fmla="*/ 3028950 w 4260850"/>
              <a:gd name="connsiteY2" fmla="*/ 159364 h 160180"/>
              <a:gd name="connsiteX3" fmla="*/ 4260850 w 4260850"/>
              <a:gd name="connsiteY3" fmla="*/ 57764 h 16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0850" h="160180">
                <a:moveTo>
                  <a:pt x="0" y="114914"/>
                </a:moveTo>
                <a:cubicBezTo>
                  <a:pt x="465137" y="54060"/>
                  <a:pt x="930275" y="-6794"/>
                  <a:pt x="1435100" y="614"/>
                </a:cubicBezTo>
                <a:cubicBezTo>
                  <a:pt x="1939925" y="8022"/>
                  <a:pt x="2557992" y="149839"/>
                  <a:pt x="3028950" y="159364"/>
                </a:cubicBezTo>
                <a:cubicBezTo>
                  <a:pt x="3499908" y="168889"/>
                  <a:pt x="4034367" y="92689"/>
                  <a:pt x="4260850" y="57764"/>
                </a:cubicBezTo>
              </a:path>
            </a:pathLst>
          </a:custGeom>
          <a:noFill/>
          <a:ln w="101600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8DB0356-A97A-281B-4BD9-A81FE1E71F74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 Out of 20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04AAC2-5558-3DC6-8908-B338158FA933}"/>
              </a:ext>
            </a:extLst>
          </p:cNvPr>
          <p:cNvSpPr txBox="1">
            <a:spLocks/>
          </p:cNvSpPr>
          <p:nvPr/>
        </p:nvSpPr>
        <p:spPr>
          <a:xfrm>
            <a:off x="154782" y="2316957"/>
            <a:ext cx="4895850" cy="1191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1" i="0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6600" dirty="0">
                <a:solidFill>
                  <a:schemeClr val="tx1"/>
                </a:solidFill>
              </a:rPr>
              <a:t> medicine</a:t>
            </a:r>
          </a:p>
        </p:txBody>
      </p:sp>
    </p:spTree>
    <p:extLst>
      <p:ext uri="{BB962C8B-B14F-4D97-AF65-F5344CB8AC3E}">
        <p14:creationId xmlns:p14="http://schemas.microsoft.com/office/powerpoint/2010/main" val="70056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A153-0403-38FD-096B-E869DE5F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89A9C6-43BA-85FD-BC62-4D9E60BB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</a:rPr>
              <a:t>The experts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20236A-741D-D5AD-1637-C7A870AB08CC}"/>
              </a:ext>
            </a:extLst>
          </p:cNvPr>
          <p:cNvSpPr/>
          <p:nvPr/>
        </p:nvSpPr>
        <p:spPr>
          <a:xfrm>
            <a:off x="544831" y="1575215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F4CB96D-8844-71C1-73E8-0A57A8E8E2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5500" y="2071316"/>
            <a:ext cx="10765513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PETER ATTIA			OUTLIVE, THE DRIVE PODCAST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DAVID SINCLAIR     		LIFESPAN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MATT WALKER       		WHY WE SLEEP</a:t>
            </a:r>
          </a:p>
          <a:p>
            <a:pPr algn="l"/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RHONDA PATRICK    		TRAINING TO AGE BETTER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ANDREW HUBERMAN	HUBERMAN LAB PODCAST</a:t>
            </a:r>
          </a:p>
          <a:p>
            <a:pPr algn="l"/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KELLYANN NOITIS      		PREVENTIVE NEUROLOGIST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highlight>
                  <a:srgbClr val="D9D9D9"/>
                </a:highlight>
                <a:latin typeface="+mj-lt"/>
                <a:ea typeface="+mj-ea"/>
                <a:cs typeface="+mj-cs"/>
              </a:rPr>
              <a:t>COURTNEY CONLEY        	FOOT GURU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1728427-3734-359A-DDC8-5AAF2A25115D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19 Out of 20</a:t>
            </a:r>
          </a:p>
        </p:txBody>
      </p:sp>
    </p:spTree>
    <p:extLst>
      <p:ext uri="{BB962C8B-B14F-4D97-AF65-F5344CB8AC3E}">
        <p14:creationId xmlns:p14="http://schemas.microsoft.com/office/powerpoint/2010/main" val="2257219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1731F43-5982-5C10-A92C-232BA56B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493" y="2499139"/>
            <a:ext cx="6476007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rgbClr val="E9824B"/>
                </a:solidFill>
                <a:highlight>
                  <a:srgbClr val="E9824B"/>
                </a:highlight>
              </a:rPr>
              <a:t>.</a:t>
            </a: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Live well </a:t>
            </a:r>
            <a:r>
              <a:rPr lang="en-US" sz="5400" dirty="0">
                <a:solidFill>
                  <a:srgbClr val="E9824B"/>
                </a:solidFill>
                <a:highlight>
                  <a:srgbClr val="E9824B"/>
                </a:highlight>
              </a:rPr>
              <a:t>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3C52231-6A92-FC42-8F80-500FB5153CFB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20 Out of 20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017B8F0-1E7D-F6BB-342A-5B9766EF4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>
            <a:off x="9464949" y="571500"/>
            <a:ext cx="272705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7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3FCC9ED-5FBD-F3AE-126F-27657B6747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314" y="2071316"/>
            <a:ext cx="6290007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ATHEROSCLEROTIC CARDIOVASCULAR DISEASE  (</a:t>
            </a:r>
            <a:r>
              <a:rPr lang="en-US" b="1" dirty="0">
                <a:solidFill>
                  <a:schemeClr val="tx1"/>
                </a:solidFill>
                <a:highlight>
                  <a:srgbClr val="D9D9D9"/>
                </a:highlight>
              </a:rPr>
              <a:t>ASCVS</a:t>
            </a:r>
            <a:r>
              <a:rPr lang="en-US" dirty="0">
                <a:solidFill>
                  <a:schemeClr val="tx1"/>
                </a:solidFill>
              </a:rPr>
              <a:t>)   32%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highlight>
                  <a:srgbClr val="D9D9D9"/>
                </a:highlight>
              </a:rPr>
              <a:t>CANCER</a:t>
            </a:r>
            <a:r>
              <a:rPr lang="en-US" dirty="0">
                <a:solidFill>
                  <a:schemeClr val="tx1"/>
                </a:solidFill>
              </a:rPr>
              <a:t>   18%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highlight>
                  <a:srgbClr val="D9D9D9"/>
                </a:highlight>
              </a:rPr>
              <a:t>NEUROLOGICAL</a:t>
            </a:r>
            <a:r>
              <a:rPr lang="en-US" dirty="0">
                <a:solidFill>
                  <a:schemeClr val="tx1"/>
                </a:solidFill>
              </a:rPr>
              <a:t> DISEASE   10%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highlight>
                  <a:srgbClr val="D9D9D9"/>
                </a:highlight>
              </a:rPr>
              <a:t>METABOLIC</a:t>
            </a:r>
            <a:r>
              <a:rPr lang="en-US" dirty="0">
                <a:solidFill>
                  <a:schemeClr val="tx1"/>
                </a:solidFill>
              </a:rPr>
              <a:t> SYNDROME   5%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(ALL </a:t>
            </a:r>
            <a:r>
              <a:rPr lang="en-US" b="1" dirty="0">
                <a:solidFill>
                  <a:schemeClr val="tx1"/>
                </a:solidFill>
                <a:highlight>
                  <a:srgbClr val="D9D9D9"/>
                </a:highlight>
              </a:rPr>
              <a:t>OTHER</a:t>
            </a:r>
            <a:r>
              <a:rPr lang="en-US" dirty="0">
                <a:solidFill>
                  <a:schemeClr val="tx1"/>
                </a:solidFill>
                <a:highlight>
                  <a:srgbClr val="D9D9D9"/>
                </a:highlight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   35%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D3F68A0-6609-C9AB-5092-623839ABF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346825"/>
              </p:ext>
            </p:extLst>
          </p:nvPr>
        </p:nvGraphicFramePr>
        <p:xfrm>
          <a:off x="5707747" y="1553356"/>
          <a:ext cx="6019800" cy="530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5ACBB0E-5B43-FE55-52DC-F776A0DF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898AEF"/>
                </a:highlight>
              </a:rPr>
              <a:t>  THE FOUR HORSEMEN </a:t>
            </a:r>
            <a:r>
              <a:rPr lang="en-US" sz="5400" dirty="0">
                <a:solidFill>
                  <a:srgbClr val="898AEF"/>
                </a:solidFill>
                <a:highlight>
                  <a:srgbClr val="898AEF"/>
                </a:highlight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9C5C1D-DFA3-D71F-9C43-85A759F3FC9C}"/>
              </a:ext>
            </a:extLst>
          </p:cNvPr>
          <p:cNvSpPr/>
          <p:nvPr/>
        </p:nvSpPr>
        <p:spPr>
          <a:xfrm>
            <a:off x="544831" y="1575215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rgbClr val="898AEF"/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91AD9D4-4C21-CA15-29EA-8A386EFE8F5B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2 Out of 20</a:t>
            </a:r>
          </a:p>
        </p:txBody>
      </p:sp>
    </p:spTree>
    <p:extLst>
      <p:ext uri="{BB962C8B-B14F-4D97-AF65-F5344CB8AC3E}">
        <p14:creationId xmlns:p14="http://schemas.microsoft.com/office/powerpoint/2010/main" val="350874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039F-FFCE-D2CD-8D13-83FEC6264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933E7C-1272-4FE0-C0E9-0748AF1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FD98-BB1A-3B50-830E-A5A76F50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FOUR KNIGHTS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rgbClr val="E9824B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15FD1F6D-66C2-8783-F9D5-A5AF742D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72E02EB-4FD0-BCB8-CD3F-1876CDCE7BB1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3 Out of 20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0372D70-D8AF-5A30-A578-71D9AC8558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0441" y="2071316"/>
            <a:ext cx="9170570" cy="411917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  E</a:t>
            </a:r>
            <a:r>
              <a:rPr lang="en-US" sz="2800" b="1" kern="1200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XERCISE 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	</a:t>
            </a:r>
            <a:r>
              <a:rPr 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MOST POWERFUL</a:t>
            </a:r>
            <a:r>
              <a:rPr 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DIET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l"/>
            <a:r>
              <a:rPr lang="en-US" sz="2800" b="1" kern="1200" dirty="0">
                <a:solidFill>
                  <a:schemeClr val="accent3">
                    <a:lumMod val="40000"/>
                    <a:lumOff val="60000"/>
                  </a:schemeClr>
                </a:solidFill>
                <a:highlight>
                  <a:srgbClr val="808080"/>
                </a:highlight>
                <a:latin typeface="+mj-lt"/>
                <a:ea typeface="+mj-ea"/>
                <a:cs typeface="+mj-cs"/>
              </a:rPr>
              <a:t>  </a:t>
            </a:r>
            <a:r>
              <a:rPr lang="en-US" sz="2800" b="1" kern="1200" dirty="0">
                <a:highlight>
                  <a:srgbClr val="808080"/>
                </a:highlight>
                <a:latin typeface="+mj-lt"/>
                <a:ea typeface="+mj-ea"/>
                <a:cs typeface="+mj-cs"/>
              </a:rPr>
              <a:t>SLEEP</a:t>
            </a:r>
            <a:r>
              <a:rPr lang="en-US" sz="2800" b="1" kern="1200" dirty="0">
                <a:solidFill>
                  <a:schemeClr val="accent3">
                    <a:lumMod val="40000"/>
                    <a:lumOff val="60000"/>
                  </a:schemeClr>
                </a:solidFill>
                <a:highlight>
                  <a:srgbClr val="808080"/>
                </a:highlight>
                <a:latin typeface="+mj-lt"/>
                <a:ea typeface="+mj-ea"/>
                <a:cs typeface="+mj-cs"/>
              </a:rPr>
              <a:t> 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	</a:t>
            </a:r>
            <a:r>
              <a:rPr 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LEAST VALUED</a:t>
            </a:r>
            <a:r>
              <a:rPr 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2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/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BIOMARKERS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BLOOD, URINE, DNA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2726029-35E1-3487-B4C0-9D1961E0169C}"/>
              </a:ext>
            </a:extLst>
          </p:cNvPr>
          <p:cNvSpPr/>
          <p:nvPr/>
        </p:nvSpPr>
        <p:spPr>
          <a:xfrm rot="10800000">
            <a:off x="1869627" y="3978924"/>
            <a:ext cx="409688" cy="4147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550F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0CF7BDB-CA45-83A2-F4D2-15183F6EC7E2}"/>
              </a:ext>
            </a:extLst>
          </p:cNvPr>
          <p:cNvSpPr/>
          <p:nvPr/>
        </p:nvSpPr>
        <p:spPr>
          <a:xfrm>
            <a:off x="1869627" y="2049603"/>
            <a:ext cx="409688" cy="414737"/>
          </a:xfrm>
          <a:prstGeom prst="triangle">
            <a:avLst/>
          </a:prstGeom>
          <a:solidFill>
            <a:srgbClr val="FD55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50F97-6846-43F1-541D-E5DA8D289E9F}"/>
              </a:ext>
            </a:extLst>
          </p:cNvPr>
          <p:cNvCxnSpPr>
            <a:cxnSpLocks/>
            <a:stCxn id="16" idx="3"/>
            <a:endCxn id="14" idx="3"/>
          </p:cNvCxnSpPr>
          <p:nvPr/>
        </p:nvCxnSpPr>
        <p:spPr>
          <a:xfrm>
            <a:off x="2074471" y="2464340"/>
            <a:ext cx="0" cy="1514584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3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E3CFE-0517-948B-63C8-BBE51296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1EDE3C-9133-9CF2-F79A-156FCBA4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8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898AEF"/>
                </a:highlight>
              </a:rPr>
              <a:t>HORSEMEN </a:t>
            </a:r>
            <a:r>
              <a:rPr lang="en-US" sz="5400" dirty="0">
                <a:solidFill>
                  <a:schemeClr val="tx1"/>
                </a:solidFill>
              </a:rPr>
              <a:t>		vs.	</a:t>
            </a:r>
            <a:endParaRPr lang="en-US" sz="5400" dirty="0">
              <a:solidFill>
                <a:schemeClr val="tx1"/>
              </a:solidFill>
              <a:highlight>
                <a:srgbClr val="898AEF"/>
              </a:highligh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ABA298-FA17-FB12-36D2-F0787311D124}"/>
              </a:ext>
            </a:extLst>
          </p:cNvPr>
          <p:cNvSpPr/>
          <p:nvPr/>
        </p:nvSpPr>
        <p:spPr>
          <a:xfrm>
            <a:off x="582931" y="1562941"/>
            <a:ext cx="10980420" cy="81710"/>
          </a:xfrm>
          <a:custGeom>
            <a:avLst/>
            <a:gdLst>
              <a:gd name="connsiteX0" fmla="*/ 0 w 10980420"/>
              <a:gd name="connsiteY0" fmla="*/ 0 h 81710"/>
              <a:gd name="connsiteX1" fmla="*/ 1616636 w 10980420"/>
              <a:gd name="connsiteY1" fmla="*/ 50010 h 81710"/>
              <a:gd name="connsiteX2" fmla="*/ 3614728 w 10980420"/>
              <a:gd name="connsiteY2" fmla="*/ 15520 h 81710"/>
              <a:gd name="connsiteX3" fmla="*/ 5322188 w 10980420"/>
              <a:gd name="connsiteY3" fmla="*/ 22418 h 81710"/>
              <a:gd name="connsiteX4" fmla="*/ 7392938 w 10980420"/>
              <a:gd name="connsiteY4" fmla="*/ 81051 h 81710"/>
              <a:gd name="connsiteX5" fmla="*/ 8909670 w 10980420"/>
              <a:gd name="connsiteY5" fmla="*/ 51735 h 81710"/>
              <a:gd name="connsiteX6" fmla="*/ 10308334 w 10980420"/>
              <a:gd name="connsiteY6" fmla="*/ 17244 h 81710"/>
              <a:gd name="connsiteX7" fmla="*/ 10980420 w 10980420"/>
              <a:gd name="connsiteY7" fmla="*/ 43112 h 8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0420" h="81710" fill="none" extrusionOk="0">
                <a:moveTo>
                  <a:pt x="0" y="0"/>
                </a:moveTo>
                <a:cubicBezTo>
                  <a:pt x="536623" y="-23930"/>
                  <a:pt x="986239" y="69922"/>
                  <a:pt x="1616636" y="50010"/>
                </a:cubicBezTo>
                <a:cubicBezTo>
                  <a:pt x="2188724" y="44592"/>
                  <a:pt x="3009078" y="-22838"/>
                  <a:pt x="3614728" y="15520"/>
                </a:cubicBezTo>
                <a:cubicBezTo>
                  <a:pt x="4151337" y="-18775"/>
                  <a:pt x="4747237" y="-61623"/>
                  <a:pt x="5322188" y="22418"/>
                </a:cubicBezTo>
                <a:cubicBezTo>
                  <a:pt x="5975205" y="39312"/>
                  <a:pt x="6741259" y="117860"/>
                  <a:pt x="7392938" y="81051"/>
                </a:cubicBezTo>
                <a:cubicBezTo>
                  <a:pt x="8005452" y="33676"/>
                  <a:pt x="8436227" y="19798"/>
                  <a:pt x="8909670" y="51735"/>
                </a:cubicBezTo>
                <a:cubicBezTo>
                  <a:pt x="9364896" y="75171"/>
                  <a:pt x="9932754" y="14968"/>
                  <a:pt x="10308334" y="17244"/>
                </a:cubicBezTo>
                <a:cubicBezTo>
                  <a:pt x="10655894" y="16220"/>
                  <a:pt x="10947329" y="43653"/>
                  <a:pt x="10980420" y="43112"/>
                </a:cubicBezTo>
              </a:path>
              <a:path w="10980420" h="81710" stroke="0" extrusionOk="0">
                <a:moveTo>
                  <a:pt x="0" y="0"/>
                </a:moveTo>
                <a:cubicBezTo>
                  <a:pt x="494548" y="44503"/>
                  <a:pt x="1043137" y="59566"/>
                  <a:pt x="1616636" y="50010"/>
                </a:cubicBezTo>
                <a:cubicBezTo>
                  <a:pt x="2195055" y="67569"/>
                  <a:pt x="3044080" y="-32055"/>
                  <a:pt x="3614728" y="15520"/>
                </a:cubicBezTo>
                <a:cubicBezTo>
                  <a:pt x="4261987" y="-25252"/>
                  <a:pt x="4673028" y="82691"/>
                  <a:pt x="5322188" y="22418"/>
                </a:cubicBezTo>
                <a:cubicBezTo>
                  <a:pt x="5950416" y="16794"/>
                  <a:pt x="6721182" y="4541"/>
                  <a:pt x="7392938" y="81051"/>
                </a:cubicBezTo>
                <a:cubicBezTo>
                  <a:pt x="8000231" y="72743"/>
                  <a:pt x="8506487" y="83482"/>
                  <a:pt x="8909670" y="51735"/>
                </a:cubicBezTo>
                <a:cubicBezTo>
                  <a:pt x="9385502" y="5246"/>
                  <a:pt x="9947913" y="54562"/>
                  <a:pt x="10308334" y="17244"/>
                </a:cubicBezTo>
                <a:cubicBezTo>
                  <a:pt x="10649645" y="14215"/>
                  <a:pt x="10947910" y="42848"/>
                  <a:pt x="10980420" y="43112"/>
                </a:cubicBezTo>
              </a:path>
            </a:pathLst>
          </a:custGeom>
          <a:solidFill>
            <a:srgbClr val="898AEF"/>
          </a:solidFill>
          <a:ln w="76200">
            <a:solidFill>
              <a:srgbClr val="898AEF"/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0A6ABF-E3F2-250F-A54F-976F8036B006}"/>
                  </a:ext>
                </a:extLst>
              </p14:cNvPr>
              <p14:cNvContentPartPr/>
              <p14:nvPr/>
            </p14:nvContentPartPr>
            <p14:xfrm>
              <a:off x="4656945" y="623805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0A6ABF-E3F2-250F-A54F-976F8036B0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0825" y="6231933"/>
                <a:ext cx="12600" cy="12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830A15-54F0-D1AC-CBC3-156507B7A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2290"/>
              </p:ext>
            </p:extLst>
          </p:nvPr>
        </p:nvGraphicFramePr>
        <p:xfrm>
          <a:off x="886455" y="2266188"/>
          <a:ext cx="10696935" cy="42108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04493">
                  <a:extLst>
                    <a:ext uri="{9D8B030D-6E8A-4147-A177-3AD203B41FA5}">
                      <a16:colId xmlns:a16="http://schemas.microsoft.com/office/drawing/2014/main" val="3249402355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2298518337"/>
                    </a:ext>
                  </a:extLst>
                </a:gridCol>
                <a:gridCol w="2629892">
                  <a:extLst>
                    <a:ext uri="{9D8B030D-6E8A-4147-A177-3AD203B41FA5}">
                      <a16:colId xmlns:a16="http://schemas.microsoft.com/office/drawing/2014/main" val="2302620167"/>
                    </a:ext>
                  </a:extLst>
                </a:gridCol>
              </a:tblGrid>
              <a:tr h="1095619"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chemeClr val="tx1"/>
                          </a:solidFill>
                        </a:rPr>
                        <a:t>ASCVS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chemeClr val="tx1"/>
                          </a:solidFill>
                        </a:rPr>
                        <a:t>EXERCISE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767015"/>
                  </a:ext>
                </a:extLst>
              </a:tr>
              <a:tr h="1038398"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chemeClr val="tx1"/>
                          </a:solidFill>
                        </a:rPr>
                        <a:t>CANCER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chemeClr val="tx1"/>
                          </a:solidFill>
                        </a:rPr>
                        <a:t>DIET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37374"/>
                  </a:ext>
                </a:extLst>
              </a:tr>
              <a:tr h="1038398"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chemeClr val="tx1"/>
                          </a:solidFill>
                        </a:rPr>
                        <a:t>NEUROLOGICAL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chemeClr val="tx1"/>
                          </a:solidFill>
                        </a:rPr>
                        <a:t>SLEEP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38274"/>
                  </a:ext>
                </a:extLst>
              </a:tr>
              <a:tr h="1038398"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>
                          <a:solidFill>
                            <a:schemeClr val="tx1"/>
                          </a:solidFill>
                        </a:rPr>
                        <a:t>METABOLIC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</a:rPr>
                        <a:t>BIOMARKERS</a:t>
                      </a:r>
                      <a:endParaRPr lang="en-US" sz="2800" b="1" dirty="0"/>
                    </a:p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5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7A7DC5-92BE-FBA2-C2BE-5FF4C3F32E4F}"/>
                  </a:ext>
                </a:extLst>
              </p14:cNvPr>
              <p14:cNvContentPartPr/>
              <p14:nvPr/>
            </p14:nvContentPartPr>
            <p14:xfrm>
              <a:off x="2351638" y="2604060"/>
              <a:ext cx="6602040" cy="1046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7A7DC5-92BE-FBA2-C2BE-5FF4C3F32E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5518" y="2597942"/>
                <a:ext cx="6614280" cy="1058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9E4F5A-D72D-AE98-7635-E8539574AAFA}"/>
                  </a:ext>
                </a:extLst>
              </p14:cNvPr>
              <p14:cNvContentPartPr/>
              <p14:nvPr/>
            </p14:nvContentPartPr>
            <p14:xfrm>
              <a:off x="2540278" y="3587220"/>
              <a:ext cx="6405480" cy="6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9E4F5A-D72D-AE98-7635-E8539574AA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4158" y="3581135"/>
                <a:ext cx="6417720" cy="75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04CD0F0-2DB4-4F19-DDA6-46AA61435DBB}"/>
                  </a:ext>
                </a:extLst>
              </p14:cNvPr>
              <p14:cNvContentPartPr/>
              <p14:nvPr/>
            </p14:nvContentPartPr>
            <p14:xfrm>
              <a:off x="3680038" y="3649860"/>
              <a:ext cx="5273640" cy="1059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04CD0F0-2DB4-4F19-DDA6-46AA61435D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3918" y="3643740"/>
                <a:ext cx="528588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48259E-50A8-D42C-F471-8B0E884A34FA}"/>
                  </a:ext>
                </a:extLst>
              </p14:cNvPr>
              <p14:cNvContentPartPr/>
              <p14:nvPr/>
            </p14:nvContentPartPr>
            <p14:xfrm>
              <a:off x="3093598" y="3680460"/>
              <a:ext cx="5829840" cy="208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48259E-50A8-D42C-F471-8B0E884A34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478" y="3674340"/>
                <a:ext cx="5842080" cy="21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E57D9EA-FCDE-75A9-6DB7-EE2D685C6A4F}"/>
                  </a:ext>
                </a:extLst>
              </p14:cNvPr>
              <p14:cNvContentPartPr/>
              <p14:nvPr/>
            </p14:nvContentPartPr>
            <p14:xfrm>
              <a:off x="2358478" y="2586780"/>
              <a:ext cx="6618240" cy="2092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E57D9EA-FCDE-75A9-6DB7-EE2D685C6A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2358" y="2580660"/>
                <a:ext cx="6630480" cy="21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1ECB3B-3CCA-7EE0-1B73-CCD8CAB6029F}"/>
                  </a:ext>
                </a:extLst>
              </p14:cNvPr>
              <p14:cNvContentPartPr/>
              <p14:nvPr/>
            </p14:nvContentPartPr>
            <p14:xfrm>
              <a:off x="2582758" y="3596580"/>
              <a:ext cx="6386040" cy="1089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1ECB3B-3CCA-7EE0-1B73-CCD8CAB602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6638" y="3590460"/>
                <a:ext cx="639828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311475-A8DE-D61E-8530-AC8EFFD9B1EC}"/>
                  </a:ext>
                </a:extLst>
              </p14:cNvPr>
              <p14:cNvContentPartPr/>
              <p14:nvPr/>
            </p14:nvContentPartPr>
            <p14:xfrm>
              <a:off x="2425438" y="2608740"/>
              <a:ext cx="6513120" cy="3075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311475-A8DE-D61E-8530-AC8EFFD9B1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9318" y="2602621"/>
                <a:ext cx="6525361" cy="3088079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30605E3-09A0-63D6-F511-4DD01DE33597}"/>
              </a:ext>
            </a:extLst>
          </p:cNvPr>
          <p:cNvGrpSpPr/>
          <p:nvPr/>
        </p:nvGrpSpPr>
        <p:grpSpPr>
          <a:xfrm>
            <a:off x="2331838" y="2484180"/>
            <a:ext cx="6636960" cy="3292200"/>
            <a:chOff x="2293740" y="2484180"/>
            <a:chExt cx="6636960" cy="32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7D6F0E-D427-5AF6-B97F-B26A53C0A764}"/>
                    </a:ext>
                  </a:extLst>
                </p14:cNvPr>
                <p14:cNvContentPartPr/>
                <p14:nvPr/>
              </p14:nvContentPartPr>
              <p14:xfrm>
                <a:off x="2293740" y="2506860"/>
                <a:ext cx="6568560" cy="8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8AE625-15B9-F5BF-DDC7-A4AFF7DF15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87620" y="2500740"/>
                  <a:ext cx="6580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CBDE62-F9F7-5F1A-8127-7C256DC9CEF0}"/>
                    </a:ext>
                  </a:extLst>
                </p14:cNvPr>
                <p14:cNvContentPartPr/>
                <p14:nvPr/>
              </p14:nvContentPartPr>
              <p14:xfrm>
                <a:off x="2525220" y="2491380"/>
                <a:ext cx="6329160" cy="1118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7D1C10-8285-58D5-098A-CEEFDD8AD2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19100" y="2485260"/>
                  <a:ext cx="6341400" cy="11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8D67D7-E803-898D-9A43-92EE857BE779}"/>
                    </a:ext>
                  </a:extLst>
                </p14:cNvPr>
                <p14:cNvContentPartPr/>
                <p14:nvPr/>
              </p14:nvContentPartPr>
              <p14:xfrm>
                <a:off x="3608460" y="2484180"/>
                <a:ext cx="5245920" cy="219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07890E-3FDD-B194-9861-7412955437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02340" y="2478060"/>
                  <a:ext cx="5258160" cy="22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C2DC2C-4B47-EBD4-B6CF-65088C685079}"/>
                    </a:ext>
                  </a:extLst>
                </p14:cNvPr>
                <p14:cNvContentPartPr/>
                <p14:nvPr/>
              </p14:nvContentPartPr>
              <p14:xfrm>
                <a:off x="3074580" y="2491380"/>
                <a:ext cx="5780160" cy="3285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AA649A-2E6D-30F8-2238-502238FEBE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68460" y="2485260"/>
                  <a:ext cx="5792400" cy="32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04BD05-8960-50F3-77AA-E8C363E8997A}"/>
                    </a:ext>
                  </a:extLst>
                </p14:cNvPr>
                <p14:cNvContentPartPr/>
                <p14:nvPr/>
              </p14:nvContentPartPr>
              <p14:xfrm>
                <a:off x="3658500" y="4608900"/>
                <a:ext cx="5249520" cy="10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BDEAD8-C854-42CA-18CB-965F93ADF45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52380" y="4602780"/>
                  <a:ext cx="5261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AD28DE-9268-026F-E198-C96B02C3B63A}"/>
                    </a:ext>
                  </a:extLst>
                </p14:cNvPr>
                <p14:cNvContentPartPr/>
                <p14:nvPr/>
              </p14:nvContentPartPr>
              <p14:xfrm>
                <a:off x="3043620" y="4684500"/>
                <a:ext cx="5887080" cy="105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5B2661-9B99-90AD-7F62-9F86C86BAA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37500" y="4678380"/>
                  <a:ext cx="5899320" cy="10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FB0C37-57AF-B527-47E0-80985ADD8469}"/>
                    </a:ext>
                  </a:extLst>
                </p14:cNvPr>
                <p14:cNvContentPartPr/>
                <p14:nvPr/>
              </p14:nvContentPartPr>
              <p14:xfrm>
                <a:off x="2521620" y="3624300"/>
                <a:ext cx="6340320" cy="2068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DEA9AB0-EF2F-591D-A311-1FB16A6D61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15500" y="3618180"/>
                  <a:ext cx="6352560" cy="20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FC6AC56-3BD3-FE56-8E81-6F6E230E575F}"/>
                    </a:ext>
                  </a:extLst>
                </p14:cNvPr>
                <p14:cNvContentPartPr/>
                <p14:nvPr/>
              </p14:nvContentPartPr>
              <p14:xfrm>
                <a:off x="3610980" y="4628340"/>
                <a:ext cx="5250960" cy="10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37603C-3311-E60B-F71C-FEDB444569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04860" y="4622220"/>
                  <a:ext cx="5263200" cy="10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BED604-360E-9A0B-917C-76CBDC20437F}"/>
                    </a:ext>
                  </a:extLst>
                </p14:cNvPr>
                <p14:cNvContentPartPr/>
                <p14:nvPr/>
              </p14:nvContentPartPr>
              <p14:xfrm>
                <a:off x="3118500" y="5637780"/>
                <a:ext cx="5789520" cy="10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7F5F37-67AA-79BB-295C-0569B8DF8A2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12380" y="5631660"/>
                  <a:ext cx="5801760" cy="112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4050AAE2-5AC4-FF2D-4D78-3B4F65B43B77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4 Out of 20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30DCEC6-07DF-460E-A7D1-32C84DE0A0B7}"/>
              </a:ext>
            </a:extLst>
          </p:cNvPr>
          <p:cNvSpPr/>
          <p:nvPr/>
        </p:nvSpPr>
        <p:spPr>
          <a:xfrm>
            <a:off x="582931" y="1644956"/>
            <a:ext cx="11018520" cy="69435"/>
          </a:xfrm>
          <a:custGeom>
            <a:avLst/>
            <a:gdLst>
              <a:gd name="connsiteX0" fmla="*/ 0 w 11018520"/>
              <a:gd name="connsiteY0" fmla="*/ 0 h 69435"/>
              <a:gd name="connsiteX1" fmla="*/ 1622246 w 11018520"/>
              <a:gd name="connsiteY1" fmla="*/ 42497 h 69435"/>
              <a:gd name="connsiteX2" fmla="*/ 3627270 w 11018520"/>
              <a:gd name="connsiteY2" fmla="*/ 13188 h 69435"/>
              <a:gd name="connsiteX3" fmla="*/ 5340655 w 11018520"/>
              <a:gd name="connsiteY3" fmla="*/ 19050 h 69435"/>
              <a:gd name="connsiteX4" fmla="*/ 7418590 w 11018520"/>
              <a:gd name="connsiteY4" fmla="*/ 68875 h 69435"/>
              <a:gd name="connsiteX5" fmla="*/ 8940585 w 11018520"/>
              <a:gd name="connsiteY5" fmla="*/ 43963 h 69435"/>
              <a:gd name="connsiteX6" fmla="*/ 10344102 w 11018520"/>
              <a:gd name="connsiteY6" fmla="*/ 14654 h 69435"/>
              <a:gd name="connsiteX7" fmla="*/ 11018520 w 11018520"/>
              <a:gd name="connsiteY7" fmla="*/ 36636 h 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520" h="69435" fill="none" extrusionOk="0">
                <a:moveTo>
                  <a:pt x="0" y="0"/>
                </a:moveTo>
                <a:cubicBezTo>
                  <a:pt x="555893" y="-55740"/>
                  <a:pt x="942934" y="100501"/>
                  <a:pt x="1622246" y="42497"/>
                </a:cubicBezTo>
                <a:cubicBezTo>
                  <a:pt x="2187534" y="34347"/>
                  <a:pt x="3023250" y="-39434"/>
                  <a:pt x="3627270" y="13188"/>
                </a:cubicBezTo>
                <a:cubicBezTo>
                  <a:pt x="4202145" y="-7169"/>
                  <a:pt x="4716107" y="-31"/>
                  <a:pt x="5340655" y="19050"/>
                </a:cubicBezTo>
                <a:cubicBezTo>
                  <a:pt x="6020914" y="40722"/>
                  <a:pt x="6734535" y="129916"/>
                  <a:pt x="7418590" y="68875"/>
                </a:cubicBezTo>
                <a:cubicBezTo>
                  <a:pt x="8033176" y="20777"/>
                  <a:pt x="8471299" y="-9543"/>
                  <a:pt x="8940585" y="43963"/>
                </a:cubicBezTo>
                <a:cubicBezTo>
                  <a:pt x="9391244" y="75942"/>
                  <a:pt x="9950121" y="10063"/>
                  <a:pt x="10344102" y="14654"/>
                </a:cubicBezTo>
                <a:cubicBezTo>
                  <a:pt x="10693518" y="13957"/>
                  <a:pt x="10985396" y="37393"/>
                  <a:pt x="11018520" y="36636"/>
                </a:cubicBezTo>
              </a:path>
              <a:path w="11018520" h="69435" stroke="0" extrusionOk="0">
                <a:moveTo>
                  <a:pt x="0" y="0"/>
                </a:moveTo>
                <a:cubicBezTo>
                  <a:pt x="461241" y="99068"/>
                  <a:pt x="1092219" y="71549"/>
                  <a:pt x="1622246" y="42497"/>
                </a:cubicBezTo>
                <a:cubicBezTo>
                  <a:pt x="2213117" y="53212"/>
                  <a:pt x="3028570" y="-6283"/>
                  <a:pt x="3627270" y="13188"/>
                </a:cubicBezTo>
                <a:cubicBezTo>
                  <a:pt x="4296863" y="-51511"/>
                  <a:pt x="4684571" y="98302"/>
                  <a:pt x="5340655" y="19050"/>
                </a:cubicBezTo>
                <a:cubicBezTo>
                  <a:pt x="5970947" y="10419"/>
                  <a:pt x="6802909" y="49501"/>
                  <a:pt x="7418590" y="68875"/>
                </a:cubicBezTo>
                <a:cubicBezTo>
                  <a:pt x="8042742" y="39035"/>
                  <a:pt x="8467394" y="56674"/>
                  <a:pt x="8940585" y="43963"/>
                </a:cubicBezTo>
                <a:cubicBezTo>
                  <a:pt x="9412344" y="-21434"/>
                  <a:pt x="9973376" y="73122"/>
                  <a:pt x="10344102" y="14654"/>
                </a:cubicBezTo>
                <a:cubicBezTo>
                  <a:pt x="10684621" y="11011"/>
                  <a:pt x="10989675" y="35112"/>
                  <a:pt x="11018520" y="36636"/>
                </a:cubicBezTo>
              </a:path>
            </a:pathLst>
          </a:custGeom>
          <a:noFill/>
          <a:ln w="76200">
            <a:solidFill>
              <a:srgbClr val="E9824B"/>
            </a:solidFill>
            <a:extLst>
              <a:ext uri="{C807C97D-BFC1-408E-A445-0C87EB9F89A2}">
                <ask:lineSketchStyleProps xmlns:ask="http://schemas.microsoft.com/office/drawing/2018/sketchyshapes" sd="151863451">
                  <a:custGeom>
                    <a:avLst/>
                    <a:gdLst>
                      <a:gd name="connsiteX0" fmla="*/ 0 w 11166763"/>
                      <a:gd name="connsiteY0" fmla="*/ 0 h 437634"/>
                      <a:gd name="connsiteX1" fmla="*/ 1644072 w 11166763"/>
                      <a:gd name="connsiteY1" fmla="*/ 267854 h 437634"/>
                      <a:gd name="connsiteX2" fmla="*/ 3676072 w 11166763"/>
                      <a:gd name="connsiteY2" fmla="*/ 83127 h 437634"/>
                      <a:gd name="connsiteX3" fmla="*/ 5412509 w 11166763"/>
                      <a:gd name="connsiteY3" fmla="*/ 120072 h 437634"/>
                      <a:gd name="connsiteX4" fmla="*/ 7518400 w 11166763"/>
                      <a:gd name="connsiteY4" fmla="*/ 434109 h 437634"/>
                      <a:gd name="connsiteX5" fmla="*/ 9060872 w 11166763"/>
                      <a:gd name="connsiteY5" fmla="*/ 277090 h 437634"/>
                      <a:gd name="connsiteX6" fmla="*/ 10483272 w 11166763"/>
                      <a:gd name="connsiteY6" fmla="*/ 92363 h 437634"/>
                      <a:gd name="connsiteX7" fmla="*/ 11166763 w 11166763"/>
                      <a:gd name="connsiteY7" fmla="*/ 230909 h 43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66763" h="437634">
                        <a:moveTo>
                          <a:pt x="0" y="0"/>
                        </a:moveTo>
                        <a:cubicBezTo>
                          <a:pt x="515696" y="127000"/>
                          <a:pt x="1031393" y="254000"/>
                          <a:pt x="1644072" y="267854"/>
                        </a:cubicBezTo>
                        <a:cubicBezTo>
                          <a:pt x="2256751" y="281708"/>
                          <a:pt x="3047999" y="107757"/>
                          <a:pt x="3676072" y="83127"/>
                        </a:cubicBezTo>
                        <a:cubicBezTo>
                          <a:pt x="4304145" y="58497"/>
                          <a:pt x="4772121" y="61575"/>
                          <a:pt x="5412509" y="120072"/>
                        </a:cubicBezTo>
                        <a:cubicBezTo>
                          <a:pt x="6052897" y="178569"/>
                          <a:pt x="6910340" y="407939"/>
                          <a:pt x="7518400" y="434109"/>
                        </a:cubicBezTo>
                        <a:cubicBezTo>
                          <a:pt x="8126460" y="460279"/>
                          <a:pt x="8566727" y="334048"/>
                          <a:pt x="9060872" y="277090"/>
                        </a:cubicBezTo>
                        <a:cubicBezTo>
                          <a:pt x="9555017" y="220132"/>
                          <a:pt x="10132290" y="100060"/>
                          <a:pt x="10483272" y="92363"/>
                        </a:cubicBezTo>
                        <a:cubicBezTo>
                          <a:pt x="10834254" y="84666"/>
                          <a:pt x="11132896" y="230909"/>
                          <a:pt x="11166763" y="23090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4A0F01-27D4-ABA9-BC7E-83FB6931EC9D}"/>
              </a:ext>
            </a:extLst>
          </p:cNvPr>
          <p:cNvSpPr txBox="1">
            <a:spLocks/>
          </p:cNvSpPr>
          <p:nvPr/>
        </p:nvSpPr>
        <p:spPr>
          <a:xfrm>
            <a:off x="8811743" y="299070"/>
            <a:ext cx="3138407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KNIGHTS</a:t>
            </a:r>
            <a:r>
              <a:rPr lang="en-US" sz="5400" dirty="0">
                <a:solidFill>
                  <a:schemeClr val="tx1"/>
                </a:solidFill>
                <a:highlight>
                  <a:srgbClr val="898AEF"/>
                </a:highlight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2460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A1A5-6FAE-26AE-DD53-07BF4BE05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4DB5E4A-CF23-F645-9A48-7F7011FB7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DD7E4-AF9E-872F-3EF5-218CDAF8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- details 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rgbClr val="E9824B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BB341FF-AEEF-3D20-BB54-F3AA9F0B2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7F69112-96FF-CA83-81A5-7FADB5AEFA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317" y="2071316"/>
            <a:ext cx="10717976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EXERCISE</a:t>
            </a:r>
            <a:r>
              <a:rPr lang="en-US" sz="2800" b="1" dirty="0">
                <a:solidFill>
                  <a:schemeClr val="tx1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MOST POWERFUL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)  </a:t>
            </a:r>
            <a:r>
              <a:rPr lang="en-US" b="1" dirty="0">
                <a:solidFill>
                  <a:srgbClr val="FD550F"/>
                </a:solidFill>
                <a:latin typeface="+mj-lt"/>
                <a:ea typeface="+mj-ea"/>
                <a:cs typeface="+mj-cs"/>
              </a:rPr>
              <a:t>STRENGTH  -  STABILITY  -  CARDIO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DIET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SLEEP</a:t>
            </a:r>
          </a:p>
          <a:p>
            <a:pPr algn="l">
              <a:lnSpc>
                <a:spcPct val="100000"/>
              </a:lnSpc>
            </a:pPr>
            <a:endParaRPr lang="en-US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0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BIOMARKERS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DB2CEB-0DCD-99F7-FE19-1C2B609EC9B9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5 Out of 20</a:t>
            </a:r>
          </a:p>
        </p:txBody>
      </p:sp>
    </p:spTree>
    <p:extLst>
      <p:ext uri="{BB962C8B-B14F-4D97-AF65-F5344CB8AC3E}">
        <p14:creationId xmlns:p14="http://schemas.microsoft.com/office/powerpoint/2010/main" val="23174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52994-344C-67E2-2865-2A15C023F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4B68BD-00CA-4AEC-897A-257B678D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1825D-149F-D8C6-BE8E-F3A52549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- details 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rgbClr val="E9824B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31801E0A-ADED-DF09-1333-8DC8D57F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C75B959-2579-F7FA-78D4-B09F839AB0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317" y="2071316"/>
            <a:ext cx="10717976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EXERCISE</a:t>
            </a:r>
            <a:r>
              <a:rPr lang="en-US" sz="2800" b="1" dirty="0">
                <a:solidFill>
                  <a:schemeClr val="tx1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(MOST POWERFUL)  </a:t>
            </a:r>
            <a:r>
              <a:rPr lang="en-US" sz="2800" b="1" dirty="0">
                <a:solidFill>
                  <a:srgbClr val="FD550F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.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STRENGTH</a:t>
            </a:r>
            <a:r>
              <a:rPr lang="en-US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rgbClr val="FD550F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.</a:t>
            </a:r>
            <a:r>
              <a:rPr lang="en-US" b="1" dirty="0">
                <a:solidFill>
                  <a:srgbClr val="FD550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-  STABILITY  -  CARDIO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Grip Strength Test 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Lbs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83C13-8192-AC26-C4E6-1F1B2BB436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1" t="1550" r="1905" b="2869"/>
          <a:stretch/>
        </p:blipFill>
        <p:spPr>
          <a:xfrm>
            <a:off x="4772299" y="2679224"/>
            <a:ext cx="6773720" cy="36771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BE6B-D5B8-EF80-39CC-EF850C2B94EC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6 Out of 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2BBE70-5584-ACDD-A362-59106E55B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8" b="99010" l="9627" r="89784">
                        <a14:foregroundMark x1="29666" y1="10297" x2="41061" y2="4554"/>
                        <a14:foregroundMark x1="41061" y1="4554" x2="56385" y2="3366"/>
                        <a14:foregroundMark x1="56385" y1="3366" x2="69352" y2="7921"/>
                        <a14:foregroundMark x1="69352" y1="7921" x2="55403" y2="14851"/>
                        <a14:foregroundMark x1="55403" y1="14851" x2="38114" y2="12871"/>
                        <a14:foregroundMark x1="38114" y1="12871" x2="31631" y2="10099"/>
                        <a14:foregroundMark x1="33595" y1="68119" x2="29862" y2="92277"/>
                        <a14:foregroundMark x1="29862" y1="92277" x2="33595" y2="99010"/>
                        <a14:foregroundMark x1="42633" y1="3762" x2="53635" y2="3168"/>
                        <a14:foregroundMark x1="53635" y1="3168" x2="56974" y2="37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387" y="3312432"/>
            <a:ext cx="3237253" cy="32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FCE92-F20C-87E8-168B-F92F41F12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1CC7E5-F343-C8B3-540F-0C593D1D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BC37D-77B1-F6E2-397D-99C648F1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- details 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rgbClr val="E9824B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5AB92E68-9A9F-DB92-B48D-D68FC5662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4278A-7993-73F6-E67A-8880F5CA28E3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7 Out of 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E24C7-B904-DEB5-2B98-CB95B26CC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371" y="2669248"/>
            <a:ext cx="5255080" cy="414827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ED7A1AF-0423-4BFA-34A8-D910C0BB7F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317" y="2071316"/>
            <a:ext cx="10717976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b="1" dirty="0">
                <a:solidFill>
                  <a:schemeClr val="tx1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EXERCISE</a:t>
            </a:r>
            <a:r>
              <a:rPr lang="en-US" sz="3000" b="1" dirty="0">
                <a:solidFill>
                  <a:schemeClr val="tx1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(MOST POWERFUL)  </a:t>
            </a:r>
            <a:r>
              <a:rPr lang="en-US" sz="3000" b="1" dirty="0">
                <a:solidFill>
                  <a:srgbClr val="FD550F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.</a:t>
            </a:r>
            <a:r>
              <a:rPr lang="en-US" sz="3000" b="1" dirty="0">
                <a:solidFill>
                  <a:schemeClr val="bg1">
                    <a:lumMod val="75000"/>
                  </a:schemeClr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STRENGTH </a:t>
            </a:r>
            <a:r>
              <a:rPr lang="en-US" sz="3000" b="1" dirty="0">
                <a:solidFill>
                  <a:srgbClr val="FD550F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.</a:t>
            </a:r>
            <a:r>
              <a:rPr lang="en-US" sz="2800" b="1" dirty="0">
                <a:solidFill>
                  <a:srgbClr val="FD550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-  STABILITY  -  CARDIO</a:t>
            </a:r>
          </a:p>
          <a:p>
            <a:pPr algn="l">
              <a:lnSpc>
                <a:spcPct val="100000"/>
              </a:lnSpc>
            </a:pP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STRENGTH TO DEMENTIA 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24848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B72B2-BABA-E518-9BB2-9A75EFC2D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81057-D425-DB67-259D-36A44AA90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01" b="99867" l="9402" r="99359">
                        <a14:foregroundMark x1="41239" y1="28287" x2="42094" y2="40903"/>
                        <a14:foregroundMark x1="40385" y1="27623" x2="42094" y2="27756"/>
                        <a14:foregroundMark x1="41453" y1="28021" x2="38034" y2="28021"/>
                        <a14:foregroundMark x1="38034" y1="28021" x2="44017" y2="27224"/>
                        <a14:foregroundMark x1="42735" y1="26428" x2="36538" y2="26826"/>
                        <a14:foregroundMark x1="81197" y1="35989" x2="94658" y2="56839"/>
                        <a14:foregroundMark x1="94658" y1="56839" x2="93162" y2="65737"/>
                        <a14:foregroundMark x1="81410" y1="69323" x2="66239" y2="75166"/>
                        <a14:foregroundMark x1="66239" y1="75166" x2="58333" y2="84197"/>
                        <a14:foregroundMark x1="58333" y1="84197" x2="57906" y2="85525"/>
                        <a14:foregroundMark x1="74573" y1="73174" x2="63675" y2="94688"/>
                        <a14:foregroundMark x1="63675" y1="94688" x2="66026" y2="98008"/>
                        <a14:foregroundMark x1="42094" y1="80212" x2="38889" y2="97078"/>
                        <a14:foregroundMark x1="35897" y1="99602" x2="50855" y2="94821"/>
                        <a14:foregroundMark x1="58761" y1="88181" x2="57051" y2="97610"/>
                        <a14:foregroundMark x1="78419" y1="78486" x2="81410" y2="90040"/>
                        <a14:foregroundMark x1="65385" y1="61886" x2="78846" y2="69323"/>
                        <a14:foregroundMark x1="66239" y1="51262" x2="65598" y2="59495"/>
                        <a14:foregroundMark x1="75855" y1="41833" x2="65598" y2="57769"/>
                        <a14:foregroundMark x1="75000" y1="46481" x2="60684" y2="62683"/>
                        <a14:foregroundMark x1="60684" y1="62683" x2="68162" y2="54449"/>
                        <a14:foregroundMark x1="68162" y1="54449" x2="68162" y2="51129"/>
                        <a14:foregroundMark x1="88248" y1="37981" x2="97222" y2="48207"/>
                        <a14:foregroundMark x1="97222" y1="48207" x2="99359" y2="54582"/>
                        <a14:foregroundMark x1="87393" y1="36521" x2="97222" y2="43692"/>
                        <a14:foregroundMark x1="82051" y1="31474" x2="86538" y2="35193"/>
                        <a14:foregroundMark x1="71581" y1="27357" x2="83761" y2="31607"/>
                        <a14:foregroundMark x1="83761" y1="31607" x2="94231" y2="40372"/>
                        <a14:foregroundMark x1="70726" y1="11288" x2="74786" y2="18991"/>
                        <a14:foregroundMark x1="74786" y1="18991" x2="76068" y2="30943"/>
                        <a14:foregroundMark x1="66667" y1="9429" x2="53205" y2="11421"/>
                        <a14:foregroundMark x1="53205" y1="11421" x2="47009" y2="27756"/>
                        <a14:foregroundMark x1="43376" y1="27092" x2="51068" y2="13944"/>
                        <a14:foregroundMark x1="51068" y1="13944" x2="51068" y2="11288"/>
                        <a14:foregroundMark x1="67735" y1="8101" x2="68590" y2="13280"/>
                        <a14:foregroundMark x1="25214" y1="70385" x2="25214" y2="79814"/>
                        <a14:foregroundMark x1="25214" y1="79814" x2="24573" y2="81142"/>
                        <a14:foregroundMark x1="23718" y1="88313" x2="23718" y2="99867"/>
                        <a14:foregroundMark x1="32051" y1="28021" x2="23291" y2="32935"/>
                        <a14:foregroundMark x1="23291" y1="32935" x2="10043" y2="56175"/>
                        <a14:foregroundMark x1="10043" y1="56175" x2="24573" y2="70120"/>
                        <a14:foregroundMark x1="21795" y1="69588" x2="13034" y2="63214"/>
                        <a14:foregroundMark x1="13034" y1="63214" x2="10256" y2="56042"/>
                        <a14:foregroundMark x1="10256" y1="56042" x2="10470" y2="55378"/>
                        <a14:foregroundMark x1="12607" y1="53652" x2="10897" y2="60956"/>
                        <a14:foregroundMark x1="10897" y1="60956" x2="13462" y2="61487"/>
                        <a14:foregroundMark x1="10897" y1="59230" x2="10043" y2="5591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8990" y="0"/>
            <a:ext cx="4262342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EC2FF0B-1B98-C91D-0CD8-EA0F8B808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1A7E4-50EA-7A2D-55B5-E14DE075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3" y="2893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highlight>
                  <a:srgbClr val="E9824B"/>
                </a:highlight>
              </a:rPr>
              <a:t> THE KNIGHTS 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- details </a:t>
            </a:r>
            <a:r>
              <a:rPr lang="en-US" sz="5400" b="0" dirty="0">
                <a:solidFill>
                  <a:srgbClr val="E9824B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.</a:t>
            </a:r>
            <a:r>
              <a:rPr lang="en-US" sz="5400" b="0" dirty="0">
                <a:solidFill>
                  <a:schemeClr val="tx1"/>
                </a:solidFill>
                <a:highlight>
                  <a:srgbClr val="E9824B"/>
                </a:highlight>
                <a:latin typeface="Aptos Light" panose="020F0502020204030204" pitchFamily="34" charset="0"/>
              </a:rPr>
              <a:t> </a:t>
            </a:r>
            <a:endParaRPr lang="en-US" sz="5400" dirty="0">
              <a:solidFill>
                <a:schemeClr val="tx1"/>
              </a:solidFill>
              <a:highlight>
                <a:srgbClr val="E9824B"/>
              </a:highlight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40B515BA-73E9-A97E-D6EE-CC89B449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E3FAD64-CC89-981A-EA7A-EA9AE561DC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317" y="2071316"/>
            <a:ext cx="10717976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EXERCISE</a:t>
            </a:r>
            <a:r>
              <a:rPr lang="en-US" sz="2800" b="1" dirty="0">
                <a:solidFill>
                  <a:schemeClr val="tx1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MOST POWERFUL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) 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STRENGTH  -  STABILITY  -  </a:t>
            </a:r>
            <a:r>
              <a:rPr lang="en-US" sz="3000" b="1" dirty="0">
                <a:solidFill>
                  <a:srgbClr val="FD550F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.</a:t>
            </a:r>
            <a:r>
              <a:rPr lang="en-US" sz="3000" b="1" dirty="0">
                <a:highlight>
                  <a:srgbClr val="FD550F"/>
                </a:highlight>
                <a:latin typeface="+mj-lt"/>
                <a:ea typeface="+mj-ea"/>
                <a:cs typeface="+mj-cs"/>
              </a:rPr>
              <a:t> CARDIO </a:t>
            </a:r>
            <a:r>
              <a:rPr lang="en-US" sz="3000" b="1" dirty="0">
                <a:solidFill>
                  <a:srgbClr val="FD550F"/>
                </a:solidFill>
                <a:highlight>
                  <a:srgbClr val="FD550F"/>
                </a:highlight>
                <a:latin typeface="+mj-lt"/>
                <a:ea typeface="+mj-ea"/>
                <a:cs typeface="+mj-cs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VO2 Max Test … mL/kg/min</a:t>
            </a:r>
            <a:b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195DC5DC-35CC-02A3-D439-F55110C06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41" y="3713454"/>
            <a:ext cx="9820270" cy="266605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F2C90AC-467D-B25D-1350-3E139C450327}"/>
              </a:ext>
            </a:extLst>
          </p:cNvPr>
          <p:cNvSpPr txBox="1">
            <a:spLocks/>
          </p:cNvSpPr>
          <p:nvPr/>
        </p:nvSpPr>
        <p:spPr>
          <a:xfrm>
            <a:off x="11216640" y="6591935"/>
            <a:ext cx="975360" cy="266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8 Out of 20</a:t>
            </a:r>
          </a:p>
        </p:txBody>
      </p:sp>
    </p:spTree>
    <p:extLst>
      <p:ext uri="{BB962C8B-B14F-4D97-AF65-F5344CB8AC3E}">
        <p14:creationId xmlns:p14="http://schemas.microsoft.com/office/powerpoint/2010/main" val="187672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46138"/>
      </a:accent2>
      <a:accent3>
        <a:srgbClr val="FFC000"/>
      </a:accent3>
      <a:accent4>
        <a:srgbClr val="8D84FC"/>
      </a:accent4>
      <a:accent5>
        <a:srgbClr val="A02B93"/>
      </a:accent5>
      <a:accent6>
        <a:srgbClr val="00B050"/>
      </a:accent6>
      <a:hlink>
        <a:srgbClr val="467886"/>
      </a:hlink>
      <a:folHlink>
        <a:srgbClr val="4D94D8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71af3243-3dd4-4a8d-8c0d-dd76da1f02a5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230e9df3-be65-4c73-a93b-d1236ebd677e"/>
    <ds:schemaRef ds:uri="16c05727-aa75-4e4a-9b5f-8a80a1165891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4951</TotalTime>
  <Words>927</Words>
  <Application>Microsoft Office PowerPoint</Application>
  <PresentationFormat>Widescreen</PresentationFormat>
  <Paragraphs>154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Black</vt:lpstr>
      <vt:lpstr>Aptos Display</vt:lpstr>
      <vt:lpstr>Aptos Light</vt:lpstr>
      <vt:lpstr>Arial</vt:lpstr>
      <vt:lpstr>Calibri</vt:lpstr>
      <vt:lpstr>Office Theme</vt:lpstr>
      <vt:lpstr>L I F E   S P A N   H E A L T H    S P A N</vt:lpstr>
      <vt:lpstr>PowerPoint Presentation</vt:lpstr>
      <vt:lpstr>  THE FOUR HORSEMEN .</vt:lpstr>
      <vt:lpstr> THE FOUR KNIGHTS. </vt:lpstr>
      <vt:lpstr>HORSEMEN   vs. </vt:lpstr>
      <vt:lpstr> THE KNIGHTS - details . </vt:lpstr>
      <vt:lpstr> THE KNIGHTS - details . </vt:lpstr>
      <vt:lpstr> THE KNIGHTS - details . </vt:lpstr>
      <vt:lpstr> THE KNIGHTS - details . </vt:lpstr>
      <vt:lpstr> THE KNIGHTS - details . </vt:lpstr>
      <vt:lpstr> THE KNIGHTS - details . </vt:lpstr>
      <vt:lpstr> THE KNIGHTS - details . </vt:lpstr>
      <vt:lpstr> THE KNIGHTS - details . </vt:lpstr>
      <vt:lpstr>  The tools  …    </vt:lpstr>
      <vt:lpstr>  The tools  …    </vt:lpstr>
      <vt:lpstr>  The tools  …    </vt:lpstr>
      <vt:lpstr>  The tools  …    </vt:lpstr>
      <vt:lpstr>10 HALLMARKS OF AGING </vt:lpstr>
      <vt:lpstr> AGING </vt:lpstr>
      <vt:lpstr>The experts</vt:lpstr>
      <vt:lpstr>. Live well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Buck Lindsay</dc:creator>
  <cp:lastModifiedBy>Anas El Hoor</cp:lastModifiedBy>
  <cp:revision>226</cp:revision>
  <cp:lastPrinted>2024-12-16T12:59:40Z</cp:lastPrinted>
  <dcterms:created xsi:type="dcterms:W3CDTF">2024-12-14T18:58:36Z</dcterms:created>
  <dcterms:modified xsi:type="dcterms:W3CDTF">2025-01-31T14:26:06Z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