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6" r:id="rId4"/>
    <p:sldId id="287" r:id="rId5"/>
    <p:sldId id="275" r:id="rId6"/>
    <p:sldId id="302" r:id="rId7"/>
    <p:sldId id="279" r:id="rId8"/>
    <p:sldId id="288" r:id="rId9"/>
    <p:sldId id="289" r:id="rId10"/>
    <p:sldId id="290" r:id="rId11"/>
    <p:sldId id="295" r:id="rId12"/>
    <p:sldId id="294" r:id="rId13"/>
    <p:sldId id="296" r:id="rId14"/>
    <p:sldId id="297" r:id="rId15"/>
    <p:sldId id="292" r:id="rId16"/>
    <p:sldId id="293" r:id="rId17"/>
    <p:sldId id="291" r:id="rId18"/>
    <p:sldId id="280" r:id="rId19"/>
    <p:sldId id="298" r:id="rId20"/>
    <p:sldId id="282" r:id="rId21"/>
    <p:sldId id="301" r:id="rId22"/>
    <p:sldId id="283" r:id="rId23"/>
    <p:sldId id="285" r:id="rId24"/>
    <p:sldId id="299" r:id="rId25"/>
    <p:sldId id="286" r:id="rId26"/>
    <p:sldId id="284" r:id="rId27"/>
    <p:sldId id="281" r:id="rId28"/>
    <p:sldId id="300" r:id="rId29"/>
    <p:sldId id="277" r:id="rId30"/>
    <p:sldId id="268" r:id="rId31"/>
    <p:sldId id="266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>
      <p:cViewPr varScale="1">
        <p:scale>
          <a:sx n="113" d="100"/>
          <a:sy n="113" d="100"/>
        </p:scale>
        <p:origin x="2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6EF2D-5F8E-4798-96DF-540266599E3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56B0-F4A8-496B-A2C5-E958F88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6B0-F4A8-496B-A2C5-E958F88697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6B0-F4A8-496B-A2C5-E958F88697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6B0-F4A8-496B-A2C5-E958F88697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2D86-691B-4D67-B6F5-4110422D41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7B94-6F49-40BE-8A2E-5AB35BAA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.docx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"/>
            <a:ext cx="9144000" cy="6858000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 rot="20896955">
            <a:off x="917448" y="800100"/>
            <a:ext cx="6858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898648" y="2743200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800600" y="1567233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 rot="3199183">
            <a:off x="3782772" y="4180803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1412635">
            <a:off x="7235470" y="1850696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rot="266913">
            <a:off x="3432048" y="358197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 rot="1069133">
            <a:off x="555514" y="1788133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20127165">
            <a:off x="5928764" y="3324248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1397236">
            <a:off x="6281212" y="685646"/>
            <a:ext cx="7620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21" y="329792"/>
            <a:ext cx="1399826" cy="12953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8537" y="400686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Amazone BT" panose="03020702040507090A04" pitchFamily="66" charset="0"/>
              </a:rPr>
              <a:t>Rotary International District 6890 Presents</a:t>
            </a:r>
            <a:r>
              <a:rPr lang="en-US" sz="4000" dirty="0">
                <a:solidFill>
                  <a:schemeClr val="bg1"/>
                </a:solidFill>
                <a:latin typeface="Amazone BT" panose="03020702040507090A04" pitchFamily="66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73022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mazone BT" panose="03020702040507090A04" pitchFamily="66" charset="0"/>
              </a:rPr>
              <a:t>A Celebration of </a:t>
            </a:r>
            <a:br>
              <a:rPr lang="en-US" sz="6600" dirty="0">
                <a:solidFill>
                  <a:schemeClr val="bg1"/>
                </a:solidFill>
                <a:latin typeface="Amazone BT" panose="03020702040507090A04" pitchFamily="66" charset="0"/>
              </a:rPr>
            </a:br>
            <a:r>
              <a:rPr lang="en-US" sz="6600" dirty="0">
                <a:solidFill>
                  <a:schemeClr val="bg1"/>
                </a:solidFill>
                <a:latin typeface="Amazone BT" panose="03020702040507090A04" pitchFamily="66" charset="0"/>
              </a:rPr>
              <a:t>Our Veterans  -  2021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62" y="3853879"/>
            <a:ext cx="1403921" cy="14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Lakeland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84163"/>
              </p:ext>
            </p:extLst>
          </p:nvPr>
        </p:nvGraphicFramePr>
        <p:xfrm>
          <a:off x="175291" y="1722054"/>
          <a:ext cx="5897817" cy="3845754"/>
        </p:xfrm>
        <a:graphic>
          <a:graphicData uri="http://schemas.openxmlformats.org/drawingml/2006/table">
            <a:tbl>
              <a:tblPr/>
              <a:tblGrid>
                <a:gridCol w="189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Richard Mason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LCMDR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1953-67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Brock  Self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 Air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Seaman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1966-71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Ralph Allen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USMC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Corporal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1962-68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David Moss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E5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1963-65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Joe McDonough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CW5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1965-2003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William Chase III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1966-68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Deane Hart, III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Petty Officer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1966-70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Jim Esmond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SSGT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1966-70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Ken Ferris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Petty Officer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1967-71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Gary Clark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Colonel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1967-93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6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Greg Robinson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CW4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1968-99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195513" y="3181350"/>
            <a:ext cx="6080125" cy="29670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Lakeland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56915"/>
              </p:ext>
            </p:extLst>
          </p:nvPr>
        </p:nvGraphicFramePr>
        <p:xfrm>
          <a:off x="381000" y="2039332"/>
          <a:ext cx="5562600" cy="2989868"/>
        </p:xfrm>
        <a:graphic>
          <a:graphicData uri="http://schemas.openxmlformats.org/drawingml/2006/table">
            <a:tbl>
              <a:tblPr/>
              <a:tblGrid>
                <a:gridCol w="189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0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Alan Rich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Major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1968-70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Dorsey Hightower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Airforce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Captain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1969-73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Don Salvage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USMC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Colonel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1969-99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Bob Eckenroth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USAF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1970-74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0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CJ Marcello, Jr.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USAF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Lt. Col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1972-91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0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Joe Ruthven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LCMDR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1972-75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0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Robert Denney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SSGT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1978-84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0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Michael Huff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Ltc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1980-2004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3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Virginia Harris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TSGT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1981-91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2195513" y="3508375"/>
            <a:ext cx="6080125" cy="25781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Lakeland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64437"/>
              </p:ext>
            </p:extLst>
          </p:nvPr>
        </p:nvGraphicFramePr>
        <p:xfrm>
          <a:off x="228600" y="2133597"/>
          <a:ext cx="5638800" cy="326440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Chuck </a:t>
                      </a:r>
                      <a:r>
                        <a:rPr lang="en-US" sz="2000" b="1" kern="1400" dirty="0" err="1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McDanal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USMC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Lt.</a:t>
                      </a:r>
                      <a:r>
                        <a:rPr lang="en-US" sz="2000" b="1" kern="1400" baseline="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 </a:t>
                      </a: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Corp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1983-89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Scott Franklin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Commander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1986-2012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Scott LaRonda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 Col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1994-2015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Keith DeLoach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Major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1994-2015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Christopher Russo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Cadet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1999-2001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Calvin Arter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 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 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Dan Hill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 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 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James Ring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USAR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USAR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 </a:t>
                      </a:r>
                      <a:endParaRPr lang="en-US" sz="2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Chuck Irvin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 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2008-2013</a:t>
                      </a:r>
                      <a:endParaRPr lang="en-US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89" marR="365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613150" y="2682875"/>
            <a:ext cx="6080125" cy="79740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Lake Placid Sunrise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13454"/>
              </p:ext>
            </p:extLst>
          </p:nvPr>
        </p:nvGraphicFramePr>
        <p:xfrm>
          <a:off x="147525" y="2590800"/>
          <a:ext cx="5821681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John Causey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Major O4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1971-85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Norm Church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1968-74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Nancy Davis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Major O4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1981-92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Jack Richie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Airman 1</a:t>
                      </a:r>
                      <a:r>
                        <a:rPr lang="en-US" sz="1800" b="1" baseline="3000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1952-56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Larry Sapp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7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Lakeland Sunrise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0166"/>
              </p:ext>
            </p:extLst>
          </p:nvPr>
        </p:nvGraphicFramePr>
        <p:xfrm>
          <a:off x="83820" y="2590800"/>
          <a:ext cx="601218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72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Tonia Oldham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Ch Mast 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Albert Dotson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="1" baseline="3000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LT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Michael Angotti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 baseline="3000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Petty Officer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Jarel  Eaton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 E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Richard Johnson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Colonel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Thomas Kurrac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 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Michel Carew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SFC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22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Lake Wales Breakfast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97392"/>
              </p:ext>
            </p:extLst>
          </p:nvPr>
        </p:nvGraphicFramePr>
        <p:xfrm>
          <a:off x="198119" y="2387643"/>
          <a:ext cx="5821681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Eugene Filtz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Navy/Army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baseline="30000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 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1968-95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Karl Gould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Army/Air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1955-1979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Tommy Griffin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 Nat Guard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1972-79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Richard Howell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1967-69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Earnie Leavell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CTT2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1967-74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Manny Rios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1977-97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Robert Shields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1976-80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Preston Troutman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1960-64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Jim Weaver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800" b="1" baseline="3000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Lieutenant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1968-69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James Bell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Colonel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1960-89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Lake Wales Noon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9" y="4800600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76232"/>
              </p:ext>
            </p:extLst>
          </p:nvPr>
        </p:nvGraphicFramePr>
        <p:xfrm>
          <a:off x="112705" y="2895600"/>
          <a:ext cx="5983296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149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Vince Mee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Chief E9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1962-93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Robert Peppel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10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New Tampa Breakfast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9722"/>
              </p:ext>
            </p:extLst>
          </p:nvPr>
        </p:nvGraphicFramePr>
        <p:xfrm>
          <a:off x="202019" y="2514600"/>
          <a:ext cx="5893981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95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Joseph Ellison  III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 Colonel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William Moore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Maj. Gen.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31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Lynn Grinnell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LT Col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20.5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Ashvin Mahara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Coast Guard                                                                                                          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8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Jon Caudle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Doug Andrews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Anandi Thompson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7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Robert Thompson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8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New Tampa Noon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40560"/>
              </p:ext>
            </p:extLst>
          </p:nvPr>
        </p:nvGraphicFramePr>
        <p:xfrm>
          <a:off x="228600" y="3065721"/>
          <a:ext cx="5728379" cy="363279"/>
        </p:xfrm>
        <a:graphic>
          <a:graphicData uri="http://schemas.openxmlformats.org/drawingml/2006/table">
            <a:tbl>
              <a:tblPr firstRow="1" firstCol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Dylan Flanagan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Lieutenant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Plant City Daybreak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61071"/>
              </p:ext>
            </p:extLst>
          </p:nvPr>
        </p:nvGraphicFramePr>
        <p:xfrm>
          <a:off x="228600" y="3065721"/>
          <a:ext cx="5728379" cy="726558"/>
        </p:xfrm>
        <a:graphic>
          <a:graphicData uri="http://schemas.openxmlformats.org/drawingml/2006/table">
            <a:tbl>
              <a:tblPr firstRow="1" firstCol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George Banning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USAF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Airman 1</a:t>
                      </a:r>
                      <a:r>
                        <a:rPr lang="en-US" sz="1800" b="1" baseline="30000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1958-1965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Allen Gray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USAF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Major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1963-1988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47999" y="304800"/>
            <a:ext cx="579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A Celebration of Our Veterans  -  2021</a:t>
            </a:r>
            <a:b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</a:br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Rotary District 6890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752600"/>
            <a:ext cx="4574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latin typeface="Amazone BT" panose="03020702040507090A04" pitchFamily="66" charset="0"/>
              </a:rPr>
              <a:t>Invocation By</a:t>
            </a:r>
          </a:p>
          <a:p>
            <a:pPr algn="r"/>
            <a:r>
              <a:rPr lang="en-US" sz="6000" b="1" dirty="0">
                <a:solidFill>
                  <a:srgbClr val="002060"/>
                </a:solidFill>
                <a:effectLst>
                  <a:glow rad="101600">
                    <a:srgbClr val="002060">
                      <a:alpha val="40000"/>
                    </a:srgbClr>
                  </a:glow>
                </a:effectLst>
                <a:latin typeface="Amazone BT" panose="03020702040507090A04" pitchFamily="66" charset="0"/>
              </a:rPr>
              <a:t>Mike Louden</a:t>
            </a:r>
            <a:endParaRPr lang="en-US" sz="3600" b="1" dirty="0">
              <a:solidFill>
                <a:srgbClr val="002060"/>
              </a:solidFill>
              <a:effectLst>
                <a:glow rad="101600">
                  <a:srgbClr val="002060">
                    <a:alpha val="40000"/>
                  </a:srgbClr>
                </a:glow>
              </a:effectLst>
              <a:latin typeface="Amazone BT" panose="03020702040507090A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3591" y="3200400"/>
            <a:ext cx="384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Lakeland Club Member</a:t>
            </a:r>
            <a:b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</a:br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District Chaplain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672805"/>
            <a:ext cx="11731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01" y="4581523"/>
            <a:ext cx="1401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On the Ridge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10889"/>
              </p:ext>
            </p:extLst>
          </p:nvPr>
        </p:nvGraphicFramePr>
        <p:xfrm>
          <a:off x="304801" y="2514600"/>
          <a:ext cx="5791199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89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Michael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Baccus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USAF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1970-1976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Tiffany Davis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2002-2018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Sara Irvine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E5; Sgt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1987-1991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Mary Walkup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Clerk 2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1973-1978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Plant City Noon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379733"/>
              </p:ext>
            </p:extLst>
          </p:nvPr>
        </p:nvGraphicFramePr>
        <p:xfrm>
          <a:off x="241005" y="2449704"/>
          <a:ext cx="5562601" cy="2894584"/>
        </p:xfrm>
        <a:graphic>
          <a:graphicData uri="http://schemas.openxmlformats.org/drawingml/2006/table">
            <a:tbl>
              <a:tblPr firstRow="1" firstCol="1" bandRow="1"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Felix  Haynes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1969-72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Martyn Clay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Major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Charles 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1969-77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William Hughes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1991-95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Tom Davis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Specialist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1966-69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Steve Soloman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Petty Officer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Ed Bozeman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Specialist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Ron Gainey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Petty Officer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Adam Snyder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7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Sebring Sunrise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0" y="5334000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90000"/>
              </p:ext>
            </p:extLst>
          </p:nvPr>
        </p:nvGraphicFramePr>
        <p:xfrm>
          <a:off x="228600" y="2819400"/>
          <a:ext cx="5613991" cy="946404"/>
        </p:xfrm>
        <a:graphic>
          <a:graphicData uri="http://schemas.openxmlformats.org/drawingml/2006/table">
            <a:tbl>
              <a:tblPr firstRow="1" firstCol="1" bandRow="1"/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Chip Boring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Quartermaster  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Dan Payne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Gary </a:t>
                      </a:r>
                      <a:r>
                        <a:rPr lang="en-US" sz="1800" b="1" dirty="0" err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DeLatorre</a:t>
                      </a: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10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64633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Sebring Noon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6" y="5392479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45097"/>
              </p:ext>
            </p:extLst>
          </p:nvPr>
        </p:nvGraphicFramePr>
        <p:xfrm>
          <a:off x="361506" y="1856803"/>
          <a:ext cx="5753986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Gilbert Riordab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Robert Chapman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Wo4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4.5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Thomas Nunnallee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21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George Hensley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Robert Livingston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Major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Carlos Ramon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Major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Elizabeth Fischer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James Ladd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Corporal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Lenard Carlisle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Edward Nichols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7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64633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Sun City Center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6" y="5392479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30047"/>
              </p:ext>
            </p:extLst>
          </p:nvPr>
        </p:nvGraphicFramePr>
        <p:xfrm>
          <a:off x="231258" y="2362200"/>
          <a:ext cx="5785884" cy="315468"/>
        </p:xfrm>
        <a:graphic>
          <a:graphicData uri="http://schemas.openxmlformats.org/drawingml/2006/table">
            <a:tbl>
              <a:tblPr firstRow="1" firstCol="1" bandRow="1"/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Jim </a:t>
                      </a:r>
                      <a:r>
                        <a:rPr lang="en-US" sz="1800" b="1" dirty="0" err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Wilmouth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1966-69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5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99" y="986911"/>
            <a:ext cx="6096000" cy="120032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Tampa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Carrollwood</a:t>
            </a:r>
            <a:endParaRPr lang="en-US" sz="3600" b="1" dirty="0">
              <a:solidFill>
                <a:srgbClr val="002060"/>
              </a:solidFill>
              <a:effectLst>
                <a:glow rad="355600">
                  <a:schemeClr val="accent4">
                    <a:lumMod val="60000"/>
                    <a:lumOff val="40000"/>
                    <a:alpha val="74000"/>
                  </a:schemeClr>
                </a:glow>
              </a:effectLst>
              <a:latin typeface="Amazone BT" panose="03020702040507090A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04219"/>
              </p:ext>
            </p:extLst>
          </p:nvPr>
        </p:nvGraphicFramePr>
        <p:xfrm>
          <a:off x="228599" y="2819400"/>
          <a:ext cx="5638801" cy="381000"/>
        </p:xfrm>
        <a:graphic>
          <a:graphicData uri="http://schemas.openxmlformats.org/drawingml/2006/table">
            <a:tbl>
              <a:tblPr firstRow="1" firstCol="1" bandRow="1"/>
              <a:tblGrid>
                <a:gridCol w="198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Jack  C. Crutchfield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Lt. Col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22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0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Tampa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3" y="5572449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40833"/>
              </p:ext>
            </p:extLst>
          </p:nvPr>
        </p:nvGraphicFramePr>
        <p:xfrm>
          <a:off x="228600" y="1828800"/>
          <a:ext cx="5791200" cy="3663132"/>
        </p:xfrm>
        <a:graphic>
          <a:graphicData uri="http://schemas.openxmlformats.org/drawingml/2006/table">
            <a:tbl>
              <a:tblPr firstRow="1" firstCol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Sunny Alexander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Ralph Arnhym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 Infantry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Colonel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Scott Beene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Corporal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4.5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Larry Brown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Lt. Colonel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Dave Luhrsen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USMC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Larry Marfise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Petty Officer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Gary Nash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Bill  Snyder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Jack Spangler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Jean </a:t>
                      </a:r>
                      <a:r>
                        <a:rPr lang="en-US" sz="2000" b="1" dirty="0" err="1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Yadley</a:t>
                      </a:r>
                      <a:endParaRPr lang="en-US" sz="20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Army/Air Corps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Sgt</a:t>
                      </a:r>
                      <a:endParaRPr lang="en-US" sz="20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 panose="03010101010201010101" pitchFamily="66" charset="0"/>
                          <a:ea typeface="Calibri"/>
                          <a:cs typeface="Times New Roman"/>
                        </a:rPr>
                        <a:t>4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7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64633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Tampa North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" y="5181600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30874"/>
              </p:ext>
            </p:extLst>
          </p:nvPr>
        </p:nvGraphicFramePr>
        <p:xfrm>
          <a:off x="136983" y="2209800"/>
          <a:ext cx="5974434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Mike Adcock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Force, 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1968-72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Richard McVean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 Reserve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1969-76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Douglas Barler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 Nat Guard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1959-75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John Sheahen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Spec. 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1966-1978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Michael </a:t>
                      </a:r>
                      <a:r>
                        <a:rPr lang="en-US" sz="2000" b="1" dirty="0" err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Streeper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 Nat. Guard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1966-68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64633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Temple Terrace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" y="5181600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588286"/>
              </p:ext>
            </p:extLst>
          </p:nvPr>
        </p:nvGraphicFramePr>
        <p:xfrm>
          <a:off x="381000" y="2209800"/>
          <a:ext cx="5588207" cy="350520"/>
        </p:xfrm>
        <a:graphic>
          <a:graphicData uri="http://schemas.openxmlformats.org/drawingml/2006/table">
            <a:tbl>
              <a:tblPr firstRow="1" firstCol="1" bandRow="1"/>
              <a:tblGrid>
                <a:gridCol w="1816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     Perry Jacobsen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 Army                              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baseline="30000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Lieutenant                                                                                                              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06" y="0"/>
            <a:ext cx="32004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64633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Ybor</a:t>
            </a:r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 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0" y="4800599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68059"/>
              </p:ext>
            </p:extLst>
          </p:nvPr>
        </p:nvGraphicFramePr>
        <p:xfrm>
          <a:off x="626744" y="2209800"/>
          <a:ext cx="5105400" cy="1493519"/>
        </p:xfrm>
        <a:graphic>
          <a:graphicData uri="http://schemas.openxmlformats.org/drawingml/2006/table">
            <a:tbl>
              <a:tblPr firstRow="1" firstCol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Charles  </a:t>
                      </a:r>
                      <a:r>
                        <a:rPr lang="en-US" sz="2000" b="1" dirty="0" err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Cernuda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 Air Force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Steven Bennett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Major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Bruce Zimmerman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Lieutenant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5.6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Fred </a:t>
                      </a:r>
                      <a:r>
                        <a:rPr lang="en-US" sz="2000" b="1" dirty="0" err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MacFawn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Auburndale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38993"/>
              </p:ext>
            </p:extLst>
          </p:nvPr>
        </p:nvGraphicFramePr>
        <p:xfrm>
          <a:off x="336808" y="1905000"/>
          <a:ext cx="5632398" cy="3337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John</a:t>
                      </a:r>
                      <a:r>
                        <a:rPr lang="en-US" sz="1800" b="0" baseline="0" dirty="0"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1800" b="0" baseline="0" dirty="0" err="1">
                          <a:latin typeface="Monotype Corsiva" panose="03010101010201010101" pitchFamily="66" charset="0"/>
                        </a:rPr>
                        <a:t>Bockover</a:t>
                      </a:r>
                      <a:endParaRPr lang="en-US" sz="18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Army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Imagery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19.5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Jim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Army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Spec.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3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David </a:t>
                      </a:r>
                      <a:r>
                        <a:rPr lang="en-US" sz="1800" b="0" dirty="0" err="1">
                          <a:latin typeface="Monotype Corsiva" panose="03010101010201010101" pitchFamily="66" charset="0"/>
                        </a:rPr>
                        <a:t>Kersey</a:t>
                      </a:r>
                      <a:endParaRPr lang="en-US" sz="18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Air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Sgt.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Mike Littles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Spec. 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Earnest Mercer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Comm.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3.5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James </a:t>
                      </a:r>
                      <a:r>
                        <a:rPr lang="en-US" sz="1800" b="0" dirty="0" err="1">
                          <a:latin typeface="Monotype Corsiva" panose="03010101010201010101" pitchFamily="66" charset="0"/>
                        </a:rPr>
                        <a:t>Nichum</a:t>
                      </a:r>
                      <a:endParaRPr lang="en-US" sz="18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Bill Sterling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Air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Captain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Coach Wiley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Paul </a:t>
                      </a:r>
                      <a:r>
                        <a:rPr lang="en-US" sz="1800" b="0" dirty="0" err="1">
                          <a:latin typeface="Monotype Corsiva" panose="03010101010201010101" pitchFamily="66" charset="0"/>
                        </a:rPr>
                        <a:t>Yamilkoski</a:t>
                      </a:r>
                      <a:endParaRPr lang="en-US" sz="1800" b="0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Navy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Monotype Corsiva" panose="03010101010201010101" pitchFamily="66" charset="0"/>
                        </a:rPr>
                        <a:t>3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8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21631" y="76200"/>
            <a:ext cx="5900737" cy="58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461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C66"/>
                </a:solidFill>
                <a:effectLst>
                  <a:glow rad="660400">
                    <a:schemeClr val="accent3">
                      <a:lumMod val="50000"/>
                    </a:schemeClr>
                  </a:glow>
                </a:effectLst>
                <a:latin typeface="Amazone BT" panose="03020702040507090A04" pitchFamily="66" charset="0"/>
              </a:rPr>
              <a:t>Our Veterans Who Have Passed  – In Remembrance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33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Rotary District 6890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5318523"/>
            <a:ext cx="1066800" cy="1066800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19744"/>
            <a:ext cx="1088231" cy="100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786738" cy="781493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28800" y="4163597"/>
            <a:ext cx="5759450" cy="262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Charlie Talley,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Sgt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.,Brandon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Vince Ferraro, Army, Bandon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Jackie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Gauger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,  Hardee County</a:t>
            </a:r>
            <a:br>
              <a:rPr lang="en-US" altLang="en-US" sz="1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Duane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Kopta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,  Army,  Avon Park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Harry Dunlap, Air Force, Brandon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Jim Thomason, Air Force, Brandon</a:t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Don Cheek,  Pvt.  Army,  Auburndale</a:t>
            </a:r>
            <a:br>
              <a:rPr lang="en-US" altLang="en-US" sz="1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William Maxwell,  Air Force,  Avon Park</a:t>
            </a:r>
            <a:br>
              <a:rPr lang="en-US" altLang="en-US" sz="1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Jim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Bockover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 , Sgt. Air Force   Auburndale</a:t>
            </a:r>
            <a:br>
              <a:rPr lang="en-US" altLang="en-US" sz="1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PDG Donald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Griffing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, Air Force,  Avon Park</a:t>
            </a:r>
            <a:br>
              <a:rPr lang="en-US" altLang="en-US" sz="1200" dirty="0">
                <a:solidFill>
                  <a:srgbClr val="FFC000"/>
                </a:solidFill>
                <a:latin typeface="Times New Roman" pitchFamily="18" charset="0"/>
                <a:cs typeface="Arial" pitchFamily="34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Farley Sparks, Air Force, Lake Wales Breakfast </a:t>
            </a:r>
          </a:p>
          <a:p>
            <a:pPr marL="0" marR="0" lvl="0" indent="0" algn="l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55" y="2807492"/>
            <a:ext cx="38719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8352"/>
            <a:ext cx="9220200" cy="6886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8263" y="304800"/>
            <a:ext cx="7577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mazone BT" panose="03020702040507090A04" pitchFamily="66" charset="0"/>
              </a:rPr>
              <a:t>A Celebration of Our Veterans</a:t>
            </a:r>
            <a:b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mazone BT" panose="03020702040507090A04" pitchFamily="66" charset="0"/>
              </a:rPr>
              <a:t>Rotary District 6890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828800"/>
            <a:ext cx="5791200" cy="76944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Honor / Freedom Flights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133"/>
          <a:stretch/>
        </p:blipFill>
        <p:spPr>
          <a:xfrm>
            <a:off x="2769778" y="5154132"/>
            <a:ext cx="2126505" cy="150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08"/>
          <a:stretch/>
        </p:blipFill>
        <p:spPr>
          <a:xfrm>
            <a:off x="5486400" y="5257800"/>
            <a:ext cx="289560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3300" y="3095670"/>
            <a:ext cx="41191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latin typeface="Arial Rounded MT Bold" panose="020F0704030504030204" pitchFamily="34" charset="0"/>
                <a:cs typeface="Tahoma" pitchFamily="34" charset="0"/>
              </a:rPr>
              <a:t>Our Mission:</a:t>
            </a:r>
            <a:endParaRPr lang="en-US" altLang="en-US" sz="6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To transport America’s Veterans to Washington, D.C.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to visit those memorials dedicated to honor their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 service and sacrifices.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 Priority is given to WWII Veterans, along with those other Veterans who may be terminally ill. </a:t>
            </a:r>
            <a:endParaRPr lang="en-US" alt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Our NO COST mission continues as we fly our Korean, Vietnam and all Veterans on future missions. </a:t>
            </a:r>
            <a:endParaRPr lang="en-US" altLang="en-US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052"/>
            <a:ext cx="9144001" cy="69430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90800" y="228600"/>
            <a:ext cx="579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A Celebration of Our Veterans  -  2021</a:t>
            </a:r>
            <a:b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</a:br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Rotary District 6890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1569184"/>
            <a:ext cx="4574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latin typeface="Amazone BT" panose="03020702040507090A04" pitchFamily="66" charset="0"/>
              </a:rPr>
              <a:t>Benediction By</a:t>
            </a:r>
          </a:p>
          <a:p>
            <a:pPr algn="r"/>
            <a:r>
              <a:rPr lang="en-US" sz="6000" b="1" dirty="0">
                <a:solidFill>
                  <a:srgbClr val="002060"/>
                </a:solidFill>
                <a:effectLst>
                  <a:glow rad="101600">
                    <a:srgbClr val="002060">
                      <a:alpha val="40000"/>
                    </a:srgbClr>
                  </a:glow>
                </a:effectLst>
                <a:latin typeface="Amazone BT" panose="03020702040507090A04" pitchFamily="66" charset="0"/>
              </a:rPr>
              <a:t>Mike Louden</a:t>
            </a:r>
            <a:endParaRPr lang="en-US" sz="3600" b="1" dirty="0">
              <a:solidFill>
                <a:srgbClr val="002060"/>
              </a:solidFill>
              <a:effectLst>
                <a:glow rad="101600">
                  <a:srgbClr val="002060">
                    <a:alpha val="40000"/>
                  </a:srgbClr>
                </a:glow>
              </a:effectLst>
              <a:latin typeface="Amazone BT" panose="03020702040507090A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5543" y="3257828"/>
            <a:ext cx="384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Lakeland Club Member</a:t>
            </a:r>
            <a:b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</a:br>
            <a:r>
              <a:rPr lang="en-US" sz="2800" b="1" dirty="0">
                <a:solidFill>
                  <a:srgbClr val="002060"/>
                </a:solidFill>
                <a:latin typeface="Amazone BT" panose="03020702040507090A04" pitchFamily="66" charset="0"/>
              </a:rPr>
              <a:t>District Chaplain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62893"/>
            <a:ext cx="1851835" cy="1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Avon Park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66526"/>
              </p:ext>
            </p:extLst>
          </p:nvPr>
        </p:nvGraphicFramePr>
        <p:xfrm>
          <a:off x="170180" y="2057400"/>
          <a:ext cx="5908040" cy="301561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Harold (Bud) Worden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Army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1953-1955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Alan C. Ball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USMC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Corporal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1968-70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William Yoder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Navy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LTJG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1951-55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Stanley Wells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Nat. Guard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1967-74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Sam Dunn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Army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1970-72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Edward E. Davidson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Army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Sgt.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1968-97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Tom Amos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Army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1963-65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Kenneth Long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USMC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en-US" sz="1100" b="1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 panose="03010101010201010101" pitchFamily="66" charset="0"/>
                        </a:rPr>
                        <a:t>1960-64</a:t>
                      </a:r>
                      <a:endParaRPr lang="en-US" sz="1100" b="1" dirty="0"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11" y="685800"/>
            <a:ext cx="6096000" cy="584775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Bartow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14561"/>
            <a:ext cx="4661579" cy="1195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37" y="124047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62668"/>
              </p:ext>
            </p:extLst>
          </p:nvPr>
        </p:nvGraphicFramePr>
        <p:xfrm>
          <a:off x="546779" y="1411859"/>
          <a:ext cx="5257800" cy="4822286"/>
        </p:xfrm>
        <a:graphic>
          <a:graphicData uri="http://schemas.openxmlformats.org/drawingml/2006/table">
            <a:tbl>
              <a:tblPr/>
              <a:tblGrid>
                <a:gridCol w="1461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Laura Diaz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E4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John DeYoung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Corporal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1.5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Wally Edwards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USMC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Corporal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S.I. Frisble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Army/Nat. Guard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Colonel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30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James Heppel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Petty Officer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4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Terry Hunter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Lieutenant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Marlene Hyde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 Force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Airman 1st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Tom Jennings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E6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John Lawrence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Lieutenant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Gene Meler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Army/ Nat. Guard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Sgt.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6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Pat Patrick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Private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6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Leslie Pickett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Radio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2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62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Vincent Pickett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Navy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Lt. Senior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3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56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William Stevens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Army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Sgt.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Monotype Corsiva"/>
                        </a:rPr>
                        <a:t>9 Years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127" marR="27127" marT="27127" marB="27127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2816225" y="2851150"/>
            <a:ext cx="6618288" cy="5222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11" y="685800"/>
            <a:ext cx="6096000" cy="646331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Brandon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814561"/>
            <a:ext cx="4661579" cy="1195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37" y="124047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2816225" y="2851150"/>
            <a:ext cx="6618288" cy="5222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33878"/>
              </p:ext>
            </p:extLst>
          </p:nvPr>
        </p:nvGraphicFramePr>
        <p:xfrm>
          <a:off x="270643" y="1981200"/>
          <a:ext cx="571500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John Sellers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USAF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Lt. Col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22 Years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Taylor Bell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Petty Officer 3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1964-1967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David Issacson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Warrant Officer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Robert Ura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USAF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1989-1993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Pat Skidmore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baseline="3000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. BT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 Years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Alan Feldman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Navy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Seaman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1 Year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Julian Craft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 Years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FishHawk-Riverview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66296"/>
              </p:ext>
            </p:extLst>
          </p:nvPr>
        </p:nvGraphicFramePr>
        <p:xfrm>
          <a:off x="228600" y="2819400"/>
          <a:ext cx="609282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Document" r:id="rId6" imgW="6092586" imgH="2108570" progId="Word.Document.12">
                  <p:embed/>
                </p:oleObj>
              </mc:Choice>
              <mc:Fallback>
                <p:oleObj name="Document" r:id="rId6" imgW="6092586" imgH="21085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2819400"/>
                        <a:ext cx="6092825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3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707886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Haines 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90610"/>
              </p:ext>
            </p:extLst>
          </p:nvPr>
        </p:nvGraphicFramePr>
        <p:xfrm>
          <a:off x="228600" y="2971800"/>
          <a:ext cx="5791200" cy="315468"/>
        </p:xfrm>
        <a:graphic>
          <a:graphicData uri="http://schemas.openxmlformats.org/drawingml/2006/table">
            <a:tbl>
              <a:tblPr firstRow="1" firstCol="1" bandRow="1"/>
              <a:tblGrid>
                <a:gridCol w="172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Thomas Broadway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Colonel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25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986911"/>
            <a:ext cx="6096000" cy="1323439"/>
          </a:xfrm>
          <a:prstGeom prst="rect">
            <a:avLst/>
          </a:prstGeom>
          <a:noFill/>
          <a:effectLst>
            <a:glow rad="228600">
              <a:schemeClr val="accent4">
                <a:lumMod val="60000"/>
                <a:lumOff val="40000"/>
                <a:alpha val="3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Rotary Club of </a:t>
            </a:r>
            <a:b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</a:br>
            <a:r>
              <a:rPr lang="en-US" sz="4000" b="1" dirty="0">
                <a:solidFill>
                  <a:srgbClr val="002060"/>
                </a:solidFill>
                <a:effectLst>
                  <a:glow rad="355600">
                    <a:schemeClr val="accent4">
                      <a:lumMod val="60000"/>
                      <a:lumOff val="40000"/>
                      <a:alpha val="74000"/>
                    </a:schemeClr>
                  </a:glow>
                </a:effectLst>
                <a:latin typeface="Amazone BT" panose="03020702040507090A04" pitchFamily="66" charset="0"/>
              </a:rPr>
              <a:t>Hardee County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" y="5542323"/>
            <a:ext cx="5132159" cy="13156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"/>
            <a:ext cx="574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mazone BT" panose="03020702040507090A04" pitchFamily="66" charset="0"/>
              </a:rPr>
              <a:t>Celebration of Our Veterans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34728"/>
              </p:ext>
            </p:extLst>
          </p:nvPr>
        </p:nvGraphicFramePr>
        <p:xfrm>
          <a:off x="175259" y="2667000"/>
          <a:ext cx="5920741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Lacey Jo Barton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Army/Nat. Guard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E1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2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Gene Davis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 Reserve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7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J. Harold Davis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SP 4</a:t>
                      </a:r>
                      <a:r>
                        <a:rPr lang="en-US" sz="1800" b="1" baseline="3000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John M. Eason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 Force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Airman 1st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4.5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Ken Evers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Sgt. 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3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Wm John Gill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Colonel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40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Alfred Hodge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Sgt E5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26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Times New Roman"/>
                          <a:cs typeface="Times New Roman"/>
                        </a:rPr>
                        <a:t>Lawrence McNaul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Army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Captain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Monotype Corsiva"/>
                          <a:ea typeface="Calibri"/>
                          <a:cs typeface="Times New Roman"/>
                        </a:rPr>
                        <a:t>23 Years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8576</TotalTime>
  <Words>1535</Words>
  <Application>Microsoft Office PowerPoint</Application>
  <PresentationFormat>On-screen Show (4:3)</PresentationFormat>
  <Paragraphs>717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Amazone BT</vt:lpstr>
      <vt:lpstr>Arial</vt:lpstr>
      <vt:lpstr>Arial Rounded MT Bold</vt:lpstr>
      <vt:lpstr>Calibri</vt:lpstr>
      <vt:lpstr>Monotype Corsiva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Meverett</dc:creator>
  <cp:lastModifiedBy>Deborah L Williams</cp:lastModifiedBy>
  <cp:revision>164</cp:revision>
  <dcterms:created xsi:type="dcterms:W3CDTF">2021-09-23T07:40:59Z</dcterms:created>
  <dcterms:modified xsi:type="dcterms:W3CDTF">2021-11-15T23:26:34Z</dcterms:modified>
</cp:coreProperties>
</file>