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436" r:id="rId2"/>
    <p:sldId id="285" r:id="rId3"/>
    <p:sldId id="258" r:id="rId4"/>
    <p:sldId id="259" r:id="rId5"/>
    <p:sldId id="260" r:id="rId6"/>
    <p:sldId id="261" r:id="rId7"/>
    <p:sldId id="283" r:id="rId8"/>
    <p:sldId id="262" r:id="rId9"/>
    <p:sldId id="263" r:id="rId10"/>
    <p:sldId id="264" r:id="rId11"/>
    <p:sldId id="265" r:id="rId12"/>
    <p:sldId id="266" r:id="rId13"/>
    <p:sldId id="267" r:id="rId14"/>
    <p:sldId id="268" r:id="rId15"/>
    <p:sldId id="269" r:id="rId16"/>
    <p:sldId id="270" r:id="rId17"/>
    <p:sldId id="416" r:id="rId18"/>
    <p:sldId id="417" r:id="rId19"/>
    <p:sldId id="271" r:id="rId20"/>
    <p:sldId id="278" r:id="rId21"/>
    <p:sldId id="43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howGuides="1">
      <p:cViewPr varScale="1">
        <p:scale>
          <a:sx n="84" d="100"/>
          <a:sy n="84" d="100"/>
        </p:scale>
        <p:origin x="63" y="18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ABCD4-64DA-4B49-9BE8-AC6196AFCD0C}" type="datetimeFigureOut">
              <a:rPr lang="en-US" smtClean="0"/>
              <a:t>3/6/2020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B5A05-6130-44A5-9458-CD18F48F56FF}" type="slidenum">
              <a:rPr lang="en-US" smtClean="0"/>
              <a:t>‹#›</a:t>
            </a:fld>
            <a:endParaRPr lang="en-US"/>
          </a:p>
        </p:txBody>
      </p:sp>
    </p:spTree>
    <p:extLst>
      <p:ext uri="{BB962C8B-B14F-4D97-AF65-F5344CB8AC3E}">
        <p14:creationId xmlns:p14="http://schemas.microsoft.com/office/powerpoint/2010/main" val="358575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5100" indent="-165100">
              <a:buFontTx/>
              <a:buChar char="•"/>
            </a:pPr>
            <a:r>
              <a:rPr lang="en-US" altLang="en-US" sz="1100">
                <a:latin typeface="Arial" panose="020B0604020202020204" pitchFamily="34" charset="0"/>
                <a:ea typeface="ヒラギノ角ゴ Pro W3" pitchFamily="-84" charset="-128"/>
              </a:rPr>
              <a:t>Rotary’s unique funding model strengthens our future by building on a stellar record of efficient use and stewardship of the financial resources entrusted to us.  For example, when we look at our annual expenditures over the last 10 years, we’ve minimized our fundraising and administrative expenses and dedicated 88 to 89 percent of our total spending to programs. </a:t>
            </a:r>
          </a:p>
          <a:p>
            <a:pPr marL="165100" indent="-165100">
              <a:buFontTx/>
              <a:buChar char="•"/>
            </a:pPr>
            <a:r>
              <a:rPr lang="en-US" altLang="en-US" sz="1100">
                <a:latin typeface="Arial" panose="020B0604020202020204" pitchFamily="34" charset="0"/>
                <a:ea typeface="ヒラギノ角ゴ Pro W3" pitchFamily="-84" charset="-128"/>
              </a:rPr>
              <a:t>The Foundation’s sound financial management and its commitment to accountability and transparency are also recognized as exceptional, year after year, by independent evaluators </a:t>
            </a:r>
            <a:r>
              <a:rPr lang="en-US" altLang="en-US" sz="1100">
                <a:solidFill>
                  <a:schemeClr val="tx2"/>
                </a:solidFill>
                <a:latin typeface="Arial" panose="020B0604020202020204" pitchFamily="34" charset="0"/>
                <a:ea typeface="ヒラギノ角ゴ Pro W3" pitchFamily="-84" charset="-128"/>
              </a:rPr>
              <a:t>of not-for-profits</a:t>
            </a:r>
            <a:r>
              <a:rPr lang="en-US" altLang="en-US" sz="1100">
                <a:latin typeface="Arial" panose="020B0604020202020204" pitchFamily="34" charset="0"/>
                <a:ea typeface="ヒラギノ角ゴ Pro W3" pitchFamily="-84" charset="-128"/>
              </a:rPr>
              <a:t>. Rotary’s website provides detailed information on the Foundation’s finances.</a:t>
            </a:r>
          </a:p>
          <a:p>
            <a:pPr marL="165100" indent="-165100">
              <a:buFontTx/>
              <a:buChar char="•"/>
            </a:pPr>
            <a:r>
              <a:rPr lang="en-US" altLang="en-US" sz="1100">
                <a:latin typeface="Arial" panose="020B0604020202020204" pitchFamily="34" charset="0"/>
                <a:ea typeface="ヒラギノ角ゴ Pro W3" pitchFamily="-84" charset="-128"/>
              </a:rPr>
              <a:t>In </a:t>
            </a:r>
            <a:r>
              <a:rPr lang="en-US" altLang="en-US" sz="1100" b="1">
                <a:latin typeface="Arial" panose="020B0604020202020204" pitchFamily="34" charset="0"/>
                <a:ea typeface="ヒラギノ角ゴ Pro W3" pitchFamily="-84" charset="-128"/>
              </a:rPr>
              <a:t>fiscal year 2013-14</a:t>
            </a:r>
            <a:r>
              <a:rPr lang="en-US" altLang="en-US" sz="1100">
                <a:latin typeface="Arial" panose="020B0604020202020204" pitchFamily="34" charset="0"/>
                <a:ea typeface="ヒラギノ角ゴ Pro W3" pitchFamily="-84" charset="-128"/>
              </a:rPr>
              <a:t>, only </a:t>
            </a:r>
            <a:r>
              <a:rPr lang="en-US" altLang="en-US" sz="1100" b="1">
                <a:latin typeface="Arial" panose="020B0604020202020204" pitchFamily="34" charset="0"/>
                <a:ea typeface="ヒラギノ角ゴ Pro W3" pitchFamily="-84" charset="-128"/>
              </a:rPr>
              <a:t>2 percent </a:t>
            </a:r>
            <a:r>
              <a:rPr lang="en-US" altLang="en-US" sz="1100">
                <a:latin typeface="Arial" panose="020B0604020202020204" pitchFamily="34" charset="0"/>
                <a:ea typeface="ヒラギノ角ゴ Pro W3" pitchFamily="-84" charset="-128"/>
              </a:rPr>
              <a:t>of Foundation expenditures went to administrative expenses and </a:t>
            </a:r>
            <a:r>
              <a:rPr lang="en-US" altLang="en-US" sz="1100" b="1">
                <a:latin typeface="Arial" panose="020B0604020202020204" pitchFamily="34" charset="0"/>
                <a:ea typeface="ヒラギノ角ゴ Pro W3" pitchFamily="-84" charset="-128"/>
              </a:rPr>
              <a:t>6 percent </a:t>
            </a:r>
            <a:r>
              <a:rPr lang="en-US" altLang="en-US" sz="1100">
                <a:latin typeface="Arial" panose="020B0604020202020204" pitchFamily="34" charset="0"/>
                <a:ea typeface="ヒラギノ角ゴ Pro W3" pitchFamily="-84" charset="-128"/>
              </a:rPr>
              <a:t>to fundraising. The Foundation directed </a:t>
            </a:r>
            <a:r>
              <a:rPr lang="en-US" altLang="en-US" sz="1100" b="1">
                <a:latin typeface="Arial" panose="020B0604020202020204" pitchFamily="34" charset="0"/>
                <a:ea typeface="ヒラギノ角ゴ Pro W3" pitchFamily="-84" charset="-128"/>
              </a:rPr>
              <a:t>92 percent </a:t>
            </a:r>
            <a:r>
              <a:rPr lang="en-US" altLang="en-US" sz="1100">
                <a:latin typeface="Arial" panose="020B0604020202020204" pitchFamily="34" charset="0"/>
                <a:ea typeface="ヒラギノ角ゴ Pro W3" pitchFamily="-84" charset="-128"/>
              </a:rPr>
              <a:t>of its spending to programs, far exceeding the benchmarks that independent charity-rating services view as a measure of high efficiency.</a:t>
            </a:r>
          </a:p>
          <a:p>
            <a:pPr marL="165100" indent="-165100">
              <a:buFontTx/>
              <a:buChar char="•"/>
            </a:pPr>
            <a:r>
              <a:rPr lang="en-US" altLang="en-US" sz="1100">
                <a:latin typeface="Arial" panose="020B0604020202020204" pitchFamily="34" charset="0"/>
                <a:ea typeface="ヒラギノ角ゴ Pro W3" pitchFamily="-84" charset="-128"/>
              </a:rPr>
              <a:t>The recent recession demonstrated to the philanthropic community that maintaining a strong financial base that includes operating reserves is necessary in order to weather increased volatility in financial markets.</a:t>
            </a:r>
          </a:p>
          <a:p>
            <a:pPr marL="165100" indent="-165100">
              <a:buFontTx/>
              <a:buChar char="•"/>
            </a:pPr>
            <a:r>
              <a:rPr lang="en-US" altLang="en-US" sz="1100" b="1">
                <a:latin typeface="Arial" panose="020B0604020202020204" pitchFamily="34" charset="0"/>
                <a:ea typeface="ヒラギノ角ゴ Pro W3" pitchFamily="-84" charset="-128"/>
              </a:rPr>
              <a:t>Beginning 1 July 2015</a:t>
            </a:r>
            <a:r>
              <a:rPr lang="en-US" altLang="en-US" sz="1100">
                <a:latin typeface="Arial" panose="020B0604020202020204" pitchFamily="34" charset="0"/>
                <a:ea typeface="ヒラギノ角ゴ Pro W3" pitchFamily="-84" charset="-128"/>
              </a:rPr>
              <a:t>, five percent of contributions to the Annual Fund are earmarked for operating expenses or to build the operating reserve to three times annual operating expenses, when needed. </a:t>
            </a:r>
          </a:p>
          <a:p>
            <a:pPr marL="165100" indent="-165100">
              <a:buFontTx/>
              <a:buChar char="•"/>
            </a:pPr>
            <a:r>
              <a:rPr lang="en-US" altLang="en-US" sz="1100" b="1">
                <a:latin typeface="Arial" panose="020B0604020202020204" pitchFamily="34" charset="0"/>
                <a:ea typeface="ヒラギノ角ゴ Pro W3" pitchFamily="-84" charset="-128"/>
              </a:rPr>
              <a:t>This change will have no impact on District Designated Funds, </a:t>
            </a:r>
            <a:r>
              <a:rPr lang="en-US" altLang="en-US" sz="1100">
                <a:latin typeface="Arial" panose="020B0604020202020204" pitchFamily="34" charset="0"/>
                <a:ea typeface="ヒラギノ角ゴ Pro W3" pitchFamily="-84" charset="-128"/>
              </a:rPr>
              <a:t>but will provide a more predictable level of financial support for programs and the operating expenses it takes to make them successful. </a:t>
            </a:r>
          </a:p>
          <a:p>
            <a:pPr marL="165100" indent="-165100">
              <a:buFontTx/>
              <a:buChar char="•"/>
            </a:pPr>
            <a:r>
              <a:rPr lang="en-US" altLang="en-US" sz="1100">
                <a:latin typeface="Arial" panose="020B0604020202020204" pitchFamily="34" charset="0"/>
                <a:ea typeface="ヒラギノ角ゴ Pro W3" pitchFamily="-84" charset="-128"/>
              </a:rPr>
              <a:t>With a solid financial base and restored reserves, we’ll have an organization that is able to support the good work that Rotarians do in the world — even as the economic and financial environment remains unpredictable.</a:t>
            </a:r>
          </a:p>
          <a:p>
            <a:pPr marL="165100" indent="-165100">
              <a:buFontTx/>
              <a:buChar char="•"/>
            </a:pPr>
            <a:endParaRPr lang="en-US" altLang="en-US" sz="1100">
              <a:latin typeface="Arial" panose="020B0604020202020204" pitchFamily="34" charset="0"/>
              <a:ea typeface="ヒラギノ角ゴ Pro W3" pitchFamily="-8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eaLnBrk="0" hangingPunct="0">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896938" eaLnBrk="0" hangingPunct="0">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896938" eaLnBrk="0" hangingPunct="0">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896938" eaLnBrk="0" hangingPunct="0">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896938" eaLnBrk="0" hangingPunct="0">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marL="0" marR="0" lvl="0" indent="0" algn="r" defTabSz="896938" rtl="0" eaLnBrk="0" fontAlgn="base" latinLnBrk="0" hangingPunct="0">
              <a:lnSpc>
                <a:spcPct val="100000"/>
              </a:lnSpc>
              <a:spcBef>
                <a:spcPct val="0"/>
              </a:spcBef>
              <a:spcAft>
                <a:spcPct val="0"/>
              </a:spcAft>
              <a:buClrTx/>
              <a:buSzTx/>
              <a:buFontTx/>
              <a:buNone/>
              <a:tabLst/>
              <a:defRPr/>
            </a:pPr>
            <a:fld id="{E36B7E33-4A8F-4DCD-84B4-6790C2AF122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rPr>
              <a:pPr marL="0" marR="0" lvl="0" indent="0" algn="r" defTabSz="896938"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3454823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lnSpc>
                <a:spcPts val="1325"/>
              </a:lnSpc>
              <a:spcBef>
                <a:spcPts val="611"/>
              </a:spcBef>
            </a:pPr>
            <a:r>
              <a:rPr lang="en-US" dirty="0">
                <a:solidFill>
                  <a:srgbClr val="505050"/>
                </a:solidFill>
                <a:latin typeface="Georgia"/>
                <a:ea typeface="Times New Roman"/>
                <a:cs typeface="Times New Roman"/>
              </a:rPr>
              <a:t>Rotarians support our Foundation through:</a:t>
            </a:r>
          </a:p>
          <a:p>
            <a:pPr marL="642924" lvl="1" indent="-177037">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a:t>
            </a:r>
            <a:r>
              <a:rPr lang="en-US" dirty="0" err="1">
                <a:solidFill>
                  <a:srgbClr val="505050"/>
                </a:solidFill>
                <a:latin typeface="Georgia"/>
                <a:ea typeface="Times New Roman"/>
                <a:cs typeface="Times New Roman"/>
              </a:rPr>
              <a:t>PolioPlus</a:t>
            </a:r>
            <a:r>
              <a:rPr lang="en-US" dirty="0">
                <a:solidFill>
                  <a:srgbClr val="505050"/>
                </a:solidFill>
                <a:latin typeface="Georgia"/>
                <a:ea typeface="Times New Roman"/>
                <a:cs typeface="Times New Roman"/>
              </a:rPr>
              <a:t> Fund, dedicated to global polio eradication</a:t>
            </a:r>
            <a:endParaRPr lang="en-US" dirty="0">
              <a:solidFill>
                <a:srgbClr val="000000"/>
              </a:solidFill>
              <a:latin typeface="BerkeleyStd-Book"/>
              <a:ea typeface="Times New Roman"/>
              <a:cs typeface="Times New Roman"/>
            </a:endParaRPr>
          </a:p>
          <a:p>
            <a:pPr marL="642924" lvl="1" indent="-177037">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Annual Fund, primary source of funding for Foundation grants and activities</a:t>
            </a:r>
            <a:endParaRPr lang="en-US" dirty="0">
              <a:solidFill>
                <a:srgbClr val="000000"/>
              </a:solidFill>
              <a:latin typeface="BerkeleyStd-Book"/>
              <a:ea typeface="Times New Roman"/>
              <a:cs typeface="Times New Roman"/>
            </a:endParaRPr>
          </a:p>
          <a:p>
            <a:pPr marL="642924" lvl="1" indent="-177037">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Endowment Fund, which supports the Foundation in perpetuity</a:t>
            </a:r>
            <a:endParaRPr lang="en-US" dirty="0">
              <a:solidFill>
                <a:srgbClr val="000000"/>
              </a:solidFill>
              <a:latin typeface="BerkeleyStd-Book"/>
              <a:ea typeface="Times New Roman"/>
              <a:cs typeface="BerkeleyStd-Book"/>
            </a:endParaRPr>
          </a:p>
          <a:p>
            <a:pPr marL="931774"/>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31863"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charset="0"/>
            </a:endParaRPr>
          </a:p>
        </p:txBody>
      </p:sp>
    </p:spTree>
    <p:extLst>
      <p:ext uri="{BB962C8B-B14F-4D97-AF65-F5344CB8AC3E}">
        <p14:creationId xmlns:p14="http://schemas.microsoft.com/office/powerpoint/2010/main" val="3956420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r>
              <a:rPr lang="en-US" dirty="0">
                <a:latin typeface="Arial" pitchFamily="34" charset="0"/>
                <a:ea typeface="ヒラギノ角ゴ Pro W3" pitchFamily="-84" charset="-128"/>
              </a:rPr>
              <a:t>Rotary’s own financial support for PolioPlus will be magnified by an agreement with the Bill &amp; Melinda Gates Foundation. </a:t>
            </a:r>
          </a:p>
          <a:p>
            <a:endParaRPr lang="en-US" dirty="0">
              <a:latin typeface="Arial" pitchFamily="34" charset="0"/>
              <a:ea typeface="ヒラギノ角ゴ Pro W3" pitchFamily="-84" charset="-128"/>
            </a:endParaRPr>
          </a:p>
          <a:p>
            <a:pPr marL="174708" indent="-174708">
              <a:buFont typeface="Arial" pitchFamily="34" charset="0"/>
              <a:buChar char="•"/>
            </a:pPr>
            <a:r>
              <a:rPr lang="en-US" dirty="0">
                <a:latin typeface="Arial" pitchFamily="34" charset="0"/>
                <a:ea typeface="ヒラギノ角ゴ Pro W3" pitchFamily="-84" charset="-128"/>
              </a:rPr>
              <a:t>From 2013 to 2018, every $1 that Rotary commits in direct support of polio immunization (up to $35 million per year) will be matched by an additional $2 from the Gates Foundation. This means contributions to Rotary’s PolioPlus program will have three times the impact.</a:t>
            </a:r>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31863"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charset="0"/>
            </a:endParaRPr>
          </a:p>
        </p:txBody>
      </p:sp>
    </p:spTree>
    <p:extLst>
      <p:ext uri="{BB962C8B-B14F-4D97-AF65-F5344CB8AC3E}">
        <p14:creationId xmlns:p14="http://schemas.microsoft.com/office/powerpoint/2010/main" val="48314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Contributions to the Annual Fund support local and international grants and activities through the SHARE system. </a:t>
            </a:r>
          </a:p>
          <a:p>
            <a:pPr marL="465887" indent="-465887">
              <a:lnSpc>
                <a:spcPts val="1325"/>
              </a:lnSpc>
              <a:spcBef>
                <a:spcPts val="611"/>
              </a:spcBef>
            </a:pPr>
            <a:endParaRPr lang="en-US" dirty="0">
              <a:solidFill>
                <a:srgbClr val="505050"/>
              </a:solidFill>
              <a:latin typeface="Georgia"/>
              <a:ea typeface="Times New Roman"/>
              <a:cs typeface="Times New Roman"/>
            </a:endParaRPr>
          </a:p>
          <a:p>
            <a:pPr marL="174708"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Contributions are credited to the individual donor and the donor’s club and counted toward the club’s and district’s Annual Fund goals. </a:t>
            </a:r>
          </a:p>
          <a:p>
            <a:pPr marL="174708" indent="-174708">
              <a:lnSpc>
                <a:spcPts val="1325"/>
              </a:lnSpc>
              <a:spcBef>
                <a:spcPts val="611"/>
              </a:spcBef>
              <a:buFont typeface="Arial" pitchFamily="34" charset="0"/>
              <a:buChar char="•"/>
            </a:pPr>
            <a:endParaRPr lang="en-US" dirty="0">
              <a:solidFill>
                <a:srgbClr val="505050"/>
              </a:solidFill>
              <a:latin typeface="Georgia"/>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31863"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charset="0"/>
            </a:endParaRPr>
          </a:p>
        </p:txBody>
      </p:sp>
    </p:spTree>
    <p:extLst>
      <p:ext uri="{BB962C8B-B14F-4D97-AF65-F5344CB8AC3E}">
        <p14:creationId xmlns:p14="http://schemas.microsoft.com/office/powerpoint/2010/main" val="3194195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ts val="1325"/>
              </a:lnSpc>
              <a:spcBef>
                <a:spcPts val="611"/>
              </a:spcBef>
              <a:buFont typeface="Arial" pitchFamily="34" charset="0"/>
              <a:buChar char="•"/>
            </a:pPr>
            <a:r>
              <a:rPr lang="en-US" dirty="0">
                <a:solidFill>
                  <a:srgbClr val="000000"/>
                </a:solidFill>
                <a:latin typeface="Times New Roman"/>
                <a:ea typeface="Times New Roman"/>
                <a:cs typeface="BerkeleyStd-Book"/>
              </a:rPr>
              <a:t>Gifts to the Endowment Fund are held in perpetuity as part of an endowment. They are professionally invested, with a portion of the earnings used each year for purposes specified by the Trustees and the donors. </a:t>
            </a:r>
          </a:p>
          <a:p>
            <a:pPr marL="465887" indent="-465887">
              <a:lnSpc>
                <a:spcPts val="1325"/>
              </a:lnSpc>
              <a:spcBef>
                <a:spcPts val="611"/>
              </a:spcBef>
              <a:buFont typeface="Arial" pitchFamily="34" charset="0"/>
              <a:buChar char="•"/>
            </a:pPr>
            <a:endParaRPr lang="en-US" dirty="0">
              <a:solidFill>
                <a:srgbClr val="000000"/>
              </a:solidFill>
              <a:latin typeface="Times New Roman"/>
              <a:ea typeface="Times New Roman"/>
              <a:cs typeface="BerkeleyStd-Book"/>
            </a:endParaRPr>
          </a:p>
          <a:p>
            <a:pPr marL="174708" indent="-174708">
              <a:lnSpc>
                <a:spcPts val="1325"/>
              </a:lnSpc>
              <a:spcBef>
                <a:spcPts val="611"/>
              </a:spcBef>
              <a:buFont typeface="Arial" pitchFamily="34" charset="0"/>
              <a:buChar char="•"/>
            </a:pPr>
            <a:r>
              <a:rPr lang="en-US" dirty="0">
                <a:solidFill>
                  <a:srgbClr val="000000"/>
                </a:solidFill>
                <a:latin typeface="Times New Roman"/>
                <a:ea typeface="Times New Roman"/>
                <a:cs typeface="BerkeleyStd-Book"/>
              </a:rPr>
              <a:t>The Endowment Fund offers donors a way to create their own lasting legacy through Rotary. </a:t>
            </a:r>
            <a:endParaRPr lang="en-US" dirty="0">
              <a:solidFill>
                <a:srgbClr val="000000"/>
              </a:solidFill>
              <a:latin typeface="BerkeleyStd-Book"/>
              <a:ea typeface="Times New Roman"/>
              <a:cs typeface="BerkeleyStd-Book"/>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31863"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ndParaRPr>
          </a:p>
        </p:txBody>
      </p:sp>
    </p:spTree>
    <p:extLst>
      <p:ext uri="{BB962C8B-B14F-4D97-AF65-F5344CB8AC3E}">
        <p14:creationId xmlns:p14="http://schemas.microsoft.com/office/powerpoint/2010/main" val="1068671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5100" indent="-165100" defTabSz="881063">
              <a:buFontTx/>
              <a:buChar char="•"/>
              <a:defRPr/>
            </a:pPr>
            <a:r>
              <a:rPr lang="en-US" altLang="en-US" sz="1050" dirty="0">
                <a:latin typeface="Arial" pitchFamily="34" charset="0"/>
                <a:ea typeface="ヒラギノ角ゴ Pro W3" pitchFamily="-84" charset="-128"/>
              </a:rPr>
              <a:t>To review: when we contribution to </a:t>
            </a:r>
            <a:r>
              <a:rPr lang="en-US" altLang="en-US" sz="1050" b="1" dirty="0">
                <a:latin typeface="Arial" pitchFamily="34" charset="0"/>
                <a:ea typeface="ヒラギノ角ゴ Pro W3" pitchFamily="-84" charset="-128"/>
              </a:rPr>
              <a:t>Annual Fund – SHARE</a:t>
            </a:r>
            <a:r>
              <a:rPr lang="en-US" altLang="en-US" sz="1050" dirty="0">
                <a:latin typeface="Arial" pitchFamily="34" charset="0"/>
                <a:ea typeface="ヒラギノ角ゴ Pro W3" pitchFamily="-84" charset="-128"/>
              </a:rPr>
              <a:t>, fifty percent (50%) of our contributions come back to our district through District Designated Funds (DDF) in three years to spend on educational and humanitarian activities chosen by us; even grants that may be used for projects in our local community. </a:t>
            </a:r>
          </a:p>
          <a:p>
            <a:pPr marL="165100" indent="-165100" defTabSz="881063">
              <a:buFontTx/>
              <a:buChar char="•"/>
              <a:defRPr/>
            </a:pPr>
            <a:r>
              <a:rPr lang="en-US" altLang="en-US" sz="1050" dirty="0">
                <a:latin typeface="Arial" pitchFamily="34" charset="0"/>
                <a:ea typeface="ヒラギノ角ゴ Pro W3" pitchFamily="-84" charset="-128"/>
              </a:rPr>
              <a:t>The 5 percent that is earmarked to potentially pay for the Foundation’s operating expenses will come from the World Fund. It will be used only if it is needed to pay expenses when net investment returns are not sufficient, or to fully fund the operating reserve (up to three times annual operating expenses). If funds are not needed for these purposes, they will remain in the World Fund until the World Fund is measured to ensure sufficient funds for programs.</a:t>
            </a:r>
          </a:p>
          <a:p>
            <a:pPr marL="165100" indent="-165100" defTabSz="881063">
              <a:buFontTx/>
              <a:buChar char="•"/>
              <a:defRPr/>
            </a:pPr>
            <a:r>
              <a:rPr lang="en-US" altLang="en-US" sz="1050" dirty="0">
                <a:latin typeface="Arial" pitchFamily="34" charset="0"/>
                <a:ea typeface="ヒラギノ角ゴ Pro W3" pitchFamily="-84" charset="-128"/>
              </a:rPr>
              <a:t>In the final step, the World Fund will be measured to ensure that it contains 50 percent of the three prior years’ worth of contributions, plus $5 million – a growth factor. Then and only then, surplus funds will be transferred to the Endowment Fund. </a:t>
            </a:r>
          </a:p>
          <a:p>
            <a:pPr marL="165100" indent="-165100" defTabSz="881063">
              <a:buFontTx/>
              <a:buChar char="•"/>
              <a:defRPr/>
            </a:pPr>
            <a:r>
              <a:rPr lang="en-US" altLang="en-US" sz="1050" dirty="0">
                <a:latin typeface="Arial" pitchFamily="34" charset="0"/>
                <a:ea typeface="ヒラギノ角ゴ Pro W3" pitchFamily="-84" charset="-128"/>
              </a:rPr>
              <a:t>This funding model:</a:t>
            </a:r>
          </a:p>
          <a:p>
            <a:pPr marL="604838" lvl="1" indent="-165100" defTabSz="881063">
              <a:buFont typeface="Courier New" pitchFamily="49" charset="0"/>
              <a:buChar char="o"/>
              <a:defRPr/>
            </a:pPr>
            <a:r>
              <a:rPr lang="en-US" altLang="en-US" sz="1050" dirty="0">
                <a:latin typeface="Arial" pitchFamily="34" charset="0"/>
                <a:ea typeface="ヒラギノ角ゴ Pro W3" pitchFamily="-84" charset="-128"/>
              </a:rPr>
              <a:t>Builds our financial strength by ensuring that resources are available to meet current needs: programs and operating expenses.</a:t>
            </a:r>
          </a:p>
          <a:p>
            <a:pPr marL="604838" lvl="1" indent="-165100" defTabSz="881063">
              <a:buFont typeface="Courier New" pitchFamily="49" charset="0"/>
              <a:buChar char="o"/>
              <a:defRPr/>
            </a:pPr>
            <a:r>
              <a:rPr lang="en-US" altLang="en-US" sz="1050" dirty="0">
                <a:latin typeface="Arial" pitchFamily="34" charset="0"/>
                <a:ea typeface="ヒラギノ角ゴ Pro W3" pitchFamily="-84" charset="-128"/>
              </a:rPr>
              <a:t>Establishes a reserve to provide for unusual financial events (a rainy day fund): the operating reserve.</a:t>
            </a:r>
          </a:p>
          <a:p>
            <a:pPr marL="604838" lvl="1" indent="-165100" defTabSz="881063">
              <a:buFont typeface="Courier New" pitchFamily="49" charset="0"/>
              <a:buChar char="o"/>
              <a:defRPr/>
            </a:pPr>
            <a:r>
              <a:rPr lang="en-US" altLang="en-US" sz="1050" dirty="0">
                <a:latin typeface="Arial" pitchFamily="34" charset="0"/>
                <a:ea typeface="ヒラギノ角ゴ Pro W3" pitchFamily="-84" charset="-128"/>
              </a:rPr>
              <a:t>Ensures an increase in future programs through increased returns on the Endowment Fund.</a:t>
            </a:r>
          </a:p>
          <a:p>
            <a:pPr marL="165100" indent="-165100" defTabSz="881063">
              <a:lnSpc>
                <a:spcPct val="80000"/>
              </a:lnSpc>
              <a:defRPr/>
            </a:pPr>
            <a:endParaRPr lang="en-US" altLang="en-US" sz="1050" dirty="0">
              <a:latin typeface="Arial" pitchFamily="34" charset="0"/>
              <a:ea typeface="ヒラギノ角ゴ Pro W3" pitchFamily="-84" charset="-128"/>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64929EDE-E69E-4994-AE9E-5529AF06FB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rPr>
              <a:pPr marL="0" marR="0" lvl="0" indent="0" algn="r" defTabSz="931863"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383578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itchFamily="-84" charset="-128"/>
              </a:rPr>
              <a:t>One of the easiest and most secure ways for us to support our Foundation is through Rotary’s recurring giving program, Rotary Direct.  Select an amount, frequency (monthly, quarterly or annually), and contribution method that is convenient for you. </a:t>
            </a:r>
          </a:p>
          <a:p>
            <a:endParaRPr lang="en-US" altLang="en-US">
              <a:latin typeface="Arial" panose="020B0604020202020204" pitchFamily="34" charset="0"/>
              <a:ea typeface="ヒラギノ角ゴ Pro W3" pitchFamily="-84" charset="-128"/>
            </a:endParaRPr>
          </a:p>
          <a:p>
            <a:r>
              <a:rPr lang="en-US" altLang="en-US">
                <a:latin typeface="Arial" panose="020B0604020202020204" pitchFamily="34" charset="0"/>
                <a:ea typeface="ヒラギノ角ゴ Pro W3" pitchFamily="-84" charset="-128"/>
              </a:rPr>
              <a:t>Enrollment is integrated with the Foundation’s secure online contribution system and is available in multiple currencies.</a:t>
            </a:r>
          </a:p>
          <a:p>
            <a:endParaRPr lang="en-US" altLang="en-US">
              <a:latin typeface="Arial" panose="020B0604020202020204" pitchFamily="34" charset="0"/>
              <a:ea typeface="ヒラギノ角ゴ Pro W3" pitchFamily="-84" charset="-128"/>
            </a:endParaRPr>
          </a:p>
          <a:p>
            <a:r>
              <a:rPr lang="en-US" altLang="en-US">
                <a:latin typeface="Arial" panose="020B0604020202020204" pitchFamily="34" charset="0"/>
                <a:ea typeface="ヒラギノ角ゴ Pro W3" pitchFamily="-84" charset="-128"/>
              </a:rPr>
              <a:t>Efficient, convenient and secure.</a:t>
            </a:r>
          </a:p>
          <a:p>
            <a:br>
              <a:rPr lang="en-US" altLang="en-US">
                <a:latin typeface="Arial" panose="020B0604020202020204" pitchFamily="34" charset="0"/>
                <a:ea typeface="ヒラギノ角ゴ Pro W3" pitchFamily="-84" charset="-128"/>
              </a:rPr>
            </a:br>
            <a:r>
              <a:rPr lang="en-US" altLang="en-US">
                <a:latin typeface="Arial" panose="020B0604020202020204" pitchFamily="34" charset="0"/>
                <a:ea typeface="ヒラギノ角ゴ Pro W3" pitchFamily="-84" charset="-128"/>
              </a:rPr>
              <a:t>The Rotary Foundation will send you one annual statement of Rotary Direct contributions for tax purposes (where applicable). </a:t>
            </a:r>
          </a:p>
          <a:p>
            <a:endParaRPr lang="en-US" altLang="en-US">
              <a:latin typeface="Arial" panose="020B0604020202020204" pitchFamily="34" charset="0"/>
              <a:ea typeface="ヒラギノ角ゴ Pro W3" pitchFamily="-84" charset="-128"/>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C7235E14-808C-490F-86AB-FCBF5FA7AA8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rPr>
              <a:pPr marL="0" marR="0" lvl="0" indent="0" algn="r" defTabSz="931863"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607492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itchFamily="-84" charset="-128"/>
              </a:rPr>
              <a:t>As a Rotarian, I hope you feel proud about what you are helping accomplish. I hope you now understand why every gift, from every Rotarian, does a world of good. </a:t>
            </a:r>
            <a:br>
              <a:rPr lang="en-US" altLang="en-US">
                <a:latin typeface="Arial" panose="020B0604020202020204" pitchFamily="34" charset="0"/>
                <a:ea typeface="ヒラギノ角ゴ Pro W3" pitchFamily="-84" charset="-128"/>
              </a:rPr>
            </a:br>
            <a:endParaRPr lang="en-US" altLang="en-US">
              <a:latin typeface="Arial" panose="020B0604020202020204" pitchFamily="34" charset="0"/>
              <a:ea typeface="ヒラギノ角ゴ Pro W3" pitchFamily="-84" charset="-128"/>
            </a:endParaRPr>
          </a:p>
          <a:p>
            <a:r>
              <a:rPr lang="en-US" altLang="en-US">
                <a:latin typeface="Arial" panose="020B0604020202020204" pitchFamily="34" charset="0"/>
                <a:ea typeface="ヒラギノ角ゴ Pro W3" pitchFamily="-84" charset="-128"/>
              </a:rPr>
              <a:t>Please join </a:t>
            </a:r>
            <a:r>
              <a:rPr lang="en-US" altLang="en-US" b="1" u="sng">
                <a:latin typeface="Arial" panose="020B0604020202020204" pitchFamily="34" charset="0"/>
                <a:ea typeface="ヒラギノ角ゴ Pro W3" pitchFamily="-84" charset="-128"/>
              </a:rPr>
              <a:t>ME</a:t>
            </a:r>
            <a:r>
              <a:rPr lang="en-US" altLang="en-US">
                <a:latin typeface="Arial" panose="020B0604020202020204" pitchFamily="34" charset="0"/>
                <a:ea typeface="ヒラギノ角ゴ Pro W3" pitchFamily="-84" charset="-128"/>
              </a:rPr>
              <a:t> and </a:t>
            </a:r>
            <a:r>
              <a:rPr lang="en-US" altLang="en-US" b="1" u="sng">
                <a:latin typeface="Arial" panose="020B0604020202020204" pitchFamily="34" charset="0"/>
                <a:ea typeface="ヒラギノ角ゴ Pro W3" pitchFamily="-84" charset="-128"/>
              </a:rPr>
              <a:t>Every Rotarian</a:t>
            </a:r>
            <a:r>
              <a:rPr lang="en-US" altLang="en-US">
                <a:latin typeface="Arial" panose="020B0604020202020204" pitchFamily="34" charset="0"/>
                <a:ea typeface="ヒラギノ角ゴ Pro W3" pitchFamily="-84" charset="-128"/>
              </a:rPr>
              <a:t> in supporting </a:t>
            </a:r>
            <a:r>
              <a:rPr lang="en-US" altLang="en-US" b="1" u="sng">
                <a:latin typeface="Arial" panose="020B0604020202020204" pitchFamily="34" charset="0"/>
                <a:ea typeface="ヒラギノ角ゴ Pro W3" pitchFamily="-84" charset="-128"/>
              </a:rPr>
              <a:t>OUR</a:t>
            </a:r>
            <a:r>
              <a:rPr lang="en-US" altLang="en-US">
                <a:latin typeface="Arial" panose="020B0604020202020204" pitchFamily="34" charset="0"/>
                <a:ea typeface="ヒラギノ角ゴ Pro W3" pitchFamily="-84" charset="-128"/>
              </a:rPr>
              <a:t> Rotary Foundation, </a:t>
            </a:r>
            <a:r>
              <a:rPr lang="en-US" altLang="en-US" b="1" u="sng">
                <a:latin typeface="Arial" panose="020B0604020202020204" pitchFamily="34" charset="0"/>
                <a:ea typeface="ヒラギノ角ゴ Pro W3" pitchFamily="-84" charset="-128"/>
              </a:rPr>
              <a:t>Every Year</a:t>
            </a:r>
            <a:r>
              <a:rPr lang="en-US" altLang="en-US">
                <a:latin typeface="Arial" panose="020B0604020202020204" pitchFamily="34" charset="0"/>
                <a:ea typeface="ヒラギノ角ゴ Pro W3" pitchFamily="-84" charset="-128"/>
              </a:rPr>
              <a:t>.</a:t>
            </a:r>
          </a:p>
          <a:p>
            <a:r>
              <a:rPr lang="en-US" altLang="en-US">
                <a:latin typeface="Arial" panose="020B0604020202020204" pitchFamily="34" charset="0"/>
                <a:ea typeface="ヒラギノ角ゴ Pro W3" pitchFamily="-84" charset="-128"/>
              </a:rPr>
              <a:t>Thank you.</a:t>
            </a:r>
          </a:p>
          <a:p>
            <a:endParaRPr lang="en-US" altLang="en-US">
              <a:latin typeface="Arial" panose="020B0604020202020204" pitchFamily="34" charset="0"/>
              <a:ea typeface="ヒラギノ角ゴ Pro W3" pitchFamily="-8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E60F1C23-D840-4D12-8903-45478F8786B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rPr>
              <a:pPr marL="0" marR="0" lvl="0" indent="0" algn="r" defTabSz="931863"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523278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“The mission of The Rotary Foundation is to enable Rotarians to advance, World Understanding, Goodwill and Peace through the Improvement of health, the support of education and the alleviation of poverty.”</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We accomplish this by using the expertise and compassion of Rotarians who foster effective and sustainable projects around the world. We are looking to the future and incorporating projects within the 6 areas of focus bringing us closer to our mission while supporting the amazing work of Rotarians. Through OUR Foundation, we reach out to both our local and international communities enriching the lives of millions. </a:t>
            </a:r>
          </a:p>
          <a:p>
            <a:endParaRPr lang="en-US" altLang="en-US" dirty="0">
              <a:latin typeface="Arial" panose="020B0604020202020204" pitchFamily="34" charset="0"/>
              <a:ea typeface="ヒラギノ角ゴ Pro W3" pitchFamily="-8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0F5267D9-66DD-4A10-B5EF-90CC82FFD3A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rPr>
              <a:pPr marL="0" marR="0" lvl="0" indent="0" algn="r" defTabSz="931863"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304170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“The mission of The Rotary Foundation is to enable Rotarians to advance, World Understanding, Goodwill and Peace through the Improvement of health, the support of education and the alleviation of poverty.”</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We accomplish this by using the expertise and compassion of Rotarians who foster effective and sustainable projects around the world. We are looking to the future and incorporating projects within the 6 areas of focus bringing us closer to our mission while supporting the amazing work of Rotarians. Through OUR Foundation, we reach out to both our local and international communities enriching the lives of millions. </a:t>
            </a:r>
          </a:p>
          <a:p>
            <a:endParaRPr lang="en-US" altLang="en-US" dirty="0">
              <a:latin typeface="Arial" panose="020B0604020202020204" pitchFamily="34" charset="0"/>
              <a:ea typeface="ヒラギノ角ゴ Pro W3" pitchFamily="-8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0F5267D9-66DD-4A10-B5EF-90CC82FFD3A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rPr>
              <a:pPr marL="0" marR="0" lvl="0" indent="0" algn="r" defTabSz="931863"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239929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itchFamily="-84" charset="-128"/>
              </a:rPr>
              <a:t>Whether it’s eradicating polio in India, digging water wells in the Philippines, providing dictionaries to a local elementary school, or educating a scholar in peace and conflict resolution, Rotary creates the environment and circumstances to promote peace throughout the world.</a:t>
            </a:r>
          </a:p>
          <a:p>
            <a:r>
              <a:rPr lang="en-US" altLang="en-US">
                <a:latin typeface="Arial" panose="020B0604020202020204" pitchFamily="34" charset="0"/>
                <a:ea typeface="ヒラギノ角ゴ Pro W3" pitchFamily="-84" charset="-128"/>
              </a:rPr>
              <a:t>So I ask you, what makes Rotary special? </a:t>
            </a:r>
            <a:endParaRPr lang="en-US" altLang="en-US" b="1">
              <a:latin typeface="Arial" panose="020B0604020202020204" pitchFamily="34" charset="0"/>
              <a:ea typeface="ヒラギノ角ゴ Pro W3" pitchFamily="-84" charset="-128"/>
            </a:endParaRPr>
          </a:p>
          <a:p>
            <a:r>
              <a:rPr lang="en-US" altLang="en-US" b="1">
                <a:latin typeface="Arial" panose="020B0604020202020204" pitchFamily="34" charset="0"/>
                <a:ea typeface="ヒラギノ角ゴ Pro W3" pitchFamily="-84" charset="-128"/>
              </a:rPr>
              <a:t>[Encourage Audience Participation]</a:t>
            </a:r>
          </a:p>
          <a:p>
            <a:endParaRPr lang="en-US" altLang="en-US" b="1">
              <a:latin typeface="Arial" panose="020B0604020202020204" pitchFamily="34" charset="0"/>
              <a:ea typeface="ヒラギノ角ゴ Pro W3" pitchFamily="-84" charset="-128"/>
            </a:endParaRPr>
          </a:p>
          <a:p>
            <a:r>
              <a:rPr lang="en-US" altLang="en-US" b="1">
                <a:latin typeface="Arial" panose="020B0604020202020204" pitchFamily="34" charset="0"/>
                <a:ea typeface="ヒラギノ角ゴ Pro W3" pitchFamily="-84" charset="-128"/>
              </a:rPr>
              <a:t>The Rotary Foundation</a:t>
            </a:r>
          </a:p>
          <a:p>
            <a:r>
              <a:rPr lang="en-US" altLang="en-US">
                <a:latin typeface="Arial" panose="020B0604020202020204" pitchFamily="34" charset="0"/>
                <a:ea typeface="ヒラギノ角ゴ Pro W3" pitchFamily="-84" charset="-128"/>
              </a:rPr>
              <a:t>-Addresses </a:t>
            </a:r>
            <a:r>
              <a:rPr lang="en-US" altLang="en-US" i="1" u="sng">
                <a:latin typeface="Arial" panose="020B0604020202020204" pitchFamily="34" charset="0"/>
                <a:ea typeface="ヒラギノ角ゴ Pro W3" pitchFamily="-84" charset="-128"/>
              </a:rPr>
              <a:t>all</a:t>
            </a:r>
            <a:r>
              <a:rPr lang="en-US" altLang="en-US">
                <a:latin typeface="Arial" panose="020B0604020202020204" pitchFamily="34" charset="0"/>
                <a:ea typeface="ヒラギノ角ゴ Pro W3" pitchFamily="-84" charset="-128"/>
              </a:rPr>
              <a:t> of the greatest educational and humanitarian needs</a:t>
            </a:r>
          </a:p>
          <a:p>
            <a:r>
              <a:rPr lang="en-US" altLang="en-US">
                <a:latin typeface="Arial" panose="020B0604020202020204" pitchFamily="34" charset="0"/>
                <a:ea typeface="ヒラギノ角ゴ Pro W3" pitchFamily="-84" charset="-128"/>
              </a:rPr>
              <a:t>-Its world reach is </a:t>
            </a:r>
            <a:r>
              <a:rPr lang="en-US" altLang="en-US" i="1" u="sng">
                <a:latin typeface="Arial" panose="020B0604020202020204" pitchFamily="34" charset="0"/>
                <a:ea typeface="ヒラギノ角ゴ Pro W3" pitchFamily="-84" charset="-128"/>
              </a:rPr>
              <a:t>greater than</a:t>
            </a:r>
            <a:r>
              <a:rPr lang="en-US" altLang="en-US">
                <a:latin typeface="Arial" panose="020B0604020202020204" pitchFamily="34" charset="0"/>
                <a:ea typeface="ヒラギノ角ゴ Pro W3" pitchFamily="-84" charset="-128"/>
              </a:rPr>
              <a:t> the United Nations</a:t>
            </a:r>
          </a:p>
          <a:p>
            <a:r>
              <a:rPr lang="en-US" altLang="en-US">
                <a:latin typeface="Arial" panose="020B0604020202020204" pitchFamily="34" charset="0"/>
                <a:ea typeface="ヒラギノ角ゴ Pro W3" pitchFamily="-84" charset="-128"/>
              </a:rPr>
              <a:t>-We can go where politicians and religious groups cannot</a:t>
            </a:r>
          </a:p>
          <a:p>
            <a:endParaRPr lang="en-US" altLang="en-US">
              <a:latin typeface="Arial" panose="020B0604020202020204" pitchFamily="34" charset="0"/>
              <a:ea typeface="ヒラギノ角ゴ Pro W3" pitchFamily="-84" charset="-128"/>
            </a:endParaRPr>
          </a:p>
          <a:p>
            <a:r>
              <a:rPr lang="en-US" altLang="en-US">
                <a:latin typeface="Arial" panose="020B0604020202020204" pitchFamily="34" charset="0"/>
                <a:ea typeface="ヒラギノ角ゴ Pro W3" pitchFamily="-84" charset="-128"/>
              </a:rPr>
              <a:t>Thank you for your comments.  I encourage you to share your stories with your fellow Rotarians, and with The Rotary Foundation – so we may share them with the world.</a:t>
            </a:r>
          </a:p>
          <a:p>
            <a:endParaRPr lang="en-US" altLang="en-US">
              <a:latin typeface="Arial" panose="020B0604020202020204" pitchFamily="34" charset="0"/>
              <a:ea typeface="ヒラギノ角ゴ Pro W3" pitchFamily="-84" charset="-128"/>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4B8219D8-AAE4-4147-B1FB-1ABCF4181F3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rPr>
              <a:pPr marL="0" marR="0" lvl="0" indent="0" algn="r" defTabSz="931863"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16963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lnSpc>
                <a:spcPts val="1325"/>
              </a:lnSpc>
              <a:spcBef>
                <a:spcPts val="611"/>
              </a:spcBef>
            </a:pPr>
            <a:r>
              <a:rPr lang="en-US" dirty="0">
                <a:solidFill>
                  <a:srgbClr val="505050"/>
                </a:solidFill>
                <a:latin typeface="Georgia"/>
                <a:ea typeface="Times New Roman"/>
                <a:cs typeface="Times New Roman"/>
              </a:rPr>
              <a:t>Rotarians support our Foundation through:</a:t>
            </a:r>
          </a:p>
          <a:p>
            <a:pPr marL="642924" lvl="1" indent="-177037">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a:t>
            </a:r>
            <a:r>
              <a:rPr lang="en-US" dirty="0" err="1">
                <a:solidFill>
                  <a:srgbClr val="505050"/>
                </a:solidFill>
                <a:latin typeface="Georgia"/>
                <a:ea typeface="Times New Roman"/>
                <a:cs typeface="Times New Roman"/>
              </a:rPr>
              <a:t>PolioPlus</a:t>
            </a:r>
            <a:r>
              <a:rPr lang="en-US" dirty="0">
                <a:solidFill>
                  <a:srgbClr val="505050"/>
                </a:solidFill>
                <a:latin typeface="Georgia"/>
                <a:ea typeface="Times New Roman"/>
                <a:cs typeface="Times New Roman"/>
              </a:rPr>
              <a:t> Fund, dedicated to global polio eradication</a:t>
            </a:r>
            <a:endParaRPr lang="en-US" dirty="0">
              <a:solidFill>
                <a:srgbClr val="000000"/>
              </a:solidFill>
              <a:latin typeface="BerkeleyStd-Book"/>
              <a:ea typeface="Times New Roman"/>
              <a:cs typeface="Times New Roman"/>
            </a:endParaRPr>
          </a:p>
          <a:p>
            <a:pPr marL="642924" lvl="1" indent="-177037">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Annual Fund, primary source of funding for Foundation grants and activities</a:t>
            </a:r>
            <a:endParaRPr lang="en-US" dirty="0">
              <a:solidFill>
                <a:srgbClr val="000000"/>
              </a:solidFill>
              <a:latin typeface="BerkeleyStd-Book"/>
              <a:ea typeface="Times New Roman"/>
              <a:cs typeface="Times New Roman"/>
            </a:endParaRPr>
          </a:p>
          <a:p>
            <a:pPr marL="642924" lvl="1" indent="-177037">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Endowment Fund, which supports the Foundation in perpetuity</a:t>
            </a:r>
            <a:endParaRPr lang="en-US" dirty="0">
              <a:solidFill>
                <a:srgbClr val="000000"/>
              </a:solidFill>
              <a:latin typeface="BerkeleyStd-Book"/>
              <a:ea typeface="Times New Roman"/>
              <a:cs typeface="BerkeleyStd-Book"/>
            </a:endParaRPr>
          </a:p>
          <a:p>
            <a:pPr marL="931774"/>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31863"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charset="0"/>
            </a:endParaRPr>
          </a:p>
        </p:txBody>
      </p:sp>
    </p:spTree>
    <p:extLst>
      <p:ext uri="{BB962C8B-B14F-4D97-AF65-F5344CB8AC3E}">
        <p14:creationId xmlns:p14="http://schemas.microsoft.com/office/powerpoint/2010/main" val="1787238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District grants are single, annual block grants made to districts in amounts up to 50 percent of their District Designated Fund (DDF). </a:t>
            </a:r>
          </a:p>
          <a:p>
            <a:pPr marL="465887" indent="-465887">
              <a:lnSpc>
                <a:spcPts val="1325"/>
              </a:lnSpc>
              <a:spcBef>
                <a:spcPts val="611"/>
              </a:spcBef>
            </a:pPr>
            <a:endParaRPr lang="en-US" dirty="0">
              <a:solidFill>
                <a:srgbClr val="505050"/>
              </a:solidFill>
              <a:latin typeface="Georgia"/>
              <a:ea typeface="Times New Roman"/>
              <a:cs typeface="Times New Roman"/>
            </a:endParaRPr>
          </a:p>
          <a:p>
            <a:pPr marL="174708"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district grant can fund multiple club and district projects, which may be local or international. </a:t>
            </a:r>
          </a:p>
          <a:p>
            <a:pPr marL="465887" indent="-465887">
              <a:lnSpc>
                <a:spcPts val="1325"/>
              </a:lnSpc>
              <a:spcBef>
                <a:spcPts val="611"/>
              </a:spcBef>
            </a:pPr>
            <a:endParaRPr lang="en-US" dirty="0">
              <a:solidFill>
                <a:srgbClr val="505050"/>
              </a:solidFill>
              <a:latin typeface="Georgia"/>
              <a:ea typeface="Times New Roman"/>
              <a:cs typeface="Times New Roman"/>
            </a:endParaRPr>
          </a:p>
          <a:p>
            <a:pPr marL="174708"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District grants allow local decision making, with minimal restrictions, for smaller-scale activities and projects. </a:t>
            </a:r>
            <a:endParaRPr lang="en-US" dirty="0">
              <a:solidFill>
                <a:srgbClr val="000000"/>
              </a:solidFill>
              <a:latin typeface="BerkeleyStd-Book"/>
              <a:ea typeface="Times New Roman"/>
              <a:cs typeface="BerkeleyStd-Book"/>
            </a:endParaRPr>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A3F67FC9-21BB-4726-9E6F-D55351544AA6}"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31863"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88130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lnSpc>
                <a:spcPts val="1325"/>
              </a:lnSpc>
              <a:spcBef>
                <a:spcPts val="611"/>
              </a:spcBef>
            </a:pPr>
            <a:r>
              <a:rPr lang="en-US" dirty="0">
                <a:solidFill>
                  <a:srgbClr val="505050"/>
                </a:solidFill>
                <a:latin typeface="Georgia"/>
                <a:ea typeface="Times New Roman"/>
                <a:cs typeface="Times New Roman"/>
              </a:rPr>
              <a:t>Activities funded by district grants must: </a:t>
            </a:r>
          </a:p>
          <a:p>
            <a:pPr marL="640594" lvl="1"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Include active Rotarian participation</a:t>
            </a:r>
          </a:p>
          <a:p>
            <a:pPr marL="640594" lvl="1"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Adhere to stewardship guidelines</a:t>
            </a:r>
          </a:p>
          <a:p>
            <a:pPr marL="640594" lvl="1"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Demonstrate cultural sensitivity </a:t>
            </a:r>
          </a:p>
          <a:p>
            <a:pPr marL="640594" lvl="1"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Be consistent with the mission of The Rotary Foundation (but they need not be related to an area of focus)</a:t>
            </a:r>
            <a:r>
              <a:rPr lang="en-US" dirty="0">
                <a:solidFill>
                  <a:srgbClr val="505050"/>
                </a:solidFill>
                <a:latin typeface="Georgia"/>
                <a:cs typeface="Times New Roman"/>
              </a:rPr>
              <a:t>												</a:t>
            </a:r>
          </a:p>
          <a:p>
            <a:pPr>
              <a:lnSpc>
                <a:spcPts val="1325"/>
              </a:lnSpc>
              <a:spcBef>
                <a:spcPts val="611"/>
              </a:spcBef>
            </a:pPr>
            <a:r>
              <a:rPr lang="en-US" b="1" dirty="0">
                <a:solidFill>
                  <a:srgbClr val="505050"/>
                </a:solidFill>
                <a:latin typeface="Georgia"/>
                <a:cs typeface="Times New Roman"/>
              </a:rPr>
              <a:t>ASK:</a:t>
            </a:r>
            <a:r>
              <a:rPr lang="en-US" dirty="0">
                <a:solidFill>
                  <a:srgbClr val="505050"/>
                </a:solidFill>
                <a:latin typeface="Georgia"/>
                <a:cs typeface="Times New Roman"/>
              </a:rPr>
              <a:t> What types of projects or activities do you think are possible when using The Rotary Foundation mission as a guide?</a:t>
            </a:r>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A3F67FC9-21BB-4726-9E6F-D55351544AA6}"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31863"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3680954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grants fund large-scale projects and activities that:</a:t>
            </a:r>
          </a:p>
          <a:p>
            <a:pPr marL="640594" lvl="1" indent="-174708">
              <a:buFont typeface="Arial" pitchFamily="34" charset="0"/>
              <a:buChar char="•"/>
            </a:pPr>
            <a:r>
              <a:rPr lang="en-US" dirty="0"/>
              <a:t>Align with an area of focus </a:t>
            </a:r>
          </a:p>
          <a:p>
            <a:pPr marL="640594" lvl="1" indent="-174708">
              <a:buFont typeface="Arial" pitchFamily="34" charset="0"/>
              <a:buChar char="•"/>
            </a:pPr>
            <a:r>
              <a:rPr lang="en-US" dirty="0"/>
              <a:t>Respond to a need the benefiting community has identified</a:t>
            </a:r>
          </a:p>
          <a:p>
            <a:pPr marL="640594" lvl="1" indent="-174708">
              <a:buFont typeface="Arial" pitchFamily="34" charset="0"/>
              <a:buChar char="•"/>
            </a:pPr>
            <a:r>
              <a:rPr lang="en-US" dirty="0"/>
              <a:t>Include the active participation of the benefiting community</a:t>
            </a:r>
          </a:p>
          <a:p>
            <a:pPr marL="640594" lvl="1" indent="-174708">
              <a:buFont typeface="Arial" pitchFamily="34" charset="0"/>
              <a:buChar char="•"/>
            </a:pPr>
            <a:r>
              <a:rPr lang="en-US" dirty="0"/>
              <a:t>Include the active participation of Rotarians</a:t>
            </a:r>
          </a:p>
          <a:p>
            <a:pPr marL="640594" lvl="1" indent="-174708">
              <a:buFont typeface="Arial" pitchFamily="34" charset="0"/>
              <a:buChar char="•"/>
            </a:pPr>
            <a:r>
              <a:rPr lang="en-US" dirty="0"/>
              <a:t>Strengthen local knowledge, skills, and resources</a:t>
            </a:r>
          </a:p>
          <a:p>
            <a:pPr marL="640594" lvl="1" indent="-174708">
              <a:buFont typeface="Arial" pitchFamily="34" charset="0"/>
              <a:buChar char="•"/>
            </a:pPr>
            <a:r>
              <a:rPr lang="en-US" dirty="0"/>
              <a:t>Are designed to enable the benefiting community to address its own needs after the Rotary club or district has concluded its work</a:t>
            </a:r>
          </a:p>
          <a:p>
            <a:pPr marL="640594" lvl="1" indent="-174708">
              <a:buFont typeface="Arial" pitchFamily="34" charset="0"/>
              <a:buChar char="•"/>
            </a:pPr>
            <a:r>
              <a:rPr lang="en-US" dirty="0"/>
              <a:t>Have measurable results</a:t>
            </a:r>
          </a:p>
          <a:p>
            <a:pPr marL="465887" lvl="1"/>
            <a:endParaRPr lang="en-US" dirty="0"/>
          </a:p>
          <a:p>
            <a:pPr defTabSz="931774">
              <a:defRPr/>
            </a:pPr>
            <a:r>
              <a:rPr lang="en-US" dirty="0"/>
              <a:t>The minimum grant award is $15,000 (for a total budget of at least $30,000). The DDF allocation is matched 100 percent, and cash is matched at 50 percent from the World Fund. A global grant project is sponsored by a host club in the project country and a club outside the project country. </a:t>
            </a: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31863"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ndParaRPr>
          </a:p>
        </p:txBody>
      </p:sp>
    </p:spTree>
    <p:extLst>
      <p:ext uri="{BB962C8B-B14F-4D97-AF65-F5344CB8AC3E}">
        <p14:creationId xmlns:p14="http://schemas.microsoft.com/office/powerpoint/2010/main" val="2317800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grant funding is an investment in lasting change. Sustainable projects can take many forms, but all display the following elements: </a:t>
            </a:r>
          </a:p>
          <a:p>
            <a:pPr marL="640594" lvl="1" indent="-174708">
              <a:buFont typeface="Arial" pitchFamily="34" charset="0"/>
              <a:buChar char="•"/>
            </a:pPr>
            <a:r>
              <a:rPr lang="x-none" b="1"/>
              <a:t>Community </a:t>
            </a:r>
            <a:r>
              <a:rPr lang="en-US" b="1" dirty="0"/>
              <a:t>participation</a:t>
            </a:r>
            <a:r>
              <a:rPr lang="x-none" b="1"/>
              <a:t>:</a:t>
            </a:r>
            <a:r>
              <a:rPr lang="x-none"/>
              <a:t> Sustainable projects are well planned, involve the collaboration of multiple project participants, and </a:t>
            </a:r>
            <a:r>
              <a:rPr lang="en-US" dirty="0"/>
              <a:t>suit</a:t>
            </a:r>
            <a:r>
              <a:rPr lang="x-none"/>
              <a:t> the needs and values of beneficiaries. </a:t>
            </a:r>
            <a:endParaRPr lang="en-US" dirty="0"/>
          </a:p>
          <a:p>
            <a:pPr marL="640594" lvl="1" indent="-174708">
              <a:buFont typeface="Arial" pitchFamily="34" charset="0"/>
              <a:buChar char="•"/>
            </a:pPr>
            <a:r>
              <a:rPr lang="x-none" b="1"/>
              <a:t>Materials</a:t>
            </a:r>
            <a:r>
              <a:rPr lang="en-US" b="1" dirty="0"/>
              <a:t> and </a:t>
            </a:r>
            <a:r>
              <a:rPr lang="x-none" b="1"/>
              <a:t>technology:</a:t>
            </a:r>
            <a:r>
              <a:rPr lang="x-none"/>
              <a:t> Sustainable projects employ durable materials that are accessible, ready to use, and environmentally sound. </a:t>
            </a:r>
            <a:endParaRPr lang="en-US" dirty="0"/>
          </a:p>
          <a:p>
            <a:pPr marL="640594" lvl="1" indent="-174708">
              <a:buFont typeface="Arial" pitchFamily="34" charset="0"/>
              <a:buChar char="•"/>
            </a:pPr>
            <a:r>
              <a:rPr lang="x-none" b="1"/>
              <a:t>Funding:</a:t>
            </a:r>
            <a:r>
              <a:rPr lang="x-none"/>
              <a:t> Sustainable projects ensure that a reliable source of funding exists to continue project outcomes after the grant is complete. </a:t>
            </a:r>
            <a:endParaRPr lang="en-US" dirty="0"/>
          </a:p>
          <a:p>
            <a:pPr marL="640594" lvl="1" indent="-174708">
              <a:buFont typeface="Arial" pitchFamily="34" charset="0"/>
              <a:buChar char="•"/>
            </a:pPr>
            <a:r>
              <a:rPr lang="x-none" b="1"/>
              <a:t>Knowledge:</a:t>
            </a:r>
            <a:r>
              <a:rPr lang="x-none"/>
              <a:t> Sustainable projects increase capacity by helping communities acquire new skills, knowledge, and behaviors.</a:t>
            </a:r>
            <a:endParaRPr lang="en-US" dirty="0"/>
          </a:p>
          <a:p>
            <a:pPr marL="640594" lvl="1" indent="-174708">
              <a:buFont typeface="Arial" pitchFamily="34" charset="0"/>
              <a:buChar char="•"/>
            </a:pPr>
            <a:r>
              <a:rPr lang="x-none" b="1"/>
              <a:t>Motivation:</a:t>
            </a:r>
            <a:r>
              <a:rPr lang="x-none"/>
              <a:t> Sustainable projects provide tangible incentives for community ownership of project activities and outcomes. </a:t>
            </a:r>
            <a:endParaRPr lang="en-US" dirty="0"/>
          </a:p>
          <a:p>
            <a:pPr marL="640594" lvl="1" indent="-174708">
              <a:buFont typeface="Arial" pitchFamily="34" charset="0"/>
              <a:buChar char="•"/>
            </a:pPr>
            <a:r>
              <a:rPr lang="x-none" b="1"/>
              <a:t>Evaluation:</a:t>
            </a:r>
            <a:r>
              <a:rPr lang="x-none"/>
              <a:t> Sustainable projects are designed to ensure clear and measurable outcomes. </a:t>
            </a:r>
            <a:endParaRPr lang="en-US" dirty="0"/>
          </a:p>
          <a:p>
            <a:pPr marL="465887" lvl="1"/>
            <a:endParaRPr lang="en-US" dirty="0"/>
          </a:p>
          <a:p>
            <a:r>
              <a:rPr lang="en-US" dirty="0"/>
              <a:t>Let’s look at the steps in planning a sustainable global grant project.</a:t>
            </a:r>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31863"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ndParaRPr>
          </a:p>
        </p:txBody>
      </p:sp>
    </p:spTree>
    <p:extLst>
      <p:ext uri="{BB962C8B-B14F-4D97-AF65-F5344CB8AC3E}">
        <p14:creationId xmlns:p14="http://schemas.microsoft.com/office/powerpoint/2010/main" val="3834004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7213600" y="228600"/>
            <a:ext cx="3130261" cy="3124240"/>
          </a:xfrm>
          <a:prstGeom prst="rect">
            <a:avLst/>
          </a:prstGeom>
        </p:spPr>
      </p:pic>
      <p:sp>
        <p:nvSpPr>
          <p:cNvPr id="7" name="Title 1"/>
          <p:cNvSpPr>
            <a:spLocks noGrp="1"/>
          </p:cNvSpPr>
          <p:nvPr>
            <p:ph type="ctrTitle" hasCustomPrompt="1"/>
          </p:nvPr>
        </p:nvSpPr>
        <p:spPr>
          <a:xfrm>
            <a:off x="-101600" y="3429000"/>
            <a:ext cx="123952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9253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265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35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813926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D9E779F-D3EA-47B0-A019-1D54E00B3275}" type="datetimeFigureOut">
              <a:rPr lang="en-US" smtClean="0"/>
              <a:pPr/>
              <a:t>3/6/2020</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4EDE54A-74C0-41D3-9791-918CF86E4F68}" type="slidenum">
              <a:rPr lang="en-US" smtClean="0"/>
              <a:pPr/>
              <a:t>‹#›</a:t>
            </a:fld>
            <a:endParaRPr lang="en-US"/>
          </a:p>
        </p:txBody>
      </p:sp>
    </p:spTree>
    <p:extLst>
      <p:ext uri="{BB962C8B-B14F-4D97-AF65-F5344CB8AC3E}">
        <p14:creationId xmlns:p14="http://schemas.microsoft.com/office/powerpoint/2010/main" val="3152167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29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01600" y="3429000"/>
            <a:ext cx="123952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7213600" y="228600"/>
            <a:ext cx="3130261" cy="3124240"/>
          </a:xfrm>
          <a:prstGeom prst="rect">
            <a:avLst/>
          </a:prstGeom>
        </p:spPr>
      </p:pic>
    </p:spTree>
    <p:extLst>
      <p:ext uri="{BB962C8B-B14F-4D97-AF65-F5344CB8AC3E}">
        <p14:creationId xmlns:p14="http://schemas.microsoft.com/office/powerpoint/2010/main" val="126642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01600" y="3429000"/>
            <a:ext cx="123952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7213601" y="228600"/>
            <a:ext cx="3130261" cy="3124240"/>
          </a:xfrm>
          <a:prstGeom prst="rect">
            <a:avLst/>
          </a:prstGeom>
        </p:spPr>
      </p:pic>
    </p:spTree>
    <p:extLst>
      <p:ext uri="{BB962C8B-B14F-4D97-AF65-F5344CB8AC3E}">
        <p14:creationId xmlns:p14="http://schemas.microsoft.com/office/powerpoint/2010/main" val="4213926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01600" y="3429000"/>
            <a:ext cx="123952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7213601" y="228600"/>
            <a:ext cx="3130261" cy="3124240"/>
          </a:xfrm>
          <a:prstGeom prst="rect">
            <a:avLst/>
          </a:prstGeom>
        </p:spPr>
      </p:pic>
    </p:spTree>
    <p:extLst>
      <p:ext uri="{BB962C8B-B14F-4D97-AF65-F5344CB8AC3E}">
        <p14:creationId xmlns:p14="http://schemas.microsoft.com/office/powerpoint/2010/main" val="133494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01600" y="3429000"/>
            <a:ext cx="123952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7213601" y="228600"/>
            <a:ext cx="3130261" cy="3124240"/>
          </a:xfrm>
          <a:prstGeom prst="rect">
            <a:avLst/>
          </a:prstGeom>
        </p:spPr>
      </p:pic>
    </p:spTree>
    <p:extLst>
      <p:ext uri="{BB962C8B-B14F-4D97-AF65-F5344CB8AC3E}">
        <p14:creationId xmlns:p14="http://schemas.microsoft.com/office/powerpoint/2010/main" val="2276211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609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3"/>
            <a:ext cx="109728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075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4" name="Rectangle 3"/>
          <p:cNvSpPr>
            <a:spLocks noChangeArrowheads="1"/>
          </p:cNvSpPr>
          <p:nvPr userDrawn="1"/>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24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09156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4" name="Rectangle 3"/>
          <p:cNvSpPr>
            <a:spLocks noChangeArrowheads="1"/>
          </p:cNvSpPr>
          <p:nvPr userDrawn="1"/>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24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168022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
            <a:ext cx="12192000" cy="6857998"/>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777043" y="6189864"/>
            <a:ext cx="2574744" cy="364675"/>
          </a:xfrm>
          <a:prstGeom prst="rect">
            <a:avLst/>
          </a:prstGeom>
        </p:spPr>
      </p:pic>
    </p:spTree>
    <p:extLst>
      <p:ext uri="{BB962C8B-B14F-4D97-AF65-F5344CB8AC3E}">
        <p14:creationId xmlns:p14="http://schemas.microsoft.com/office/powerpoint/2010/main" val="3802720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4" r:id="rId11"/>
    <p:sldLayoutId id="2147483675" r:id="rId12"/>
    <p:sldLayoutId id="2147483676"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3778A-AEC5-4405-B884-76AC4B2C5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025" y="1636186"/>
            <a:ext cx="8891950" cy="3585626"/>
          </a:xfrm>
          <a:prstGeom prst="rect">
            <a:avLst/>
          </a:prstGeom>
        </p:spPr>
      </p:pic>
    </p:spTree>
    <p:extLst>
      <p:ext uri="{BB962C8B-B14F-4D97-AF65-F5344CB8AC3E}">
        <p14:creationId xmlns:p14="http://schemas.microsoft.com/office/powerpoint/2010/main" val="123551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170186" y="1501101"/>
            <a:ext cx="7476883"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ct val="0"/>
              </a:spcAft>
            </a:pPr>
            <a:r>
              <a:rPr lang="en-US" sz="3000" dirty="0">
                <a:solidFill>
                  <a:srgbClr val="585858"/>
                </a:solidFill>
                <a:latin typeface="Georgia"/>
                <a:cs typeface="Georgia"/>
              </a:rPr>
              <a:t>Align with an area of focus</a:t>
            </a:r>
          </a:p>
          <a:p>
            <a:pPr fontAlgn="base">
              <a:spcAft>
                <a:spcPct val="0"/>
              </a:spcAft>
            </a:pPr>
            <a:r>
              <a:rPr lang="en-US" sz="3000" dirty="0">
                <a:solidFill>
                  <a:srgbClr val="585858"/>
                </a:solidFill>
                <a:latin typeface="Georgia"/>
                <a:cs typeface="Georgia"/>
              </a:rPr>
              <a:t>Respond to a community need</a:t>
            </a:r>
          </a:p>
          <a:p>
            <a:pPr fontAlgn="base">
              <a:spcAft>
                <a:spcPct val="0"/>
              </a:spcAft>
            </a:pPr>
            <a:r>
              <a:rPr lang="en-US" sz="3000" dirty="0">
                <a:solidFill>
                  <a:srgbClr val="585858"/>
                </a:solidFill>
                <a:latin typeface="Georgia"/>
                <a:cs typeface="Georgia"/>
              </a:rPr>
              <a:t>Include active community and Rotarian participation</a:t>
            </a:r>
          </a:p>
          <a:p>
            <a:pPr fontAlgn="base">
              <a:spcAft>
                <a:spcPct val="0"/>
              </a:spcAft>
            </a:pPr>
            <a:r>
              <a:rPr lang="en-US" sz="3000" dirty="0">
                <a:solidFill>
                  <a:srgbClr val="585858"/>
                </a:solidFill>
                <a:latin typeface="Georgia"/>
                <a:cs typeface="Georgia"/>
              </a:rPr>
              <a:t>Strengthen knowledge, skills, resources</a:t>
            </a:r>
          </a:p>
          <a:p>
            <a:pPr fontAlgn="base">
              <a:spcAft>
                <a:spcPct val="0"/>
              </a:spcAft>
            </a:pPr>
            <a:r>
              <a:rPr lang="en-US" sz="3000" dirty="0">
                <a:solidFill>
                  <a:srgbClr val="585858"/>
                </a:solidFill>
                <a:latin typeface="Georgia"/>
                <a:cs typeface="Georgia"/>
              </a:rPr>
              <a:t>Have long-term, sustainable benefits</a:t>
            </a:r>
          </a:p>
          <a:p>
            <a:pPr fontAlgn="base">
              <a:spcAft>
                <a:spcPct val="0"/>
              </a:spcAft>
            </a:pPr>
            <a:r>
              <a:rPr lang="en-US" sz="3000" dirty="0">
                <a:solidFill>
                  <a:srgbClr val="585858"/>
                </a:solidFill>
                <a:latin typeface="Georgia"/>
                <a:cs typeface="Georgia"/>
              </a:rPr>
              <a:t>Have measurable results</a:t>
            </a:r>
          </a:p>
          <a:p>
            <a:pPr fontAlgn="base">
              <a:spcAft>
                <a:spcPct val="0"/>
              </a:spcAft>
            </a:pPr>
            <a:r>
              <a:rPr lang="en-US" sz="3000" dirty="0">
                <a:solidFill>
                  <a:srgbClr val="585858"/>
                </a:solidFill>
                <a:latin typeface="Georgia"/>
                <a:cs typeface="Georgia"/>
              </a:rPr>
              <a:t>Have a budget of at least $30,000</a:t>
            </a:r>
          </a:p>
        </p:txBody>
      </p:sp>
      <p:sp>
        <p:nvSpPr>
          <p:cNvPr id="2" name="Title 1"/>
          <p:cNvSpPr>
            <a:spLocks noGrp="1"/>
          </p:cNvSpPr>
          <p:nvPr>
            <p:ph type="title"/>
          </p:nvPr>
        </p:nvSpPr>
        <p:spPr/>
        <p:txBody>
          <a:bodyPr/>
          <a:lstStyle/>
          <a:p>
            <a:r>
              <a:rPr lang="en-US" sz="3200" b="1" dirty="0">
                <a:solidFill>
                  <a:prstClr val="white"/>
                </a:solidFill>
              </a:rPr>
              <a:t>GLOBAL GRANTS</a:t>
            </a:r>
            <a:endParaRPr lang="en-US" sz="2800" b="1"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16813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090287" y="1518469"/>
            <a:ext cx="6890957"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lnSpc>
                <a:spcPct val="150000"/>
              </a:lnSpc>
              <a:spcAft>
                <a:spcPct val="0"/>
              </a:spcAft>
            </a:pPr>
            <a:r>
              <a:rPr lang="en-US" sz="2800" dirty="0">
                <a:solidFill>
                  <a:srgbClr val="585858"/>
                </a:solidFill>
                <a:latin typeface="Georgia"/>
                <a:cs typeface="Georgia"/>
              </a:rPr>
              <a:t>Community participation</a:t>
            </a:r>
          </a:p>
          <a:p>
            <a:pPr fontAlgn="base">
              <a:lnSpc>
                <a:spcPct val="150000"/>
              </a:lnSpc>
              <a:spcAft>
                <a:spcPct val="0"/>
              </a:spcAft>
            </a:pPr>
            <a:r>
              <a:rPr lang="en-US" sz="2800" dirty="0">
                <a:solidFill>
                  <a:srgbClr val="585858"/>
                </a:solidFill>
                <a:latin typeface="Georgia"/>
                <a:cs typeface="Georgia"/>
              </a:rPr>
              <a:t>Materials and technology</a:t>
            </a:r>
          </a:p>
          <a:p>
            <a:pPr fontAlgn="base">
              <a:lnSpc>
                <a:spcPct val="150000"/>
              </a:lnSpc>
              <a:spcAft>
                <a:spcPct val="0"/>
              </a:spcAft>
            </a:pPr>
            <a:r>
              <a:rPr lang="en-US" sz="2800" dirty="0">
                <a:solidFill>
                  <a:srgbClr val="585858"/>
                </a:solidFill>
                <a:latin typeface="Georgia"/>
                <a:cs typeface="Georgia"/>
              </a:rPr>
              <a:t>Funding</a:t>
            </a:r>
          </a:p>
          <a:p>
            <a:pPr fontAlgn="base">
              <a:lnSpc>
                <a:spcPct val="150000"/>
              </a:lnSpc>
              <a:spcAft>
                <a:spcPct val="0"/>
              </a:spcAft>
            </a:pPr>
            <a:r>
              <a:rPr lang="en-US" sz="2800" dirty="0">
                <a:solidFill>
                  <a:srgbClr val="585858"/>
                </a:solidFill>
                <a:latin typeface="Georgia"/>
                <a:cs typeface="Georgia"/>
              </a:rPr>
              <a:t>Knowledge</a:t>
            </a:r>
          </a:p>
          <a:p>
            <a:pPr fontAlgn="base">
              <a:lnSpc>
                <a:spcPct val="150000"/>
              </a:lnSpc>
              <a:spcAft>
                <a:spcPct val="0"/>
              </a:spcAft>
            </a:pPr>
            <a:r>
              <a:rPr lang="en-US" sz="2800" dirty="0">
                <a:solidFill>
                  <a:srgbClr val="585858"/>
                </a:solidFill>
                <a:latin typeface="Georgia"/>
                <a:cs typeface="Georgia"/>
              </a:rPr>
              <a:t>Motivation </a:t>
            </a:r>
          </a:p>
          <a:p>
            <a:pPr fontAlgn="base">
              <a:lnSpc>
                <a:spcPct val="150000"/>
              </a:lnSpc>
              <a:spcAft>
                <a:spcPct val="0"/>
              </a:spcAft>
            </a:pPr>
            <a:r>
              <a:rPr lang="en-US" sz="2800" dirty="0">
                <a:solidFill>
                  <a:srgbClr val="585858"/>
                </a:solidFill>
                <a:latin typeface="Georgia"/>
                <a:cs typeface="Georgia"/>
              </a:rPr>
              <a:t>Evaluation</a:t>
            </a:r>
          </a:p>
        </p:txBody>
      </p:sp>
      <p:pic>
        <p:nvPicPr>
          <p:cNvPr id="1026" name="Picture 2" descr="R:\BM Images\___AreasOFFocus_Tanaka_Galleries\Rotarian Social Mobilization\SNID_Nepal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8474" y="2964560"/>
            <a:ext cx="5209309" cy="347287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200" b="1" dirty="0">
                <a:solidFill>
                  <a:prstClr val="white"/>
                </a:solidFill>
              </a:rPr>
              <a:t>BUILDING SUSTAINABLE PROJECTS</a:t>
            </a:r>
            <a:endParaRPr lang="en-US" sz="2800" b="1"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247564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44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spcAft>
                <a:spcPct val="0"/>
              </a:spcAft>
              <a:buNone/>
            </a:pPr>
            <a:endParaRPr lang="en-US" sz="2400" dirty="0">
              <a:solidFill>
                <a:srgbClr val="585858"/>
              </a:solidFill>
              <a:latin typeface="Georgia"/>
              <a:cs typeface="Georgia"/>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1824" y="1955061"/>
            <a:ext cx="2566987" cy="218916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80727" y="1955061"/>
            <a:ext cx="2693987" cy="222567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97892" y="1943949"/>
            <a:ext cx="2609850" cy="223678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txBox="1">
            <a:spLocks noChangeArrowheads="1"/>
          </p:cNvSpPr>
          <p:nvPr/>
        </p:nvSpPr>
        <p:spPr bwMode="auto">
          <a:xfrm>
            <a:off x="7740742" y="4376986"/>
            <a:ext cx="266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None/>
              <a:defRPr/>
            </a:pPr>
            <a:r>
              <a:rPr lang="en-US" sz="2000" b="1" kern="0" dirty="0">
                <a:solidFill>
                  <a:srgbClr val="0070C0"/>
                </a:solidFill>
                <a:latin typeface="Georgia" pitchFamily="18" charset="0"/>
                <a:cs typeface="Arial"/>
              </a:rPr>
              <a:t>Endowment Fund</a:t>
            </a:r>
          </a:p>
          <a:p>
            <a:pPr marL="0" indent="0" algn="ctr" eaLnBrk="1" hangingPunct="1">
              <a:buNone/>
              <a:defRPr/>
            </a:pPr>
            <a:r>
              <a:rPr lang="en-US" sz="2000" kern="0" dirty="0">
                <a:solidFill>
                  <a:srgbClr val="585858"/>
                </a:solidFill>
                <a:latin typeface="Georgia" pitchFamily="18" charset="0"/>
                <a:cs typeface="Arial"/>
              </a:rPr>
              <a:t>To Secure Tomorrow</a:t>
            </a:r>
          </a:p>
        </p:txBody>
      </p:sp>
      <p:sp>
        <p:nvSpPr>
          <p:cNvPr id="8" name="Rectangle 3"/>
          <p:cNvSpPr txBox="1">
            <a:spLocks noChangeArrowheads="1"/>
          </p:cNvSpPr>
          <p:nvPr/>
        </p:nvSpPr>
        <p:spPr bwMode="auto">
          <a:xfrm>
            <a:off x="4749892" y="4376936"/>
            <a:ext cx="3048000" cy="11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buNone/>
              <a:defRPr/>
            </a:pPr>
            <a:r>
              <a:rPr lang="en-US" sz="2000" b="1" kern="0" dirty="0">
                <a:solidFill>
                  <a:srgbClr val="0070C0"/>
                </a:solidFill>
                <a:latin typeface="Georgia" pitchFamily="18" charset="0"/>
                <a:cs typeface="Arial"/>
              </a:rPr>
              <a:t>Annual Fund</a:t>
            </a:r>
          </a:p>
          <a:p>
            <a:pPr algn="ctr" eaLnBrk="1" hangingPunct="1">
              <a:buNone/>
              <a:defRPr/>
            </a:pPr>
            <a:r>
              <a:rPr lang="en-US" sz="2000" kern="0" dirty="0">
                <a:solidFill>
                  <a:srgbClr val="585858"/>
                </a:solidFill>
                <a:latin typeface="Georgia" pitchFamily="18" charset="0"/>
                <a:cs typeface="Arial"/>
              </a:rPr>
              <a:t>For Support Today</a:t>
            </a:r>
          </a:p>
        </p:txBody>
      </p:sp>
      <p:sp>
        <p:nvSpPr>
          <p:cNvPr id="9" name="Text Box 8"/>
          <p:cNvSpPr txBox="1">
            <a:spLocks noChangeArrowheads="1"/>
          </p:cNvSpPr>
          <p:nvPr/>
        </p:nvSpPr>
        <p:spPr bwMode="auto">
          <a:xfrm>
            <a:off x="1894219" y="4399600"/>
            <a:ext cx="266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0" fontAlgn="base" hangingPunct="0">
              <a:spcBef>
                <a:spcPct val="50000"/>
              </a:spcBef>
              <a:spcAft>
                <a:spcPct val="0"/>
              </a:spcAft>
              <a:defRPr/>
            </a:pPr>
            <a:r>
              <a:rPr lang="en-US" sz="2000" b="1" kern="0" dirty="0">
                <a:solidFill>
                  <a:srgbClr val="0070C0"/>
                </a:solidFill>
                <a:latin typeface="Georgia" pitchFamily="18" charset="0"/>
              </a:rPr>
              <a:t>PolioPlus Fund</a:t>
            </a:r>
          </a:p>
          <a:p>
            <a:pPr algn="ctr" eaLnBrk="0" fontAlgn="base" hangingPunct="0">
              <a:spcBef>
                <a:spcPct val="20000"/>
              </a:spcBef>
              <a:spcAft>
                <a:spcPct val="0"/>
              </a:spcAft>
              <a:defRPr/>
            </a:pPr>
            <a:r>
              <a:rPr lang="en-US" sz="2000" kern="0" dirty="0">
                <a:solidFill>
                  <a:srgbClr val="585858"/>
                </a:solidFill>
                <a:latin typeface="Georgia" pitchFamily="18" charset="0"/>
              </a:rPr>
              <a:t>End Polio Now</a:t>
            </a:r>
          </a:p>
        </p:txBody>
      </p:sp>
      <p:sp>
        <p:nvSpPr>
          <p:cNvPr id="2" name="Title 1"/>
          <p:cNvSpPr>
            <a:spLocks noGrp="1"/>
          </p:cNvSpPr>
          <p:nvPr>
            <p:ph type="title"/>
          </p:nvPr>
        </p:nvSpPr>
        <p:spPr/>
        <p:txBody>
          <a:bodyPr/>
          <a:lstStyle/>
          <a:p>
            <a:r>
              <a:rPr lang="en-US" sz="3200" b="1" dirty="0">
                <a:solidFill>
                  <a:prstClr val="white"/>
                </a:solidFill>
              </a:rPr>
              <a:t>SUPPORTING THE ROTARY FOUNDATION</a:t>
            </a:r>
            <a:endParaRPr lang="en-US" sz="2800" b="1" dirty="0"/>
          </a:p>
        </p:txBody>
      </p:sp>
    </p:spTree>
    <p:extLst>
      <p:ext uri="{BB962C8B-B14F-4D97-AF65-F5344CB8AC3E}">
        <p14:creationId xmlns:p14="http://schemas.microsoft.com/office/powerpoint/2010/main" val="196599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pPr algn="l"/>
            <a:r>
              <a:rPr lang="en-US" sz="3600" dirty="0">
                <a:latin typeface="Arial Narrow Bold" pitchFamily="34" charset="0"/>
              </a:rPr>
              <a:t>END POLIO NOW: MAKE HISTORY TODAY</a:t>
            </a:r>
          </a:p>
        </p:txBody>
      </p:sp>
      <p:pic>
        <p:nvPicPr>
          <p:cNvPr id="8" name="Picture 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600201" y="1219200"/>
            <a:ext cx="3457575" cy="2324100"/>
          </a:xfrm>
          <a:prstGeom prst="rect">
            <a:avLst/>
          </a:prstGeom>
          <a:noFill/>
          <a:ln w="3175">
            <a:solidFill>
              <a:schemeClr val="tx1"/>
            </a:solidFill>
          </a:ln>
          <a:effectLst>
            <a:outerShdw blurRad="50800" dist="38100" dir="5400000" algn="t" rotWithShape="0">
              <a:schemeClr val="accent4">
                <a:lumMod val="50000"/>
                <a:alpha val="40000"/>
              </a:schemeClr>
            </a:outerShdw>
          </a:effectLst>
        </p:spPr>
      </p:pic>
      <p:pic>
        <p:nvPicPr>
          <p:cNvPr id="9" name="Picture 6"/>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740150" y="3771900"/>
            <a:ext cx="2635250" cy="2089150"/>
          </a:xfrm>
          <a:prstGeom prst="rect">
            <a:avLst/>
          </a:prstGeom>
          <a:noFill/>
          <a:ln w="3175">
            <a:solidFill>
              <a:schemeClr val="tx1"/>
            </a:solidFill>
          </a:ln>
          <a:effectLst>
            <a:outerShdw blurRad="50800" dist="38100" dir="5400000" algn="t" rotWithShape="0">
              <a:schemeClr val="accent4">
                <a:lumMod val="50000"/>
                <a:alpha val="40000"/>
              </a:schemeClr>
            </a:outerShdw>
          </a:effectLst>
        </p:spPr>
      </p:pic>
      <p:pic>
        <p:nvPicPr>
          <p:cNvPr id="6" name="Picture 1" descr="www.endpolio.org/docs/default-source/resources/end-polio-now-brochure.pdf?sfvrsn=2 - Google Chrom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77001" y="1333500"/>
            <a:ext cx="3762375" cy="4876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18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187008" y="1643144"/>
            <a:ext cx="7409575" cy="39054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Bef>
                <a:spcPts val="0"/>
              </a:spcBef>
              <a:spcAft>
                <a:spcPts val="1200"/>
              </a:spcAft>
            </a:pPr>
            <a:r>
              <a:rPr lang="en-US" sz="2800" dirty="0">
                <a:solidFill>
                  <a:srgbClr val="585858"/>
                </a:solidFill>
                <a:latin typeface="Georgia"/>
                <a:cs typeface="Georgia"/>
              </a:rPr>
              <a:t>Primary funding source for Foundation grants and activities</a:t>
            </a:r>
          </a:p>
          <a:p>
            <a:pPr fontAlgn="base">
              <a:spcBef>
                <a:spcPts val="0"/>
              </a:spcBef>
              <a:spcAft>
                <a:spcPts val="1200"/>
              </a:spcAft>
            </a:pPr>
            <a:r>
              <a:rPr lang="en-US" sz="2800" dirty="0">
                <a:solidFill>
                  <a:srgbClr val="585858"/>
                </a:solidFill>
                <a:latin typeface="Georgia"/>
                <a:cs typeface="Georgia"/>
              </a:rPr>
              <a:t>Supports local and international grants through the SHARE system</a:t>
            </a:r>
          </a:p>
          <a:p>
            <a:pPr fontAlgn="base">
              <a:spcAft>
                <a:spcPct val="0"/>
              </a:spcAft>
            </a:pPr>
            <a:r>
              <a:rPr lang="en-US" sz="2800" dirty="0">
                <a:solidFill>
                  <a:srgbClr val="585858"/>
                </a:solidFill>
                <a:latin typeface="Georgia"/>
                <a:cs typeface="Georgia"/>
              </a:rPr>
              <a:t>Contributions are credited to donor’s club and applied to club’s goal</a:t>
            </a:r>
          </a:p>
          <a:p>
            <a:pPr marL="0" indent="0" fontAlgn="base">
              <a:spcAft>
                <a:spcPct val="0"/>
              </a:spcAft>
              <a:buNone/>
            </a:pPr>
            <a:endParaRPr lang="en-US" sz="2800" dirty="0">
              <a:solidFill>
                <a:srgbClr val="585858"/>
              </a:solidFill>
              <a:latin typeface="Georgia"/>
              <a:cs typeface="Georgia"/>
            </a:endParaRPr>
          </a:p>
        </p:txBody>
      </p:sp>
      <p:sp>
        <p:nvSpPr>
          <p:cNvPr id="2" name="Title 1"/>
          <p:cNvSpPr>
            <a:spLocks noGrp="1"/>
          </p:cNvSpPr>
          <p:nvPr>
            <p:ph type="title"/>
          </p:nvPr>
        </p:nvSpPr>
        <p:spPr/>
        <p:txBody>
          <a:bodyPr/>
          <a:lstStyle/>
          <a:p>
            <a:r>
              <a:rPr lang="en-US" sz="3200" b="1" dirty="0">
                <a:solidFill>
                  <a:prstClr val="white"/>
                </a:solidFill>
              </a:rPr>
              <a:t>ANNUAL FUND</a:t>
            </a:r>
            <a:endParaRPr lang="en-US" sz="2800" b="1"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301775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890994" y="2222797"/>
            <a:ext cx="4793942" cy="241240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ts val="1200"/>
              </a:spcAft>
            </a:pPr>
            <a:r>
              <a:rPr lang="en-US" sz="2800" dirty="0">
                <a:solidFill>
                  <a:srgbClr val="585858"/>
                </a:solidFill>
                <a:latin typeface="Georgia"/>
                <a:cs typeface="Georgia"/>
              </a:rPr>
              <a:t>Contributions are professionally invested </a:t>
            </a:r>
          </a:p>
          <a:p>
            <a:pPr fontAlgn="base">
              <a:spcAft>
                <a:spcPts val="600"/>
              </a:spcAft>
            </a:pPr>
            <a:r>
              <a:rPr lang="en-US" sz="2800" dirty="0">
                <a:solidFill>
                  <a:srgbClr val="585858"/>
                </a:solidFill>
                <a:latin typeface="Georgia"/>
                <a:cs typeface="Georgia"/>
              </a:rPr>
              <a:t>Only the earnings are spent</a:t>
            </a:r>
          </a:p>
        </p:txBody>
      </p:sp>
      <p:pic>
        <p:nvPicPr>
          <p:cNvPr id="1026" name="Picture 2" descr="R:\BM Images\___AreasOFFocus_Tanaka_Galleries\Outreach to Youth\20100203_GT_1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0782" y="1565021"/>
            <a:ext cx="3727961" cy="372796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200" b="1" dirty="0">
                <a:solidFill>
                  <a:prstClr val="white"/>
                </a:solidFill>
              </a:rPr>
              <a:t>ENDOWMENT FUND</a:t>
            </a:r>
            <a:endParaRPr lang="en-US" sz="2800" b="1"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307842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200" b="1">
                <a:latin typeface="Arial Narrow" panose="020B0606020202030204" pitchFamily="34" charset="0"/>
              </a:rPr>
              <a:t>HOW WE FUND PROGRAMS – </a:t>
            </a:r>
            <a:r>
              <a:rPr lang="en-US" altLang="en-US" sz="3200" b="1">
                <a:solidFill>
                  <a:srgbClr val="FFC000"/>
                </a:solidFill>
                <a:latin typeface="Arial Narrow" panose="020B0606020202030204" pitchFamily="34" charset="0"/>
              </a:rPr>
              <a:t>SHARE SYSTEM</a:t>
            </a:r>
          </a:p>
        </p:txBody>
      </p:sp>
      <p:pic>
        <p:nvPicPr>
          <p:cNvPr id="26627" name="Picture 9" descr="\\RI-FS13\RotaryShared\BM Images\Brian King\New Areas of Focus Images\20090331_LK_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82663"/>
            <a:ext cx="6324600"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descr="\\RI-FS13\RotaryShared\BM Images\Brian King\New Areas of Focus Images\DAF_SCHOOLS_LES_CAYES-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84251"/>
            <a:ext cx="457200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096000" y="3922714"/>
            <a:ext cx="4572000" cy="1069975"/>
          </a:xfrm>
          <a:prstGeom prst="rect">
            <a:avLst/>
          </a:prstGeom>
          <a:solidFill>
            <a:schemeClr val="tx1">
              <a:lumMod val="20000"/>
              <a:lumOff val="8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r>
              <a:rPr lang="en-US" sz="2200" b="1" dirty="0">
                <a:solidFill>
                  <a:srgbClr val="005DAA"/>
                </a:solidFill>
                <a:latin typeface="Arial"/>
                <a:cs typeface="Arial"/>
              </a:rPr>
              <a:t>50%</a:t>
            </a:r>
            <a:br>
              <a:rPr lang="en-US" sz="2200" b="1" dirty="0">
                <a:solidFill>
                  <a:srgbClr val="005DAA"/>
                </a:solidFill>
                <a:latin typeface="Arial"/>
                <a:cs typeface="Arial"/>
              </a:rPr>
            </a:br>
            <a:r>
              <a:rPr lang="en-US" sz="2200" b="1" dirty="0">
                <a:solidFill>
                  <a:srgbClr val="005DAA"/>
                </a:solidFill>
                <a:latin typeface="Arial"/>
                <a:cs typeface="Arial"/>
              </a:rPr>
              <a:t>World Fund</a:t>
            </a:r>
          </a:p>
        </p:txBody>
      </p:sp>
      <p:sp>
        <p:nvSpPr>
          <p:cNvPr id="9" name="Rectangle 8"/>
          <p:cNvSpPr/>
          <p:nvPr/>
        </p:nvSpPr>
        <p:spPr>
          <a:xfrm>
            <a:off x="1524000" y="3922713"/>
            <a:ext cx="4572000" cy="1066800"/>
          </a:xfrm>
          <a:prstGeom prst="rect">
            <a:avLst/>
          </a:prstGeom>
          <a:solidFill>
            <a:schemeClr val="tx1">
              <a:lumMod val="20000"/>
              <a:lumOff val="8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r>
              <a:rPr lang="en-US" sz="2200" b="1" dirty="0">
                <a:solidFill>
                  <a:srgbClr val="005DAA"/>
                </a:solidFill>
                <a:latin typeface="Arial"/>
                <a:cs typeface="Arial"/>
              </a:rPr>
              <a:t>50%</a:t>
            </a:r>
            <a:br>
              <a:rPr lang="en-US" sz="2200" b="1" dirty="0">
                <a:solidFill>
                  <a:srgbClr val="005DAA"/>
                </a:solidFill>
                <a:latin typeface="Arial"/>
                <a:cs typeface="Arial"/>
              </a:rPr>
            </a:br>
            <a:r>
              <a:rPr lang="en-US" sz="2200" b="1" dirty="0">
                <a:solidFill>
                  <a:srgbClr val="005DAA"/>
                </a:solidFill>
                <a:latin typeface="Arial"/>
                <a:cs typeface="Arial"/>
              </a:rPr>
              <a:t>District Designated Fund (DDF)</a:t>
            </a:r>
          </a:p>
        </p:txBody>
      </p:sp>
    </p:spTree>
    <p:extLst>
      <p:ext uri="{BB962C8B-B14F-4D97-AF65-F5344CB8AC3E}">
        <p14:creationId xmlns:p14="http://schemas.microsoft.com/office/powerpoint/2010/main" val="324658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C91B-5F58-4CB2-A258-10E663E5E59F}"/>
              </a:ext>
            </a:extLst>
          </p:cNvPr>
          <p:cNvSpPr>
            <a:spLocks noGrp="1"/>
          </p:cNvSpPr>
          <p:nvPr>
            <p:ph type="title"/>
          </p:nvPr>
        </p:nvSpPr>
        <p:spPr/>
        <p:txBody>
          <a:bodyPr/>
          <a:lstStyle/>
          <a:p>
            <a:r>
              <a:rPr lang="en-US" sz="1600" dirty="0"/>
              <a:t>The Rotary Club of Brandon ‘86</a:t>
            </a:r>
          </a:p>
        </p:txBody>
      </p:sp>
      <p:sp>
        <p:nvSpPr>
          <p:cNvPr id="3" name="Content Placeholder 2">
            <a:extLst>
              <a:ext uri="{FF2B5EF4-FFF2-40B4-BE49-F238E27FC236}">
                <a16:creationId xmlns:a16="http://schemas.microsoft.com/office/drawing/2014/main" id="{5CC71A17-493A-42C8-8434-0717FE5D9D8D}"/>
              </a:ext>
            </a:extLst>
          </p:cNvPr>
          <p:cNvSpPr>
            <a:spLocks noGrp="1"/>
          </p:cNvSpPr>
          <p:nvPr>
            <p:ph idx="1"/>
          </p:nvPr>
        </p:nvSpPr>
        <p:spPr/>
        <p:txBody>
          <a:bodyPr/>
          <a:lstStyle/>
          <a:p>
            <a:pPr>
              <a:lnSpc>
                <a:spcPct val="150000"/>
              </a:lnSpc>
            </a:pPr>
            <a:r>
              <a:rPr lang="en-US" sz="3200" dirty="0"/>
              <a:t>2015-16:  Club gave $4,285 to Annual Fund–SHARE </a:t>
            </a:r>
          </a:p>
          <a:p>
            <a:pPr>
              <a:lnSpc>
                <a:spcPct val="150000"/>
              </a:lnSpc>
            </a:pPr>
            <a:r>
              <a:rPr lang="en-US" sz="3200" dirty="0"/>
              <a:t>2018-19: Club allocated $2,142 DDF </a:t>
            </a:r>
          </a:p>
          <a:p>
            <a:pPr lvl="1">
              <a:lnSpc>
                <a:spcPct val="150000"/>
              </a:lnSpc>
            </a:pPr>
            <a:r>
              <a:rPr lang="en-US" sz="2800" dirty="0"/>
              <a:t>Up to 50% ($1,071) available for District Grant</a:t>
            </a:r>
          </a:p>
          <a:p>
            <a:pPr lvl="1">
              <a:lnSpc>
                <a:spcPct val="150000"/>
              </a:lnSpc>
            </a:pPr>
            <a:r>
              <a:rPr lang="en-US" sz="2800" dirty="0"/>
              <a:t>Club used $1,071 to purchase dictionaries for elementary schools in the Brandon area</a:t>
            </a:r>
          </a:p>
        </p:txBody>
      </p:sp>
    </p:spTree>
    <p:extLst>
      <p:ext uri="{BB962C8B-B14F-4D97-AF65-F5344CB8AC3E}">
        <p14:creationId xmlns:p14="http://schemas.microsoft.com/office/powerpoint/2010/main" val="337560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C91B-5F58-4CB2-A258-10E663E5E59F}"/>
              </a:ext>
            </a:extLst>
          </p:cNvPr>
          <p:cNvSpPr>
            <a:spLocks noGrp="1"/>
          </p:cNvSpPr>
          <p:nvPr>
            <p:ph type="title"/>
          </p:nvPr>
        </p:nvSpPr>
        <p:spPr/>
        <p:txBody>
          <a:bodyPr/>
          <a:lstStyle/>
          <a:p>
            <a:r>
              <a:rPr lang="en-US" sz="1600" dirty="0"/>
              <a:t>The Rotary Club of Brandon ‘86</a:t>
            </a:r>
            <a:endParaRPr lang="en-US" dirty="0"/>
          </a:p>
        </p:txBody>
      </p:sp>
      <p:sp>
        <p:nvSpPr>
          <p:cNvPr id="3" name="Content Placeholder 2">
            <a:extLst>
              <a:ext uri="{FF2B5EF4-FFF2-40B4-BE49-F238E27FC236}">
                <a16:creationId xmlns:a16="http://schemas.microsoft.com/office/drawing/2014/main" id="{5CC71A17-493A-42C8-8434-0717FE5D9D8D}"/>
              </a:ext>
            </a:extLst>
          </p:cNvPr>
          <p:cNvSpPr>
            <a:spLocks noGrp="1"/>
          </p:cNvSpPr>
          <p:nvPr>
            <p:ph idx="1"/>
          </p:nvPr>
        </p:nvSpPr>
        <p:spPr/>
        <p:txBody>
          <a:bodyPr/>
          <a:lstStyle/>
          <a:p>
            <a:pPr>
              <a:lnSpc>
                <a:spcPct val="150000"/>
              </a:lnSpc>
            </a:pPr>
            <a:r>
              <a:rPr lang="en-US" sz="3200" dirty="0"/>
              <a:t>2016-17: Club gave $3,250 to Annual Fund–SHARE </a:t>
            </a:r>
          </a:p>
          <a:p>
            <a:pPr lvl="1">
              <a:lnSpc>
                <a:spcPct val="150000"/>
              </a:lnSpc>
            </a:pPr>
            <a:r>
              <a:rPr lang="en-US" sz="2800" dirty="0"/>
              <a:t>2019-20: Club will be allocated $1,625</a:t>
            </a:r>
          </a:p>
          <a:p>
            <a:pPr>
              <a:lnSpc>
                <a:spcPct val="200000"/>
              </a:lnSpc>
            </a:pPr>
            <a:r>
              <a:rPr lang="en-US" sz="3200" dirty="0"/>
              <a:t>2017-18: Club gave $2,175 to Annual Fund–SHARE</a:t>
            </a:r>
          </a:p>
          <a:p>
            <a:pPr lvl="1">
              <a:lnSpc>
                <a:spcPct val="150000"/>
              </a:lnSpc>
            </a:pPr>
            <a:r>
              <a:rPr lang="en-US" sz="2800" dirty="0"/>
              <a:t>2020-21: Club will be allocated $1,088 </a:t>
            </a:r>
          </a:p>
        </p:txBody>
      </p:sp>
    </p:spTree>
    <p:extLst>
      <p:ext uri="{BB962C8B-B14F-4D97-AF65-F5344CB8AC3E}">
        <p14:creationId xmlns:p14="http://schemas.microsoft.com/office/powerpoint/2010/main" val="232022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200" b="1">
                <a:latin typeface="Arial Narrow" panose="020B0606020202030204" pitchFamily="34" charset="0"/>
              </a:rPr>
              <a:t>RECURRING GIVING: </a:t>
            </a:r>
            <a:r>
              <a:rPr lang="en-US" altLang="en-US" sz="3200" b="1">
                <a:solidFill>
                  <a:srgbClr val="FFC000"/>
                </a:solidFill>
                <a:latin typeface="Arial Narrow" panose="020B0606020202030204" pitchFamily="34" charset="0"/>
              </a:rPr>
              <a:t>ROTARY DIRECT</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89014"/>
            <a:ext cx="91440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5"/>
          <p:cNvSpPr txBox="1">
            <a:spLocks noChangeArrowheads="1"/>
          </p:cNvSpPr>
          <p:nvPr/>
        </p:nvSpPr>
        <p:spPr bwMode="auto">
          <a:xfrm>
            <a:off x="3352800" y="4732338"/>
            <a:ext cx="548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457200" indent="-28575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lvl="2" algn="just" eaLnBrk="1" fontAlgn="base" hangingPunct="1">
              <a:spcBef>
                <a:spcPct val="0"/>
              </a:spcBef>
              <a:spcAft>
                <a:spcPct val="0"/>
              </a:spcAft>
              <a:buFont typeface="Arial" panose="020B0604020202020204" pitchFamily="34" charset="0"/>
              <a:buChar char="•"/>
            </a:pPr>
            <a:r>
              <a:rPr lang="en-US" altLang="en-US">
                <a:solidFill>
                  <a:srgbClr val="58585A"/>
                </a:solidFill>
                <a:cs typeface="Arial" panose="020B0604020202020204" pitchFamily="34" charset="0"/>
              </a:rPr>
              <a:t>Safe, secure, and easy</a:t>
            </a:r>
          </a:p>
          <a:p>
            <a:pPr lvl="2" algn="just" eaLnBrk="1" fontAlgn="base" hangingPunct="1">
              <a:spcBef>
                <a:spcPct val="0"/>
              </a:spcBef>
              <a:spcAft>
                <a:spcPct val="0"/>
              </a:spcAft>
              <a:buFont typeface="Arial" panose="020B0604020202020204" pitchFamily="34" charset="0"/>
              <a:buChar char="•"/>
            </a:pPr>
            <a:r>
              <a:rPr lang="en-US" altLang="en-US">
                <a:solidFill>
                  <a:srgbClr val="58585A"/>
                </a:solidFill>
                <a:cs typeface="Arial" panose="020B0604020202020204" pitchFamily="34" charset="0"/>
              </a:rPr>
              <a:t>Give monthly, quarterly, or annually</a:t>
            </a:r>
          </a:p>
          <a:p>
            <a:pPr lvl="2" algn="just" eaLnBrk="1" fontAlgn="base" hangingPunct="1">
              <a:spcBef>
                <a:spcPct val="0"/>
              </a:spcBef>
              <a:spcAft>
                <a:spcPct val="0"/>
              </a:spcAft>
              <a:buFont typeface="Arial" panose="020B0604020202020204" pitchFamily="34" charset="0"/>
              <a:buChar char="•"/>
            </a:pPr>
            <a:r>
              <a:rPr lang="en-US" altLang="en-US">
                <a:solidFill>
                  <a:srgbClr val="58585A"/>
                </a:solidFill>
                <a:cs typeface="Arial" panose="020B0604020202020204" pitchFamily="34" charset="0"/>
              </a:rPr>
              <a:t>Enroll at www.rotary.org/give</a:t>
            </a:r>
          </a:p>
        </p:txBody>
      </p:sp>
    </p:spTree>
    <p:extLst>
      <p:ext uri="{BB962C8B-B14F-4D97-AF65-F5344CB8AC3E}">
        <p14:creationId xmlns:p14="http://schemas.microsoft.com/office/powerpoint/2010/main" val="416874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Rotary Foundation</a:t>
            </a:r>
          </a:p>
        </p:txBody>
      </p:sp>
      <p:sp>
        <p:nvSpPr>
          <p:cNvPr id="5" name="Subtitle 4"/>
          <p:cNvSpPr>
            <a:spLocks noGrp="1"/>
          </p:cNvSpPr>
          <p:nvPr>
            <p:ph type="subTitle" idx="1"/>
          </p:nvPr>
        </p:nvSpPr>
        <p:spPr/>
        <p:txBody>
          <a:bodyPr/>
          <a:lstStyle/>
          <a:p>
            <a:r>
              <a:rPr lang="en-US" dirty="0"/>
              <a:t>Tom Wagner, PDG</a:t>
            </a:r>
          </a:p>
          <a:p>
            <a:r>
              <a:rPr lang="en-US" dirty="0"/>
              <a:t>District Rotary Foundation Chair 2016-20</a:t>
            </a:r>
          </a:p>
        </p:txBody>
      </p:sp>
    </p:spTree>
    <p:extLst>
      <p:ext uri="{BB962C8B-B14F-4D97-AF65-F5344CB8AC3E}">
        <p14:creationId xmlns:p14="http://schemas.microsoft.com/office/powerpoint/2010/main" val="254772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U:\Temporary\Travel\Presentations\pictures\girl.with.food.jpg"/>
          <p:cNvPicPr>
            <a:picLocks noChangeAspect="1" noChangeArrowheads="1"/>
          </p:cNvPicPr>
          <p:nvPr/>
        </p:nvPicPr>
        <p:blipFill>
          <a:blip r:embed="rId3">
            <a:extLst>
              <a:ext uri="{28A0092B-C50C-407E-A947-70E740481C1C}">
                <a14:useLocalDpi xmlns:a14="http://schemas.microsoft.com/office/drawing/2010/main" val="0"/>
              </a:ext>
            </a:extLst>
          </a:blip>
          <a:srcRect t="-2"/>
          <a:stretch>
            <a:fillRect/>
          </a:stretch>
        </p:blipFill>
        <p:spPr bwMode="auto">
          <a:xfrm>
            <a:off x="1527175" y="1371600"/>
            <a:ext cx="91440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0" y="609600"/>
            <a:ext cx="9144000" cy="762000"/>
          </a:xfrm>
          <a:prstGeom prst="rect">
            <a:avLst/>
          </a:prstGeom>
          <a:solidFill>
            <a:srgbClr val="055E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r>
              <a:rPr lang="en-US" sz="3600">
                <a:solidFill>
                  <a:prstClr val="white"/>
                </a:solidFill>
                <a:latin typeface="Arial Narrow Bold" pitchFamily="-84" charset="0"/>
                <a:ea typeface="ヒラギノ角ゴ Pro W3" pitchFamily="-84" charset="-128"/>
              </a:rPr>
              <a:t>THANK YOU!</a:t>
            </a:r>
            <a:endParaRPr lang="en-US" sz="2200">
              <a:solidFill>
                <a:prstClr val="white"/>
              </a:solidFill>
              <a:latin typeface="Arial Narrow" pitchFamily="34" charset="0"/>
              <a:ea typeface="ヒラギノ角ゴ Pro W3" pitchFamily="-84" charset="-128"/>
            </a:endParaRPr>
          </a:p>
        </p:txBody>
      </p:sp>
      <p:sp>
        <p:nvSpPr>
          <p:cNvPr id="7" name="Rectangle 6"/>
          <p:cNvSpPr/>
          <p:nvPr/>
        </p:nvSpPr>
        <p:spPr>
          <a:xfrm>
            <a:off x="6172200" y="5943600"/>
            <a:ext cx="4495800" cy="914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rIns="457200" anchor="ctr"/>
          <a:lstStyle/>
          <a:p>
            <a:pPr algn="r" eaLnBrk="0" fontAlgn="base" hangingPunct="0">
              <a:spcBef>
                <a:spcPct val="0"/>
              </a:spcBef>
              <a:spcAft>
                <a:spcPct val="0"/>
              </a:spcAft>
              <a:defRPr/>
            </a:pPr>
            <a:r>
              <a:rPr lang="en-US" sz="2200" dirty="0">
                <a:solidFill>
                  <a:srgbClr val="055EAA"/>
                </a:solidFill>
                <a:latin typeface="Arial Narrow"/>
                <a:cs typeface="Arial Narrow"/>
              </a:rPr>
              <a:t>www.rotary.org/give</a:t>
            </a:r>
          </a:p>
        </p:txBody>
      </p:sp>
    </p:spTree>
    <p:extLst>
      <p:ext uri="{BB962C8B-B14F-4D97-AF65-F5344CB8AC3E}">
        <p14:creationId xmlns:p14="http://schemas.microsoft.com/office/powerpoint/2010/main" val="10319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3778A-AEC5-4405-B884-76AC4B2C5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025" y="1636186"/>
            <a:ext cx="8891950" cy="3585626"/>
          </a:xfrm>
          <a:prstGeom prst="rect">
            <a:avLst/>
          </a:prstGeom>
        </p:spPr>
      </p:pic>
    </p:spTree>
    <p:extLst>
      <p:ext uri="{BB962C8B-B14F-4D97-AF65-F5344CB8AC3E}">
        <p14:creationId xmlns:p14="http://schemas.microsoft.com/office/powerpoint/2010/main" val="97241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ChangeArrowheads="1"/>
          </p:cNvSpPr>
          <p:nvPr/>
        </p:nvSpPr>
        <p:spPr bwMode="auto">
          <a:xfrm>
            <a:off x="1752600" y="1627189"/>
            <a:ext cx="35702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fontAlgn="base" hangingPunct="1">
              <a:spcBef>
                <a:spcPct val="0"/>
              </a:spcBef>
              <a:spcAft>
                <a:spcPct val="0"/>
              </a:spcAft>
            </a:pPr>
            <a:endParaRPr lang="en-US" altLang="en-US" sz="2800" b="1">
              <a:solidFill>
                <a:srgbClr val="01B4E7"/>
              </a:solidFill>
            </a:endParaRPr>
          </a:p>
          <a:p>
            <a:pPr eaLnBrk="1" fontAlgn="base" hangingPunct="1">
              <a:spcBef>
                <a:spcPct val="0"/>
              </a:spcBef>
              <a:spcAft>
                <a:spcPct val="0"/>
              </a:spcAft>
            </a:pPr>
            <a:endParaRPr lang="en-US" altLang="en-US" sz="2800">
              <a:solidFill>
                <a:srgbClr val="58585A"/>
              </a:solidFill>
            </a:endParaRPr>
          </a:p>
        </p:txBody>
      </p:sp>
      <p:sp>
        <p:nvSpPr>
          <p:cNvPr id="25603" name="Rectangle 2"/>
          <p:cNvSpPr>
            <a:spLocks noChangeArrowheads="1"/>
          </p:cNvSpPr>
          <p:nvPr/>
        </p:nvSpPr>
        <p:spPr bwMode="auto">
          <a:xfrm>
            <a:off x="1752600" y="444500"/>
            <a:ext cx="937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fontAlgn="base" hangingPunct="1">
              <a:spcBef>
                <a:spcPct val="0"/>
              </a:spcBef>
              <a:spcAft>
                <a:spcPct val="0"/>
              </a:spcAft>
            </a:pPr>
            <a:r>
              <a:rPr lang="en-US" altLang="en-US" sz="3200" b="1">
                <a:solidFill>
                  <a:prstClr val="white"/>
                </a:solidFill>
                <a:latin typeface="Arial Narrow Bold" panose="020B0706020202030204" pitchFamily="34" charset="0"/>
              </a:rPr>
              <a:t>DOING </a:t>
            </a:r>
            <a:r>
              <a:rPr lang="en-US" altLang="en-US" sz="3200" b="1">
                <a:solidFill>
                  <a:srgbClr val="F7A81B"/>
                </a:solidFill>
                <a:latin typeface="Arial Narrow Bold" panose="020B0706020202030204" pitchFamily="34" charset="0"/>
              </a:rPr>
              <a:t>GOOD IN THE WORLD</a:t>
            </a:r>
          </a:p>
        </p:txBody>
      </p:sp>
      <p:pic>
        <p:nvPicPr>
          <p:cNvPr id="256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33388"/>
            <a:ext cx="35814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7043738" y="1785938"/>
            <a:ext cx="2971800"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fontAlgn="base" hangingPunct="1">
              <a:spcBef>
                <a:spcPct val="0"/>
              </a:spcBef>
              <a:spcAft>
                <a:spcPct val="0"/>
              </a:spcAft>
            </a:pPr>
            <a:r>
              <a:rPr lang="en-US" altLang="en-US" sz="2300" b="1">
                <a:solidFill>
                  <a:srgbClr val="01B4E7"/>
                </a:solidFill>
                <a:latin typeface="Arial Narrow" panose="020B0606020202030204" pitchFamily="34" charset="0"/>
              </a:rPr>
              <a:t>Ensure that we have sufficient funds to operate our Foundation</a:t>
            </a:r>
          </a:p>
          <a:p>
            <a:pPr eaLnBrk="1" fontAlgn="base" hangingPunct="1">
              <a:spcBef>
                <a:spcPct val="0"/>
              </a:spcBef>
              <a:spcAft>
                <a:spcPct val="0"/>
              </a:spcAft>
            </a:pPr>
            <a:endParaRPr lang="en-US" altLang="en-US" sz="2300">
              <a:solidFill>
                <a:srgbClr val="58585A"/>
              </a:solidFill>
              <a:latin typeface="Arial Narrow" panose="020B0606020202030204" pitchFamily="34" charset="0"/>
            </a:endParaRPr>
          </a:p>
          <a:p>
            <a:pPr eaLnBrk="1" fontAlgn="base" hangingPunct="1">
              <a:spcBef>
                <a:spcPct val="0"/>
              </a:spcBef>
              <a:spcAft>
                <a:spcPct val="0"/>
              </a:spcAft>
            </a:pPr>
            <a:r>
              <a:rPr lang="en-US" altLang="en-US" sz="2300" b="1">
                <a:solidFill>
                  <a:srgbClr val="01B4E7"/>
                </a:solidFill>
                <a:latin typeface="Arial Narrow" panose="020B0606020202030204" pitchFamily="34" charset="0"/>
              </a:rPr>
              <a:t>Maintain a fully funded operating reserve</a:t>
            </a:r>
          </a:p>
          <a:p>
            <a:pPr eaLnBrk="1" fontAlgn="base" hangingPunct="1">
              <a:spcBef>
                <a:spcPct val="0"/>
              </a:spcBef>
              <a:spcAft>
                <a:spcPct val="0"/>
              </a:spcAft>
            </a:pPr>
            <a:endParaRPr lang="en-US" altLang="en-US" sz="2300" b="1">
              <a:solidFill>
                <a:srgbClr val="01B4E7"/>
              </a:solidFill>
              <a:latin typeface="Arial Narrow" panose="020B0606020202030204" pitchFamily="34" charset="0"/>
            </a:endParaRPr>
          </a:p>
          <a:p>
            <a:pPr eaLnBrk="1" fontAlgn="base" hangingPunct="1">
              <a:spcBef>
                <a:spcPct val="0"/>
              </a:spcBef>
              <a:spcAft>
                <a:spcPct val="0"/>
              </a:spcAft>
            </a:pPr>
            <a:r>
              <a:rPr lang="en-US" altLang="en-US" sz="2300" b="1">
                <a:solidFill>
                  <a:srgbClr val="01B4E7"/>
                </a:solidFill>
                <a:latin typeface="Arial Narrow" panose="020B0606020202030204" pitchFamily="34" charset="0"/>
              </a:rPr>
              <a:t>Transfer surplus funds to the Endowment Fund</a:t>
            </a:r>
          </a:p>
          <a:p>
            <a:pPr eaLnBrk="1" fontAlgn="base" hangingPunct="1">
              <a:spcBef>
                <a:spcPct val="0"/>
              </a:spcBef>
              <a:spcAft>
                <a:spcPct val="0"/>
              </a:spcAft>
              <a:buFont typeface="Arial" panose="020B0604020202020204" pitchFamily="34" charset="0"/>
              <a:buChar char="•"/>
            </a:pPr>
            <a:endParaRPr lang="en-US" altLang="en-US" sz="1800">
              <a:solidFill>
                <a:srgbClr val="58585A"/>
              </a:solidFill>
            </a:endParaRPr>
          </a:p>
        </p:txBody>
      </p:sp>
      <p:cxnSp>
        <p:nvCxnSpPr>
          <p:cNvPr id="9" name="Straight Connector 8"/>
          <p:cNvCxnSpPr/>
          <p:nvPr/>
        </p:nvCxnSpPr>
        <p:spPr>
          <a:xfrm flipH="1">
            <a:off x="6477000" y="1157289"/>
            <a:ext cx="0" cy="5146675"/>
          </a:xfrm>
          <a:prstGeom prst="line">
            <a:avLst/>
          </a:prstGeom>
          <a:ln>
            <a:solidFill>
              <a:srgbClr val="005DAA"/>
            </a:solidFill>
          </a:ln>
          <a:effectLst/>
        </p:spPr>
        <p:style>
          <a:lnRef idx="2">
            <a:schemeClr val="accent1"/>
          </a:lnRef>
          <a:fillRef idx="0">
            <a:schemeClr val="accent1"/>
          </a:fillRef>
          <a:effectRef idx="1">
            <a:schemeClr val="accent1"/>
          </a:effectRef>
          <a:fontRef idx="minor">
            <a:schemeClr val="tx1"/>
          </a:fontRef>
        </p:style>
      </p:cxnSp>
      <p:sp>
        <p:nvSpPr>
          <p:cNvPr id="25607" name="TextBox 2"/>
          <p:cNvSpPr txBox="1">
            <a:spLocks noChangeArrowheads="1"/>
          </p:cNvSpPr>
          <p:nvPr/>
        </p:nvSpPr>
        <p:spPr bwMode="auto">
          <a:xfrm>
            <a:off x="6678614" y="1241426"/>
            <a:ext cx="28463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fontAlgn="base" hangingPunct="1">
              <a:spcBef>
                <a:spcPct val="0"/>
              </a:spcBef>
              <a:spcAft>
                <a:spcPct val="0"/>
              </a:spcAft>
            </a:pPr>
            <a:r>
              <a:rPr lang="en-US" altLang="en-US" sz="1700" b="1">
                <a:solidFill>
                  <a:srgbClr val="17458F"/>
                </a:solidFill>
                <a:latin typeface="Arial Narrow" panose="020B0606020202030204" pitchFamily="34" charset="0"/>
              </a:rPr>
              <a:t>OUR LONG-TERM STRATEGY...</a:t>
            </a:r>
          </a:p>
        </p:txBody>
      </p:sp>
      <p:sp>
        <p:nvSpPr>
          <p:cNvPr id="25608" name="TextBox 15"/>
          <p:cNvSpPr txBox="1">
            <a:spLocks noChangeArrowheads="1"/>
          </p:cNvSpPr>
          <p:nvPr/>
        </p:nvSpPr>
        <p:spPr bwMode="auto">
          <a:xfrm>
            <a:off x="1558926" y="1238251"/>
            <a:ext cx="49180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fontAlgn="base" hangingPunct="1">
              <a:spcBef>
                <a:spcPct val="0"/>
              </a:spcBef>
              <a:spcAft>
                <a:spcPct val="0"/>
              </a:spcAft>
            </a:pPr>
            <a:r>
              <a:rPr lang="en-US" altLang="en-US" sz="1700" b="1">
                <a:solidFill>
                  <a:srgbClr val="17458F"/>
                </a:solidFill>
                <a:latin typeface="Arial Narrow" panose="020B0606020202030204" pitchFamily="34" charset="0"/>
              </a:rPr>
              <a:t>THE ROTARY FOUNDATION’S EXPENDITURES GO TO...</a:t>
            </a:r>
          </a:p>
        </p:txBody>
      </p:sp>
      <p:pic>
        <p:nvPicPr>
          <p:cNvPr id="25609" name="Picture 10"/>
          <p:cNvPicPr>
            <a:picLocks noChangeAspect="1" noChangeArrowheads="1"/>
          </p:cNvPicPr>
          <p:nvPr/>
        </p:nvPicPr>
        <p:blipFill>
          <a:blip r:embed="rId4">
            <a:extLst>
              <a:ext uri="{28A0092B-C50C-407E-A947-70E740481C1C}">
                <a14:useLocalDpi xmlns:a14="http://schemas.microsoft.com/office/drawing/2010/main" val="0"/>
              </a:ext>
            </a:extLst>
          </a:blip>
          <a:srcRect l="7549" t="3043" r="5566"/>
          <a:stretch>
            <a:fillRect/>
          </a:stretch>
        </p:blipFill>
        <p:spPr bwMode="auto">
          <a:xfrm>
            <a:off x="1771651" y="1573214"/>
            <a:ext cx="4449763" cy="459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3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200" b="1">
                <a:latin typeface="Arial Narrow" panose="020B0606020202030204" pitchFamily="34" charset="0"/>
              </a:rPr>
              <a:t>OUR MISSION</a:t>
            </a:r>
          </a:p>
        </p:txBody>
      </p:sp>
      <p:sp>
        <p:nvSpPr>
          <p:cNvPr id="10" name="Rectangle 9"/>
          <p:cNvSpPr/>
          <p:nvPr/>
        </p:nvSpPr>
        <p:spPr>
          <a:xfrm>
            <a:off x="1524000" y="5267325"/>
            <a:ext cx="9144000" cy="762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Calibri"/>
              <a:ea typeface="ヒラギノ角ゴ Pro W3" pitchFamily="-84" charset="-128"/>
            </a:endParaRPr>
          </a:p>
        </p:txBody>
      </p:sp>
      <p:sp>
        <p:nvSpPr>
          <p:cNvPr id="16389" name="Text Box 6"/>
          <p:cNvSpPr txBox="1">
            <a:spLocks noChangeArrowheads="1"/>
          </p:cNvSpPr>
          <p:nvPr/>
        </p:nvSpPr>
        <p:spPr bwMode="auto">
          <a:xfrm>
            <a:off x="1524000" y="5386389"/>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fontAlgn="base" hangingPunct="1">
              <a:spcBef>
                <a:spcPct val="0"/>
              </a:spcBef>
              <a:spcAft>
                <a:spcPct val="0"/>
              </a:spcAft>
            </a:pPr>
            <a:r>
              <a:rPr lang="en-US" altLang="en-US" sz="2800" b="1" dirty="0">
                <a:solidFill>
                  <a:srgbClr val="055EAA"/>
                </a:solidFill>
                <a:cs typeface="Arial" panose="020B0604020202020204" pitchFamily="34" charset="0"/>
              </a:rPr>
              <a:t>World Understanding • Goodwill • Peace</a:t>
            </a:r>
          </a:p>
        </p:txBody>
      </p:sp>
      <p:sp>
        <p:nvSpPr>
          <p:cNvPr id="2" name="TextBox 1"/>
          <p:cNvSpPr txBox="1"/>
          <p:nvPr/>
        </p:nvSpPr>
        <p:spPr>
          <a:xfrm>
            <a:off x="2705100" y="1600200"/>
            <a:ext cx="6781800" cy="3231654"/>
          </a:xfrm>
          <a:prstGeom prst="rect">
            <a:avLst/>
          </a:prstGeom>
          <a:noFill/>
        </p:spPr>
        <p:txBody>
          <a:bodyPr wrap="square" rtlCol="0">
            <a:spAutoFit/>
          </a:bodyPr>
          <a:lstStyle/>
          <a:p>
            <a:pPr eaLnBrk="0" fontAlgn="base" hangingPunct="0">
              <a:lnSpc>
                <a:spcPct val="150000"/>
              </a:lnSpc>
              <a:spcBef>
                <a:spcPct val="0"/>
              </a:spcBef>
              <a:spcAft>
                <a:spcPct val="0"/>
              </a:spcAft>
            </a:pPr>
            <a:r>
              <a:rPr lang="en-US" altLang="en-US" sz="2400" dirty="0">
                <a:solidFill>
                  <a:srgbClr val="005DAA"/>
                </a:solidFill>
                <a:latin typeface="Arial" panose="020B0604020202020204" pitchFamily="34" charset="0"/>
                <a:ea typeface="ヒラギノ角ゴ Pro W3" pitchFamily="-84" charset="-128"/>
              </a:rPr>
              <a:t>“The mission of The Rotary Foundation is to enable Rotarians to advance, World Understanding, Goodwill and Peace through the Improvement of health, the support of education and the alleviation of poverty.”</a:t>
            </a:r>
          </a:p>
          <a:p>
            <a:pPr eaLnBrk="0" fontAlgn="base" hangingPunct="0">
              <a:spcBef>
                <a:spcPct val="0"/>
              </a:spcBef>
              <a:spcAft>
                <a:spcPct val="0"/>
              </a:spcAft>
            </a:pPr>
            <a:endParaRPr lang="en-US" sz="2400" dirty="0">
              <a:solidFill>
                <a:srgbClr val="958D85"/>
              </a:solidFill>
              <a:latin typeface="Arial" charset="0"/>
            </a:endParaRPr>
          </a:p>
        </p:txBody>
      </p:sp>
    </p:spTree>
    <p:extLst>
      <p:ext uri="{BB962C8B-B14F-4D97-AF65-F5344CB8AC3E}">
        <p14:creationId xmlns:p14="http://schemas.microsoft.com/office/powerpoint/2010/main" val="27746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200" b="1">
                <a:latin typeface="Arial Narrow" panose="020B0606020202030204" pitchFamily="34" charset="0"/>
              </a:rPr>
              <a:t>OUR MISSION</a:t>
            </a: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990601"/>
            <a:ext cx="913765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524000" y="5267325"/>
            <a:ext cx="9144000" cy="762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Calibri"/>
              <a:ea typeface="ヒラギノ角ゴ Pro W3" pitchFamily="-84" charset="-128"/>
            </a:endParaRPr>
          </a:p>
        </p:txBody>
      </p:sp>
      <p:sp>
        <p:nvSpPr>
          <p:cNvPr id="16389" name="Text Box 6"/>
          <p:cNvSpPr txBox="1">
            <a:spLocks noChangeArrowheads="1"/>
          </p:cNvSpPr>
          <p:nvPr/>
        </p:nvSpPr>
        <p:spPr bwMode="auto">
          <a:xfrm>
            <a:off x="1524000" y="5386389"/>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fontAlgn="base" hangingPunct="1">
              <a:spcBef>
                <a:spcPct val="0"/>
              </a:spcBef>
              <a:spcAft>
                <a:spcPct val="0"/>
              </a:spcAft>
            </a:pPr>
            <a:r>
              <a:rPr lang="en-US" altLang="en-US" sz="2800" b="1">
                <a:solidFill>
                  <a:srgbClr val="055EAA"/>
                </a:solidFill>
                <a:cs typeface="Arial" panose="020B0604020202020204" pitchFamily="34" charset="0"/>
              </a:rPr>
              <a:t>World Understanding • Goodwill • Peace</a:t>
            </a:r>
          </a:p>
        </p:txBody>
      </p:sp>
    </p:spTree>
    <p:extLst>
      <p:ext uri="{BB962C8B-B14F-4D97-AF65-F5344CB8AC3E}">
        <p14:creationId xmlns:p14="http://schemas.microsoft.com/office/powerpoint/2010/main" val="286251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200" b="1" dirty="0">
                <a:latin typeface="Arial Narrow" panose="020B0606020202030204" pitchFamily="34" charset="0"/>
              </a:rPr>
              <a:t>OUR FOCUS</a:t>
            </a:r>
          </a:p>
        </p:txBody>
      </p:sp>
      <p:sp>
        <p:nvSpPr>
          <p:cNvPr id="17411" name="Rectangle 3"/>
          <p:cNvSpPr txBox="1">
            <a:spLocks noChangeArrowheads="1"/>
          </p:cNvSpPr>
          <p:nvPr/>
        </p:nvSpPr>
        <p:spPr bwMode="auto">
          <a:xfrm>
            <a:off x="2895600" y="1296988"/>
            <a:ext cx="716280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6550" indent="-336550" defTabSz="457200" eaLnBrk="0" hangingPunct="0">
              <a:defRPr sz="2400">
                <a:solidFill>
                  <a:schemeClr val="tx1"/>
                </a:solidFill>
                <a:latin typeface="Arial" panose="020B0604020202020204" pitchFamily="34" charset="0"/>
                <a:ea typeface="ヒラギノ角ゴ Pro W3" pitchFamily="-84" charset="-128"/>
              </a:defRPr>
            </a:lvl1pPr>
            <a:lvl2pPr marL="742950" indent="-285750" defTabSz="457200" eaLnBrk="0" hangingPunct="0">
              <a:defRPr sz="2400">
                <a:solidFill>
                  <a:schemeClr val="tx1"/>
                </a:solidFill>
                <a:latin typeface="Arial" panose="020B0604020202020204" pitchFamily="34" charset="0"/>
                <a:ea typeface="ヒラギノ角ゴ Pro W3" pitchFamily="-84" charset="-128"/>
              </a:defRPr>
            </a:lvl2pPr>
            <a:lvl3pPr marL="1143000" indent="-228600" defTabSz="457200" eaLnBrk="0" hangingPunct="0">
              <a:defRPr sz="2400">
                <a:solidFill>
                  <a:schemeClr val="tx1"/>
                </a:solidFill>
                <a:latin typeface="Arial" panose="020B0604020202020204" pitchFamily="34" charset="0"/>
                <a:ea typeface="ヒラギノ角ゴ Pro W3" pitchFamily="-84" charset="-128"/>
              </a:defRPr>
            </a:lvl3pPr>
            <a:lvl4pPr marL="1600200" indent="-228600" defTabSz="457200" eaLnBrk="0" hangingPunct="0">
              <a:defRPr sz="2400">
                <a:solidFill>
                  <a:schemeClr val="tx1"/>
                </a:solidFill>
                <a:latin typeface="Arial" panose="020B0604020202020204" pitchFamily="34" charset="0"/>
                <a:ea typeface="ヒラギノ角ゴ Pro W3" pitchFamily="-84" charset="-128"/>
              </a:defRPr>
            </a:lvl4pPr>
            <a:lvl5pPr marL="2057400" indent="-228600" defTabSz="457200" eaLnBrk="0" hangingPunct="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fontAlgn="base" hangingPunct="1">
              <a:spcBef>
                <a:spcPct val="0"/>
              </a:spcBef>
              <a:spcAft>
                <a:spcPts val="2900"/>
              </a:spcAft>
            </a:pPr>
            <a:r>
              <a:rPr lang="en-US" altLang="en-US" sz="2900">
                <a:solidFill>
                  <a:srgbClr val="58585A"/>
                </a:solidFill>
              </a:rPr>
              <a:t>Peace and Conflict Prevention/Resolution</a:t>
            </a:r>
          </a:p>
          <a:p>
            <a:pPr eaLnBrk="1" fontAlgn="base" hangingPunct="1">
              <a:spcBef>
                <a:spcPct val="0"/>
              </a:spcBef>
              <a:spcAft>
                <a:spcPts val="2900"/>
              </a:spcAft>
            </a:pPr>
            <a:r>
              <a:rPr lang="en-US" altLang="en-US" sz="2900">
                <a:solidFill>
                  <a:srgbClr val="58585A"/>
                </a:solidFill>
              </a:rPr>
              <a:t>Disease Prevention and Treatment</a:t>
            </a:r>
          </a:p>
          <a:p>
            <a:pPr eaLnBrk="1" fontAlgn="base" hangingPunct="1">
              <a:spcBef>
                <a:spcPct val="0"/>
              </a:spcBef>
              <a:spcAft>
                <a:spcPts val="2900"/>
              </a:spcAft>
            </a:pPr>
            <a:r>
              <a:rPr lang="en-US" altLang="en-US" sz="2900">
                <a:solidFill>
                  <a:srgbClr val="58585A"/>
                </a:solidFill>
              </a:rPr>
              <a:t>Water and Sanitation</a:t>
            </a:r>
          </a:p>
          <a:p>
            <a:pPr eaLnBrk="1" fontAlgn="base" hangingPunct="1">
              <a:spcBef>
                <a:spcPct val="0"/>
              </a:spcBef>
              <a:spcAft>
                <a:spcPts val="2900"/>
              </a:spcAft>
            </a:pPr>
            <a:r>
              <a:rPr lang="en-US" altLang="en-US" sz="2900">
                <a:solidFill>
                  <a:srgbClr val="58585A"/>
                </a:solidFill>
              </a:rPr>
              <a:t>Maternal and Child Health</a:t>
            </a:r>
          </a:p>
          <a:p>
            <a:pPr eaLnBrk="1" fontAlgn="base" hangingPunct="1">
              <a:spcBef>
                <a:spcPct val="0"/>
              </a:spcBef>
              <a:spcAft>
                <a:spcPts val="2900"/>
              </a:spcAft>
            </a:pPr>
            <a:r>
              <a:rPr lang="en-US" altLang="en-US" sz="2900">
                <a:solidFill>
                  <a:srgbClr val="58585A"/>
                </a:solidFill>
              </a:rPr>
              <a:t>Basic Education and Literacy</a:t>
            </a:r>
          </a:p>
          <a:p>
            <a:pPr eaLnBrk="1" fontAlgn="base" hangingPunct="1">
              <a:spcBef>
                <a:spcPct val="0"/>
              </a:spcBef>
              <a:spcAft>
                <a:spcPts val="2900"/>
              </a:spcAft>
            </a:pPr>
            <a:r>
              <a:rPr lang="en-US" altLang="en-US" sz="2900">
                <a:solidFill>
                  <a:srgbClr val="58585A"/>
                </a:solidFill>
              </a:rPr>
              <a:t>Economic and Community Development</a:t>
            </a:r>
          </a:p>
          <a:p>
            <a:pPr eaLnBrk="1" fontAlgn="base" hangingPunct="1">
              <a:spcBef>
                <a:spcPct val="20000"/>
              </a:spcBef>
              <a:spcAft>
                <a:spcPts val="2900"/>
              </a:spcAft>
              <a:buFont typeface="Arial" panose="020B0604020202020204" pitchFamily="34" charset="0"/>
              <a:buChar char="•"/>
            </a:pPr>
            <a:endParaRPr lang="en-US" altLang="en-US" sz="4300">
              <a:solidFill>
                <a:srgbClr val="58585A"/>
              </a:solidFill>
              <a:latin typeface="Calibri" panose="020F0502020204030204" pitchFamily="34" charset="0"/>
            </a:endParaRPr>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7725" y="1295400"/>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7725" y="2093913"/>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17725" y="2892425"/>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17725" y="3692525"/>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17725" y="4491038"/>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17725" y="5289550"/>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44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spcAft>
                <a:spcPct val="0"/>
              </a:spcAft>
              <a:buNone/>
            </a:pPr>
            <a:endParaRPr lang="en-US" sz="2400" dirty="0">
              <a:solidFill>
                <a:srgbClr val="585858"/>
              </a:solidFill>
              <a:latin typeface="Georgia"/>
              <a:cs typeface="Georgia"/>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14975" y="1370041"/>
            <a:ext cx="3031356" cy="303135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10515" y="1370041"/>
            <a:ext cx="3031356" cy="303135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txBox="1">
            <a:spLocks noChangeArrowheads="1"/>
          </p:cNvSpPr>
          <p:nvPr/>
        </p:nvSpPr>
        <p:spPr bwMode="auto">
          <a:xfrm>
            <a:off x="7740742" y="4552836"/>
            <a:ext cx="266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None/>
              <a:defRPr/>
            </a:pPr>
            <a:r>
              <a:rPr lang="en-US" b="1" kern="0" dirty="0">
                <a:solidFill>
                  <a:srgbClr val="0070C0"/>
                </a:solidFill>
                <a:latin typeface="Georgia" pitchFamily="18" charset="0"/>
                <a:cs typeface="Arial"/>
              </a:rPr>
              <a:t>Global Grants</a:t>
            </a:r>
          </a:p>
          <a:p>
            <a:pPr marL="0" indent="0" algn="ctr" eaLnBrk="1" hangingPunct="1">
              <a:buNone/>
              <a:defRPr/>
            </a:pPr>
            <a:endParaRPr lang="en-US" sz="2000" kern="0" dirty="0">
              <a:solidFill>
                <a:srgbClr val="585858"/>
              </a:solidFill>
              <a:latin typeface="Georgia" pitchFamily="18" charset="0"/>
              <a:cs typeface="Arial"/>
            </a:endParaRPr>
          </a:p>
        </p:txBody>
      </p:sp>
      <p:sp>
        <p:nvSpPr>
          <p:cNvPr id="9" name="Text Box 8"/>
          <p:cNvSpPr txBox="1">
            <a:spLocks noChangeArrowheads="1"/>
          </p:cNvSpPr>
          <p:nvPr/>
        </p:nvSpPr>
        <p:spPr bwMode="auto">
          <a:xfrm>
            <a:off x="2079331" y="4575450"/>
            <a:ext cx="2667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0" fontAlgn="base" hangingPunct="0">
              <a:spcBef>
                <a:spcPct val="50000"/>
              </a:spcBef>
              <a:spcAft>
                <a:spcPct val="0"/>
              </a:spcAft>
              <a:defRPr/>
            </a:pPr>
            <a:r>
              <a:rPr lang="en-US" sz="3200" b="1" kern="0" dirty="0">
                <a:solidFill>
                  <a:srgbClr val="0070C0"/>
                </a:solidFill>
                <a:latin typeface="Georgia" pitchFamily="18" charset="0"/>
              </a:rPr>
              <a:t>District Grants</a:t>
            </a:r>
          </a:p>
        </p:txBody>
      </p:sp>
      <p:sp>
        <p:nvSpPr>
          <p:cNvPr id="2" name="Title 1"/>
          <p:cNvSpPr>
            <a:spLocks noGrp="1"/>
          </p:cNvSpPr>
          <p:nvPr>
            <p:ph type="title"/>
          </p:nvPr>
        </p:nvSpPr>
        <p:spPr/>
        <p:txBody>
          <a:bodyPr/>
          <a:lstStyle/>
          <a:p>
            <a:r>
              <a:rPr lang="en-US" sz="3200" b="1" dirty="0">
                <a:solidFill>
                  <a:prstClr val="white"/>
                </a:solidFill>
              </a:rPr>
              <a:t>BENEFITING  FROM THE ROTARY FOUNDATION</a:t>
            </a:r>
            <a:endParaRPr lang="en-US" sz="2800" b="1" dirty="0"/>
          </a:p>
        </p:txBody>
      </p:sp>
    </p:spTree>
    <p:extLst>
      <p:ext uri="{BB962C8B-B14F-4D97-AF65-F5344CB8AC3E}">
        <p14:creationId xmlns:p14="http://schemas.microsoft.com/office/powerpoint/2010/main" val="325469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882477" y="1518469"/>
            <a:ext cx="8425179"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ct val="0"/>
              </a:spcAft>
            </a:pPr>
            <a:r>
              <a:rPr lang="en-US" sz="2800" dirty="0">
                <a:solidFill>
                  <a:srgbClr val="585858"/>
                </a:solidFill>
                <a:latin typeface="Georgia"/>
                <a:cs typeface="Georgia"/>
              </a:rPr>
              <a:t>A single block grant awarded annually for club and district projects</a:t>
            </a:r>
          </a:p>
          <a:p>
            <a:pPr fontAlgn="base">
              <a:lnSpc>
                <a:spcPct val="200000"/>
              </a:lnSpc>
              <a:spcAft>
                <a:spcPct val="0"/>
              </a:spcAft>
            </a:pPr>
            <a:r>
              <a:rPr lang="en-US" sz="2800" dirty="0">
                <a:solidFill>
                  <a:srgbClr val="585858"/>
                </a:solidFill>
                <a:latin typeface="Georgia"/>
                <a:cs typeface="Georgia"/>
              </a:rPr>
              <a:t>Local or international activities</a:t>
            </a:r>
          </a:p>
          <a:p>
            <a:pPr fontAlgn="base">
              <a:lnSpc>
                <a:spcPct val="200000"/>
              </a:lnSpc>
              <a:spcAft>
                <a:spcPct val="0"/>
              </a:spcAft>
            </a:pPr>
            <a:r>
              <a:rPr lang="en-US" sz="2800" dirty="0">
                <a:solidFill>
                  <a:srgbClr val="585858"/>
                </a:solidFill>
                <a:latin typeface="Georgia"/>
                <a:cs typeface="Georgia"/>
              </a:rPr>
              <a:t>Local decision making with broader guidelines</a:t>
            </a:r>
          </a:p>
          <a:p>
            <a:pPr fontAlgn="base">
              <a:lnSpc>
                <a:spcPct val="200000"/>
              </a:lnSpc>
              <a:spcAft>
                <a:spcPct val="0"/>
              </a:spcAft>
            </a:pPr>
            <a:r>
              <a:rPr lang="en-US" sz="2800" dirty="0">
                <a:solidFill>
                  <a:srgbClr val="585858"/>
                </a:solidFill>
                <a:latin typeface="Georgia"/>
                <a:cs typeface="Georgia"/>
              </a:rPr>
              <a:t>Smaller activities and projects</a:t>
            </a:r>
          </a:p>
        </p:txBody>
      </p:sp>
      <p:sp>
        <p:nvSpPr>
          <p:cNvPr id="2" name="Title 1"/>
          <p:cNvSpPr>
            <a:spLocks noGrp="1"/>
          </p:cNvSpPr>
          <p:nvPr>
            <p:ph type="title"/>
          </p:nvPr>
        </p:nvSpPr>
        <p:spPr/>
        <p:txBody>
          <a:bodyPr/>
          <a:lstStyle/>
          <a:p>
            <a:r>
              <a:rPr lang="en-US" sz="3200" b="1" dirty="0">
                <a:solidFill>
                  <a:prstClr val="white"/>
                </a:solidFill>
              </a:rPr>
              <a:t>FEATURES OF A DISTRICT GRANT</a:t>
            </a:r>
            <a:endParaRPr lang="en-US" sz="2800" b="1"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312382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44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lnSpc>
                <a:spcPct val="200000"/>
              </a:lnSpc>
              <a:spcAft>
                <a:spcPct val="0"/>
              </a:spcAft>
            </a:pPr>
            <a:r>
              <a:rPr lang="en-US" sz="2800" dirty="0">
                <a:solidFill>
                  <a:srgbClr val="585858"/>
                </a:solidFill>
                <a:latin typeface="Georgia"/>
                <a:cs typeface="Georgia"/>
              </a:rPr>
              <a:t>Include active Rotarian participation</a:t>
            </a:r>
          </a:p>
          <a:p>
            <a:pPr fontAlgn="base">
              <a:lnSpc>
                <a:spcPct val="200000"/>
              </a:lnSpc>
              <a:spcAft>
                <a:spcPct val="0"/>
              </a:spcAft>
            </a:pPr>
            <a:r>
              <a:rPr lang="en-US" sz="2800" dirty="0">
                <a:solidFill>
                  <a:srgbClr val="585858"/>
                </a:solidFill>
                <a:latin typeface="Georgia"/>
                <a:cs typeface="Georgia"/>
              </a:rPr>
              <a:t>Adhere to stewardship guidelines</a:t>
            </a:r>
          </a:p>
          <a:p>
            <a:pPr fontAlgn="base">
              <a:lnSpc>
                <a:spcPct val="200000"/>
              </a:lnSpc>
              <a:spcAft>
                <a:spcPct val="0"/>
              </a:spcAft>
            </a:pPr>
            <a:r>
              <a:rPr lang="en-US" sz="2800" dirty="0">
                <a:solidFill>
                  <a:srgbClr val="585858"/>
                </a:solidFill>
                <a:latin typeface="Georgia"/>
                <a:cs typeface="Georgia"/>
              </a:rPr>
              <a:t>Demonstrate cultural sensitivity</a:t>
            </a:r>
          </a:p>
          <a:p>
            <a:pPr fontAlgn="base">
              <a:lnSpc>
                <a:spcPct val="200000"/>
              </a:lnSpc>
              <a:spcAft>
                <a:spcPct val="0"/>
              </a:spcAft>
            </a:pPr>
            <a:r>
              <a:rPr lang="en-US" sz="2800" dirty="0">
                <a:solidFill>
                  <a:srgbClr val="585858"/>
                </a:solidFill>
                <a:latin typeface="Georgia"/>
                <a:cs typeface="Georgia"/>
              </a:rPr>
              <a:t>Align with the Foundation’s mission</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7764" y="2401758"/>
            <a:ext cx="3077873" cy="205448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00200" y="457200"/>
            <a:ext cx="8763000" cy="533400"/>
          </a:xfrm>
        </p:spPr>
        <p:txBody>
          <a:bodyPr/>
          <a:lstStyle/>
          <a:p>
            <a:r>
              <a:rPr lang="en-US" sz="3200" b="1" dirty="0">
                <a:solidFill>
                  <a:prstClr val="white"/>
                </a:solidFill>
              </a:rPr>
              <a:t>DISTRICT GRANT ACTIVITIES</a:t>
            </a:r>
            <a:endParaRPr lang="en-US" sz="2800" b="1"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059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I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2158</Words>
  <Application>Microsoft Office PowerPoint</Application>
  <PresentationFormat>Widescreen</PresentationFormat>
  <Paragraphs>187</Paragraphs>
  <Slides>21</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 Narrow</vt:lpstr>
      <vt:lpstr>Arial Narrow Bold</vt:lpstr>
      <vt:lpstr>BerkeleyStd-Book</vt:lpstr>
      <vt:lpstr>Calibri</vt:lpstr>
      <vt:lpstr>Courier New</vt:lpstr>
      <vt:lpstr>Georgia</vt:lpstr>
      <vt:lpstr>Times New Roman</vt:lpstr>
      <vt:lpstr>RICommunications_white</vt:lpstr>
      <vt:lpstr>PowerPoint Presentation</vt:lpstr>
      <vt:lpstr>The Rotary Foundation</vt:lpstr>
      <vt:lpstr>PowerPoint Presentation</vt:lpstr>
      <vt:lpstr>OUR MISSION</vt:lpstr>
      <vt:lpstr>OUR MISSION</vt:lpstr>
      <vt:lpstr>OUR FOCUS</vt:lpstr>
      <vt:lpstr>BENEFITING  FROM THE ROTARY FOUNDATION</vt:lpstr>
      <vt:lpstr>FEATURES OF A DISTRICT GRANT</vt:lpstr>
      <vt:lpstr>DISTRICT GRANT ACTIVITIES</vt:lpstr>
      <vt:lpstr>GLOBAL GRANTS</vt:lpstr>
      <vt:lpstr>BUILDING SUSTAINABLE PROJECTS</vt:lpstr>
      <vt:lpstr>SUPPORTING THE ROTARY FOUNDATION</vt:lpstr>
      <vt:lpstr>END POLIO NOW: MAKE HISTORY TODAY</vt:lpstr>
      <vt:lpstr>ANNUAL FUND</vt:lpstr>
      <vt:lpstr>ENDOWMENT FUND</vt:lpstr>
      <vt:lpstr>HOW WE FUND PROGRAMS – SHARE SYSTEM</vt:lpstr>
      <vt:lpstr>The Rotary Club of Brandon ‘86</vt:lpstr>
      <vt:lpstr>The Rotary Club of Brandon ‘86</vt:lpstr>
      <vt:lpstr>RECURRING GIVING: ROTARY DIRECT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Rotary Foundation</dc:title>
  <dc:creator>Tom Wagner</dc:creator>
  <cp:lastModifiedBy>Tom Wagner</cp:lastModifiedBy>
  <cp:revision>34</cp:revision>
  <dcterms:created xsi:type="dcterms:W3CDTF">2017-07-25T20:27:22Z</dcterms:created>
  <dcterms:modified xsi:type="dcterms:W3CDTF">2020-03-06T12:21:18Z</dcterms:modified>
</cp:coreProperties>
</file>