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4" r:id="rId1"/>
    <p:sldMasterId id="2147484112" r:id="rId2"/>
  </p:sldMasterIdLst>
  <p:notesMasterIdLst>
    <p:notesMasterId r:id="rId26"/>
  </p:notesMasterIdLst>
  <p:handoutMasterIdLst>
    <p:handoutMasterId r:id="rId27"/>
  </p:handoutMasterIdLst>
  <p:sldIdLst>
    <p:sldId id="1188" r:id="rId3"/>
    <p:sldId id="1168" r:id="rId4"/>
    <p:sldId id="1206" r:id="rId5"/>
    <p:sldId id="1203" r:id="rId6"/>
    <p:sldId id="1205" r:id="rId7"/>
    <p:sldId id="1204" r:id="rId8"/>
    <p:sldId id="1189" r:id="rId9"/>
    <p:sldId id="1200" r:id="rId10"/>
    <p:sldId id="1190" r:id="rId11"/>
    <p:sldId id="1198" r:id="rId12"/>
    <p:sldId id="1207" r:id="rId13"/>
    <p:sldId id="1191" r:id="rId14"/>
    <p:sldId id="1199" r:id="rId15"/>
    <p:sldId id="1160" r:id="rId16"/>
    <p:sldId id="1192" r:id="rId17"/>
    <p:sldId id="1208" r:id="rId18"/>
    <p:sldId id="1195" r:id="rId19"/>
    <p:sldId id="1202" r:id="rId20"/>
    <p:sldId id="1194" r:id="rId21"/>
    <p:sldId id="1196" r:id="rId22"/>
    <p:sldId id="1197" r:id="rId23"/>
    <p:sldId id="1193" r:id="rId24"/>
    <p:sldId id="531" r:id="rId25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F28"/>
    <a:srgbClr val="005696"/>
    <a:srgbClr val="646464"/>
    <a:srgbClr val="2D3E50"/>
    <a:srgbClr val="081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34" autoAdjust="0"/>
  </p:normalViewPr>
  <p:slideViewPr>
    <p:cSldViewPr>
      <p:cViewPr varScale="1">
        <p:scale>
          <a:sx n="107" d="100"/>
          <a:sy n="107" d="100"/>
        </p:scale>
        <p:origin x="108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7766-9B8A-405D-A9C4-02AFEE79647D}" type="datetimeFigureOut">
              <a:rPr lang="en-US" smtClean="0"/>
              <a:t>2/26/2025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86CC9-C1C2-45F9-4ACC-080483A12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9E23D87-5BAA-DE4F-8F7C-DE94DEE418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C0A4BDF-14B3-933E-31E2-ADDD5C66F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9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D7EDC-55FB-D4DB-9E46-F8E27194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6B0D43A-1662-F0AE-8ACD-C0FEFD2D2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5A40859-E1A1-7FAF-48F0-10FDE9330D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F013-C58B-84B5-1C69-5BDDB3A42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CB46320-F6FD-8706-7D43-B769A06B5F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5BD67B9-D9C4-5DDB-8DE0-3ABDC3CAD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89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8307-9A8B-3B2D-DE64-576ACC1E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CCB3FF6-B130-77C0-95B9-B175B7340B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3E3E982B-4625-E7D6-FEBC-4FF7BA577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1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A10F7-BE7E-C314-F4CB-9A9828CCD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D6015B1-22A2-AD17-8437-9B0F8F0A8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251B58AB-9633-7B80-3E9B-CFAA18B0A3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47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7833E-2E0E-CBB9-81AB-D6DA8173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4AD204E-0F65-1D2E-FB97-FE881A1950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37D5BFA5-E683-6501-EDC6-482B07E08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6AC8B-1EB1-6574-257D-0D76EA74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DD8C536-73F7-6B47-C036-637D79CE3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6E853E7A-C820-E2B1-3711-232C6EC07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76C9D-4C5A-44BC-8324-F9A9999D5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C0AC741-05C5-908E-51F0-395F96512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F36EAC7D-0625-F9A1-9352-D7B12397B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45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B1A20-02F6-74B4-5238-DD43A6A46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A90E5DF-D76B-6A5F-A15E-F5B6F57BA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761B3C8-69B1-C2EB-742D-88A808455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519D2-9879-4293-2A7B-E569FE5C6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AEA6D46-2202-CABC-EE07-36B4505F1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6DF8F30A-13E4-1F2B-D90B-1E4AB7942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4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18128-2F48-F136-F2FD-6AAF674BD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DF6BFA68-EA88-B01C-45E5-8711CD7B2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99E41F3-4BA2-0FCC-B776-25A120A0F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1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AE00F-E9AA-B2DE-025A-2F77426CB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5D032715-3653-1BCD-5EB9-14264EDE5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81DF126-FE34-E12B-3AC2-3D0C36EAF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33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C46EE-D3EC-1B97-5254-2EE831400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8E9519A9-914D-2D5C-4552-59AD384E9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E4626E9-9CC6-5EB1-23AC-C5D43C5CA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9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BDC77-68CB-9CB3-7030-5EA6C2506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BF7F52A-BCD1-8982-CA4F-437E9B20B7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FD52BFED-A0C0-603D-410A-A864A8948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371B8-1614-15D3-581C-C244FC7E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37CFDA8-DCD9-A848-CE52-0E2540F61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F9F5303-74F2-6815-9391-D40AAEEF0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38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3E8ED-F4A2-FA5B-9E4C-96A3BF05A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1A532D20-D8E3-352F-667C-A2E9287CD6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4750" cy="3519487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2C06CD75-0F17-33D7-8590-AD4364F15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8E4F3-AA87-07E2-E889-62012554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3B0792B-97F2-F026-2C89-C379AAC0D0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CB14D6B-493B-1447-80C5-23E65E80A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5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FCA0D-CE8F-F85D-6D3E-F7BA23D23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7DD2F25-E83C-F240-BF28-F9C933DAC1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7B74987-8006-1A03-D577-FB10CFED2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2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1FC89-C488-2D84-AACA-A224C023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8F11292-0C4C-F845-6D99-7B5AC1A34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553C9D0A-0313-037B-B677-0822F86239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E7140-E5CB-C64A-3785-B58109DE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5BAEAD7A-B60C-42DA-63B7-91041101F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C518FCF1-9E34-D842-0BB6-ABBA4F478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0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6E6B-7148-E096-F09B-1438A82E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2E3EAB0-BF97-ACE6-E7CE-4D7A93EF4E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5B73448-1032-9F40-9EFE-AE2A1812B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39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ACA6B-130F-92A6-624A-37B35904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32DBBF7B-24A4-03A7-BB3C-0514B74067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42B44DD-CE18-DAE2-AE1B-9BF68102D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2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40470-1C2D-32B8-C184-8FA2CB5D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906889C-986B-53C1-DEAD-AC9BF31B4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8672C09C-1C68-605F-855E-A28AAB89E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AEF76-F344-4864-89B1-C94D41CB4C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15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8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53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5450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752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59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8A18F-CA60-4CA9-8A13-6A11705825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5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4FBDB-68AC-46C6-9F10-CD962CBB6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58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AEF76-F344-4864-89B1-C94D41CB4C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872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CFB2A-AB4F-4E7E-913E-EE915839F4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8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CFB2A-AB4F-4E7E-913E-EE915839F4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22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9EE9C-8278-44E6-AF16-A9CAF59FA8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93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71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18D4B-B44F-4494-B8FD-28F9310D48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249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172FA-80B3-4370-9276-4C56B4DAA2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27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D62FB-D5DF-4912-858A-FA9088285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54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05EAA-B033-4718-8DF4-BAC06F47EB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681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64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1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1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283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49EE9C-8278-44E6-AF16-A9CAF59FA8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9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16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3449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93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8A18F-CA60-4CA9-8A13-6A11705825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97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4FBDB-68AC-46C6-9F10-CD962CBB6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8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0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18D4B-B44F-4494-B8FD-28F9310D48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9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172FA-80B3-4370-9276-4C56B4DAA2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2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D62FB-D5DF-4912-858A-FA90882859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0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05EAA-B033-4718-8DF4-BAC06F47EB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8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40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0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E29DE81-62E6-4E64-A658-BD9DB60289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12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3.emf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11" Type="http://schemas.openxmlformats.org/officeDocument/2006/relationships/image" Target="../media/image38.jpeg"/><Relationship Id="rId5" Type="http://schemas.openxmlformats.org/officeDocument/2006/relationships/image" Target="../media/image2.png"/><Relationship Id="rId10" Type="http://schemas.openxmlformats.org/officeDocument/2006/relationships/image" Target="../media/image37.jpg"/><Relationship Id="rId4" Type="http://schemas.openxmlformats.org/officeDocument/2006/relationships/image" Target="../media/image33.emf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659DB9-E6F6-0ADE-F9D6-9F6AB6E96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ogo with blue text">
            <a:extLst>
              <a:ext uri="{FF2B5EF4-FFF2-40B4-BE49-F238E27FC236}">
                <a16:creationId xmlns:a16="http://schemas.microsoft.com/office/drawing/2014/main" id="{72BFACAF-133A-3DBA-49D8-19765386B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5" y="812800"/>
            <a:ext cx="4140200" cy="15679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4BE9C8-7C44-1A57-A215-54602825A74E}"/>
              </a:ext>
            </a:extLst>
          </p:cNvPr>
          <p:cNvSpPr txBox="1"/>
          <p:nvPr/>
        </p:nvSpPr>
        <p:spPr>
          <a:xfrm>
            <a:off x="911877" y="2750901"/>
            <a:ext cx="10424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President-Elect</a:t>
            </a:r>
            <a:r>
              <a:rPr lang="en-US" sz="4267" b="1" dirty="0"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Training Seminar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4FAF9F-11DD-7783-9A0A-27582AD2F6BD}"/>
              </a:ext>
            </a:extLst>
          </p:cNvPr>
          <p:cNvSpPr txBox="1"/>
          <p:nvPr/>
        </p:nvSpPr>
        <p:spPr>
          <a:xfrm>
            <a:off x="838200" y="4407574"/>
            <a:ext cx="10579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i="1" spc="-6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Rotary Foundation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521A1-5E60-F9EE-4A85-54D126EF9132}"/>
              </a:ext>
            </a:extLst>
          </p:cNvPr>
          <p:cNvSpPr txBox="1"/>
          <p:nvPr/>
        </p:nvSpPr>
        <p:spPr>
          <a:xfrm>
            <a:off x="2571613" y="3717757"/>
            <a:ext cx="718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February 28,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5927CC-22C3-522B-FA39-123288E1136C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 defTabSz="457189"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pic>
        <p:nvPicPr>
          <p:cNvPr id="25" name="Picture 24" descr="A black background with blue text">
            <a:extLst>
              <a:ext uri="{FF2B5EF4-FFF2-40B4-BE49-F238E27FC236}">
                <a16:creationId xmlns:a16="http://schemas.microsoft.com/office/drawing/2014/main" id="{70B0A6F1-E51A-743B-D0A9-CD48D9151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26" name="Picture 25" descr="A logo with blue text">
            <a:extLst>
              <a:ext uri="{FF2B5EF4-FFF2-40B4-BE49-F238E27FC236}">
                <a16:creationId xmlns:a16="http://schemas.microsoft.com/office/drawing/2014/main" id="{DD47C156-44CA-B143-C58B-E22B45AC5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9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3E0638-F785-5473-8904-9AB932A2B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3553F3-8ED3-A41B-8DE3-4BBAACFBE523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FD9B62-E7C0-4BC9-8DC1-09D5CEBA8923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3534B45E-3EE9-5026-ADF1-C61B01D72C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F6A4DDAA-B913-857B-92EB-DD445484D4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2E86E0B-255D-6BDC-84B0-4F0BE4B5AB6D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PolioPlus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047A9-017C-F4F9-9827-C656924086D8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C3EACC-F603-0BA1-9DB4-E3CA4E6F790F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6283D9E0-5CBD-5165-CE16-73A189D81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ABB32384-983F-53F8-16B6-6DCF69AFAA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D44F3574-30E9-1616-3420-DA9B015D24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F86D8-944B-2068-2DE2-8C27FFFA8D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92" t="19998" r="46004" b="17335"/>
          <a:stretch/>
        </p:blipFill>
        <p:spPr>
          <a:xfrm>
            <a:off x="1038225" y="1341120"/>
            <a:ext cx="6217920" cy="429768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5CD813-79AC-30F4-6D94-1961703537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8246" t="8001" r="23505" b="3999"/>
          <a:stretch/>
        </p:blipFill>
        <p:spPr>
          <a:xfrm>
            <a:off x="7605404" y="1082289"/>
            <a:ext cx="3731988" cy="482963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439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394762-4BC8-7950-528F-28072769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8895FF9-7A4D-D24D-EEEB-1F2861BE1874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CDB60B-58AD-7624-07AB-78E19CCCD4E9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A58D0A1-EE9D-AF9D-89DF-207ED160F7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49DF5AF0-4A13-733A-CBA6-66AE8EBC86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2755885-333E-8020-958F-AF150E94E329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31CF37-C321-FCFC-BFB8-8D7DAECD23BC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41C4E6B-2972-B1F2-C950-B8B69E9D2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1FF62D11-0CF0-2D89-6767-8609A98D2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6CC6C1D2-D346-8BE4-5CC2-B0C923642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20" name="Picture 19" descr="A close-up of hands holding a globe&#10;&#10;AI-generated content may be incorrect.">
            <a:extLst>
              <a:ext uri="{FF2B5EF4-FFF2-40B4-BE49-F238E27FC236}">
                <a16:creationId xmlns:a16="http://schemas.microsoft.com/office/drawing/2014/main" id="{F86BA575-6ADE-871B-9846-025A3C23F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"/>
            <a:ext cx="12192000" cy="68454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EE6BF1-CECC-E35C-6791-142184903EA3}"/>
              </a:ext>
            </a:extLst>
          </p:cNvPr>
          <p:cNvSpPr txBox="1"/>
          <p:nvPr/>
        </p:nvSpPr>
        <p:spPr>
          <a:xfrm>
            <a:off x="994229" y="104775"/>
            <a:ext cx="10278857" cy="6096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Endowment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99C568-8AAE-718B-D12E-8EB43E4D309E}"/>
              </a:ext>
            </a:extLst>
          </p:cNvPr>
          <p:cNvSpPr txBox="1"/>
          <p:nvPr/>
        </p:nvSpPr>
        <p:spPr>
          <a:xfrm>
            <a:off x="228600" y="5943600"/>
            <a:ext cx="8610600" cy="68352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THE ROTARY FOUNDATION in your estate plans 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part of ROTARY’S LEGACY of “Doing Good in the World”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 descr="A close-up of an old person&#10;&#10;AI-generated content may be incorrect.">
            <a:extLst>
              <a:ext uri="{FF2B5EF4-FFF2-40B4-BE49-F238E27FC236}">
                <a16:creationId xmlns:a16="http://schemas.microsoft.com/office/drawing/2014/main" id="{06A84C9F-7F6F-5300-4986-C1456B0FF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290" y="3837486"/>
            <a:ext cx="1335778" cy="199339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0" name="Picture 29" descr="A close-up of a person wearing glasses&#10;&#10;AI-generated content may be incorrect.">
            <a:extLst>
              <a:ext uri="{FF2B5EF4-FFF2-40B4-BE49-F238E27FC236}">
                <a16:creationId xmlns:a16="http://schemas.microsoft.com/office/drawing/2014/main" id="{75C4E542-5B1A-7530-B6C5-459EF3107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r="5249"/>
          <a:stretch/>
        </p:blipFill>
        <p:spPr>
          <a:xfrm>
            <a:off x="213360" y="982565"/>
            <a:ext cx="1463040" cy="198923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9C77BB-5DC0-AA99-5C25-8FB23655AE7C}"/>
              </a:ext>
            </a:extLst>
          </p:cNvPr>
          <p:cNvSpPr txBox="1"/>
          <p:nvPr/>
        </p:nvSpPr>
        <p:spPr>
          <a:xfrm>
            <a:off x="1790700" y="982565"/>
            <a:ext cx="278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William “Bill”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Hammontree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1926 – 2018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0008CF-BB56-279D-B90E-26D79E577E22}"/>
              </a:ext>
            </a:extLst>
          </p:cNvPr>
          <p:cNvSpPr txBox="1"/>
          <p:nvPr/>
        </p:nvSpPr>
        <p:spPr>
          <a:xfrm>
            <a:off x="8839200" y="52578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Janet Richwine</a:t>
            </a:r>
          </a:p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1930 – 2009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70AF0FAA-5AAA-8931-3E26-97655598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6226" y="65532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67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D64E8-45A3-7F2B-0DFD-C37C4036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0CB20BE-152C-AB58-95C8-F24FEC378919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C97FB1-D215-E885-51F1-E20432C519C7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43AD650-5E43-6572-0E68-007F3CC6835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43AD650-5E43-6572-0E68-007F3CC683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FD538B-138A-39E8-AEA8-22D4A4246EED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Endowment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DCE46-704E-830C-C449-3757872AE527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80D6D2-30FF-AA24-B20D-4040C9545D2D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EF181B5-2933-5C4E-3889-52BF0F502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0FE32957-1BFD-0583-30BF-BB93DC4B39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737DB619-1716-E520-5B63-311AD3833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3F21CA-43BB-C8EE-0CED-BA24B2C6F695}"/>
              </a:ext>
            </a:extLst>
          </p:cNvPr>
          <p:cNvSpPr txBox="1"/>
          <p:nvPr/>
        </p:nvSpPr>
        <p:spPr>
          <a:xfrm>
            <a:off x="990600" y="1362075"/>
            <a:ext cx="190500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4AA4F-BF8E-5AAA-639F-030D4D8B7CA0}"/>
              </a:ext>
            </a:extLst>
          </p:cNvPr>
          <p:cNvSpPr txBox="1"/>
          <p:nvPr/>
        </p:nvSpPr>
        <p:spPr>
          <a:xfrm>
            <a:off x="990600" y="2571690"/>
            <a:ext cx="190500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160E5-08AC-6AC8-71B9-3A6D6D66B00A}"/>
              </a:ext>
            </a:extLst>
          </p:cNvPr>
          <p:cNvSpPr txBox="1"/>
          <p:nvPr/>
        </p:nvSpPr>
        <p:spPr>
          <a:xfrm>
            <a:off x="990600" y="3781425"/>
            <a:ext cx="190500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5C49C-7024-CB2B-2850-36202012A3D6}"/>
              </a:ext>
            </a:extLst>
          </p:cNvPr>
          <p:cNvSpPr txBox="1"/>
          <p:nvPr/>
        </p:nvSpPr>
        <p:spPr>
          <a:xfrm>
            <a:off x="990600" y="5010090"/>
            <a:ext cx="190500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9691D-20AB-18FC-4BDB-EC922CA48FC1}"/>
              </a:ext>
            </a:extLst>
          </p:cNvPr>
          <p:cNvSpPr txBox="1"/>
          <p:nvPr/>
        </p:nvSpPr>
        <p:spPr>
          <a:xfrm>
            <a:off x="3124200" y="1143000"/>
            <a:ext cx="8148886" cy="830997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Rotary’s “Permanent Fund” holding money in perpetuity to generate annual </a:t>
            </a:r>
            <a:r>
              <a:rPr lang="en-US" sz="1600" b="1" kern="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spendable earnings (~4%). Named funds ($25k min.) may be created by individuals</a:t>
            </a: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clubs, with earnings directed to the donor’s preferred Rotary cause.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B536E-5516-4782-D0F5-B19125BE3A26}"/>
              </a:ext>
            </a:extLst>
          </p:cNvPr>
          <p:cNvSpPr txBox="1"/>
          <p:nvPr/>
        </p:nvSpPr>
        <p:spPr>
          <a:xfrm>
            <a:off x="3124200" y="2286000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Benefactors pledge minimum $1,000 legacy gift, “</a:t>
            </a:r>
            <a:r>
              <a:rPr lang="en-US" sz="1600" b="1" kern="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Promise Club” = 100% Benefactors</a:t>
            </a:r>
          </a:p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Bequest Society members pledge minimum $10,000 legacy gift</a:t>
            </a:r>
          </a:p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 may be direct to the Endowment or as part of estate plan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8388DB-1319-6797-3888-77B32935DF06}"/>
              </a:ext>
            </a:extLst>
          </p:cNvPr>
          <p:cNvSpPr txBox="1"/>
          <p:nvPr/>
        </p:nvSpPr>
        <p:spPr>
          <a:xfrm>
            <a:off x="3124200" y="4795361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www.Rotary.org/en/Rotary-Endowment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D6890 Major Gifts Chair, Gerry </a:t>
            </a:r>
            <a:r>
              <a:rPr lang="en-US" sz="16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Gutenstein</a:t>
            </a:r>
            <a:endParaRPr lang="en-US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Rotary.org / My Rotary &gt;&gt; Learning Center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974FA-20E3-8AC4-3B2C-905378C92611}"/>
              </a:ext>
            </a:extLst>
          </p:cNvPr>
          <p:cNvSpPr txBox="1"/>
          <p:nvPr/>
        </p:nvSpPr>
        <p:spPr>
          <a:xfrm>
            <a:off x="3124200" y="3552825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Recognition Summary (CRS) shows Benefactors and number of Bequest 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Donors, Arch C. </a:t>
            </a:r>
            <a:r>
              <a:rPr lang="en-US" sz="16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Klumph</a:t>
            </a: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Society and Bequest Society Report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Paul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Harris Fellow and Benefactor Report (includes former members)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47B71-CACD-7482-E9AD-7BBDA2CAF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199DAB-F3FE-9187-E3BD-879542C1DE2D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3767A7-2EA5-1C93-39BF-4ACBCC5660EC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3F55A587-80B5-94F9-BD70-87E5B5CBD1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43AD650-5E43-6572-0E68-007F3CC683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4A733A1-345D-B730-209E-823D463576FD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Endowment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8D85A1-F5C0-E98F-04A8-D87ADC539D58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9605F-3E7E-9FCC-7383-FD4700591003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B9CE3E1-0DCB-F736-6087-8ED068ECC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A2ACC836-F0E2-F7A4-1025-0E887D874C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BF75E35E-8F1E-8FA9-8369-08F28E462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CD1D38-3F37-04D2-AE47-76C6F5C89E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749" t="8001" r="28002" b="18664"/>
          <a:stretch/>
        </p:blipFill>
        <p:spPr>
          <a:xfrm>
            <a:off x="1028700" y="1153888"/>
            <a:ext cx="3685109" cy="4713512"/>
          </a:xfrm>
          <a:prstGeom prst="rect">
            <a:avLst/>
          </a:prstGeom>
          <a:ln w="50800">
            <a:solidFill>
              <a:schemeClr val="accent4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3965C2-79C6-2AAA-1599-D7FBBB4EA19A}"/>
              </a:ext>
            </a:extLst>
          </p:cNvPr>
          <p:cNvSpPr txBox="1"/>
          <p:nvPr/>
        </p:nvSpPr>
        <p:spPr>
          <a:xfrm>
            <a:off x="4965109" y="1295400"/>
            <a:ext cx="6307977" cy="1436291"/>
          </a:xfrm>
          <a:prstGeom prst="rect">
            <a:avLst/>
          </a:prstGeom>
          <a:solidFill>
            <a:schemeClr val="tx1"/>
          </a:solidFill>
          <a:ln w="50800">
            <a:solidFill>
              <a:schemeClr val="accent4"/>
            </a:solidFill>
          </a:ln>
        </p:spPr>
        <p:txBody>
          <a:bodyPr wrap="square" tIns="182880" bIns="182880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Endowment CHALLENGE #1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will be District 6890’s FIRST “Promise Club?”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100% of members pledge &gt; $1,000 to Rotary’s Endowment</a:t>
            </a:r>
            <a:endParaRPr lang="en-US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63BB3-34D9-1694-75D1-FFE6D8722B9E}"/>
              </a:ext>
            </a:extLst>
          </p:cNvPr>
          <p:cNvSpPr txBox="1"/>
          <p:nvPr/>
        </p:nvSpPr>
        <p:spPr>
          <a:xfrm>
            <a:off x="4962525" y="3124821"/>
            <a:ext cx="6307977" cy="2492990"/>
          </a:xfrm>
          <a:prstGeom prst="rect">
            <a:avLst/>
          </a:prstGeom>
          <a:solidFill>
            <a:schemeClr val="tx1"/>
          </a:solidFill>
          <a:ln w="50800">
            <a:solidFill>
              <a:schemeClr val="accent4"/>
            </a:solidFill>
          </a:ln>
        </p:spPr>
        <p:txBody>
          <a:bodyPr wrap="square" tIns="182880" bIns="182880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kern="0" spc="-3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Endowment CHALLENGE #2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District 6890 Rotary club will create 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“Named Fund?”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$25,000 Endowment contribution is eligible for Named Fund</a:t>
            </a:r>
          </a:p>
          <a:p>
            <a:pPr marL="0" marR="0" lvl="0" indent="0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• $100,000 Endowment contribution (proceeds to SHARE) is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eligible to have DDF earmarked for YOUR CLUB each year</a:t>
            </a:r>
            <a:endParaRPr lang="en-US" sz="1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9348A-F647-B79A-B9C2-E94AD09BC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">
            <a:extLst>
              <a:ext uri="{FF2B5EF4-FFF2-40B4-BE49-F238E27FC236}">
                <a16:creationId xmlns:a16="http://schemas.microsoft.com/office/drawing/2014/main" id="{F507237E-6C38-4C3B-7FCB-70BCF4DA6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3" r="19931" b="9557"/>
          <a:stretch/>
        </p:blipFill>
        <p:spPr>
          <a:xfrm>
            <a:off x="-22328" y="0"/>
            <a:ext cx="122107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6CCDA-87CD-DF75-B26D-05B467390759}"/>
              </a:ext>
            </a:extLst>
          </p:cNvPr>
          <p:cNvSpPr txBox="1"/>
          <p:nvPr/>
        </p:nvSpPr>
        <p:spPr>
          <a:xfrm>
            <a:off x="101601" y="5766137"/>
            <a:ext cx="11988800" cy="1015663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6000" b="1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Honduras Mission Trips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DB774-BD93-B004-1179-4DAA1B786F80}"/>
              </a:ext>
            </a:extLst>
          </p:cNvPr>
          <p:cNvSpPr txBox="1"/>
          <p:nvPr/>
        </p:nvSpPr>
        <p:spPr>
          <a:xfrm>
            <a:off x="994229" y="76200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Fund – SHARE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F7A0C-DD56-3BAA-B815-2E5E3BA325DD}"/>
              </a:ext>
            </a:extLst>
          </p:cNvPr>
          <p:cNvSpPr txBox="1"/>
          <p:nvPr/>
        </p:nvSpPr>
        <p:spPr>
          <a:xfrm>
            <a:off x="1790700" y="4740533"/>
            <a:ext cx="8610600" cy="99129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6890 Rotarians 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serving in Honduras for over 15 years!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Contact: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Jim Weaver (Lake Wales Breakfast), Irma Cole (Lakeland),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baseline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Christy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(Tampa Westchase), Ed Odom (FishHawk-Riverview)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1613656-7940-0E98-42FE-B0BCAEBCC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326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109F7E-A658-92DC-D3DB-99624A281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0AEF02-FFF6-9BDC-17CB-924D929586C2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7D196A-7884-B4DD-E927-DAB30AA10077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9DF5AF0-4A13-733A-CBA6-66AE8EBC86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49DF5AF0-4A13-733A-CBA6-66AE8EBC86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8E44240-D9E9-A154-D9D6-D2105992606C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Fund – SHARE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188E26-5B27-D371-7EE8-D852CB3F2F64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243F7F-E3B3-A981-4C8B-B8901551EC72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24EDB2B-D577-A531-0110-656855A13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005696"/>
                </a:solidFill>
                <a:cs typeface="Arial" panose="020B0604020202020204" pitchFamily="34" charset="0"/>
              </a:rPr>
              <a:t>7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5696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3375A200-2B52-996B-8EAC-2E0CA297D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A499A368-AA99-335E-60EE-C52DCAC73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85162-269C-72C0-61C9-E46650F92E9B}"/>
              </a:ext>
            </a:extLst>
          </p:cNvPr>
          <p:cNvSpPr txBox="1"/>
          <p:nvPr/>
        </p:nvSpPr>
        <p:spPr>
          <a:xfrm>
            <a:off x="990600" y="1343025"/>
            <a:ext cx="1905000" cy="4001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CA6A8-C043-6316-3CF1-FD1DF399D5AD}"/>
              </a:ext>
            </a:extLst>
          </p:cNvPr>
          <p:cNvSpPr txBox="1"/>
          <p:nvPr/>
        </p:nvSpPr>
        <p:spPr>
          <a:xfrm>
            <a:off x="990600" y="3790890"/>
            <a:ext cx="1905000" cy="4001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06B7E-A65E-2CDF-75E0-C310AF5849D2}"/>
              </a:ext>
            </a:extLst>
          </p:cNvPr>
          <p:cNvSpPr txBox="1"/>
          <p:nvPr/>
        </p:nvSpPr>
        <p:spPr>
          <a:xfrm>
            <a:off x="990600" y="5029140"/>
            <a:ext cx="1905000" cy="4001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9DF92-54B0-6438-48BE-2F65B927D57B}"/>
              </a:ext>
            </a:extLst>
          </p:cNvPr>
          <p:cNvSpPr txBox="1"/>
          <p:nvPr/>
        </p:nvSpPr>
        <p:spPr>
          <a:xfrm>
            <a:off x="3124200" y="1143000"/>
            <a:ext cx="8148886" cy="830997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program for TRF contributions.  Funds are held in “escrow” for 3 years, earnings used for administration and fund raising.  Roughly half of funds are returned to districts (earmarked for clubs in 6890) to be applied to eligible grants.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897CDF-FB3F-B0FE-D391-B4DD4038A14D}"/>
              </a:ext>
            </a:extLst>
          </p:cNvPr>
          <p:cNvSpPr txBox="1"/>
          <p:nvPr/>
        </p:nvSpPr>
        <p:spPr>
          <a:xfrm>
            <a:off x="3124200" y="4771886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https://My.Rotary.org/en/Annual-Fund</a:t>
            </a:r>
          </a:p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D6890 Annual Fund Chair, Taylor Bell</a:t>
            </a:r>
          </a:p>
          <a:p>
            <a:pPr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Rotary.org / My Rotary &gt;&gt; Learning Center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9C8065-2ED5-3539-0EA1-2744B35DFFD0}"/>
              </a:ext>
            </a:extLst>
          </p:cNvPr>
          <p:cNvSpPr txBox="1"/>
          <p:nvPr/>
        </p:nvSpPr>
        <p:spPr>
          <a:xfrm>
            <a:off x="3124200" y="3533775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defTabSz="228600">
              <a:spcBef>
                <a:spcPts val="400"/>
              </a:spcBef>
              <a:defRPr/>
            </a:pPr>
            <a:r>
              <a:rPr lang="en-US" sz="1600" b="1" kern="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Contribution Report (Rotary.org / My Rotary &gt;&gt; Contribution &amp; Recognition)</a:t>
            </a:r>
          </a:p>
          <a:p>
            <a:pPr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TRF Newsletter (Annual Fund – SHARE contributions listed quarterly)</a:t>
            </a:r>
          </a:p>
          <a:p>
            <a:pPr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Recognition Summary</a:t>
            </a:r>
            <a:r>
              <a:rPr lang="en-US" sz="1600" b="1" kern="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(Rotary.org / My Rotary &gt;&gt; Contribution &amp; Recognition)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7977D5-0125-806D-4FB0-2B60D033D32C}"/>
              </a:ext>
            </a:extLst>
          </p:cNvPr>
          <p:cNvSpPr txBox="1"/>
          <p:nvPr/>
        </p:nvSpPr>
        <p:spPr>
          <a:xfrm>
            <a:off x="990600" y="2571690"/>
            <a:ext cx="1905000" cy="4001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23F0DB-EB3C-65F2-8F34-8F063953CDF7}"/>
              </a:ext>
            </a:extLst>
          </p:cNvPr>
          <p:cNvSpPr txBox="1"/>
          <p:nvPr/>
        </p:nvSpPr>
        <p:spPr>
          <a:xfrm>
            <a:off x="3124200" y="2286000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donation of $100 per member (sustaining TRF member) </a:t>
            </a:r>
          </a:p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Paul Harris Society</a:t>
            </a: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members pledge minimum $1,000 per year</a:t>
            </a:r>
          </a:p>
          <a:p>
            <a:pPr lvl="0"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EREY (Club averages $100 per capita AND each Rotarian gives at least $25)</a:t>
            </a:r>
          </a:p>
        </p:txBody>
      </p:sp>
    </p:spTree>
    <p:extLst>
      <p:ext uri="{BB962C8B-B14F-4D97-AF65-F5344CB8AC3E}">
        <p14:creationId xmlns:p14="http://schemas.microsoft.com/office/powerpoint/2010/main" val="102383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48E982-3C74-2353-9926-AC71EECC9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529BEC-150F-B5A3-E131-47E8308EAEE1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FC6F00-7800-B2D1-99EC-7523F91AC3C4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6CCF412F-272B-3098-7AAE-AF50A9E6C9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BE1B04ED-CFA6-9ABD-A18F-CC28FBBA93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5744EE-D048-DAD0-CC6E-C98E9C7D6B1C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 Your Numbers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E6794-670C-E081-6AC8-E534D2E0755F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6E6E5-4115-7E1D-DB63-B81DCD953E2A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4E47518-180D-5661-30C7-4D6206502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616D4C7C-085B-5488-8648-6DCDBCC02F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287923C5-ED48-036B-3991-031D1631FC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8" name="Picture 7" descr="A screenshot of a computer">
            <a:extLst>
              <a:ext uri="{FF2B5EF4-FFF2-40B4-BE49-F238E27FC236}">
                <a16:creationId xmlns:a16="http://schemas.microsoft.com/office/drawing/2014/main" id="{DCF8067B-4737-0BCA-89B9-88C2B2C2B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38668" r="55805" b="17329"/>
          <a:stretch/>
        </p:blipFill>
        <p:spPr>
          <a:xfrm>
            <a:off x="6166491" y="1183109"/>
            <a:ext cx="5415909" cy="458269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7DC8D24-8B24-9A9C-ABB3-5937BD11EB83}"/>
              </a:ext>
            </a:extLst>
          </p:cNvPr>
          <p:cNvSpPr/>
          <p:nvPr/>
        </p:nvSpPr>
        <p:spPr>
          <a:xfrm>
            <a:off x="6057508" y="2728610"/>
            <a:ext cx="381000" cy="367309"/>
          </a:xfrm>
          <a:prstGeom prst="star5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2CB3025-4450-C7A6-8ED0-221C34868671}"/>
              </a:ext>
            </a:extLst>
          </p:cNvPr>
          <p:cNvSpPr/>
          <p:nvPr/>
        </p:nvSpPr>
        <p:spPr>
          <a:xfrm>
            <a:off x="6057508" y="3842545"/>
            <a:ext cx="381000" cy="367309"/>
          </a:xfrm>
          <a:prstGeom prst="star5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022245D-86D6-7845-8A59-01AD6F14551C}"/>
              </a:ext>
            </a:extLst>
          </p:cNvPr>
          <p:cNvSpPr/>
          <p:nvPr/>
        </p:nvSpPr>
        <p:spPr>
          <a:xfrm>
            <a:off x="6057508" y="4585691"/>
            <a:ext cx="381000" cy="367309"/>
          </a:xfrm>
          <a:prstGeom prst="star5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EE407-862D-53FE-651D-D92AD04C49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88" t="22767" r="29574" b="4610"/>
          <a:stretch/>
        </p:blipFill>
        <p:spPr>
          <a:xfrm>
            <a:off x="1005840" y="2448611"/>
            <a:ext cx="4937760" cy="2926080"/>
          </a:xfrm>
          <a:prstGeom prst="rect">
            <a:avLst/>
          </a:prstGeom>
          <a:ln w="25400">
            <a:solidFill>
              <a:schemeClr val="accent1">
                <a:shade val="15000"/>
                <a:hueMod val="94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427D0E-9F1E-10D4-CFD0-D4EA491FF837}"/>
              </a:ext>
            </a:extLst>
          </p:cNvPr>
          <p:cNvSpPr txBox="1"/>
          <p:nvPr/>
        </p:nvSpPr>
        <p:spPr>
          <a:xfrm>
            <a:off x="1012295" y="1210103"/>
            <a:ext cx="4937760" cy="99129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 Officers can access a variety of TRF, Membership, and other reports at Rotary.org (My Rotary). Log-in required.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9041A7-A377-CFFB-3198-BE0C1E5DC83A}"/>
              </a:ext>
            </a:extLst>
          </p:cNvPr>
          <p:cNvSpPr/>
          <p:nvPr/>
        </p:nvSpPr>
        <p:spPr>
          <a:xfrm>
            <a:off x="923828" y="2927526"/>
            <a:ext cx="838200" cy="2373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F51561-00B3-932E-4FDE-7D6D9266FE24}"/>
              </a:ext>
            </a:extLst>
          </p:cNvPr>
          <p:cNvSpPr/>
          <p:nvPr/>
        </p:nvSpPr>
        <p:spPr>
          <a:xfrm>
            <a:off x="2133600" y="3384726"/>
            <a:ext cx="1295400" cy="40861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1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1A6193-15A6-83C9-D49A-6AD174F8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1B7FA2-B4B4-688D-DD03-4832C664E4CF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744CE8-F0FF-68F6-EA08-61FF5CCA2E07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154C292E-4C6B-9D16-6675-77AF24A45D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154C292E-4C6B-9D16-6675-77AF24A45D8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3A0961-0CC9-83B5-2951-274BE3C951C5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CRS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Best Report for PHF Recognition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C5CEF-199A-D562-E308-7D60CE5A1F40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F71407A-6211-BFCA-43C5-8C19BDCF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9B5BD7FD-0881-2292-4E9E-EA748328A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8B2A3F8B-828E-1086-1919-D3B2FD199C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BE9914F-61D9-1FBE-52F8-98D2D873BD55}"/>
              </a:ext>
            </a:extLst>
          </p:cNvPr>
          <p:cNvGrpSpPr/>
          <p:nvPr/>
        </p:nvGrpSpPr>
        <p:grpSpPr>
          <a:xfrm>
            <a:off x="230120" y="1114425"/>
            <a:ext cx="8609080" cy="4304540"/>
            <a:chOff x="198120" y="1258060"/>
            <a:chExt cx="8609080" cy="43045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3EC7C-3A87-CEB9-1D0A-8B7FE6BA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125" t="10664" r="11375" b="34669"/>
            <a:stretch/>
          </p:blipFill>
          <p:spPr>
            <a:xfrm>
              <a:off x="198120" y="1258060"/>
              <a:ext cx="8609080" cy="430454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5B1F3-F332-EEEC-2D0F-214C9F83F51B}"/>
                </a:ext>
              </a:extLst>
            </p:cNvPr>
            <p:cNvGrpSpPr/>
            <p:nvPr/>
          </p:nvGrpSpPr>
          <p:grpSpPr>
            <a:xfrm>
              <a:off x="228600" y="3448044"/>
              <a:ext cx="1922150" cy="2033579"/>
              <a:chOff x="228600" y="3448044"/>
              <a:chExt cx="1922150" cy="203357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D540D49-208C-C878-AA4E-8FEF526B2764}"/>
                  </a:ext>
                </a:extLst>
              </p:cNvPr>
              <p:cNvSpPr/>
              <p:nvPr/>
            </p:nvSpPr>
            <p:spPr>
              <a:xfrm>
                <a:off x="228600" y="3448044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B6D9250-6198-E9AF-A29E-B4970B2666FD}"/>
                  </a:ext>
                </a:extLst>
              </p:cNvPr>
              <p:cNvSpPr/>
              <p:nvPr/>
            </p:nvSpPr>
            <p:spPr>
              <a:xfrm>
                <a:off x="228600" y="3600444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532503-84A9-A6DD-C99C-419D359ACC25}"/>
                  </a:ext>
                </a:extLst>
              </p:cNvPr>
              <p:cNvSpPr/>
              <p:nvPr/>
            </p:nvSpPr>
            <p:spPr>
              <a:xfrm>
                <a:off x="228600" y="3733800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98B14A6-ADEB-247C-19DF-1FE5CB7C2168}"/>
                  </a:ext>
                </a:extLst>
              </p:cNvPr>
              <p:cNvSpPr/>
              <p:nvPr/>
            </p:nvSpPr>
            <p:spPr>
              <a:xfrm>
                <a:off x="228600" y="3894001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67AA20-360F-2B9C-868F-987C668A7801}"/>
                  </a:ext>
                </a:extLst>
              </p:cNvPr>
              <p:cNvSpPr/>
              <p:nvPr/>
            </p:nvSpPr>
            <p:spPr>
              <a:xfrm>
                <a:off x="228600" y="4046401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0BB5B58-C97E-222C-1D1D-44AD5DA5A072}"/>
                  </a:ext>
                </a:extLst>
              </p:cNvPr>
              <p:cNvSpPr/>
              <p:nvPr/>
            </p:nvSpPr>
            <p:spPr>
              <a:xfrm>
                <a:off x="228600" y="4200516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DCF01CE-D0EB-C359-AC89-941BFC95E36C}"/>
                  </a:ext>
                </a:extLst>
              </p:cNvPr>
              <p:cNvSpPr/>
              <p:nvPr/>
            </p:nvSpPr>
            <p:spPr>
              <a:xfrm>
                <a:off x="228600" y="4352916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9D3BF24-8384-2F35-4E83-738D4F788A00}"/>
                  </a:ext>
                </a:extLst>
              </p:cNvPr>
              <p:cNvSpPr/>
              <p:nvPr/>
            </p:nvSpPr>
            <p:spPr>
              <a:xfrm>
                <a:off x="228600" y="4503599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E1A65BC-2B2F-F4B1-F81F-17920A7BCA63}"/>
                  </a:ext>
                </a:extLst>
              </p:cNvPr>
              <p:cNvSpPr/>
              <p:nvPr/>
            </p:nvSpPr>
            <p:spPr>
              <a:xfrm>
                <a:off x="228600" y="4655999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AED6C9-C03C-D94C-ED42-EB6C3699F9A4}"/>
                  </a:ext>
                </a:extLst>
              </p:cNvPr>
              <p:cNvSpPr/>
              <p:nvPr/>
            </p:nvSpPr>
            <p:spPr>
              <a:xfrm>
                <a:off x="228600" y="4808399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6D8B0D6-70C1-55F5-41E6-7656A6005B62}"/>
                  </a:ext>
                </a:extLst>
              </p:cNvPr>
              <p:cNvSpPr/>
              <p:nvPr/>
            </p:nvSpPr>
            <p:spPr>
              <a:xfrm>
                <a:off x="228600" y="5265597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FA10AAE-3E54-70F7-2861-FE1EFBD7FFBE}"/>
                  </a:ext>
                </a:extLst>
              </p:cNvPr>
              <p:cNvSpPr/>
              <p:nvPr/>
            </p:nvSpPr>
            <p:spPr>
              <a:xfrm>
                <a:off x="228600" y="4956040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B131368-531F-AFA7-7CC9-2A1B79005CC6}"/>
                  </a:ext>
                </a:extLst>
              </p:cNvPr>
              <p:cNvSpPr/>
              <p:nvPr/>
            </p:nvSpPr>
            <p:spPr>
              <a:xfrm>
                <a:off x="228600" y="5108432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F330599-B982-0CBE-0627-937291F3F65C}"/>
                  </a:ext>
                </a:extLst>
              </p:cNvPr>
              <p:cNvSpPr/>
              <p:nvPr/>
            </p:nvSpPr>
            <p:spPr>
              <a:xfrm>
                <a:off x="228600" y="5408471"/>
                <a:ext cx="1922150" cy="731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171FB2-30C4-07D9-33F4-430D34669BCE}"/>
              </a:ext>
            </a:extLst>
          </p:cNvPr>
          <p:cNvGrpSpPr/>
          <p:nvPr/>
        </p:nvGrpSpPr>
        <p:grpSpPr>
          <a:xfrm>
            <a:off x="4114800" y="2774063"/>
            <a:ext cx="7923015" cy="709446"/>
            <a:chOff x="4114800" y="2917698"/>
            <a:chExt cx="7923015" cy="70944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3ED8A1-6057-4B13-3ACD-9C53F19B6549}"/>
                </a:ext>
              </a:extLst>
            </p:cNvPr>
            <p:cNvSpPr txBox="1"/>
            <p:nvPr/>
          </p:nvSpPr>
          <p:spPr>
            <a:xfrm>
              <a:off x="8913615" y="2917698"/>
              <a:ext cx="3124200" cy="55399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Recognition Amount </a:t>
              </a:r>
            </a:p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(Dollars Given AND Points Received)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C3444F8-3ADE-551A-252B-F53EC9CA356E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4114800" y="3194697"/>
              <a:ext cx="4798815" cy="432447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0EF746-D439-4553-F4E7-334D29D342FD}"/>
              </a:ext>
            </a:extLst>
          </p:cNvPr>
          <p:cNvGrpSpPr/>
          <p:nvPr/>
        </p:nvGrpSpPr>
        <p:grpSpPr>
          <a:xfrm>
            <a:off x="6126824" y="3818765"/>
            <a:ext cx="5941351" cy="553998"/>
            <a:chOff x="6126824" y="3962400"/>
            <a:chExt cx="5941351" cy="55399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B68AD8-7D55-9D3F-CD66-3FFE07427930}"/>
                </a:ext>
              </a:extLst>
            </p:cNvPr>
            <p:cNvSpPr txBox="1"/>
            <p:nvPr/>
          </p:nvSpPr>
          <p:spPr>
            <a:xfrm>
              <a:off x="8943975" y="3962400"/>
              <a:ext cx="3124200" cy="55399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Recognition Pts Available </a:t>
              </a:r>
            </a:p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(Points Available for Transfer ONLY)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7724588-0E19-6021-E2D2-2F22C0CA214D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6126824" y="4064177"/>
              <a:ext cx="2817151" cy="175222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FD1A59-05B5-4D82-36FF-9EABC6B0E536}"/>
              </a:ext>
            </a:extLst>
          </p:cNvPr>
          <p:cNvGrpSpPr/>
          <p:nvPr/>
        </p:nvGrpSpPr>
        <p:grpSpPr>
          <a:xfrm>
            <a:off x="4594286" y="4545362"/>
            <a:ext cx="7473889" cy="873603"/>
            <a:chOff x="4594286" y="4688997"/>
            <a:chExt cx="7473889" cy="87360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6C73EC-45E0-F541-A70C-CC62B5387A1A}"/>
                </a:ext>
              </a:extLst>
            </p:cNvPr>
            <p:cNvSpPr txBox="1"/>
            <p:nvPr/>
          </p:nvSpPr>
          <p:spPr>
            <a:xfrm>
              <a:off x="8943975" y="5008602"/>
              <a:ext cx="3124200" cy="55399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Paul Harris Fellow Status </a:t>
              </a:r>
            </a:p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(Up to PHF + 8 MAX)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5D5E059-5A01-42F6-B5D7-EA9BD28B7491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4594286" y="4688997"/>
              <a:ext cx="4349689" cy="596604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98A0576-CAA7-4BF2-4CBD-4DFF0997209D}"/>
              </a:ext>
            </a:extLst>
          </p:cNvPr>
          <p:cNvSpPr txBox="1"/>
          <p:nvPr/>
        </p:nvSpPr>
        <p:spPr>
          <a:xfrm>
            <a:off x="647701" y="5495165"/>
            <a:ext cx="1086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CRS is available to Club Presidents, Presidents-Elect, Secretaries, and TRF Chairs at Rotary.org (My Rotary). Log-in required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57B8E1A-689E-2D69-499C-1712DD021962}"/>
              </a:ext>
            </a:extLst>
          </p:cNvPr>
          <p:cNvSpPr/>
          <p:nvPr/>
        </p:nvSpPr>
        <p:spPr>
          <a:xfrm>
            <a:off x="6943725" y="1932815"/>
            <a:ext cx="17526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38442E-F079-7A6F-90C8-6E3DCB9D13C3}"/>
              </a:ext>
            </a:extLst>
          </p:cNvPr>
          <p:cNvGrpSpPr/>
          <p:nvPr/>
        </p:nvGrpSpPr>
        <p:grpSpPr>
          <a:xfrm>
            <a:off x="6619875" y="1323481"/>
            <a:ext cx="4495800" cy="1123684"/>
            <a:chOff x="6619875" y="1467116"/>
            <a:chExt cx="4495800" cy="112368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98A8A21-7731-6C87-0FDE-CF9B366E7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7758" t="46666" r="8492" b="38665"/>
            <a:stretch/>
          </p:blipFill>
          <p:spPr>
            <a:xfrm>
              <a:off x="6858000" y="1556605"/>
              <a:ext cx="4114800" cy="100584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8F6A68F-BF53-3902-5E50-05A3F52DD9AD}"/>
                </a:ext>
              </a:extLst>
            </p:cNvPr>
            <p:cNvSpPr/>
            <p:nvPr/>
          </p:nvSpPr>
          <p:spPr>
            <a:xfrm>
              <a:off x="6619875" y="1467116"/>
              <a:ext cx="4495800" cy="112368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3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3C0B34-1D12-FA9A-5808-56DFA5AC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598A656-596D-DF2F-F394-5B78FA92F438}"/>
              </a:ext>
            </a:extLst>
          </p:cNvPr>
          <p:cNvGrpSpPr/>
          <p:nvPr/>
        </p:nvGrpSpPr>
        <p:grpSpPr>
          <a:xfrm>
            <a:off x="838200" y="470536"/>
            <a:ext cx="10444541" cy="5612125"/>
            <a:chOff x="640200" y="352902"/>
            <a:chExt cx="7833406" cy="420909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E80278-05B9-31E2-71CF-9C4E7CBBF8CA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5D46087C-65B2-A999-6D83-A084D8C455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BE1B04ED-CFA6-9ABD-A18F-CC28FBBA93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F977A8-5926-6309-3853-BC5B3948197A}"/>
              </a:ext>
            </a:extLst>
          </p:cNvPr>
          <p:cNvSpPr txBox="1"/>
          <p:nvPr/>
        </p:nvSpPr>
        <p:spPr>
          <a:xfrm rot="16200000">
            <a:off x="-1698727" y="3134367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DA8290C-3471-43C3-2A97-DEE020969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3EF911-FC8E-BCF8-F886-934D110D4D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250" t="13333" r="14750" b="5333"/>
          <a:stretch/>
        </p:blipFill>
        <p:spPr>
          <a:xfrm>
            <a:off x="1066800" y="1082842"/>
            <a:ext cx="5985159" cy="447975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24C6E-0AC7-8ADB-6298-739EE2736C5B}"/>
              </a:ext>
            </a:extLst>
          </p:cNvPr>
          <p:cNvSpPr txBox="1"/>
          <p:nvPr/>
        </p:nvSpPr>
        <p:spPr>
          <a:xfrm>
            <a:off x="368838" y="5696146"/>
            <a:ext cx="11289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Club Fundraising Analysis is available to Presidents, Presidents-Elect, Secretaries, &amp; TRF Chairs at Rotary.org (My Rotary). Log-in required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3F3583-1054-8C43-866B-AECDD4F76F86}"/>
              </a:ext>
            </a:extLst>
          </p:cNvPr>
          <p:cNvSpPr txBox="1"/>
          <p:nvPr/>
        </p:nvSpPr>
        <p:spPr>
          <a:xfrm>
            <a:off x="685801" y="331827"/>
            <a:ext cx="10868026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Fundraising Analysis – Best Report for Club TRENDS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05DF89-4188-B55C-D4F4-3F3900330BEA}"/>
              </a:ext>
            </a:extLst>
          </p:cNvPr>
          <p:cNvGrpSpPr/>
          <p:nvPr/>
        </p:nvGrpSpPr>
        <p:grpSpPr>
          <a:xfrm>
            <a:off x="3430785" y="2001768"/>
            <a:ext cx="7923015" cy="709446"/>
            <a:chOff x="4114800" y="2917698"/>
            <a:chExt cx="7923015" cy="7094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1816EC-6659-3EBA-C395-5E9007A3DEBE}"/>
                </a:ext>
              </a:extLst>
            </p:cNvPr>
            <p:cNvSpPr txBox="1"/>
            <p:nvPr/>
          </p:nvSpPr>
          <p:spPr>
            <a:xfrm>
              <a:off x="8913615" y="2917698"/>
              <a:ext cx="3124200" cy="55399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Annual Fund Total </a:t>
              </a:r>
            </a:p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(Prior Years)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45E9B4F-7398-9202-3AE3-208A2826E634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4114800" y="3194697"/>
              <a:ext cx="4798815" cy="432447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FF33C4-A273-9C6F-49CD-8939A156DEB5}"/>
              </a:ext>
            </a:extLst>
          </p:cNvPr>
          <p:cNvGrpSpPr/>
          <p:nvPr/>
        </p:nvGrpSpPr>
        <p:grpSpPr>
          <a:xfrm>
            <a:off x="4165853" y="2784862"/>
            <a:ext cx="7180524" cy="553998"/>
            <a:chOff x="4887651" y="3962400"/>
            <a:chExt cx="7180524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72BEB6-68B0-0410-CC05-45F38A134D07}"/>
                </a:ext>
              </a:extLst>
            </p:cNvPr>
            <p:cNvSpPr txBox="1"/>
            <p:nvPr/>
          </p:nvSpPr>
          <p:spPr>
            <a:xfrm>
              <a:off x="8943975" y="3962400"/>
              <a:ext cx="3124200" cy="55399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Annual Fund to Date </a:t>
              </a:r>
            </a:p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(This Year and Prior Years)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EFACAC-76E5-41AD-03D4-1A7ACFAF8EF2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4887651" y="4239399"/>
              <a:ext cx="4056324" cy="228757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95B1F1-6711-7C12-0FA5-67A7E76E947F}"/>
              </a:ext>
            </a:extLst>
          </p:cNvPr>
          <p:cNvGrpSpPr/>
          <p:nvPr/>
        </p:nvGrpSpPr>
        <p:grpSpPr>
          <a:xfrm>
            <a:off x="4059379" y="3551560"/>
            <a:ext cx="7286998" cy="576747"/>
            <a:chOff x="4781177" y="5008602"/>
            <a:chExt cx="7286998" cy="57674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85F9DA-F962-18E7-EBDE-80AB0309F0B9}"/>
                </a:ext>
              </a:extLst>
            </p:cNvPr>
            <p:cNvSpPr txBox="1"/>
            <p:nvPr/>
          </p:nvSpPr>
          <p:spPr>
            <a:xfrm>
              <a:off x="8943975" y="5008602"/>
              <a:ext cx="3124200" cy="55399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Annual Fund Goal </a:t>
              </a:r>
            </a:p>
            <a:p>
              <a:pPr marL="0" marR="0" lvl="0" indent="0" algn="ctr" defTabSz="2286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(This Year and Prior Years)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ECA7DA-2263-54A0-B238-271D81E23B0E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4781177" y="5285601"/>
              <a:ext cx="4162798" cy="299748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D7D5BB9-6B9C-646B-11FA-1D532738B29F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pic>
        <p:nvPicPr>
          <p:cNvPr id="30" name="Picture 29" descr="A black background with blue text">
            <a:extLst>
              <a:ext uri="{FF2B5EF4-FFF2-40B4-BE49-F238E27FC236}">
                <a16:creationId xmlns:a16="http://schemas.microsoft.com/office/drawing/2014/main" id="{CA9D9ECC-1521-5A66-ADA5-3F7800CDE4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31" name="Picture 30" descr="A logo with blue text">
            <a:extLst>
              <a:ext uri="{FF2B5EF4-FFF2-40B4-BE49-F238E27FC236}">
                <a16:creationId xmlns:a16="http://schemas.microsoft.com/office/drawing/2014/main" id="{9914AF86-A1D3-80DB-9116-35BF144BE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DF0AE-1EAA-455D-0400-0E67E5459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113DC5-BEF4-9D41-2BD1-233AAFF52B71}"/>
              </a:ext>
            </a:extLst>
          </p:cNvPr>
          <p:cNvGrpSpPr/>
          <p:nvPr/>
        </p:nvGrpSpPr>
        <p:grpSpPr>
          <a:xfrm>
            <a:off x="909259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A88E2F-3D28-92FC-F4C2-D65E0DD84258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BE1B04ED-CFA6-9ABD-A18F-CC28FBBA93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BE1B04ED-CFA6-9ABD-A18F-CC28FBBA93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772E74-C646-6859-D2D7-58B9844913C6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Monthly Contribution – Best for 3 Key Elements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331501-DFAD-5F0E-3423-B36AFFCA2E82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F07499-D563-0CFA-1A1C-8F356F9078E8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453B6D8-2B77-99FE-AAF1-3CB7CC49C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096917BF-1D69-8767-CB72-0612BD342B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843AC96E-780D-1298-B818-8DF172414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28" name="Picture 27" descr="A red sign with yellow text">
            <a:extLst>
              <a:ext uri="{FF2B5EF4-FFF2-40B4-BE49-F238E27FC236}">
                <a16:creationId xmlns:a16="http://schemas.microsoft.com/office/drawing/2014/main" id="{B86BC5F9-619A-C4DC-F232-27EB8C7A85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95" y="4370925"/>
            <a:ext cx="1204305" cy="155806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2" name="Picture 31" descr="A child holding a water bottle&#10;&#10;AI-generated content may be incorrect.">
            <a:extLst>
              <a:ext uri="{FF2B5EF4-FFF2-40B4-BE49-F238E27FC236}">
                <a16:creationId xmlns:a16="http://schemas.microsoft.com/office/drawing/2014/main" id="{69D67005-C900-CD16-39CE-7A21EC34DB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329"/>
          <a:stretch/>
        </p:blipFill>
        <p:spPr>
          <a:xfrm>
            <a:off x="1219200" y="4370925"/>
            <a:ext cx="1525822" cy="1558069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6BA83CE-2105-7310-C97F-E1E155AE9B07}"/>
              </a:ext>
            </a:extLst>
          </p:cNvPr>
          <p:cNvGrpSpPr/>
          <p:nvPr/>
        </p:nvGrpSpPr>
        <p:grpSpPr>
          <a:xfrm>
            <a:off x="8391424" y="4369030"/>
            <a:ext cx="2381841" cy="1565144"/>
            <a:chOff x="8171118" y="4648200"/>
            <a:chExt cx="2286000" cy="1285973"/>
          </a:xfrm>
        </p:grpSpPr>
        <p:pic>
          <p:nvPicPr>
            <p:cNvPr id="30" name="Picture 29" descr="A close-up of hands holding a globe&#10;&#10;AI-generated content may be incorrect.">
              <a:extLst>
                <a:ext uri="{FF2B5EF4-FFF2-40B4-BE49-F238E27FC236}">
                  <a16:creationId xmlns:a16="http://schemas.microsoft.com/office/drawing/2014/main" id="{017BDFBD-EAE2-57C0-C3E3-EE444D02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1118" y="4648200"/>
              <a:ext cx="2286000" cy="1283522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2F135F-FCDC-829E-1834-3590A2C6EF57}"/>
                </a:ext>
              </a:extLst>
            </p:cNvPr>
            <p:cNvSpPr txBox="1"/>
            <p:nvPr/>
          </p:nvSpPr>
          <p:spPr>
            <a:xfrm>
              <a:off x="8171118" y="5685351"/>
              <a:ext cx="2286000" cy="24882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Legacy, Rotary’s Promise</a:t>
              </a:r>
              <a:endPara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BF81031-D5C1-F444-5EDB-A513311DF9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1076227"/>
            <a:ext cx="9028959" cy="315800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D29286D-6344-38E1-604A-1C05B3D5AF21}"/>
              </a:ext>
            </a:extLst>
          </p:cNvPr>
          <p:cNvSpPr/>
          <p:nvPr/>
        </p:nvSpPr>
        <p:spPr>
          <a:xfrm>
            <a:off x="5867400" y="1572703"/>
            <a:ext cx="6096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D82F56-0B24-E6A8-CA0B-E45EE642EDA9}"/>
              </a:ext>
            </a:extLst>
          </p:cNvPr>
          <p:cNvSpPr/>
          <p:nvPr/>
        </p:nvSpPr>
        <p:spPr>
          <a:xfrm>
            <a:off x="6477000" y="1572703"/>
            <a:ext cx="87208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4A21E7-0201-099B-FB39-2556B341A457}"/>
              </a:ext>
            </a:extLst>
          </p:cNvPr>
          <p:cNvSpPr/>
          <p:nvPr/>
        </p:nvSpPr>
        <p:spPr>
          <a:xfrm>
            <a:off x="7281312" y="1572703"/>
            <a:ext cx="7620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74E88F-CEFF-7080-F287-1D1726B44212}"/>
              </a:ext>
            </a:extLst>
          </p:cNvPr>
          <p:cNvSpPr/>
          <p:nvPr/>
        </p:nvSpPr>
        <p:spPr>
          <a:xfrm>
            <a:off x="8805312" y="1572703"/>
            <a:ext cx="872088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46E97D-E88D-74A7-3BD1-4320B2BD3A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176" r="7684"/>
          <a:stretch/>
        </p:blipFill>
        <p:spPr>
          <a:xfrm>
            <a:off x="4384243" y="4026606"/>
            <a:ext cx="3762539" cy="20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9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3B217-BAA7-FAFF-3957-1BE396BD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EB19E98-CFFD-44F5-17FF-946CFB412206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B5AFB9-FCC4-FCA1-B26C-55FB5A76FE13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06904C76-CAB8-F5E2-5C22-580ED2EC7A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6904C76-CAB8-F5E2-5C22-580ED2EC7A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E63CF9-CA17-6A78-F1A5-5F18D09EC282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Counting Down:  123…122…121… (days)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B4C2D-FDD1-6457-48EC-FE769E977C5B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 defTabSz="457189">
              <a:defRPr/>
            </a:pP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CC083-F826-AED0-4B04-11A73B0FCE00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21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A3C29FC-059E-393A-B712-662B7463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5696"/>
                </a:solidFill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084C898E-6F09-9AF4-879E-0C95253D7C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36E368AB-18BF-132C-7971-3F854305E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20" name="Picture 19" descr="A group of firefighters in helmets">
            <a:extLst>
              <a:ext uri="{FF2B5EF4-FFF2-40B4-BE49-F238E27FC236}">
                <a16:creationId xmlns:a16="http://schemas.microsoft.com/office/drawing/2014/main" id="{A042E962-7691-3F1A-DF2C-616FC611A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02097"/>
            <a:ext cx="8084264" cy="451290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813F4-C7D4-90AA-194B-CCD79671E1FF}"/>
              </a:ext>
            </a:extLst>
          </p:cNvPr>
          <p:cNvSpPr txBox="1"/>
          <p:nvPr/>
        </p:nvSpPr>
        <p:spPr>
          <a:xfrm>
            <a:off x="1638300" y="1930558"/>
            <a:ext cx="2101972" cy="2793842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Spend the next YEAR putting </a:t>
            </a:r>
          </a:p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 fires</a:t>
            </a:r>
          </a:p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B0AFD-1F4C-A383-2D4E-E860D41DE5DA}"/>
              </a:ext>
            </a:extLst>
          </p:cNvPr>
          <p:cNvSpPr txBox="1"/>
          <p:nvPr/>
        </p:nvSpPr>
        <p:spPr>
          <a:xfrm>
            <a:off x="6858000" y="1143000"/>
            <a:ext cx="3581400" cy="4698659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Drink from </a:t>
            </a:r>
          </a:p>
          <a:p>
            <a:pPr algn="ctr">
              <a:lnSpc>
                <a:spcPts val="5200"/>
              </a:lnSpc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hose </a:t>
            </a:r>
          </a:p>
          <a:p>
            <a:pPr algn="ctr">
              <a:lnSpc>
                <a:spcPts val="5200"/>
              </a:lnSpc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(of knowledge) NOW </a:t>
            </a:r>
          </a:p>
          <a:p>
            <a:pPr algn="ctr">
              <a:lnSpc>
                <a:spcPts val="5200"/>
              </a:lnSpc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enter </a:t>
            </a:r>
          </a:p>
          <a:p>
            <a:pPr algn="ctr">
              <a:lnSpc>
                <a:spcPts val="5200"/>
              </a:lnSpc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 year </a:t>
            </a:r>
          </a:p>
          <a:p>
            <a:pPr algn="ctr">
              <a:lnSpc>
                <a:spcPts val="5200"/>
              </a:lnSpc>
            </a:pP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PLAN!</a:t>
            </a:r>
          </a:p>
        </p:txBody>
      </p:sp>
      <p:pic>
        <p:nvPicPr>
          <p:cNvPr id="18" name="Picture 17" descr="A child playing with a hose">
            <a:extLst>
              <a:ext uri="{FF2B5EF4-FFF2-40B4-BE49-F238E27FC236}">
                <a16:creationId xmlns:a16="http://schemas.microsoft.com/office/drawing/2014/main" id="{CB181315-CC87-3F3C-E240-E2EFDBFBD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78" y="1066800"/>
            <a:ext cx="4436421" cy="491838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2206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E4149-08FB-F4EC-DD5D-09F5444A5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021C10B-0C32-1CA1-5762-B665F374E947}"/>
              </a:ext>
            </a:extLst>
          </p:cNvPr>
          <p:cNvSpPr txBox="1"/>
          <p:nvPr/>
        </p:nvSpPr>
        <p:spPr>
          <a:xfrm>
            <a:off x="994229" y="381000"/>
            <a:ext cx="7902997" cy="6096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Surely in your calendar from PETS 1…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CF395-2B29-BF56-8AA8-59BC8C65534F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FF5E9-D80C-E2AE-2933-2F7DA3750E4B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66867A7-83D2-9DF2-FD5A-235DC9051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EFF59B34-CB11-B7B9-D471-444C051D8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E55D4E2F-6E49-F4A9-6CEC-984D4C384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22" name="Picture 21" descr="A yellow smiley face with two thumbs up&#10;&#10;AI-generated content may be incorrect.">
            <a:extLst>
              <a:ext uri="{FF2B5EF4-FFF2-40B4-BE49-F238E27FC236}">
                <a16:creationId xmlns:a16="http://schemas.microsoft.com/office/drawing/2014/main" id="{6FFFCE82-B2B1-A4E8-35E0-22F635179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26" y="478896"/>
            <a:ext cx="2423457" cy="20357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F4A998-B99A-2C05-41B2-57B0A5235AA1}"/>
              </a:ext>
            </a:extLst>
          </p:cNvPr>
          <p:cNvGrpSpPr/>
          <p:nvPr/>
        </p:nvGrpSpPr>
        <p:grpSpPr>
          <a:xfrm>
            <a:off x="381001" y="1066800"/>
            <a:ext cx="10591800" cy="5117662"/>
            <a:chOff x="365580" y="679412"/>
            <a:chExt cx="11466453" cy="5730720"/>
          </a:xfrm>
        </p:grpSpPr>
        <p:sp>
          <p:nvSpPr>
            <p:cNvPr id="6" name="Explosion: 14 Points 5">
              <a:extLst>
                <a:ext uri="{FF2B5EF4-FFF2-40B4-BE49-F238E27FC236}">
                  <a16:creationId xmlns:a16="http://schemas.microsoft.com/office/drawing/2014/main" id="{899912C7-B25A-5E95-568A-C44CF1ED6ACC}"/>
                </a:ext>
              </a:extLst>
            </p:cNvPr>
            <p:cNvSpPr/>
            <p:nvPr/>
          </p:nvSpPr>
          <p:spPr>
            <a:xfrm rot="262909">
              <a:off x="365580" y="679412"/>
              <a:ext cx="11466453" cy="5730720"/>
            </a:xfrm>
            <a:prstGeom prst="irregularSeal2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FC3843-36A6-AC1A-1834-ADCC46F2438B}"/>
                </a:ext>
              </a:extLst>
            </p:cNvPr>
            <p:cNvSpPr txBox="1"/>
            <p:nvPr/>
          </p:nvSpPr>
          <p:spPr>
            <a:xfrm rot="21038035">
              <a:off x="1827382" y="2049410"/>
              <a:ext cx="7543800" cy="276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ts val="6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District 6890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5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Rotary Foundation Gala</a:t>
              </a:r>
            </a:p>
            <a:p>
              <a:pPr marL="0" marR="0" lvl="0" indent="0" algn="ctr" defTabSz="914400" rtl="0" eaLnBrk="1" fontAlgn="base" latinLnBrk="0" hangingPunct="1">
                <a:lnSpc>
                  <a:spcPts val="65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November 5, 2025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C78CC02-8FFD-0F67-7CCB-4440840B07D0}"/>
              </a:ext>
            </a:extLst>
          </p:cNvPr>
          <p:cNvSpPr txBox="1"/>
          <p:nvPr/>
        </p:nvSpPr>
        <p:spPr>
          <a:xfrm>
            <a:off x="5423138" y="4835421"/>
            <a:ext cx="6145410" cy="83099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Bonnet Springs Event Center, Lakeland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Details T.B.D. – More to come!</a:t>
            </a:r>
          </a:p>
        </p:txBody>
      </p:sp>
    </p:spTree>
    <p:extLst>
      <p:ext uri="{BB962C8B-B14F-4D97-AF65-F5344CB8AC3E}">
        <p14:creationId xmlns:p14="http://schemas.microsoft.com/office/powerpoint/2010/main" val="2732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B20F8-1D7F-2441-EC97-37545469A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DCB9D9-F638-F4E9-2BAA-99280AF67292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934136-839D-28D0-4D94-8993ABD8775C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8B876E8-5425-C4B0-95FB-76E955EFBB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8B876E8-5425-C4B0-95FB-76E955EFBB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FA44C86-CD28-4C96-3F01-0C9B680FC71A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Resources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F76FA3-ED47-4800-C693-52853580CBE9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A0329-5050-7AE9-0CC0-C986533E3D5C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BAD1DC5-2272-985C-CB8F-535B81416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D4B329CB-460C-5DA7-CB79-006FA7854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0BFEE3A0-F716-28F0-DF76-70513D924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ED42F-1791-4F90-C335-C25F536F04A4}"/>
              </a:ext>
            </a:extLst>
          </p:cNvPr>
          <p:cNvSpPr txBox="1"/>
          <p:nvPr/>
        </p:nvSpPr>
        <p:spPr>
          <a:xfrm>
            <a:off x="609600" y="990600"/>
            <a:ext cx="112776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6890 Rotary Foundation Chair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PDG Ed Odom (813) 351-9723, EdOdom01@gmail.com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6890 SHARE Committee Chair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Jason Lewis (303) 731-7300, Jason.Lewis1979@gmail.com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6890 Grants Chair 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PDG Tom Wagner (813) 843-2494, TomCWagner6890@Outlook.com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PolioPlus Committee and PolioPlus Society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PDG Mark </a:t>
            </a:r>
            <a:r>
              <a:rPr kumimoji="0" lang="en-US" altLang="en-US" sz="1800" b="0" i="1" u="none" strike="noStrike" kern="1200" cap="none" spc="-4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Scolnick</a:t>
            </a:r>
            <a:r>
              <a:rPr kumimoji="0" lang="en-US" altLang="en-US" sz="1800" b="0" i="1" u="none" strike="noStrike" kern="1200" cap="none" spc="-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(863) 944-3497, MarkScolnickDistrict6890@gmial.com   •   PDG Nick Hall (813) 230-5112, RotarianNick@gmail.com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Annual Fund Giving															Paul Harris Society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			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Taylor Bell, (813) 955-1016, TaylorBell01@gmail.com					Doug Roderick, (813) 283-2941, DARoderick5@aol.com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6890 International Service Chair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Irma Cole, (987) 394-2661, RtnIrmaCole@yahoo.com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www.Rotary.org/MyRotary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(log-in required for many areas)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1045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Knowledge &amp; Resources &gt; Learning Center (numerous TRF topics)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My Rotary &gt; Membership &amp; Foundation Reports (access limited by position)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337D2-B742-EAAF-E5B8-B368D8F8E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ogo with blue text">
            <a:extLst>
              <a:ext uri="{FF2B5EF4-FFF2-40B4-BE49-F238E27FC236}">
                <a16:creationId xmlns:a16="http://schemas.microsoft.com/office/drawing/2014/main" id="{0687F1F7-9A4F-AB93-6930-42F0E2F7C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75" y="812800"/>
            <a:ext cx="4140200" cy="15679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4AF9A9-16B6-A016-E0F3-564D1E76C7F7}"/>
              </a:ext>
            </a:extLst>
          </p:cNvPr>
          <p:cNvSpPr txBox="1"/>
          <p:nvPr/>
        </p:nvSpPr>
        <p:spPr>
          <a:xfrm>
            <a:off x="911877" y="2750901"/>
            <a:ext cx="10424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President-Elect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Training Seminar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DD2E5-A177-9581-3543-5D66D9B34F13}"/>
              </a:ext>
            </a:extLst>
          </p:cNvPr>
          <p:cNvSpPr txBox="1"/>
          <p:nvPr/>
        </p:nvSpPr>
        <p:spPr>
          <a:xfrm>
            <a:off x="838200" y="4407574"/>
            <a:ext cx="10579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-67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834382-FD3D-E4BF-4EB8-117A08CC965C}"/>
              </a:ext>
            </a:extLst>
          </p:cNvPr>
          <p:cNvSpPr txBox="1"/>
          <p:nvPr/>
        </p:nvSpPr>
        <p:spPr>
          <a:xfrm>
            <a:off x="2571613" y="3717757"/>
            <a:ext cx="7181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February 28,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119784-5727-291E-5B6E-4199D195C6D3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pic>
        <p:nvPicPr>
          <p:cNvPr id="25" name="Picture 24" descr="A black background with blue text">
            <a:extLst>
              <a:ext uri="{FF2B5EF4-FFF2-40B4-BE49-F238E27FC236}">
                <a16:creationId xmlns:a16="http://schemas.microsoft.com/office/drawing/2014/main" id="{DD3EDF69-FA49-3292-722E-25DC69642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26" name="Picture 25" descr="A logo with blue text">
            <a:extLst>
              <a:ext uri="{FF2B5EF4-FFF2-40B4-BE49-F238E27FC236}">
                <a16:creationId xmlns:a16="http://schemas.microsoft.com/office/drawing/2014/main" id="{1497A550-66EA-A28D-9FE7-94FACFCF8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FFC0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BBD17-B0B7-D402-C7A7-9FB3C6DCF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D8F924C-0B24-3595-0906-9A4A93802B02}"/>
              </a:ext>
            </a:extLst>
          </p:cNvPr>
          <p:cNvSpPr/>
          <p:nvPr/>
        </p:nvSpPr>
        <p:spPr>
          <a:xfrm>
            <a:off x="2209800" y="609601"/>
            <a:ext cx="7772400" cy="5554247"/>
          </a:xfrm>
          <a:prstGeom prst="rect">
            <a:avLst/>
          </a:prstGeom>
          <a:gradFill flip="none" rotWithShape="1">
            <a:gsLst>
              <a:gs pos="77000">
                <a:schemeClr val="accent4">
                  <a:lumMod val="5000"/>
                  <a:lumOff val="95000"/>
                  <a:alpha val="50000"/>
                </a:schemeClr>
              </a:gs>
              <a:gs pos="19000">
                <a:srgbClr val="FFCC00">
                  <a:lumMod val="50000"/>
                  <a:lumOff val="5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36887AC-CC61-FBD5-21AA-C50EF85BE8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1456576"/>
          <a:ext cx="3801224" cy="3801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610972" imgH="1610035" progId="CorelDraw.Graphic.16">
                  <p:embed/>
                </p:oleObj>
              </mc:Choice>
              <mc:Fallback>
                <p:oleObj name="CorelDRAW" r:id="rId3" imgW="1610972" imgH="1610035" progId="CorelDraw.Graphic.16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36887AC-CC61-FBD5-21AA-C50EF85BE8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>
                        <a:alphaModFix amt="20000"/>
                      </a:blip>
                      <a:stretch>
                        <a:fillRect/>
                      </a:stretch>
                    </p:blipFill>
                    <p:spPr>
                      <a:xfrm>
                        <a:off x="4191000" y="1456576"/>
                        <a:ext cx="3801224" cy="3801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A4C425-8FB5-2F0D-556C-192252306B7B}"/>
              </a:ext>
            </a:extLst>
          </p:cNvPr>
          <p:cNvSpPr txBox="1"/>
          <p:nvPr/>
        </p:nvSpPr>
        <p:spPr>
          <a:xfrm>
            <a:off x="2209800" y="431394"/>
            <a:ext cx="777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Recognition for TRF Giving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6450F1-D105-6FE8-F00E-D225768DA981}"/>
              </a:ext>
            </a:extLst>
          </p:cNvPr>
          <p:cNvSpPr/>
          <p:nvPr/>
        </p:nvSpPr>
        <p:spPr>
          <a:xfrm>
            <a:off x="3001820" y="6155081"/>
            <a:ext cx="6250008" cy="2914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5000">
                <a:srgbClr val="FFC000"/>
              </a:gs>
              <a:gs pos="75000">
                <a:srgbClr val="FFC000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3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</a:t>
            </a:r>
            <a:r>
              <a:rPr kumimoji="0" lang="en-US" sz="1200" b="1" i="0" u="none" strike="noStrike" kern="1200" cap="none" spc="-10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•    </a:t>
            </a:r>
            <a:r>
              <a:rPr kumimoji="0" lang="en-US" sz="1200" b="1" i="0" u="none" strike="noStrike" kern="1200" cap="none" spc="-3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Exchange Ideas</a:t>
            </a:r>
            <a:r>
              <a:rPr kumimoji="0" lang="en-US" sz="1200" b="1" i="0" u="none" strike="noStrike" kern="1200" cap="none" spc="-10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•    </a:t>
            </a:r>
            <a:r>
              <a:rPr kumimoji="0" lang="en-US" sz="1200" b="1" i="0" u="none" strike="noStrike" kern="1200" cap="none" spc="-3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Action</a:t>
            </a:r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25DD434-45F7-D6E9-FAF0-2F1EFDF557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1224708" y="5955507"/>
            <a:ext cx="1344809" cy="597693"/>
          </a:xfrm>
          <a:prstGeom prst="rect">
            <a:avLst/>
          </a:prstGeom>
        </p:spPr>
      </p:pic>
      <p:pic>
        <p:nvPicPr>
          <p:cNvPr id="8" name="Picture 7" descr="A logo with blue text">
            <a:extLst>
              <a:ext uri="{FF2B5EF4-FFF2-40B4-BE49-F238E27FC236}">
                <a16:creationId xmlns:a16="http://schemas.microsoft.com/office/drawing/2014/main" id="{E3FB23CE-A894-27F6-8B5A-0902D1C584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90" y="5973979"/>
            <a:ext cx="1175811" cy="4452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DAE510-E924-6B1C-E2A6-2FD62F6DCC2C}"/>
              </a:ext>
            </a:extLst>
          </p:cNvPr>
          <p:cNvSpPr/>
          <p:nvPr/>
        </p:nvSpPr>
        <p:spPr>
          <a:xfrm>
            <a:off x="1752600" y="1011382"/>
            <a:ext cx="8686800" cy="36576"/>
          </a:xfrm>
          <a:prstGeom prst="rect">
            <a:avLst/>
          </a:prstGeom>
          <a:solidFill>
            <a:srgbClr val="110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A1E6B0-B6BB-F982-528B-7B9A93530B95}"/>
              </a:ext>
            </a:extLst>
          </p:cNvPr>
          <p:cNvGrpSpPr/>
          <p:nvPr/>
        </p:nvGrpSpPr>
        <p:grpSpPr>
          <a:xfrm>
            <a:off x="1066800" y="1143001"/>
            <a:ext cx="6096000" cy="1407935"/>
            <a:chOff x="1066800" y="1143001"/>
            <a:chExt cx="6096000" cy="140793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C71A4E-297B-4EA9-336E-919CCC8698C1}"/>
                </a:ext>
              </a:extLst>
            </p:cNvPr>
            <p:cNvSpPr txBox="1"/>
            <p:nvPr/>
          </p:nvSpPr>
          <p:spPr>
            <a:xfrm>
              <a:off x="2533650" y="1371600"/>
              <a:ext cx="46291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Paul Harris Fellow Pin &amp; Medallion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 $1,000 Total to Qualifying TRF Programs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E0C8804-0897-B38F-E90D-C4524E3B8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1143001"/>
              <a:ext cx="1371600" cy="1407935"/>
            </a:xfrm>
            <a:prstGeom prst="rect">
              <a:avLst/>
            </a:prstGeom>
            <a:ln w="25400">
              <a:noFill/>
            </a:ln>
            <a:effectLst>
              <a:outerShdw blurRad="50800" dist="50800" dir="2700000" algn="tl" rotWithShape="0">
                <a:schemeClr val="bg1">
                  <a:alpha val="40000"/>
                </a:scheme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D81562-196C-E7AF-6404-1CF5E3778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7" y="2908870"/>
            <a:ext cx="1828800" cy="2657285"/>
          </a:xfrm>
          <a:prstGeom prst="rect">
            <a:avLst/>
          </a:prstGeom>
          <a:ln w="25400">
            <a:solidFill>
              <a:srgbClr val="11045C"/>
            </a:solidFill>
          </a:ln>
          <a:effectLst>
            <a:outerShdw blurRad="50800" dist="88900" dir="2700000" algn="tl" rotWithShape="0">
              <a:srgbClr val="11045C">
                <a:alpha val="40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0D19BC5-1009-1DB8-FDF4-DB231EBF2259}"/>
              </a:ext>
            </a:extLst>
          </p:cNvPr>
          <p:cNvGrpSpPr/>
          <p:nvPr/>
        </p:nvGrpSpPr>
        <p:grpSpPr>
          <a:xfrm>
            <a:off x="2920154" y="2754868"/>
            <a:ext cx="4258780" cy="2655332"/>
            <a:chOff x="2920154" y="2754868"/>
            <a:chExt cx="4258780" cy="26553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7C45BBB-7F78-A76E-218D-423069A1A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154" y="3180596"/>
              <a:ext cx="4258780" cy="1724414"/>
            </a:xfrm>
            <a:prstGeom prst="rect">
              <a:avLst/>
            </a:prstGeom>
            <a:ln w="25400">
              <a:solidFill>
                <a:srgbClr val="11045C"/>
              </a:solidFill>
            </a:ln>
            <a:effectLst>
              <a:outerShdw blurRad="50800" dist="88900" dir="2700000" algn="tl" rotWithShape="0">
                <a:srgbClr val="11045C">
                  <a:alpha val="40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E7842F-C8D5-D3D0-8832-1DC0A4C8C7CE}"/>
                </a:ext>
              </a:extLst>
            </p:cNvPr>
            <p:cNvSpPr txBox="1"/>
            <p:nvPr/>
          </p:nvSpPr>
          <p:spPr>
            <a:xfrm>
              <a:off x="2971800" y="2754868"/>
              <a:ext cx="4140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Subsequent Paul Harris Fellow Pins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5DB03F-22CD-08F8-D209-4C998C283812}"/>
                </a:ext>
              </a:extLst>
            </p:cNvPr>
            <p:cNvSpPr txBox="1"/>
            <p:nvPr/>
          </p:nvSpPr>
          <p:spPr>
            <a:xfrm>
              <a:off x="2945694" y="4886980"/>
              <a:ext cx="4140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(From top left: PH+1, PH+2, PH+3, PH+4, PH+5,</a:t>
              </a:r>
            </a:p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from bottom left: PH+6, PH+7, PH+8)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ED910-64A8-141A-84F8-A1224E15FB37}"/>
              </a:ext>
            </a:extLst>
          </p:cNvPr>
          <p:cNvGrpSpPr/>
          <p:nvPr/>
        </p:nvGrpSpPr>
        <p:grpSpPr>
          <a:xfrm>
            <a:off x="7467600" y="1258919"/>
            <a:ext cx="4118328" cy="2389929"/>
            <a:chOff x="7467600" y="1258919"/>
            <a:chExt cx="4118328" cy="23899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F5FD6B-35F4-BFE7-B4FF-DF8DA3B811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7600" y="1258919"/>
              <a:ext cx="1828800" cy="2389929"/>
              <a:chOff x="514991" y="3312081"/>
              <a:chExt cx="1828800" cy="238992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C7B7E2B-802B-21CC-7125-66584F3F9F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4991" y="3312081"/>
                <a:ext cx="1828800" cy="1652208"/>
                <a:chOff x="870736" y="3127611"/>
                <a:chExt cx="2024864" cy="1829339"/>
              </a:xfrm>
              <a:effectLst>
                <a:outerShdw blurRad="50800" dist="88900" dir="2700000" algn="tl" rotWithShape="0">
                  <a:srgbClr val="11045C">
                    <a:alpha val="40000"/>
                  </a:srgbClr>
                </a:outerShdw>
              </a:effectLst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FC14E79-B49D-AC76-5AE8-6AA0E8C2E5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736" y="3127611"/>
                  <a:ext cx="800934" cy="1828800"/>
                </a:xfrm>
                <a:prstGeom prst="rect">
                  <a:avLst/>
                </a:prstGeom>
                <a:ln w="25400">
                  <a:solidFill>
                    <a:srgbClr val="11045C"/>
                  </a:solidFill>
                </a:ln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900635C-CE68-6702-730A-2BD9EA779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39168" y="3127611"/>
                  <a:ext cx="1156432" cy="1829339"/>
                </a:xfrm>
                <a:prstGeom prst="rect">
                  <a:avLst/>
                </a:prstGeom>
                <a:ln w="25400">
                  <a:solidFill>
                    <a:srgbClr val="11045C"/>
                  </a:solidFill>
                </a:ln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47D754-7A47-80AB-12E8-03E15758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91" y="5029200"/>
                <a:ext cx="1825557" cy="672810"/>
              </a:xfrm>
              <a:prstGeom prst="rect">
                <a:avLst/>
              </a:prstGeom>
              <a:ln w="25400">
                <a:solidFill>
                  <a:srgbClr val="11045C"/>
                </a:solidFill>
              </a:ln>
              <a:effectLst>
                <a:outerShdw blurRad="50800" dist="88900" dir="2700000" algn="tl" rotWithShape="0">
                  <a:srgbClr val="11045C">
                    <a:alpha val="40000"/>
                  </a:srgbClr>
                </a:outerShdw>
              </a:effec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654081-2863-FEC1-18AB-B312388E048F}"/>
                </a:ext>
              </a:extLst>
            </p:cNvPr>
            <p:cNvSpPr txBox="1"/>
            <p:nvPr/>
          </p:nvSpPr>
          <p:spPr>
            <a:xfrm>
              <a:off x="9372600" y="1743670"/>
              <a:ext cx="2213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 Society Tabs,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Major Donor Pins</a:t>
              </a:r>
            </a:p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&amp; Crystals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A063156-6A83-9940-A5C6-34DAD5491F8E}"/>
              </a:ext>
            </a:extLst>
          </p:cNvPr>
          <p:cNvGrpSpPr/>
          <p:nvPr/>
        </p:nvGrpSpPr>
        <p:grpSpPr>
          <a:xfrm>
            <a:off x="7334250" y="3852607"/>
            <a:ext cx="4095750" cy="2006040"/>
            <a:chOff x="7334250" y="3852607"/>
            <a:chExt cx="4095750" cy="20060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8C3F3C-E321-4664-94F1-F6C7D3814F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01200" y="3852607"/>
              <a:ext cx="1828800" cy="2006040"/>
              <a:chOff x="3467910" y="2217906"/>
              <a:chExt cx="2208179" cy="2422187"/>
            </a:xfrm>
            <a:effectLst>
              <a:outerShdw blurRad="50800" dist="88900" dir="2700000" algn="tl" rotWithShape="0">
                <a:srgbClr val="11045C">
                  <a:alpha val="40000"/>
                </a:srgbClr>
              </a:outerShdw>
            </a:effectLst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03C37CD-81CB-936F-BD85-333A6F7EC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7910" y="2217906"/>
                <a:ext cx="2208179" cy="2422187"/>
              </a:xfrm>
              <a:prstGeom prst="rect">
                <a:avLst/>
              </a:prstGeom>
              <a:ln w="25400">
                <a:solidFill>
                  <a:srgbClr val="11045C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A8B3C18-70F1-CF1E-66E1-3BB6827E0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6853" y="3011664"/>
                <a:ext cx="534918" cy="820914"/>
              </a:xfrm>
              <a:prstGeom prst="rect">
                <a:avLst/>
              </a:prstGeom>
              <a:ln w="25400">
                <a:solidFill>
                  <a:srgbClr val="11045C"/>
                </a:solidFill>
              </a:ln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1A5A87-3833-9178-552C-CDF9481C3E29}"/>
                </a:ext>
              </a:extLst>
            </p:cNvPr>
            <p:cNvSpPr txBox="1"/>
            <p:nvPr/>
          </p:nvSpPr>
          <p:spPr>
            <a:xfrm>
              <a:off x="7334250" y="4343400"/>
              <a:ext cx="2213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Bequest Society</a:t>
              </a:r>
            </a:p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&amp; Benefactor Pins</a:t>
              </a:r>
            </a:p>
            <a:p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(for Legacy Pledge or Endowment Giving)</a:t>
              </a:r>
            </a:p>
          </p:txBody>
        </p:sp>
      </p:grpSp>
      <p:sp>
        <p:nvSpPr>
          <p:cNvPr id="28" name="TextBox 5">
            <a:extLst>
              <a:ext uri="{FF2B5EF4-FFF2-40B4-BE49-F238E27FC236}">
                <a16:creationId xmlns:a16="http://schemas.microsoft.com/office/drawing/2014/main" id="{0C00DAFC-934C-7FC2-B298-C7D82F0E1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0" y="6400800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5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6FEB3B-A0D3-3AF7-E524-B981821EA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0BE7633-8B33-81B1-E1E7-4A8FE124BA77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52E837-080C-AA8A-D2A9-FDD80E8D3B54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2CD765AD-9DC9-F73E-FC1A-59845F507C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FEBBC454-82EF-08AD-B783-FE77E5EF85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9C5FB95-D6A1-2B65-05F4-8E358A0AB85B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9FA912-A7A2-05B5-683B-20188EA0121B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9C68544-5F38-72DB-8B6A-09BAD015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DDA69CF9-92DE-BE37-7A6F-1FC38C1591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29BECE78-9C7B-85D1-D76D-AF69EC98A9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322C79-AEBB-6D4D-953D-4EED7130DA75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Quick Refresher from PETS (1)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B3E1B-74DE-1362-A004-CA61B8848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0641" y="1317923"/>
            <a:ext cx="7681559" cy="43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E71F0-0032-7537-C442-024518364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B46E1E-DFE5-F929-E11E-B7404EDD0388}"/>
              </a:ext>
            </a:extLst>
          </p:cNvPr>
          <p:cNvSpPr/>
          <p:nvPr/>
        </p:nvSpPr>
        <p:spPr>
          <a:xfrm flipV="1">
            <a:off x="2743201" y="459651"/>
            <a:ext cx="6649486" cy="518356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  <a:gs pos="16000">
                <a:srgbClr val="0070C0">
                  <a:alpha val="50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8CAE3E9-FFB8-BDE6-E3DF-ADB6C99B75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45429" y="1600200"/>
          <a:ext cx="3729977" cy="373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4984320" imgH="4992079" progId="CorelDraw.Graphic.20">
                  <p:embed/>
                </p:oleObj>
              </mc:Choice>
              <mc:Fallback>
                <p:oleObj name="CorelDRAW" r:id="rId3" imgW="4984320" imgH="4992079" progId="CorelDraw.Graphic.2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6904C76-CAB8-F5E2-5C22-580ED2EC7A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>
                        <a:alphaModFix amt="10000"/>
                      </a:blip>
                      <a:stretch>
                        <a:fillRect/>
                      </a:stretch>
                    </p:blipFill>
                    <p:spPr>
                      <a:xfrm>
                        <a:off x="4245429" y="1600200"/>
                        <a:ext cx="3729977" cy="3735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120E346-8B46-2720-E630-5192A8362632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NOW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2C26D-6CC4-CDD6-41F5-0445CD1E3555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744A6C-90AD-7879-AA3C-CAF36E2FFAB8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DA6F369-4ACF-3D8D-8CEC-EF6ECB45A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8EEDF552-181F-B64A-5F73-5A830F5DB1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9222A5EA-D671-784A-5E02-46881EBC9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1E6DD-1263-53E3-914B-D28FB1A2BECF}"/>
              </a:ext>
            </a:extLst>
          </p:cNvPr>
          <p:cNvSpPr txBox="1"/>
          <p:nvPr/>
        </p:nvSpPr>
        <p:spPr>
          <a:xfrm>
            <a:off x="1598592" y="1360944"/>
            <a:ext cx="62500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 Club TRF Chair on Rotary.org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Occasional email &amp; invitations from RI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Access to important TRF club reports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 Club TRF Chair on DACdb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Receive monthly District TRF Newsletter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Additional access to p-mail 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23B203-9E39-63F3-0598-1944DEF6C680}"/>
              </a:ext>
            </a:extLst>
          </p:cNvPr>
          <p:cNvSpPr txBox="1"/>
          <p:nvPr/>
        </p:nvSpPr>
        <p:spPr>
          <a:xfrm>
            <a:off x="3204882" y="4267200"/>
            <a:ext cx="5786718" cy="137601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District 6890 International Service Chair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IRMA COLE (Lakeland RC) for help entering data on Rotary.org and DACdb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(978) 394-2661  •  RtnIrmaCole@yahoo.com</a:t>
            </a:r>
          </a:p>
        </p:txBody>
      </p:sp>
      <p:pic>
        <p:nvPicPr>
          <p:cNvPr id="12" name="Picture 11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42514F8D-C723-C435-1D9F-B60C74A642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92" y="1360944"/>
            <a:ext cx="1300908" cy="1300908"/>
          </a:xfrm>
          <a:prstGeom prst="rect">
            <a:avLst/>
          </a:prstGeom>
        </p:spPr>
      </p:pic>
      <p:pic>
        <p:nvPicPr>
          <p:cNvPr id="6" name="Picture 5" descr="A green check mark in a circle&#10;&#10;Description automatically generated">
            <a:extLst>
              <a:ext uri="{FF2B5EF4-FFF2-40B4-BE49-F238E27FC236}">
                <a16:creationId xmlns:a16="http://schemas.microsoft.com/office/drawing/2014/main" id="{B38E72F2-A9BA-E144-EFCE-8DCAEB99A9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92" y="2727036"/>
            <a:ext cx="1300908" cy="1300908"/>
          </a:xfrm>
          <a:prstGeom prst="rect">
            <a:avLst/>
          </a:prstGeom>
        </p:spPr>
      </p:pic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94D39C7A-1568-63A8-9168-E1E883E23254}"/>
              </a:ext>
            </a:extLst>
          </p:cNvPr>
          <p:cNvSpPr/>
          <p:nvPr/>
        </p:nvSpPr>
        <p:spPr>
          <a:xfrm>
            <a:off x="4566492" y="66674"/>
            <a:ext cx="1300908" cy="117298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D0AA91-F310-EA5C-AF37-E8E498CD041F}"/>
              </a:ext>
            </a:extLst>
          </p:cNvPr>
          <p:cNvSpPr txBox="1"/>
          <p:nvPr/>
        </p:nvSpPr>
        <p:spPr>
          <a:xfrm>
            <a:off x="5638800" y="340668"/>
            <a:ext cx="312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 Month!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38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8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B17F2-0D4E-7418-A836-5C7E6051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2ECC28-5319-E4FE-2C94-AD34CA713E38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22EAF6-A6F4-3265-66E9-456A57B855AB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434B8E30-6A04-D433-0C84-3AE1D0511BC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8CAE3E9-FFB8-BDE6-E3DF-ADB6C99B75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BC04978-4BAE-1137-EC13-C318797CCA66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Soon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8C5D71-9DE5-ABA8-2E85-3BAE3B0CCABE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29CD03-1D93-3296-B0E3-CBA50CDB9516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1A95CE2-86FB-1C3E-EB48-B6B6F8B20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17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C82B3414-187C-F361-1F8F-94A927D45B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3DE41B34-6BFC-C3DF-C9D7-23913815D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E9E81-5E5D-FD18-5370-4F343F2BCB92}"/>
              </a:ext>
            </a:extLst>
          </p:cNvPr>
          <p:cNvSpPr txBox="1"/>
          <p:nvPr/>
        </p:nvSpPr>
        <p:spPr>
          <a:xfrm>
            <a:off x="914400" y="4313158"/>
            <a:ext cx="10439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SPEND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DDF (District &amp; Global Grant Funds)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DISTRICT Grant deadline is May 31, 2025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(Yes, BEFORE the new year!)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GLOBAL Grant deadline is August 31,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C7185-7A50-DE66-FAAA-1BBDBC5B97D9}"/>
              </a:ext>
            </a:extLst>
          </p:cNvPr>
          <p:cNvSpPr txBox="1"/>
          <p:nvPr/>
        </p:nvSpPr>
        <p:spPr>
          <a:xfrm>
            <a:off x="914400" y="1146542"/>
            <a:ext cx="10134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a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WRITTEN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Club TRF Giving Strategy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Club TRF assessment – “current state”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Number of club members contributing annually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&gt; Per capita Annual Fund giving</a:t>
            </a:r>
          </a:p>
          <a:p>
            <a:pPr lvl="0" defTabSz="228600"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&gt; Separate PolioPlus </a:t>
            </a:r>
            <a:r>
              <a:rPr lang="en-US" sz="2000" i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(RI asks $1,500 per club)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Set 2 or 3 realistic GOALS to work on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Keep it SIMPLE (e.g., “Increase AF giving to $100 per capita”) 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&gt; Define 2 or 3 specific ACTION STEPS to support each goal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&gt; Share with club membership and provide regular UPDATES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8A90F-1A3A-0A8D-11AD-506C8B6342D9}"/>
              </a:ext>
            </a:extLst>
          </p:cNvPr>
          <p:cNvSpPr txBox="1"/>
          <p:nvPr/>
        </p:nvSpPr>
        <p:spPr>
          <a:xfrm>
            <a:off x="6096000" y="342900"/>
            <a:ext cx="3120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Really Soon!</a:t>
            </a:r>
            <a:endParaRPr lang="en-US" sz="3200" dirty="0"/>
          </a:p>
        </p:txBody>
      </p:sp>
      <p:sp>
        <p:nvSpPr>
          <p:cNvPr id="10" name="&quot;Not Allowed&quot; Symbol 9">
            <a:extLst>
              <a:ext uri="{FF2B5EF4-FFF2-40B4-BE49-F238E27FC236}">
                <a16:creationId xmlns:a16="http://schemas.microsoft.com/office/drawing/2014/main" id="{021F29AE-9596-FCDD-67D6-6EA461449D28}"/>
              </a:ext>
            </a:extLst>
          </p:cNvPr>
          <p:cNvSpPr/>
          <p:nvPr/>
        </p:nvSpPr>
        <p:spPr>
          <a:xfrm>
            <a:off x="4566492" y="66674"/>
            <a:ext cx="1300908" cy="113794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A hand holding a pen">
            <a:extLst>
              <a:ext uri="{FF2B5EF4-FFF2-40B4-BE49-F238E27FC236}">
                <a16:creationId xmlns:a16="http://schemas.microsoft.com/office/drawing/2014/main" id="{CDC4AD13-5428-7B94-8297-825A43D27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5"/>
          <a:stretch/>
        </p:blipFill>
        <p:spPr>
          <a:xfrm>
            <a:off x="8534399" y="1133448"/>
            <a:ext cx="3317345" cy="20116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Picture 11" descr="A hand writing a light bulb">
            <a:extLst>
              <a:ext uri="{FF2B5EF4-FFF2-40B4-BE49-F238E27FC236}">
                <a16:creationId xmlns:a16="http://schemas.microsoft.com/office/drawing/2014/main" id="{F2F13774-9618-7553-15B1-90FCF4A10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952915"/>
            <a:ext cx="2571751" cy="174296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8481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AE2FA-8293-FAFF-6FCB-384D0E5B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928B31-2D48-37C6-1924-BB0FFF7AE7FB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5D92E0-2931-5AC5-86B3-A7C918C4F46B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79F14B4E-7A98-B281-D8E6-AD55697FBB2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D8CAE3E9-FFB8-BDE6-E3DF-ADB6C99B75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6B3F070-C280-9DA5-A25B-8E10A5F3617A}"/>
              </a:ext>
            </a:extLst>
          </p:cNvPr>
          <p:cNvSpPr txBox="1"/>
          <p:nvPr/>
        </p:nvSpPr>
        <p:spPr>
          <a:xfrm>
            <a:off x="828547" y="331827"/>
            <a:ext cx="10518370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6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-6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Early in the New Rotary Year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93B9E0-D6AA-1AD0-8164-1C18482658C8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D979D-86AE-0141-9554-11C59C83CCDB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576A08B-A32D-804B-EB93-9668B74CB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1B15DF78-A193-A724-5F64-7B232862D8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71A252AC-BE5A-4184-A881-B0DFBC5F8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BB535-8DBB-506B-9BD9-1A9E66F04C5B}"/>
              </a:ext>
            </a:extLst>
          </p:cNvPr>
          <p:cNvSpPr txBox="1"/>
          <p:nvPr/>
        </p:nvSpPr>
        <p:spPr>
          <a:xfrm>
            <a:off x="1066800" y="1143000"/>
            <a:ext cx="10439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TALK About The Rotary Foundation (a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104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Regular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mentions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Rotary magazine or Rotary.org (or newsletters)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Include TRF Giving in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new-member orientations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(Fireside Chats)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Invite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speakers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share TRF-related topics (ideally one per quarter – or more)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• Participate in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Service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(multiple ways to contribute…not just money)</a:t>
            </a:r>
          </a:p>
        </p:txBody>
      </p:sp>
      <p:pic>
        <p:nvPicPr>
          <p:cNvPr id="11" name="Picture 10" descr="A group of people wearing blue shirts">
            <a:extLst>
              <a:ext uri="{FF2B5EF4-FFF2-40B4-BE49-F238E27FC236}">
                <a16:creationId xmlns:a16="http://schemas.microsoft.com/office/drawing/2014/main" id="{9E083DFC-A19D-A59C-184C-B86E59170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6417"/>
          <a:stretch/>
        </p:blipFill>
        <p:spPr>
          <a:xfrm>
            <a:off x="4404360" y="3303254"/>
            <a:ext cx="3291840" cy="26707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 descr="A person yelling into a megaphone">
            <a:extLst>
              <a:ext uri="{FF2B5EF4-FFF2-40B4-BE49-F238E27FC236}">
                <a16:creationId xmlns:a16="http://schemas.microsoft.com/office/drawing/2014/main" id="{416A7772-C291-0943-893A-613984A59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999" y="3562053"/>
            <a:ext cx="3334245" cy="200054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 descr="A person with a megaphone in his hand">
            <a:extLst>
              <a:ext uri="{FF2B5EF4-FFF2-40B4-BE49-F238E27FC236}">
                <a16:creationId xmlns:a16="http://schemas.microsoft.com/office/drawing/2014/main" id="{A32F96E4-6689-A170-7863-2914E6AADB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4" y="3810000"/>
            <a:ext cx="3076096" cy="178030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0D656C-5130-EEA3-16B1-2001EC8FCCF8}"/>
              </a:ext>
            </a:extLst>
          </p:cNvPr>
          <p:cNvSpPr txBox="1"/>
          <p:nvPr/>
        </p:nvSpPr>
        <p:spPr>
          <a:xfrm>
            <a:off x="6267450" y="333375"/>
            <a:ext cx="509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-6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(Sooner </a:t>
            </a: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 you Think!)</a:t>
            </a:r>
            <a:endParaRPr lang="en-US" sz="3200" spc="-6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B9D376-5651-C9FE-F53A-B4322894958B}"/>
              </a:ext>
            </a:extLst>
          </p:cNvPr>
          <p:cNvSpPr/>
          <p:nvPr/>
        </p:nvSpPr>
        <p:spPr>
          <a:xfrm>
            <a:off x="7696200" y="2295526"/>
            <a:ext cx="2057400" cy="506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A8F2A-55DC-823C-1D09-6AFAFBF7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BCB52A4-B931-2620-F1D9-A733465E9984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BAEFDD-7F74-EAF0-0D3C-8824BF38DB22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FEBBC454-82EF-08AD-B783-FE77E5EF85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FEBBC454-82EF-08AD-B783-FE77E5EF85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9916A61-7832-C19D-248C-3998DAFA0C4B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Key TRF Elements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2C73F1-23FB-6F73-FE2F-A29060CCCF01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F0A193-A0C0-6D5A-8082-62C8E45EA19C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C600179-9070-249B-C618-11F02D608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DBE819D5-1D88-8A8B-41A6-D96C3093A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EE5C7AB5-4B4F-7EBA-768C-B99125AFE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0EB51-3703-6EE8-CF1C-6BF3515945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176" r="7684"/>
          <a:stretch/>
        </p:blipFill>
        <p:spPr>
          <a:xfrm>
            <a:off x="2133600" y="1011726"/>
            <a:ext cx="797144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997FEB-C491-03CC-93CD-1397A4A53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382CAE-872B-CCAA-820C-07F5DC35BEB7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AB1630-E8F4-45D7-EFBA-74ABA026F674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FE91B66-2E7E-0EFB-2D73-CB7F94A58A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3534B45E-3EE9-5026-ADF1-C61B01D72C6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27F1C7-FCB7-00E0-0FEF-2E0393614E6E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PolioPlus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C57A4D-7E36-16A7-8678-450DEB9F7C50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67A0CB-26D3-3DD4-6E76-00D337D5F735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3476D2F-479D-FC5F-6300-84AAEC5CD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18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A7767965-B3CE-8801-BED7-4F469EAB1D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C3063303-2429-938B-6AA5-24FEB61990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41D9B18-8E4D-83C3-E4DE-A43266582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b="16523"/>
          <a:stretch/>
        </p:blipFill>
        <p:spPr>
          <a:xfrm>
            <a:off x="27878" y="-19051"/>
            <a:ext cx="12154598" cy="6858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Picture 11" descr="A poster of a child's profile&#10;&#10;AI-generated content may be incorrect.">
            <a:extLst>
              <a:ext uri="{FF2B5EF4-FFF2-40B4-BE49-F238E27FC236}">
                <a16:creationId xmlns:a16="http://schemas.microsoft.com/office/drawing/2014/main" id="{23AF027E-E388-8FC0-01D5-C7BCBF7CEA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203254"/>
            <a:ext cx="1852898" cy="247152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Picture 18" descr="A close-up of a baby&#10;&#10;AI-generated content may be incorrect.">
            <a:extLst>
              <a:ext uri="{FF2B5EF4-FFF2-40B4-BE49-F238E27FC236}">
                <a16:creationId xmlns:a16="http://schemas.microsoft.com/office/drawing/2014/main" id="{381EE267-0649-BFA0-03F8-83D78A511F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2" y="4945606"/>
            <a:ext cx="3074538" cy="172917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F9517-7DCE-6850-851E-0F8267D13C72}"/>
              </a:ext>
            </a:extLst>
          </p:cNvPr>
          <p:cNvSpPr txBox="1"/>
          <p:nvPr/>
        </p:nvSpPr>
        <p:spPr>
          <a:xfrm>
            <a:off x="3980940" y="5042681"/>
            <a:ext cx="5410710" cy="160685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6890 Rotarians PDG Mark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Scolnick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PDG Deborah L.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Williams, DISC Irma Cole, 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 Clarice Roth, and Dori Huntoon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Joined a National Immunization Day (NID)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228600" rtl="0" eaLnBrk="1" fontAlgn="base" latinLnBrk="0" hangingPunct="1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India, February 2025!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09E0BE-2A2F-896F-8A41-E62C25481DD8}"/>
              </a:ext>
            </a:extLst>
          </p:cNvPr>
          <p:cNvSpPr txBox="1"/>
          <p:nvPr/>
        </p:nvSpPr>
        <p:spPr>
          <a:xfrm>
            <a:off x="998743" y="76200"/>
            <a:ext cx="10278857" cy="6096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PolioPlus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C351852C-3192-237F-A9B8-6A1B58293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6226" y="65532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06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85000">
              <a:schemeClr val="accent4">
                <a:lumMod val="0"/>
                <a:lumOff val="100000"/>
                <a:alpha val="50000"/>
              </a:schemeClr>
            </a:gs>
            <a:gs pos="100000">
              <a:srgbClr val="0070C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DF9AF-31E7-AC7E-A9FA-C02726AFE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68F84B-0E6D-9D6D-62DF-C8164A5CDA35}"/>
              </a:ext>
            </a:extLst>
          </p:cNvPr>
          <p:cNvGrpSpPr/>
          <p:nvPr/>
        </p:nvGrpSpPr>
        <p:grpSpPr>
          <a:xfrm>
            <a:off x="853600" y="470536"/>
            <a:ext cx="10444541" cy="5612125"/>
            <a:chOff x="640200" y="352902"/>
            <a:chExt cx="7833406" cy="42090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9D1361-E581-6E1B-0E5F-31E24441F0EE}"/>
                </a:ext>
              </a:extLst>
            </p:cNvPr>
            <p:cNvSpPr/>
            <p:nvPr/>
          </p:nvSpPr>
          <p:spPr>
            <a:xfrm flipV="1">
              <a:off x="640200" y="352902"/>
              <a:ext cx="7833406" cy="42090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26000">
                  <a:srgbClr val="0070C0">
                    <a:alpha val="50000"/>
                  </a:srgb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F6A4DDAA-B913-857B-92EB-DD445484D4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84072" y="1200150"/>
            <a:ext cx="2797483" cy="280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984320" imgH="4992079" progId="CorelDraw.Graphic.20">
                    <p:embed/>
                  </p:oleObj>
                </mc:Choice>
                <mc:Fallback>
                  <p:oleObj name="CorelDRAW" r:id="rId3" imgW="4984320" imgH="4992079" progId="CorelDraw.Graphic.20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F6A4DDAA-B913-857B-92EB-DD445484D4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>
                          <a:alphaModFix amt="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4072" y="1200150"/>
                          <a:ext cx="2797483" cy="28019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C3CE05B-A54D-D9FC-BFF9-D5444995F23A}"/>
              </a:ext>
            </a:extLst>
          </p:cNvPr>
          <p:cNvSpPr txBox="1"/>
          <p:nvPr/>
        </p:nvSpPr>
        <p:spPr>
          <a:xfrm>
            <a:off x="994229" y="331827"/>
            <a:ext cx="10278857" cy="6096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PolioPlus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27D252-66A5-12B7-31CD-BA943629905F}"/>
              </a:ext>
            </a:extLst>
          </p:cNvPr>
          <p:cNvSpPr/>
          <p:nvPr/>
        </p:nvSpPr>
        <p:spPr>
          <a:xfrm>
            <a:off x="2362200" y="6106886"/>
            <a:ext cx="7848600" cy="291463"/>
          </a:xfrm>
          <a:prstGeom prst="rect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rgbClr val="ECF4FE">
                  <a:alpha val="0"/>
                </a:srgbClr>
              </a:gs>
              <a:gs pos="85000">
                <a:srgbClr val="002060"/>
              </a:gs>
              <a:gs pos="15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 Leaders     •     Exchange Ideas     •     Take 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0A733A-CF52-8299-6649-13606EDE9811}"/>
              </a:ext>
            </a:extLst>
          </p:cNvPr>
          <p:cNvSpPr txBox="1"/>
          <p:nvPr/>
        </p:nvSpPr>
        <p:spPr>
          <a:xfrm rot="16200000">
            <a:off x="-1698727" y="3277670"/>
            <a:ext cx="4555697" cy="420564"/>
          </a:xfrm>
          <a:prstGeom prst="rect">
            <a:avLst/>
          </a:prstGeom>
          <a:solidFill>
            <a:schemeClr val="tx1"/>
          </a:solidFill>
          <a:ln w="25400"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PETS • February 28, 2025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03ABD7-27CE-583D-EF7F-2677CE7FB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3826" y="6400801"/>
            <a:ext cx="536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13" name="Picture 12" descr="A black background with blue text">
            <a:extLst>
              <a:ext uri="{FF2B5EF4-FFF2-40B4-BE49-F238E27FC236}">
                <a16:creationId xmlns:a16="http://schemas.microsoft.com/office/drawing/2014/main" id="{CC3191E0-C7AB-7255-1559-17C1C8D0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7" t="35293" r="4002" b="29413"/>
          <a:stretch/>
        </p:blipFill>
        <p:spPr>
          <a:xfrm>
            <a:off x="994229" y="5969000"/>
            <a:ext cx="1404708" cy="624315"/>
          </a:xfrm>
          <a:prstGeom prst="rect">
            <a:avLst/>
          </a:prstGeom>
        </p:spPr>
      </p:pic>
      <p:pic>
        <p:nvPicPr>
          <p:cNvPr id="14" name="Picture 13" descr="A logo with blue text">
            <a:extLst>
              <a:ext uri="{FF2B5EF4-FFF2-40B4-BE49-F238E27FC236}">
                <a16:creationId xmlns:a16="http://schemas.microsoft.com/office/drawing/2014/main" id="{261B13EB-FDFD-1E01-4E7B-84C3C0CBD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5" y="6017461"/>
            <a:ext cx="1241872" cy="470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84262-6B1F-C02F-3FF8-5B09691528D1}"/>
              </a:ext>
            </a:extLst>
          </p:cNvPr>
          <p:cNvSpPr txBox="1"/>
          <p:nvPr/>
        </p:nvSpPr>
        <p:spPr>
          <a:xfrm>
            <a:off x="3124200" y="1143000"/>
            <a:ext cx="8148886" cy="830997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Rotary’s single, greatest pursuit – Global Polio Eradication Initiative (GPEI).  Since 1979: Rotarians have donated &gt;$2.1B ($10B from governments worldwide) • Over   3 billion children protected against polio in 122 countries • Polio reduced 99.9%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5E9FE-B4F3-A7EE-7999-5D53EBB36BAC}"/>
              </a:ext>
            </a:extLst>
          </p:cNvPr>
          <p:cNvSpPr txBox="1"/>
          <p:nvPr/>
        </p:nvSpPr>
        <p:spPr>
          <a:xfrm>
            <a:off x="990600" y="1352490"/>
            <a:ext cx="1905000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69EF0-9AE4-7AD3-B8FD-EF246FA20411}"/>
              </a:ext>
            </a:extLst>
          </p:cNvPr>
          <p:cNvSpPr txBox="1"/>
          <p:nvPr/>
        </p:nvSpPr>
        <p:spPr>
          <a:xfrm>
            <a:off x="990600" y="2514600"/>
            <a:ext cx="1905000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6BA5D-9213-4C20-2570-6566E1D5E5DC}"/>
              </a:ext>
            </a:extLst>
          </p:cNvPr>
          <p:cNvSpPr txBox="1"/>
          <p:nvPr/>
        </p:nvSpPr>
        <p:spPr>
          <a:xfrm>
            <a:off x="990600" y="3720465"/>
            <a:ext cx="1905000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F06F9-5C54-D477-0718-D88B2EC014DF}"/>
              </a:ext>
            </a:extLst>
          </p:cNvPr>
          <p:cNvSpPr txBox="1"/>
          <p:nvPr/>
        </p:nvSpPr>
        <p:spPr>
          <a:xfrm>
            <a:off x="990600" y="5048250"/>
            <a:ext cx="1905000" cy="4001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53BEC9-1005-E5CB-B082-F65145687FAA}"/>
              </a:ext>
            </a:extLst>
          </p:cNvPr>
          <p:cNvSpPr txBox="1"/>
          <p:nvPr/>
        </p:nvSpPr>
        <p:spPr>
          <a:xfrm>
            <a:off x="3124200" y="2385536"/>
            <a:ext cx="8148886" cy="636072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donation of $1,500 per club (may be combination of cash &amp; DDF)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PolioPlus Society members pledge to give at least $100 per year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FA7B03-CB5E-AE08-93C0-A790B070ACDD}"/>
              </a:ext>
            </a:extLst>
          </p:cNvPr>
          <p:cNvSpPr txBox="1"/>
          <p:nvPr/>
        </p:nvSpPr>
        <p:spPr>
          <a:xfrm>
            <a:off x="3124200" y="4785836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www.EndPolio.org</a:t>
            </a: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D6890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PolioPlus Co-chairs, PDG Mark </a:t>
            </a:r>
            <a:r>
              <a:rPr kumimoji="0" lang="en-US" sz="16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Scolnick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&amp; PDG Nick Hall</a:t>
            </a:r>
          </a:p>
          <a:p>
            <a:pPr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Rotary.org / My Rotary &gt;&gt; Learning Center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EFE80E-9AAD-A193-3562-EC5257427C12}"/>
              </a:ext>
            </a:extLst>
          </p:cNvPr>
          <p:cNvSpPr txBox="1"/>
          <p:nvPr/>
        </p:nvSpPr>
        <p:spPr>
          <a:xfrm>
            <a:off x="3124200" y="3444240"/>
            <a:ext cx="8148886" cy="933589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TRF Newsletter (PolioPlus contributions listed quarterly)</a:t>
            </a:r>
          </a:p>
          <a:p>
            <a:pPr lvl="0" defTabSz="228600">
              <a:spcBef>
                <a:spcPts val="400"/>
              </a:spcBef>
              <a:defRPr/>
            </a:pPr>
            <a:r>
              <a:rPr kumimoji="0" lang="en-US" sz="1600" b="1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Monthly Contribution</a:t>
            </a:r>
            <a:r>
              <a:rPr kumimoji="0" lang="en-US" sz="1600" b="1" i="0" u="none" strike="noStrike" kern="0" cap="none" spc="-2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Report (</a:t>
            </a:r>
            <a:r>
              <a:rPr lang="en-US" sz="1600" b="1" kern="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Rotary.org / My Rotary &gt;&gt; Contribution &amp; Recognition</a:t>
            </a:r>
            <a:r>
              <a:rPr kumimoji="0" lang="en-US" sz="1600" b="1" i="0" u="none" strike="noStrike" kern="0" cap="none" spc="-2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228600">
              <a:spcBef>
                <a:spcPts val="400"/>
              </a:spcBef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PolioPlus Report (Rotary.org / My Rotary &gt;&gt; Contribution &amp; Recognition 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5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{20C5D0C1-4C2A-FF4A-8C33-4CBFEC7FB0CE}tf16401378</Template>
  <TotalTime>18373</TotalTime>
  <Words>1858</Words>
  <Application>Microsoft Office PowerPoint</Application>
  <PresentationFormat>Widescreen</PresentationFormat>
  <Paragraphs>240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Century Gothic</vt:lpstr>
      <vt:lpstr>Wingdings 3</vt:lpstr>
      <vt:lpstr>Slice</vt:lpstr>
      <vt:lpstr>1_Slice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Ed or Deb Odom</cp:lastModifiedBy>
  <cp:revision>1081</cp:revision>
  <dcterms:created xsi:type="dcterms:W3CDTF">2015-09-08T18:46:55Z</dcterms:created>
  <dcterms:modified xsi:type="dcterms:W3CDTF">2025-02-28T05:25:34Z</dcterms:modified>
</cp:coreProperties>
</file>