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62" r:id="rId5"/>
    <p:sldId id="258" r:id="rId6"/>
    <p:sldId id="456" r:id="rId7"/>
    <p:sldId id="257" r:id="rId8"/>
    <p:sldId id="457" r:id="rId9"/>
    <p:sldId id="452" r:id="rId10"/>
    <p:sldId id="432" r:id="rId11"/>
    <p:sldId id="453" r:id="rId12"/>
    <p:sldId id="265" r:id="rId13"/>
    <p:sldId id="433" r:id="rId14"/>
    <p:sldId id="434" r:id="rId15"/>
    <p:sldId id="435" r:id="rId16"/>
    <p:sldId id="436" r:id="rId17"/>
    <p:sldId id="437" r:id="rId18"/>
    <p:sldId id="438" r:id="rId19"/>
    <p:sldId id="439" r:id="rId20"/>
    <p:sldId id="440" r:id="rId21"/>
    <p:sldId id="441" r:id="rId22"/>
    <p:sldId id="442" r:id="rId23"/>
    <p:sldId id="443" r:id="rId24"/>
    <p:sldId id="444" r:id="rId25"/>
    <p:sldId id="455" r:id="rId26"/>
    <p:sldId id="454" r:id="rId27"/>
    <p:sldId id="446" r:id="rId28"/>
    <p:sldId id="447" r:id="rId29"/>
    <p:sldId id="448" r:id="rId30"/>
    <p:sldId id="449" r:id="rId31"/>
    <p:sldId id="279" r:id="rId32"/>
    <p:sldId id="458" r:id="rId33"/>
  </p:sldIdLst>
  <p:sldSz cx="12192000" cy="6858000"/>
  <p:notesSz cx="6858000" cy="9144000"/>
  <p:embeddedFontLst>
    <p:embeddedFont>
      <p:font typeface="Arial Narrow" panose="020B0606020202030204" pitchFamily="34" charset="0"/>
      <p:regular r:id="rId35"/>
      <p:bold r:id="rId36"/>
      <p:italic r:id="rId37"/>
      <p:boldItalic r:id="rId38"/>
    </p:embeddedFont>
    <p:embeddedFont>
      <p:font typeface="Arial Narrow Bold" panose="020B0706020202030204" pitchFamily="34" charset="0"/>
      <p:bold r:id="rId39"/>
    </p:embeddedFont>
    <p:embeddedFont>
      <p:font typeface="Calibri" panose="020F0502020204030204" pitchFamily="34" charset="0"/>
      <p:regular r:id="rId40"/>
      <p:bold r:id="rId41"/>
      <p:italic r:id="rId42"/>
      <p:boldItalic r:id="rId43"/>
    </p:embeddedFont>
    <p:embeddedFont>
      <p:font typeface="Georgia" panose="02040502050405020303" pitchFamily="18"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90"/>
    <a:srgbClr val="005DAA"/>
    <a:srgbClr val="17458F"/>
    <a:srgbClr val="F7A81B"/>
    <a:srgbClr val="009999"/>
    <a:srgbClr val="872175"/>
    <a:srgbClr val="FF7600"/>
    <a:srgbClr val="D91B5C"/>
    <a:srgbClr val="1A72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8" autoAdjust="0"/>
    <p:restoredTop sz="70026" autoAdjust="0"/>
  </p:normalViewPr>
  <p:slideViewPr>
    <p:cSldViewPr snapToGrid="0" showGuides="1">
      <p:cViewPr varScale="1">
        <p:scale>
          <a:sx n="60" d="100"/>
          <a:sy n="60" d="100"/>
        </p:scale>
        <p:origin x="568" y="36"/>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10/10/2022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always looking for a simple clear presentation about the foundation basics here we have such a presentation we hope you enjoy it.</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90931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8">
              <a:defRPr sz="2400">
                <a:solidFill>
                  <a:schemeClr val="tx1"/>
                </a:solidFill>
                <a:latin typeface="Arial" charset="0"/>
                <a:ea typeface="ヒラギノ角ゴ Pro W3" charset="0"/>
                <a:cs typeface="ヒラギノ角ゴ Pro W3" charset="0"/>
              </a:defRPr>
            </a:lvl1pPr>
            <a:lvl2pPr marL="742873" indent="-285721" defTabSz="931768">
              <a:defRPr sz="2400">
                <a:solidFill>
                  <a:schemeClr val="tx1"/>
                </a:solidFill>
                <a:latin typeface="Arial" charset="0"/>
                <a:ea typeface="ヒラギノ角ゴ Pro W3" charset="0"/>
                <a:cs typeface="ヒラギノ角ゴ Pro W3" charset="0"/>
              </a:defRPr>
            </a:lvl2pPr>
            <a:lvl3pPr marL="1142883" indent="-228577" defTabSz="931768">
              <a:defRPr sz="2400">
                <a:solidFill>
                  <a:schemeClr val="tx1"/>
                </a:solidFill>
                <a:latin typeface="Arial" charset="0"/>
                <a:ea typeface="ヒラギノ角ゴ Pro W3" charset="0"/>
                <a:cs typeface="ヒラギノ角ゴ Pro W3" charset="0"/>
              </a:defRPr>
            </a:lvl3pPr>
            <a:lvl4pPr marL="1600036" indent="-228577" defTabSz="931768">
              <a:defRPr sz="2400">
                <a:solidFill>
                  <a:schemeClr val="tx1"/>
                </a:solidFill>
                <a:latin typeface="Arial" charset="0"/>
                <a:ea typeface="ヒラギノ角ゴ Pro W3" charset="0"/>
                <a:cs typeface="ヒラギノ角ゴ Pro W3" charset="0"/>
              </a:defRPr>
            </a:lvl4pPr>
            <a:lvl5pPr marL="2057189" indent="-228577" defTabSz="931768">
              <a:defRPr sz="2400">
                <a:solidFill>
                  <a:schemeClr val="tx1"/>
                </a:solidFill>
                <a:latin typeface="Arial" charset="0"/>
                <a:ea typeface="ヒラギノ角ゴ Pro W3" charset="0"/>
                <a:cs typeface="ヒラギノ角ゴ Pro W3" charset="0"/>
              </a:defRPr>
            </a:lvl5pPr>
            <a:lvl6pPr marL="2514343"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496"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49"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02"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31768" rtl="0" eaLnBrk="0" fontAlgn="base" latinLnBrk="0" hangingPunct="0">
              <a:lnSpc>
                <a:spcPct val="100000"/>
              </a:lnSpc>
              <a:spcBef>
                <a:spcPct val="0"/>
              </a:spcBef>
              <a:spcAft>
                <a:spcPct val="0"/>
              </a:spcAft>
              <a:buClrTx/>
              <a:buSzTx/>
              <a:buFontTx/>
              <a:buNone/>
              <a:tabLst/>
              <a:defRPr/>
            </a:pPr>
            <a:fld id="{BE13C1B3-30A5-2D4F-89A2-C88D12DA315A}"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31768"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Narrow" panose="020B0606020202030204" pitchFamily="34" charset="0"/>
              <a:ea typeface="ヒラギノ角ゴ Pro W3"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Rotary foundation recognizes it’s donors and there are three basic types recognition provided by the Rotary foundation. They are first recognition of past giving second recognition of future promises and recognition of current giving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today</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375519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Recognition of past giving includes the Paul Harris fellowship major donor record recognition and the arch club society recognition.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26335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are familiar with the Paul Harris fellow recognition that’s a recognition that’s provided to a donor when they give at least $1000 to The Rotary Foundation over their lifetime. Once you have achieved the Paul Harris fellow recognition you can then continue on and become a Multiple Paul Harris Fellow receiving up to eight additional Paul Harris Fellow recognitions.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324820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Major Donor is achieved whenever a donor has given at least $10,000 cumulative to The Rotary Foundation.  There are multiple levels of Major Donor recognition that span contributions from $10,000 to $249,999. </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360620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Arch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Klumph</a:t>
            </a:r>
            <a:r>
              <a:rPr lang="en-US" sz="1200" dirty="0">
                <a:effectLst/>
                <a:latin typeface="Calibri" panose="020F0502020204030204" pitchFamily="34" charset="0"/>
                <a:ea typeface="Calibri" panose="020F0502020204030204" pitchFamily="34" charset="0"/>
                <a:cs typeface="Times New Roman" panose="02020603050405020304" pitchFamily="18" charset="0"/>
              </a:rPr>
              <a:t> Society recognition is provided whenever a donor has given at least $250,000 to The Rotary Foundation.  There are multiple levels of AKS recognition as well and they can go as high as one wants.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30051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accent5"/>
                </a:solidFill>
                <a:effectLst/>
                <a:latin typeface="Arial Narrow" panose="020B0606020202030204" pitchFamily="34" charset="0"/>
                <a:ea typeface="MS PGothic" pitchFamily="34" charset="-128"/>
                <a:cs typeface="Georgia" panose="02040502050405020303" pitchFamily="18" charset="0"/>
              </a:rPr>
              <a:t>[Optional,</a:t>
            </a:r>
            <a:r>
              <a:rPr lang="en-US" sz="1200" b="0" i="1" kern="1200" dirty="0">
                <a:solidFill>
                  <a:srgbClr val="D91B5C"/>
                </a:solidFill>
                <a:effectLst/>
                <a:latin typeface="Arial Narrow" panose="020B0606020202030204" pitchFamily="34" charset="0"/>
                <a:ea typeface="MS PGothic" pitchFamily="34" charset="-128"/>
                <a:cs typeface="Georgia" panose="02040502050405020303" pitchFamily="18" charset="0"/>
              </a:rPr>
              <a:t> if time allows: Further personalize the presentation by recognizing the club for its accomplishments, thanking specific donors, inviting a member to share an experience working on a grant project, or talking further about a cause that particularly interests the club.]</a:t>
            </a:r>
            <a:endParaRPr lang="en-US" b="0" dirty="0"/>
          </a:p>
          <a:p>
            <a:pPr marL="171450" indent="-171450">
              <a:buFont typeface="Arial" panose="020B0604020202020204" pitchFamily="34" charset="0"/>
              <a:buChar char="•"/>
            </a:pPr>
            <a:endParaRPr lang="en-US" sz="1200" b="1" i="1" dirty="0">
              <a:solidFill>
                <a:srgbClr val="0B0A09"/>
              </a:solidFill>
            </a:endParaRPr>
          </a:p>
          <a:p>
            <a:pPr marL="0" indent="0">
              <a:buFont typeface="Arial" panose="020B0604020202020204" pitchFamily="34" charset="0"/>
              <a:buNone/>
            </a:pPr>
            <a:r>
              <a:rPr lang="en-US" sz="1200" b="0" i="1" dirty="0">
                <a:solidFill>
                  <a:srgbClr val="0B0A09"/>
                </a:solidFill>
              </a:rPr>
              <a:t>[Recognize the club for accomplishments in giving, such as achieving the 100% EREY banner.</a:t>
            </a:r>
          </a:p>
          <a:p>
            <a:pPr marL="0" indent="0">
              <a:buFont typeface="Arial" panose="020B0604020202020204" pitchFamily="34" charset="0"/>
              <a:buNone/>
            </a:pPr>
            <a:r>
              <a:rPr lang="en-US" sz="1200" b="0" i="1" dirty="0">
                <a:solidFill>
                  <a:srgbClr val="0B0A09"/>
                </a:solidFill>
              </a:rPr>
              <a:t>Thank Major Donors, Bequest Society Members, Paul Harris Society members, Rotary Direct participants, and other supporters.</a:t>
            </a:r>
          </a:p>
          <a:p>
            <a:pPr marL="0" indent="0">
              <a:buFont typeface="Arial" panose="020B0604020202020204" pitchFamily="34" charset="0"/>
              <a:buNone/>
            </a:pPr>
            <a:r>
              <a:rPr lang="en-US" sz="1200" b="0" i="1" dirty="0">
                <a:solidFill>
                  <a:srgbClr val="0B0A09"/>
                </a:solidFill>
              </a:rPr>
              <a:t>Invite a member to share an experience working on a district or global grant project.</a:t>
            </a:r>
          </a:p>
          <a:p>
            <a:pPr marL="0" indent="0">
              <a:buFont typeface="Arial" panose="020B0604020202020204" pitchFamily="34" charset="0"/>
              <a:buNone/>
            </a:pPr>
            <a:r>
              <a:rPr lang="en-US" sz="1200" b="0" i="1" dirty="0">
                <a:solidFill>
                  <a:srgbClr val="0B0A09"/>
                </a:solidFill>
              </a:rPr>
              <a:t>Add slides for a specific cause that interests the club or that is particularly relevant to the area.]</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29</a:t>
            </a:fld>
            <a:endParaRPr lang="en-US" dirty="0"/>
          </a:p>
        </p:txBody>
      </p:sp>
    </p:spTree>
    <p:extLst>
      <p:ext uri="{BB962C8B-B14F-4D97-AF65-F5344CB8AC3E}">
        <p14:creationId xmlns:p14="http://schemas.microsoft.com/office/powerpoint/2010/main" val="53776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Rotarians, the Trustees of The Rotary Foundation. They ensure that your donations are invested well and spent wisely so they’ll do good in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generosity of our members and the good work that Rotary does haven’t gone unrecognized. </a:t>
            </a:r>
            <a:r>
              <a:rPr lang="en-US" sz="1200" strike="noStrike" dirty="0">
                <a:effectLst/>
                <a:latin typeface="Arial Narrow" panose="020B0606020202030204" pitchFamily="34" charset="0"/>
                <a:ea typeface="Calibri" panose="020F0502020204030204" pitchFamily="34" charset="0"/>
                <a:cs typeface="Times New Roman" panose="02020603050405020304" pitchFamily="18" charset="0"/>
              </a:rPr>
              <a:t>We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received top ratings from Charity Navigator, the leading evaluator of nonprofits in the U.S. It rated the Foundation No. 1</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of “</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10 of the Best Charities Everyone’s Heard Of,”</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recognition of our exceptional impact, accountability, and transparency. </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for the second consecutive year, CNBC named us one of the top 10 charities changing the world. </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addition to these accomplishments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the Foundation celebrated its centennial in 2016-17 — a milestone that few other organizations reach. </a:t>
            </a:r>
          </a:p>
          <a:p>
            <a:pPr marL="0" marR="0">
              <a:lnSpc>
                <a:spcPct val="115000"/>
              </a:lnSpc>
              <a:spcBef>
                <a:spcPts val="0"/>
              </a:spcBef>
              <a:spcAft>
                <a:spcPts val="800"/>
              </a:spcAft>
            </a:pPr>
            <a:endParaRPr lang="en-US" altLang="en-US" sz="1200" dirty="0">
              <a:effectLst/>
              <a:latin typeface="Arial Narrow" panose="020B0606020202030204" pitchFamily="34" charset="0"/>
              <a:ea typeface="ＭＳ Ｐゴシック" pitchFamily="34" charset="-128"/>
              <a:cs typeface="Times New Roman" panose="02020603050405020304" pitchFamily="18" charset="0"/>
            </a:endParaRPr>
          </a:p>
          <a:p>
            <a:pPr marL="0" marR="0" indent="0" algn="l" defTabSz="914400" rtl="0" eaLnBrk="0" fontAlgn="base" latinLnBrk="0" hangingPunct="0">
              <a:lnSpc>
                <a:spcPct val="115000"/>
              </a:lnSpc>
              <a:spcBef>
                <a:spcPts val="0"/>
              </a:spcBef>
              <a:spcAft>
                <a:spcPts val="800"/>
              </a:spcAft>
              <a:buClrTx/>
              <a:buSzTx/>
              <a:buFontTx/>
              <a:buNone/>
              <a:tabLst/>
              <a:defRPr/>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*Statistics are </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from Rotary’s 2018-19 annual report.</a:t>
            </a: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162555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is brought to us by the numbers 7, 3 and 2. That’s right, three simple numbers that will help us to unlock the secrets of The Rotary Foundation.  To help us with these numbers we have brought in our friend the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534520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98412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is brought to us by the numbers 7, 3 and 2. That’s right, three simple numbers that will help us to unlock the secrets of The Rotary Foundation.  To help us with these numbers we have brought in our friend the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26128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let’s talk about the number 7, what does the number 7 have to do with The Rotary Foundation?</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71510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there are 7 Areas of Focus of The Rotary Foundation. An Area of Focus is simply a CAUSE that Foundation Trustees have identified as an area in which they wish for us to focus our efforts.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7 Areas of Focus are:</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Peacebuilding and Conflict Prevention</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Disease Prevention and Treatment</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Sanitation and Hygiene</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Maternal and Child Health</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Basic Education and Literacy</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Community Economic Development and finally </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Supporting the Environment.</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637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the number 3 what does the number three tell us about the Rotary foundation?</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26443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there are 3 PRIMARY FUNDS to accept contributions made to The Rotary Foundation. Now there are probably hundreds of ways to give to The Rotary Foundation and in fact if you want to give a large enough contribution today to The Rotary Foundation, I’m sure that we could come up with a brand new way just for you to give today!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primarily there are 3 funds that receive all our contributions. They are: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Annual Fund. That’s the fund where we fund our projects for today. Our Global Grants and District Grants all come from the Annual Fund. </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Endowment Fund. This fund secures the projects of tomorrow.  Contributions to the Endowment fund are never spent. They are invested and the spendable earnings roll into the Annual Fund each year to fund our many projects. And then finally </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Polio Plus Fund. This is the fund that provides for all our efforts to End Polio Now.</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147292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050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467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97A94E25-127B-4C48-AF96-44BA7B823777}" type="slidenum">
              <a:rPr lang="en-US" smtClean="0"/>
              <a:pPr/>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79" r:id="rId25"/>
    <p:sldLayoutId id="2147483680"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6BAA5D0-0EC3-48B3-8B71-C05A7A297150}"/>
              </a:ext>
            </a:extLst>
          </p:cNvPr>
          <p:cNvSpPr>
            <a:spLocks noGrp="1"/>
          </p:cNvSpPr>
          <p:nvPr>
            <p:ph type="body" sz="quarter" idx="14"/>
          </p:nvPr>
        </p:nvSpPr>
        <p:spPr/>
        <p:txBody>
          <a:bodyPr>
            <a:normAutofit lnSpcReduction="10000"/>
          </a:bodyPr>
          <a:lstStyle/>
          <a:p>
            <a:r>
              <a:rPr lang="en-US" dirty="0">
                <a:solidFill>
                  <a:srgbClr val="01B4E7"/>
                </a:solidFill>
              </a:rPr>
              <a:t>THE ROTARY FOUNDATION</a:t>
            </a:r>
          </a:p>
        </p:txBody>
      </p:sp>
      <p:sp>
        <p:nvSpPr>
          <p:cNvPr id="11" name="Subtitle 10">
            <a:extLst>
              <a:ext uri="{FF2B5EF4-FFF2-40B4-BE49-F238E27FC236}">
                <a16:creationId xmlns:a16="http://schemas.microsoft.com/office/drawing/2014/main" id="{F5BF5BF4-0702-4C28-8FC1-612DFF051C49}"/>
              </a:ext>
            </a:extLst>
          </p:cNvPr>
          <p:cNvSpPr>
            <a:spLocks noGrp="1"/>
          </p:cNvSpPr>
          <p:nvPr>
            <p:ph type="subTitle" idx="1"/>
          </p:nvPr>
        </p:nvSpPr>
        <p:spPr/>
        <p:txBody>
          <a:bodyPr/>
          <a:lstStyle/>
          <a:p>
            <a:r>
              <a:rPr lang="en-US" dirty="0"/>
              <a:t>Unlocking the Secrets of The Rotary Foundation</a:t>
            </a:r>
          </a:p>
        </p:txBody>
      </p:sp>
      <p:sp>
        <p:nvSpPr>
          <p:cNvPr id="5" name="Slide Number Placeholder 4">
            <a:extLst>
              <a:ext uri="{FF2B5EF4-FFF2-40B4-BE49-F238E27FC236}">
                <a16:creationId xmlns:a16="http://schemas.microsoft.com/office/drawing/2014/main" id="{3AF02CC5-9061-4C17-BEB5-A44BFFA5188A}"/>
              </a:ext>
            </a:extLst>
          </p:cNvPr>
          <p:cNvSpPr>
            <a:spLocks noGrp="1"/>
          </p:cNvSpPr>
          <p:nvPr>
            <p:ph type="sldNum" sz="quarter" idx="12"/>
          </p:nvPr>
        </p:nvSpPr>
        <p:spPr/>
        <p:txBody>
          <a:bodyPr/>
          <a:lstStyle/>
          <a:p>
            <a:fld id="{97A94E25-127B-4C48-AF96-44BA7B823777}" type="slidenum">
              <a:rPr lang="en-US" smtClean="0"/>
              <a:pPr/>
              <a:t>1</a:t>
            </a:fld>
            <a:endParaRPr lang="en-US" dirty="0"/>
          </a:p>
        </p:txBody>
      </p:sp>
      <p:pic>
        <p:nvPicPr>
          <p:cNvPr id="8" name="Picture Placeholder 7">
            <a:extLst>
              <a:ext uri="{FF2B5EF4-FFF2-40B4-BE49-F238E27FC236}">
                <a16:creationId xmlns:a16="http://schemas.microsoft.com/office/drawing/2014/main" id="{B090A54E-100C-4037-851E-6D2CBA61CF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316" b="29316"/>
          <a:stretch>
            <a:fillRect/>
          </a:stretch>
        </p:blipFill>
        <p:spPr/>
      </p:pic>
      <p:pic>
        <p:nvPicPr>
          <p:cNvPr id="13" name="Picture 12" descr="A group of people performing on a counter&#10;&#10;Description automatically generated">
            <a:extLst>
              <a:ext uri="{FF2B5EF4-FFF2-40B4-BE49-F238E27FC236}">
                <a16:creationId xmlns:a16="http://schemas.microsoft.com/office/drawing/2014/main" id="{C6502650-811E-429C-A6D1-F0A88C7A33D5}"/>
              </a:ext>
            </a:extLst>
          </p:cNvPr>
          <p:cNvPicPr>
            <a:picLocks noChangeAspect="1"/>
          </p:cNvPicPr>
          <p:nvPr/>
        </p:nvPicPr>
        <p:blipFill rotWithShape="1">
          <a:blip r:embed="rId4">
            <a:extLst>
              <a:ext uri="{28A0092B-C50C-407E-A947-70E740481C1C}">
                <a14:useLocalDpi xmlns:a14="http://schemas.microsoft.com/office/drawing/2010/main" val="0"/>
              </a:ext>
            </a:extLst>
          </a:blip>
          <a:srcRect t="16394" b="21390"/>
          <a:stretch/>
        </p:blipFill>
        <p:spPr>
          <a:xfrm>
            <a:off x="-1" y="-30736"/>
            <a:ext cx="12159831" cy="5043713"/>
          </a:xfrm>
          <a:prstGeom prst="rect">
            <a:avLst/>
          </a:prstGeom>
        </p:spPr>
      </p:pic>
    </p:spTree>
    <p:extLst>
      <p:ext uri="{BB962C8B-B14F-4D97-AF65-F5344CB8AC3E}">
        <p14:creationId xmlns:p14="http://schemas.microsoft.com/office/powerpoint/2010/main" val="3051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BC51-F89B-474F-B3DE-99A76B0BEF8B}"/>
              </a:ext>
            </a:extLst>
          </p:cNvPr>
          <p:cNvSpPr>
            <a:spLocks noGrp="1"/>
          </p:cNvSpPr>
          <p:nvPr>
            <p:ph type="title"/>
          </p:nvPr>
        </p:nvSpPr>
        <p:spPr/>
        <p:txBody>
          <a:bodyPr>
            <a:normAutofit/>
          </a:bodyPr>
          <a:lstStyle/>
          <a:p>
            <a:r>
              <a:rPr lang="en-US" dirty="0"/>
              <a:t>Rotary Foundation Basics – </a:t>
            </a:r>
          </a:p>
        </p:txBody>
      </p:sp>
      <p:sp>
        <p:nvSpPr>
          <p:cNvPr id="5122" name="Content Placeholder 2"/>
          <p:cNvSpPr txBox="1">
            <a:spLocks/>
          </p:cNvSpPr>
          <p:nvPr/>
        </p:nvSpPr>
        <p:spPr bwMode="auto">
          <a:xfrm>
            <a:off x="1663389" y="1519241"/>
            <a:ext cx="843859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spcAft>
                <a:spcPts val="1200"/>
              </a:spcAft>
            </a:pPr>
            <a:endParaRPr lang="en-US" sz="2400" dirty="0">
              <a:solidFill>
                <a:srgbClr val="585858"/>
              </a:solidFill>
              <a:latin typeface="Georgia" pitchFamily="18" charset="0"/>
            </a:endParaRPr>
          </a:p>
        </p:txBody>
      </p:sp>
      <p:pic>
        <p:nvPicPr>
          <p:cNvPr id="8" name="Picture 7" descr="A picture containing shirt, room&#10;&#10;Description automatically generated">
            <a:extLst>
              <a:ext uri="{FF2B5EF4-FFF2-40B4-BE49-F238E27FC236}">
                <a16:creationId xmlns:a16="http://schemas.microsoft.com/office/drawing/2014/main" id="{A50CB554-2DE6-4074-BCD7-FDCE9973F736}"/>
              </a:ext>
            </a:extLst>
          </p:cNvPr>
          <p:cNvPicPr>
            <a:picLocks noChangeAspect="1"/>
          </p:cNvPicPr>
          <p:nvPr/>
        </p:nvPicPr>
        <p:blipFill>
          <a:blip r:embed="rId3"/>
          <a:stretch>
            <a:fillRect/>
          </a:stretch>
        </p:blipFill>
        <p:spPr>
          <a:xfrm>
            <a:off x="8680358" y="1596522"/>
            <a:ext cx="3206840" cy="5029675"/>
          </a:xfrm>
          <a:prstGeom prst="rect">
            <a:avLst/>
          </a:prstGeom>
        </p:spPr>
      </p:pic>
      <p:sp>
        <p:nvSpPr>
          <p:cNvPr id="10" name="Rectangle 9">
            <a:extLst>
              <a:ext uri="{FF2B5EF4-FFF2-40B4-BE49-F238E27FC236}">
                <a16:creationId xmlns:a16="http://schemas.microsoft.com/office/drawing/2014/main" id="{84F99BFD-B924-4039-BE65-5ECEF46652F8}"/>
              </a:ext>
            </a:extLst>
          </p:cNvPr>
          <p:cNvSpPr/>
          <p:nvPr/>
        </p:nvSpPr>
        <p:spPr>
          <a:xfrm>
            <a:off x="3809720" y="2226227"/>
            <a:ext cx="1888659"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3</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4" name="Subtitle 3">
            <a:extLst>
              <a:ext uri="{FF2B5EF4-FFF2-40B4-BE49-F238E27FC236}">
                <a16:creationId xmlns:a16="http://schemas.microsoft.com/office/drawing/2014/main" id="{F39F13E8-FCE7-4581-A2F1-BF7BC8CB42D0}"/>
              </a:ext>
            </a:extLst>
          </p:cNvPr>
          <p:cNvSpPr>
            <a:spLocks noGrp="1"/>
          </p:cNvSpPr>
          <p:nvPr>
            <p:ph type="subTitle" idx="13"/>
          </p:nvPr>
        </p:nvSpPr>
        <p:spPr/>
        <p:txBody>
          <a:bodyPr/>
          <a:lstStyle/>
          <a:p>
            <a:r>
              <a:rPr lang="en-US" dirty="0"/>
              <a:t>– Easy to Remember </a:t>
            </a:r>
          </a:p>
          <a:p>
            <a:endParaRPr lang="en-US" dirty="0"/>
          </a:p>
          <a:p>
            <a:endParaRPr lang="en-US" dirty="0"/>
          </a:p>
        </p:txBody>
      </p:sp>
    </p:spTree>
    <p:custDataLst>
      <p:tags r:id="rId1"/>
    </p:custDataLst>
    <p:extLst>
      <p:ext uri="{BB962C8B-B14F-4D97-AF65-F5344CB8AC3E}">
        <p14:creationId xmlns:p14="http://schemas.microsoft.com/office/powerpoint/2010/main" val="76878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E2226-A498-44E9-B349-2F10AAFFB0D0}"/>
              </a:ext>
            </a:extLst>
          </p:cNvPr>
          <p:cNvPicPr>
            <a:picLocks noChangeAspect="1"/>
          </p:cNvPicPr>
          <p:nvPr/>
        </p:nvPicPr>
        <p:blipFill>
          <a:blip r:embed="rId3"/>
          <a:srcRect/>
          <a:stretch/>
        </p:blipFill>
        <p:spPr>
          <a:xfrm>
            <a:off x="1395210" y="1540043"/>
            <a:ext cx="9454147" cy="5317957"/>
          </a:xfrm>
          <a:prstGeom prst="rect">
            <a:avLst/>
          </a:prstGeom>
        </p:spPr>
      </p:pic>
      <p:sp>
        <p:nvSpPr>
          <p:cNvPr id="5" name="Title 4">
            <a:extLst>
              <a:ext uri="{FF2B5EF4-FFF2-40B4-BE49-F238E27FC236}">
                <a16:creationId xmlns:a16="http://schemas.microsoft.com/office/drawing/2014/main" id="{2775B42B-89C8-4062-B4B3-159D82D87604}"/>
              </a:ext>
            </a:extLst>
          </p:cNvPr>
          <p:cNvSpPr>
            <a:spLocks noGrp="1"/>
          </p:cNvSpPr>
          <p:nvPr>
            <p:ph type="title"/>
          </p:nvPr>
        </p:nvSpPr>
        <p:spPr>
          <a:solidFill>
            <a:schemeClr val="bg1">
              <a:alpha val="0"/>
            </a:schemeClr>
          </a:solidFill>
        </p:spPr>
        <p:txBody>
          <a:bodyPr/>
          <a:lstStyle/>
          <a:p>
            <a:r>
              <a:rPr lang="en-US" dirty="0"/>
              <a:t>RECOGNITIONS</a:t>
            </a:r>
          </a:p>
        </p:txBody>
      </p:sp>
    </p:spTree>
    <p:extLst>
      <p:ext uri="{BB962C8B-B14F-4D97-AF65-F5344CB8AC3E}">
        <p14:creationId xmlns:p14="http://schemas.microsoft.com/office/powerpoint/2010/main" val="28294732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8831-80BC-493D-A03F-26A137A599B1}"/>
              </a:ext>
            </a:extLst>
          </p:cNvPr>
          <p:cNvSpPr>
            <a:spLocks noGrp="1"/>
          </p:cNvSpPr>
          <p:nvPr>
            <p:ph type="title"/>
          </p:nvPr>
        </p:nvSpPr>
        <p:spPr/>
        <p:txBody>
          <a:bodyPr>
            <a:normAutofit/>
          </a:bodyPr>
          <a:lstStyle/>
          <a:p>
            <a:r>
              <a:rPr lang="en-US" dirty="0"/>
              <a:t>3 types of RECOGNITION</a:t>
            </a:r>
            <a:br>
              <a:rPr lang="en-US" dirty="0"/>
            </a:br>
            <a:r>
              <a:rPr lang="en-US" dirty="0"/>
              <a:t>(Past, Present, Future)</a:t>
            </a:r>
          </a:p>
        </p:txBody>
      </p:sp>
      <p:sp>
        <p:nvSpPr>
          <p:cNvPr id="5122" name="Content Placeholder 2"/>
          <p:cNvSpPr txBox="1">
            <a:spLocks/>
          </p:cNvSpPr>
          <p:nvPr/>
        </p:nvSpPr>
        <p:spPr bwMode="auto">
          <a:xfrm>
            <a:off x="2082054" y="2137599"/>
            <a:ext cx="8585947" cy="258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Contributions made in the PAST</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Contributions promised for the FUTURE</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Contributions being made TODAY</a:t>
            </a:r>
          </a:p>
        </p:txBody>
      </p:sp>
    </p:spTree>
    <p:custDataLst>
      <p:tags r:id="rId1"/>
    </p:custDataLst>
    <p:extLst>
      <p:ext uri="{BB962C8B-B14F-4D97-AF65-F5344CB8AC3E}">
        <p14:creationId xmlns:p14="http://schemas.microsoft.com/office/powerpoint/2010/main" val="63625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9E8A-D34F-4827-9752-9DE25BBFF90F}"/>
              </a:ext>
            </a:extLst>
          </p:cNvPr>
          <p:cNvSpPr>
            <a:spLocks noGrp="1"/>
          </p:cNvSpPr>
          <p:nvPr>
            <p:ph type="title"/>
          </p:nvPr>
        </p:nvSpPr>
        <p:spPr/>
        <p:txBody>
          <a:bodyPr/>
          <a:lstStyle/>
          <a:p>
            <a:r>
              <a:rPr lang="en-US" dirty="0"/>
              <a:t>3 Recognitions for past giving</a:t>
            </a:r>
          </a:p>
        </p:txBody>
      </p:sp>
      <p:sp>
        <p:nvSpPr>
          <p:cNvPr id="5122" name="Content Placeholder 2"/>
          <p:cNvSpPr txBox="1">
            <a:spLocks/>
          </p:cNvSpPr>
          <p:nvPr/>
        </p:nvSpPr>
        <p:spPr bwMode="auto">
          <a:xfrm>
            <a:off x="2082054" y="2137599"/>
            <a:ext cx="8585947" cy="258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Paul Harris Fellowship</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Major Donor Recognition</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Arch </a:t>
            </a:r>
            <a:r>
              <a:rPr lang="en-US" sz="3200" dirty="0" err="1">
                <a:solidFill>
                  <a:srgbClr val="585858"/>
                </a:solidFill>
                <a:latin typeface="Georgia" pitchFamily="18" charset="0"/>
              </a:rPr>
              <a:t>Klumpf</a:t>
            </a:r>
            <a:r>
              <a:rPr lang="en-US" sz="3200" dirty="0">
                <a:solidFill>
                  <a:srgbClr val="585858"/>
                </a:solidFill>
                <a:latin typeface="Georgia" pitchFamily="18" charset="0"/>
              </a:rPr>
              <a:t> Society Recognition</a:t>
            </a:r>
          </a:p>
        </p:txBody>
      </p:sp>
    </p:spTree>
    <p:custDataLst>
      <p:tags r:id="rId1"/>
    </p:custDataLst>
    <p:extLst>
      <p:ext uri="{BB962C8B-B14F-4D97-AF65-F5344CB8AC3E}">
        <p14:creationId xmlns:p14="http://schemas.microsoft.com/office/powerpoint/2010/main" val="2338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9E91-04DD-4F88-A63E-36419EC7F4AE}"/>
              </a:ext>
            </a:extLst>
          </p:cNvPr>
          <p:cNvSpPr>
            <a:spLocks noGrp="1"/>
          </p:cNvSpPr>
          <p:nvPr>
            <p:ph type="title"/>
          </p:nvPr>
        </p:nvSpPr>
        <p:spPr/>
        <p:txBody>
          <a:bodyPr/>
          <a:lstStyle/>
          <a:p>
            <a:r>
              <a:rPr lang="en-US" dirty="0"/>
              <a:t>1. Paul Harris Fellowship</a:t>
            </a:r>
          </a:p>
        </p:txBody>
      </p:sp>
      <p:pic>
        <p:nvPicPr>
          <p:cNvPr id="4" name="Content Placeholder 4">
            <a:extLst>
              <a:ext uri="{FF2B5EF4-FFF2-40B4-BE49-F238E27FC236}">
                <a16:creationId xmlns:a16="http://schemas.microsoft.com/office/drawing/2014/main" id="{854FA5E7-C8AD-4E6F-BA29-9FF96CF32784}"/>
              </a:ext>
            </a:extLst>
          </p:cNvPr>
          <p:cNvPicPr>
            <a:picLocks noChangeAspect="1"/>
          </p:cNvPicPr>
          <p:nvPr/>
        </p:nvPicPr>
        <p:blipFill>
          <a:blip r:embed="rId3"/>
          <a:stretch>
            <a:fillRect/>
          </a:stretch>
        </p:blipFill>
        <p:spPr>
          <a:xfrm>
            <a:off x="5063701" y="1540043"/>
            <a:ext cx="1975678" cy="197968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16AF7A2-4173-44A4-A651-232A0488B47A}"/>
              </a:ext>
            </a:extLst>
          </p:cNvPr>
          <p:cNvPicPr>
            <a:picLocks noChangeAspect="1"/>
          </p:cNvPicPr>
          <p:nvPr/>
        </p:nvPicPr>
        <p:blipFill>
          <a:blip r:embed="rId4"/>
          <a:stretch>
            <a:fillRect/>
          </a:stretch>
        </p:blipFill>
        <p:spPr>
          <a:xfrm>
            <a:off x="2316746" y="3652077"/>
            <a:ext cx="1097280" cy="109950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00A278E-7F01-412C-AA37-63085D707A06}"/>
              </a:ext>
            </a:extLst>
          </p:cNvPr>
          <p:cNvPicPr>
            <a:picLocks noChangeAspect="1"/>
          </p:cNvPicPr>
          <p:nvPr/>
        </p:nvPicPr>
        <p:blipFill>
          <a:blip r:embed="rId5"/>
          <a:stretch>
            <a:fillRect/>
          </a:stretch>
        </p:blipFill>
        <p:spPr>
          <a:xfrm>
            <a:off x="3916620" y="3652077"/>
            <a:ext cx="1097280" cy="109950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4A281FD-F0E9-405C-BD9F-1B0E02988BE6}"/>
              </a:ext>
            </a:extLst>
          </p:cNvPr>
          <p:cNvPicPr>
            <a:picLocks noChangeAspect="1"/>
          </p:cNvPicPr>
          <p:nvPr/>
        </p:nvPicPr>
        <p:blipFill>
          <a:blip r:embed="rId6"/>
          <a:stretch>
            <a:fillRect/>
          </a:stretch>
        </p:blipFill>
        <p:spPr>
          <a:xfrm>
            <a:off x="5522886" y="3652373"/>
            <a:ext cx="1097280" cy="109950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8F5A435-327B-485E-9308-D8C92C44BA6E}"/>
              </a:ext>
            </a:extLst>
          </p:cNvPr>
          <p:cNvPicPr>
            <a:picLocks noChangeAspect="1"/>
          </p:cNvPicPr>
          <p:nvPr/>
        </p:nvPicPr>
        <p:blipFill>
          <a:blip r:embed="rId7"/>
          <a:stretch>
            <a:fillRect/>
          </a:stretch>
        </p:blipFill>
        <p:spPr>
          <a:xfrm>
            <a:off x="7134519" y="3652373"/>
            <a:ext cx="1097280" cy="1099505"/>
          </a:xfrm>
          <a:prstGeom prst="rect">
            <a:avLst/>
          </a:prstGeom>
          <a:effectLst>
            <a:outerShdw blurRad="50800" dist="38100" dir="2700000" algn="tl" rotWithShape="0">
              <a:prstClr val="black">
                <a:alpha val="40000"/>
              </a:prstClr>
            </a:outerShdw>
          </a:effectLst>
        </p:spPr>
      </p:pic>
      <p:pic>
        <p:nvPicPr>
          <p:cNvPr id="9" name="Picture 8" descr="A close up of a logo&#10;&#10;Description automatically generated">
            <a:extLst>
              <a:ext uri="{FF2B5EF4-FFF2-40B4-BE49-F238E27FC236}">
                <a16:creationId xmlns:a16="http://schemas.microsoft.com/office/drawing/2014/main" id="{094C0C3C-CE49-4646-840F-FFFB6831F16D}"/>
              </a:ext>
            </a:extLst>
          </p:cNvPr>
          <p:cNvPicPr>
            <a:picLocks noChangeAspect="1"/>
          </p:cNvPicPr>
          <p:nvPr/>
        </p:nvPicPr>
        <p:blipFill>
          <a:blip r:embed="rId8"/>
          <a:stretch>
            <a:fillRect/>
          </a:stretch>
        </p:blipFill>
        <p:spPr>
          <a:xfrm>
            <a:off x="8758278" y="3645173"/>
            <a:ext cx="1097280" cy="1099505"/>
          </a:xfrm>
          <a:prstGeom prst="rect">
            <a:avLst/>
          </a:prstGeom>
          <a:effectLst>
            <a:outerShdw blurRad="50800" dist="38100" dir="2700000" algn="tl" rotWithShape="0">
              <a:prstClr val="black">
                <a:alpha val="40000"/>
              </a:prstClr>
            </a:outerShdw>
          </a:effectLst>
        </p:spPr>
      </p:pic>
      <p:pic>
        <p:nvPicPr>
          <p:cNvPr id="10" name="Picture 9" descr="A close up of a logo&#10;&#10;Description automatically generated">
            <a:extLst>
              <a:ext uri="{FF2B5EF4-FFF2-40B4-BE49-F238E27FC236}">
                <a16:creationId xmlns:a16="http://schemas.microsoft.com/office/drawing/2014/main" id="{9E8C7376-19F8-408F-94C2-2CA2D6032C27}"/>
              </a:ext>
            </a:extLst>
          </p:cNvPr>
          <p:cNvPicPr>
            <a:picLocks noChangeAspect="1"/>
          </p:cNvPicPr>
          <p:nvPr/>
        </p:nvPicPr>
        <p:blipFill>
          <a:blip r:embed="rId9"/>
          <a:stretch>
            <a:fillRect/>
          </a:stretch>
        </p:blipFill>
        <p:spPr>
          <a:xfrm>
            <a:off x="3933662" y="5087270"/>
            <a:ext cx="1097280" cy="1099505"/>
          </a:xfrm>
          <a:prstGeom prst="rect">
            <a:avLst/>
          </a:prstGeom>
          <a:effectLst>
            <a:outerShdw blurRad="50800" dist="38100" dir="2700000" algn="tl" rotWithShape="0">
              <a:prstClr val="black">
                <a:alpha val="40000"/>
              </a:prstClr>
            </a:outerShdw>
          </a:effectLst>
        </p:spPr>
      </p:pic>
      <p:pic>
        <p:nvPicPr>
          <p:cNvPr id="11" name="Picture 10" descr="A close up of a logo&#10;&#10;Description automatically generated">
            <a:extLst>
              <a:ext uri="{FF2B5EF4-FFF2-40B4-BE49-F238E27FC236}">
                <a16:creationId xmlns:a16="http://schemas.microsoft.com/office/drawing/2014/main" id="{B515B674-2A53-47AD-AA6E-B1FD6DCF759C}"/>
              </a:ext>
            </a:extLst>
          </p:cNvPr>
          <p:cNvPicPr>
            <a:picLocks noChangeAspect="1"/>
          </p:cNvPicPr>
          <p:nvPr/>
        </p:nvPicPr>
        <p:blipFill>
          <a:blip r:embed="rId10"/>
          <a:stretch>
            <a:fillRect/>
          </a:stretch>
        </p:blipFill>
        <p:spPr>
          <a:xfrm>
            <a:off x="5583970" y="5118594"/>
            <a:ext cx="1097280" cy="1099505"/>
          </a:xfrm>
          <a:prstGeom prst="rect">
            <a:avLst/>
          </a:prstGeom>
          <a:effectLst>
            <a:outerShdw blurRad="50800" dist="38100" dir="2700000" algn="tl" rotWithShape="0">
              <a:prstClr val="black">
                <a:alpha val="40000"/>
              </a:prstClr>
            </a:outerShdw>
          </a:effectLst>
        </p:spPr>
      </p:pic>
      <p:pic>
        <p:nvPicPr>
          <p:cNvPr id="12" name="Picture 11" descr="A close up of a logo&#10;&#10;Description automatically generated">
            <a:extLst>
              <a:ext uri="{FF2B5EF4-FFF2-40B4-BE49-F238E27FC236}">
                <a16:creationId xmlns:a16="http://schemas.microsoft.com/office/drawing/2014/main" id="{3C3BAA0C-9649-4526-937C-A684A062D248}"/>
              </a:ext>
            </a:extLst>
          </p:cNvPr>
          <p:cNvPicPr>
            <a:picLocks noChangeAspect="1"/>
          </p:cNvPicPr>
          <p:nvPr/>
        </p:nvPicPr>
        <p:blipFill>
          <a:blip r:embed="rId11"/>
          <a:stretch>
            <a:fillRect/>
          </a:stretch>
        </p:blipFill>
        <p:spPr>
          <a:xfrm>
            <a:off x="7234278" y="5125792"/>
            <a:ext cx="1097280" cy="10995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63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B4DFB-6142-4C1C-A11F-2A7B969CEF40}"/>
              </a:ext>
            </a:extLst>
          </p:cNvPr>
          <p:cNvSpPr>
            <a:spLocks noGrp="1"/>
          </p:cNvSpPr>
          <p:nvPr>
            <p:ph type="title"/>
          </p:nvPr>
        </p:nvSpPr>
        <p:spPr/>
        <p:txBody>
          <a:bodyPr/>
          <a:lstStyle/>
          <a:p>
            <a:r>
              <a:rPr lang="en-US" dirty="0"/>
              <a:t>2. Major Donor Recognition</a:t>
            </a:r>
          </a:p>
        </p:txBody>
      </p:sp>
      <p:pic>
        <p:nvPicPr>
          <p:cNvPr id="13" name="Content Placeholder 15" descr="A close up of a sign&#10;&#10;Description automatically generated">
            <a:extLst>
              <a:ext uri="{FF2B5EF4-FFF2-40B4-BE49-F238E27FC236}">
                <a16:creationId xmlns:a16="http://schemas.microsoft.com/office/drawing/2014/main" id="{AB28D56B-CC1F-4A36-8090-28D7B64863E8}"/>
              </a:ext>
            </a:extLst>
          </p:cNvPr>
          <p:cNvPicPr>
            <a:picLocks noChangeAspect="1"/>
          </p:cNvPicPr>
          <p:nvPr/>
        </p:nvPicPr>
        <p:blipFill>
          <a:blip r:embed="rId3"/>
          <a:stretch>
            <a:fillRect/>
          </a:stretch>
        </p:blipFill>
        <p:spPr>
          <a:xfrm>
            <a:off x="4547986" y="1540043"/>
            <a:ext cx="2838450" cy="2871804"/>
          </a:xfrm>
          <a:prstGeom prst="rect">
            <a:avLst/>
          </a:prstGeom>
          <a:effectLst>
            <a:outerShdw blurRad="50800" dist="38100" dir="2700000" algn="tl" rotWithShape="0">
              <a:prstClr val="black">
                <a:alpha val="40000"/>
              </a:prstClr>
            </a:outerShdw>
          </a:effectLst>
        </p:spPr>
      </p:pic>
      <p:pic>
        <p:nvPicPr>
          <p:cNvPr id="16" name="Picture 15" descr="A close up of a sign&#10;&#10;Description automatically generated">
            <a:extLst>
              <a:ext uri="{FF2B5EF4-FFF2-40B4-BE49-F238E27FC236}">
                <a16:creationId xmlns:a16="http://schemas.microsoft.com/office/drawing/2014/main" id="{BB45B135-47B2-4F7D-8EE1-6B0A56B8906E}"/>
              </a:ext>
            </a:extLst>
          </p:cNvPr>
          <p:cNvPicPr>
            <a:picLocks noChangeAspect="1"/>
          </p:cNvPicPr>
          <p:nvPr/>
        </p:nvPicPr>
        <p:blipFill>
          <a:blip r:embed="rId4"/>
          <a:stretch>
            <a:fillRect/>
          </a:stretch>
        </p:blipFill>
        <p:spPr>
          <a:xfrm>
            <a:off x="2333555" y="4411846"/>
            <a:ext cx="1762125" cy="1782831"/>
          </a:xfrm>
          <a:prstGeom prst="rect">
            <a:avLst/>
          </a:prstGeom>
          <a:effectLst>
            <a:outerShdw blurRad="50800" dist="38100" dir="2700000" algn="tl" rotWithShape="0">
              <a:prstClr val="black">
                <a:alpha val="40000"/>
              </a:prstClr>
            </a:outerShdw>
          </a:effectLst>
        </p:spPr>
      </p:pic>
      <p:pic>
        <p:nvPicPr>
          <p:cNvPr id="17" name="Picture 16" descr="A close up of a sign&#10;&#10;Description automatically generated">
            <a:extLst>
              <a:ext uri="{FF2B5EF4-FFF2-40B4-BE49-F238E27FC236}">
                <a16:creationId xmlns:a16="http://schemas.microsoft.com/office/drawing/2014/main" id="{542B573D-CEEF-42ED-A99E-60BFF39E5ABA}"/>
              </a:ext>
            </a:extLst>
          </p:cNvPr>
          <p:cNvPicPr>
            <a:picLocks noChangeAspect="1"/>
          </p:cNvPicPr>
          <p:nvPr/>
        </p:nvPicPr>
        <p:blipFill>
          <a:blip r:embed="rId5"/>
          <a:stretch>
            <a:fillRect/>
          </a:stretch>
        </p:blipFill>
        <p:spPr>
          <a:xfrm>
            <a:off x="5086148" y="4426541"/>
            <a:ext cx="1762125" cy="1782831"/>
          </a:xfrm>
          <a:prstGeom prst="rect">
            <a:avLst/>
          </a:prstGeom>
          <a:effectLst>
            <a:outerShdw blurRad="50800" dist="38100" dir="2700000" algn="tl" rotWithShape="0">
              <a:prstClr val="black">
                <a:alpha val="40000"/>
              </a:prstClr>
            </a:outerShdw>
          </a:effectLst>
        </p:spPr>
      </p:pic>
      <p:pic>
        <p:nvPicPr>
          <p:cNvPr id="18" name="Picture 17" descr="A close up of a sign&#10;&#10;Description automatically generated">
            <a:extLst>
              <a:ext uri="{FF2B5EF4-FFF2-40B4-BE49-F238E27FC236}">
                <a16:creationId xmlns:a16="http://schemas.microsoft.com/office/drawing/2014/main" id="{DD61AF5B-F28D-4D0C-AE5A-868B05041BA9}"/>
              </a:ext>
            </a:extLst>
          </p:cNvPr>
          <p:cNvPicPr>
            <a:picLocks noChangeAspect="1"/>
          </p:cNvPicPr>
          <p:nvPr/>
        </p:nvPicPr>
        <p:blipFill>
          <a:blip r:embed="rId6"/>
          <a:stretch>
            <a:fillRect/>
          </a:stretch>
        </p:blipFill>
        <p:spPr>
          <a:xfrm>
            <a:off x="7838741" y="4411847"/>
            <a:ext cx="1762125" cy="17828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41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6B0D2-7FD0-4D6D-B66D-58FB5856C0D1}"/>
              </a:ext>
            </a:extLst>
          </p:cNvPr>
          <p:cNvSpPr>
            <a:spLocks noGrp="1"/>
          </p:cNvSpPr>
          <p:nvPr>
            <p:ph type="title"/>
          </p:nvPr>
        </p:nvSpPr>
        <p:spPr/>
        <p:txBody>
          <a:bodyPr>
            <a:normAutofit/>
          </a:bodyPr>
          <a:lstStyle/>
          <a:p>
            <a:r>
              <a:rPr lang="en-US" dirty="0"/>
              <a:t>3. Arch </a:t>
            </a:r>
            <a:r>
              <a:rPr lang="en-US" dirty="0" err="1"/>
              <a:t>Klumpf</a:t>
            </a:r>
            <a:r>
              <a:rPr lang="en-US" dirty="0"/>
              <a:t> Society</a:t>
            </a:r>
          </a:p>
        </p:txBody>
      </p:sp>
      <p:pic>
        <p:nvPicPr>
          <p:cNvPr id="2" name="Picture 1">
            <a:extLst>
              <a:ext uri="{FF2B5EF4-FFF2-40B4-BE49-F238E27FC236}">
                <a16:creationId xmlns:a16="http://schemas.microsoft.com/office/drawing/2014/main" id="{ED6A699B-3014-4837-8B5B-1F9A08F6FB11}"/>
              </a:ext>
            </a:extLst>
          </p:cNvPr>
          <p:cNvPicPr>
            <a:picLocks noChangeAspect="1"/>
          </p:cNvPicPr>
          <p:nvPr/>
        </p:nvPicPr>
        <p:blipFill>
          <a:blip r:embed="rId3"/>
          <a:stretch>
            <a:fillRect/>
          </a:stretch>
        </p:blipFill>
        <p:spPr>
          <a:xfrm>
            <a:off x="4751651" y="1788733"/>
            <a:ext cx="2688699" cy="2494138"/>
          </a:xfrm>
          <a:prstGeom prst="rect">
            <a:avLst/>
          </a:prstGeom>
          <a:effectLst>
            <a:outerShdw blurRad="50800" dist="38100" dir="2700000" algn="tl" rotWithShape="0">
              <a:prstClr val="black">
                <a:alpha val="40000"/>
              </a:prstClr>
            </a:outerShdw>
          </a:effectLst>
        </p:spPr>
      </p:pic>
      <p:pic>
        <p:nvPicPr>
          <p:cNvPr id="10" name="Content Placeholder 5" descr="A drawing of a cartoon character&#10;&#10;Description automatically generated">
            <a:extLst>
              <a:ext uri="{FF2B5EF4-FFF2-40B4-BE49-F238E27FC236}">
                <a16:creationId xmlns:a16="http://schemas.microsoft.com/office/drawing/2014/main" id="{FB45E5CD-FB3B-4E77-A9A0-3A0209416040}"/>
              </a:ext>
            </a:extLst>
          </p:cNvPr>
          <p:cNvPicPr>
            <a:picLocks noChangeAspect="1"/>
          </p:cNvPicPr>
          <p:nvPr/>
        </p:nvPicPr>
        <p:blipFill>
          <a:blip r:embed="rId4"/>
          <a:stretch>
            <a:fillRect/>
          </a:stretch>
        </p:blipFill>
        <p:spPr>
          <a:xfrm>
            <a:off x="2381254" y="4239069"/>
            <a:ext cx="1676397" cy="1555088"/>
          </a:xfrm>
          <a:prstGeom prst="rect">
            <a:avLst/>
          </a:prstGeom>
        </p:spPr>
      </p:pic>
      <p:pic>
        <p:nvPicPr>
          <p:cNvPr id="11" name="Picture 10">
            <a:extLst>
              <a:ext uri="{FF2B5EF4-FFF2-40B4-BE49-F238E27FC236}">
                <a16:creationId xmlns:a16="http://schemas.microsoft.com/office/drawing/2014/main" id="{081A59C1-4713-44F3-8A93-2FF8E2371C66}"/>
              </a:ext>
            </a:extLst>
          </p:cNvPr>
          <p:cNvPicPr>
            <a:picLocks noChangeAspect="1"/>
          </p:cNvPicPr>
          <p:nvPr/>
        </p:nvPicPr>
        <p:blipFill>
          <a:blip r:embed="rId5"/>
          <a:stretch>
            <a:fillRect/>
          </a:stretch>
        </p:blipFill>
        <p:spPr>
          <a:xfrm>
            <a:off x="8134350" y="4239069"/>
            <a:ext cx="1677468" cy="1555088"/>
          </a:xfrm>
          <a:prstGeom prst="rect">
            <a:avLst/>
          </a:prstGeom>
        </p:spPr>
      </p:pic>
    </p:spTree>
    <p:extLst>
      <p:ext uri="{BB962C8B-B14F-4D97-AF65-F5344CB8AC3E}">
        <p14:creationId xmlns:p14="http://schemas.microsoft.com/office/powerpoint/2010/main" val="149408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805F-4AD0-4955-A58D-812D50ED1738}"/>
              </a:ext>
            </a:extLst>
          </p:cNvPr>
          <p:cNvSpPr>
            <a:spLocks noGrp="1"/>
          </p:cNvSpPr>
          <p:nvPr>
            <p:ph type="title"/>
          </p:nvPr>
        </p:nvSpPr>
        <p:spPr/>
        <p:txBody>
          <a:bodyPr/>
          <a:lstStyle/>
          <a:p>
            <a:r>
              <a:rPr lang="en-US" dirty="0"/>
              <a:t>2 FUTURE Recognitions</a:t>
            </a:r>
          </a:p>
        </p:txBody>
      </p:sp>
      <p:sp>
        <p:nvSpPr>
          <p:cNvPr id="5122" name="Content Placeholder 2"/>
          <p:cNvSpPr txBox="1">
            <a:spLocks/>
          </p:cNvSpPr>
          <p:nvPr/>
        </p:nvSpPr>
        <p:spPr bwMode="auto">
          <a:xfrm>
            <a:off x="2082054" y="2137599"/>
            <a:ext cx="8585947" cy="258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Benefactor</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Bequest Society</a:t>
            </a:r>
          </a:p>
        </p:txBody>
      </p:sp>
    </p:spTree>
    <p:custDataLst>
      <p:tags r:id="rId1"/>
    </p:custDataLst>
    <p:extLst>
      <p:ext uri="{BB962C8B-B14F-4D97-AF65-F5344CB8AC3E}">
        <p14:creationId xmlns:p14="http://schemas.microsoft.com/office/powerpoint/2010/main" val="3993788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7883-1C02-4AA9-83F6-A8F3C0503838}"/>
              </a:ext>
            </a:extLst>
          </p:cNvPr>
          <p:cNvSpPr>
            <a:spLocks noGrp="1"/>
          </p:cNvSpPr>
          <p:nvPr>
            <p:ph type="title"/>
          </p:nvPr>
        </p:nvSpPr>
        <p:spPr/>
        <p:txBody>
          <a:bodyPr/>
          <a:lstStyle/>
          <a:p>
            <a:r>
              <a:rPr lang="en-US" dirty="0"/>
              <a:t>1. Benefactor</a:t>
            </a:r>
          </a:p>
        </p:txBody>
      </p:sp>
      <p:pic>
        <p:nvPicPr>
          <p:cNvPr id="13" name="Content Placeholder 4">
            <a:extLst>
              <a:ext uri="{FF2B5EF4-FFF2-40B4-BE49-F238E27FC236}">
                <a16:creationId xmlns:a16="http://schemas.microsoft.com/office/drawing/2014/main" id="{021FA23C-0598-4E49-9BC6-1C97C4107BF8}"/>
              </a:ext>
            </a:extLst>
          </p:cNvPr>
          <p:cNvPicPr>
            <a:picLocks noChangeAspect="1"/>
          </p:cNvPicPr>
          <p:nvPr/>
        </p:nvPicPr>
        <p:blipFill>
          <a:blip r:embed="rId2"/>
          <a:srcRect/>
          <a:stretch/>
        </p:blipFill>
        <p:spPr>
          <a:xfrm>
            <a:off x="2782145" y="1853514"/>
            <a:ext cx="2256580" cy="3591663"/>
          </a:xfrm>
          <a:prstGeom prst="rect">
            <a:avLst/>
          </a:prstGeom>
          <a:effectLst>
            <a:outerShdw blurRad="50800" dist="38100" dir="2700000" algn="tl" rotWithShape="0">
              <a:prstClr val="black">
                <a:alpha val="40000"/>
              </a:prstClr>
            </a:outerShdw>
          </a:effectLst>
        </p:spPr>
      </p:pic>
      <p:pic>
        <p:nvPicPr>
          <p:cNvPr id="15" name="Content Placeholder 4">
            <a:extLst>
              <a:ext uri="{FF2B5EF4-FFF2-40B4-BE49-F238E27FC236}">
                <a16:creationId xmlns:a16="http://schemas.microsoft.com/office/drawing/2014/main" id="{A049A30F-CD9C-42BE-87F0-B7288AD1670C}"/>
              </a:ext>
            </a:extLst>
          </p:cNvPr>
          <p:cNvPicPr>
            <a:picLocks noChangeAspect="1"/>
          </p:cNvPicPr>
          <p:nvPr/>
        </p:nvPicPr>
        <p:blipFill>
          <a:blip r:embed="rId3"/>
          <a:srcRect/>
          <a:stretch/>
        </p:blipFill>
        <p:spPr>
          <a:xfrm>
            <a:off x="6825944" y="1853514"/>
            <a:ext cx="2256580" cy="36593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235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1EA3-A73F-456A-A362-DB6C53D64BA1}"/>
              </a:ext>
            </a:extLst>
          </p:cNvPr>
          <p:cNvSpPr>
            <a:spLocks noGrp="1"/>
          </p:cNvSpPr>
          <p:nvPr>
            <p:ph type="title"/>
          </p:nvPr>
        </p:nvSpPr>
        <p:spPr/>
        <p:txBody>
          <a:bodyPr/>
          <a:lstStyle/>
          <a:p>
            <a:r>
              <a:rPr lang="en-US" sz="4400" b="1" dirty="0">
                <a:solidFill>
                  <a:schemeClr val="bg1"/>
                </a:solidFill>
                <a:latin typeface="Arial Narrow Bold" pitchFamily="-84" charset="0"/>
              </a:rPr>
              <a:t>2. Bequest Society</a:t>
            </a:r>
            <a:endParaRPr lang="en-US" dirty="0"/>
          </a:p>
        </p:txBody>
      </p:sp>
      <p:pic>
        <p:nvPicPr>
          <p:cNvPr id="5" name="Picture 4">
            <a:extLst>
              <a:ext uri="{FF2B5EF4-FFF2-40B4-BE49-F238E27FC236}">
                <a16:creationId xmlns:a16="http://schemas.microsoft.com/office/drawing/2014/main" id="{29EDBBF1-0741-4185-AFFF-784BAD448651}"/>
              </a:ext>
            </a:extLst>
          </p:cNvPr>
          <p:cNvPicPr>
            <a:picLocks noChangeAspect="1"/>
          </p:cNvPicPr>
          <p:nvPr/>
        </p:nvPicPr>
        <p:blipFill>
          <a:blip r:embed="rId2"/>
          <a:srcRect/>
          <a:stretch/>
        </p:blipFill>
        <p:spPr>
          <a:xfrm>
            <a:off x="2290988" y="4083770"/>
            <a:ext cx="1118450" cy="109728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0C05112-5ADB-4BE4-B47D-6790027198AA}"/>
              </a:ext>
            </a:extLst>
          </p:cNvPr>
          <p:cNvPicPr>
            <a:picLocks noChangeAspect="1"/>
          </p:cNvPicPr>
          <p:nvPr/>
        </p:nvPicPr>
        <p:blipFill>
          <a:blip r:embed="rId3"/>
          <a:srcRect/>
          <a:stretch/>
        </p:blipFill>
        <p:spPr>
          <a:xfrm>
            <a:off x="3890862" y="4083770"/>
            <a:ext cx="1118450" cy="109728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D438338-90DD-400C-A2C4-CC176432C369}"/>
              </a:ext>
            </a:extLst>
          </p:cNvPr>
          <p:cNvPicPr>
            <a:picLocks noChangeAspect="1"/>
          </p:cNvPicPr>
          <p:nvPr/>
        </p:nvPicPr>
        <p:blipFill>
          <a:blip r:embed="rId4"/>
          <a:srcRect/>
          <a:stretch/>
        </p:blipFill>
        <p:spPr>
          <a:xfrm>
            <a:off x="5497128" y="4084066"/>
            <a:ext cx="1118450" cy="109728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410969B-AFF2-4F72-AF65-8CD751E1A3D9}"/>
              </a:ext>
            </a:extLst>
          </p:cNvPr>
          <p:cNvPicPr>
            <a:picLocks noChangeAspect="1"/>
          </p:cNvPicPr>
          <p:nvPr/>
        </p:nvPicPr>
        <p:blipFill>
          <a:blip r:embed="rId5"/>
          <a:srcRect/>
          <a:stretch/>
        </p:blipFill>
        <p:spPr>
          <a:xfrm>
            <a:off x="7108761" y="4084066"/>
            <a:ext cx="1118450" cy="109728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7A943B1-291F-49E8-9E32-4F3343C6448C}"/>
              </a:ext>
            </a:extLst>
          </p:cNvPr>
          <p:cNvPicPr>
            <a:picLocks noChangeAspect="1"/>
          </p:cNvPicPr>
          <p:nvPr/>
        </p:nvPicPr>
        <p:blipFill>
          <a:blip r:embed="rId6"/>
          <a:srcRect/>
          <a:stretch/>
        </p:blipFill>
        <p:spPr>
          <a:xfrm>
            <a:off x="8732520" y="4076866"/>
            <a:ext cx="1118450" cy="10972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6A0E1A50-552F-4B02-8FD9-0E43DF2A3631}"/>
              </a:ext>
            </a:extLst>
          </p:cNvPr>
          <p:cNvPicPr>
            <a:picLocks noChangeAspect="1"/>
          </p:cNvPicPr>
          <p:nvPr/>
        </p:nvPicPr>
        <p:blipFill>
          <a:blip r:embed="rId7"/>
          <a:stretch>
            <a:fillRect/>
          </a:stretch>
        </p:blipFill>
        <p:spPr>
          <a:xfrm>
            <a:off x="5241629" y="1752600"/>
            <a:ext cx="1708742" cy="1676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51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C1B692-4B12-4BC8-B486-E04967B6F256}"/>
              </a:ext>
            </a:extLst>
          </p:cNvPr>
          <p:cNvSpPr/>
          <p:nvPr/>
        </p:nvSpPr>
        <p:spPr>
          <a:xfrm>
            <a:off x="-318052" y="5711687"/>
            <a:ext cx="13278678" cy="689113"/>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299201" y="1944230"/>
            <a:ext cx="5842000" cy="3141662"/>
          </a:xfrm>
        </p:spPr>
        <p:txBody>
          <a:bodyPr>
            <a:normAutofit/>
          </a:bodyPr>
          <a:lstStyle/>
          <a:p>
            <a:pPr>
              <a:lnSpc>
                <a:spcPct val="80000"/>
              </a:lnSpc>
            </a:pPr>
            <a:r>
              <a:rPr lang="en-US" sz="4000" b="1" dirty="0">
                <a:solidFill>
                  <a:srgbClr val="01B4E7"/>
                </a:solidFill>
                <a:ea typeface="Arial Black" charset="0"/>
                <a:cs typeface="Arial Black" charset="0"/>
              </a:rPr>
              <a:t>92% </a:t>
            </a:r>
            <a:r>
              <a:rPr lang="en-US" sz="2600" b="1" dirty="0">
                <a:latin typeface="Arial" panose="020B0604020202020204" pitchFamily="34" charset="0"/>
                <a:ea typeface="Arial Black" charset="0"/>
                <a:cs typeface="Arial" panose="020B0604020202020204" pitchFamily="34" charset="0"/>
              </a:rPr>
              <a:t>of funds are spent on program awards and operations</a:t>
            </a:r>
          </a:p>
          <a:p>
            <a:pPr>
              <a:lnSpc>
                <a:spcPct val="80000"/>
              </a:lnSpc>
            </a:pPr>
            <a:endParaRPr lang="en-US" sz="1800" b="1" dirty="0">
              <a:latin typeface="Arial" panose="020B0604020202020204" pitchFamily="34" charset="0"/>
              <a:ea typeface="Arial Black" charset="0"/>
              <a:cs typeface="Arial" panose="020B0604020202020204" pitchFamily="34" charset="0"/>
            </a:endParaRPr>
          </a:p>
          <a:p>
            <a:pPr>
              <a:lnSpc>
                <a:spcPct val="80000"/>
              </a:lnSpc>
            </a:pPr>
            <a:r>
              <a:rPr lang="en-US" sz="3900" b="1" dirty="0">
                <a:solidFill>
                  <a:srgbClr val="01B4E7"/>
                </a:solidFill>
                <a:latin typeface="Arial" panose="020B0604020202020204" pitchFamily="34" charset="0"/>
                <a:ea typeface="Arial Black" charset="0"/>
                <a:cs typeface="Arial" panose="020B0604020202020204" pitchFamily="34" charset="0"/>
              </a:rPr>
              <a:t>#1</a:t>
            </a:r>
            <a:r>
              <a:rPr lang="en-US" sz="3900" b="1" dirty="0">
                <a:latin typeface="Arial" panose="020B0604020202020204" pitchFamily="34" charset="0"/>
                <a:ea typeface="Arial Black" charset="0"/>
                <a:cs typeface="Arial" panose="020B0604020202020204" pitchFamily="34" charset="0"/>
              </a:rPr>
              <a:t> </a:t>
            </a:r>
            <a:r>
              <a:rPr lang="en-US" sz="2600" b="1" dirty="0">
                <a:latin typeface="Arial" panose="020B0604020202020204" pitchFamily="34" charset="0"/>
                <a:ea typeface="Arial Black" charset="0"/>
                <a:cs typeface="Arial" panose="020B0604020202020204" pitchFamily="34" charset="0"/>
              </a:rPr>
              <a:t>on Charity Navigator’s            ‘</a:t>
            </a:r>
            <a:r>
              <a:rPr lang="en-US" sz="2600" b="1" spc="-40" dirty="0">
                <a:latin typeface="Arial" panose="020B0604020202020204" pitchFamily="34" charset="0"/>
                <a:ea typeface="Arial Black" charset="0"/>
                <a:cs typeface="Arial" panose="020B0604020202020204" pitchFamily="34" charset="0"/>
              </a:rPr>
              <a:t>10 of the Best Charities Everyone’s Heard Of’</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800" y="1757230"/>
            <a:ext cx="4978400" cy="1135062"/>
          </a:xfrm>
        </p:spPr>
        <p:txBody>
          <a:bodyPr/>
          <a:lstStyle/>
          <a:p>
            <a:pPr lvl="0"/>
            <a:r>
              <a:rPr lang="en-US" dirty="0"/>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2999324"/>
            <a:ext cx="5465233" cy="1975764"/>
          </a:xfrm>
        </p:spPr>
        <p:txBody>
          <a:bodyPr/>
          <a:lstStyle/>
          <a:p>
            <a:r>
              <a:rPr lang="en-US" dirty="0"/>
              <a:t>We’re an organization you can support with confidence. We’ve dedicated about 90 percent of our total spending to programs over the past 10 years, far exceeding the efficiency standards set by independent charity-rating services.</a:t>
            </a:r>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04303" y="5403940"/>
            <a:ext cx="3583394" cy="1344110"/>
          </a:xfrm>
          <a:prstGeom prst="rect">
            <a:avLst/>
          </a:prstGeom>
        </p:spPr>
      </p:pic>
    </p:spTree>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54CBF-6B78-44B5-BDC8-BE9CA0CFE8F0}"/>
              </a:ext>
            </a:extLst>
          </p:cNvPr>
          <p:cNvSpPr>
            <a:spLocks noGrp="1"/>
          </p:cNvSpPr>
          <p:nvPr>
            <p:ph type="title"/>
          </p:nvPr>
        </p:nvSpPr>
        <p:spPr/>
        <p:txBody>
          <a:bodyPr/>
          <a:lstStyle/>
          <a:p>
            <a:r>
              <a:rPr lang="en-US" dirty="0"/>
              <a:t>3 </a:t>
            </a:r>
            <a:r>
              <a:rPr lang="en-US" i="1" dirty="0"/>
              <a:t>“NOW”</a:t>
            </a:r>
            <a:r>
              <a:rPr lang="en-US" dirty="0"/>
              <a:t> </a:t>
            </a:r>
            <a:r>
              <a:rPr lang="en-US" dirty="0" err="1"/>
              <a:t>RecognitionS</a:t>
            </a:r>
            <a:endParaRPr lang="en-US" dirty="0"/>
          </a:p>
        </p:txBody>
      </p:sp>
      <p:sp>
        <p:nvSpPr>
          <p:cNvPr id="5122" name="Content Placeholder 2"/>
          <p:cNvSpPr txBox="1">
            <a:spLocks/>
          </p:cNvSpPr>
          <p:nvPr/>
        </p:nvSpPr>
        <p:spPr bwMode="auto">
          <a:xfrm>
            <a:off x="2082054" y="2137599"/>
            <a:ext cx="8585947" cy="258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EREY Rotarian ($25 per year AF)</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Sustaining Member ($100 per year AF)</a:t>
            </a:r>
          </a:p>
          <a:p>
            <a:pPr marL="514350" indent="-514350" eaLnBrk="1" hangingPunct="1">
              <a:lnSpc>
                <a:spcPct val="150000"/>
              </a:lnSpc>
              <a:spcBef>
                <a:spcPct val="20000"/>
              </a:spcBef>
              <a:spcAft>
                <a:spcPts val="1200"/>
              </a:spcAft>
              <a:buFont typeface="+mj-lt"/>
              <a:buAutoNum type="arabicPeriod"/>
            </a:pPr>
            <a:r>
              <a:rPr lang="en-US" sz="3200" dirty="0">
                <a:solidFill>
                  <a:srgbClr val="585858"/>
                </a:solidFill>
                <a:latin typeface="Georgia" pitchFamily="18" charset="0"/>
              </a:rPr>
              <a:t>Paul Harris Society ($1000 per year AF)</a:t>
            </a:r>
          </a:p>
        </p:txBody>
      </p:sp>
    </p:spTree>
    <p:custDataLst>
      <p:tags r:id="rId1"/>
    </p:custDataLst>
    <p:extLst>
      <p:ext uri="{BB962C8B-B14F-4D97-AF65-F5344CB8AC3E}">
        <p14:creationId xmlns:p14="http://schemas.microsoft.com/office/powerpoint/2010/main" val="276830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left)">
                                      <p:cBhvr>
                                        <p:cTn id="7" dur="500"/>
                                        <p:tgtEl>
                                          <p:spTgt spid="5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22">
                                            <p:txEl>
                                              <p:pRg st="1" end="1"/>
                                            </p:txEl>
                                          </p:spTgt>
                                        </p:tgtEl>
                                        <p:attrNameLst>
                                          <p:attrName>style.visibility</p:attrName>
                                        </p:attrNameLst>
                                      </p:cBhvr>
                                      <p:to>
                                        <p:strVal val="visible"/>
                                      </p:to>
                                    </p:set>
                                    <p:animEffect transition="in" filter="wipe(left)">
                                      <p:cBhvr>
                                        <p:cTn id="12" dur="500"/>
                                        <p:tgtEl>
                                          <p:spTgt spid="5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22">
                                            <p:txEl>
                                              <p:pRg st="2" end="2"/>
                                            </p:txEl>
                                          </p:spTgt>
                                        </p:tgtEl>
                                        <p:attrNameLst>
                                          <p:attrName>style.visibility</p:attrName>
                                        </p:attrNameLst>
                                      </p:cBhvr>
                                      <p:to>
                                        <p:strVal val="visible"/>
                                      </p:to>
                                    </p:set>
                                    <p:animEffect transition="in" filter="wipe(left)">
                                      <p:cBhvr>
                                        <p:cTn id="17" dur="500"/>
                                        <p:tgtEl>
                                          <p:spTgt spid="51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3CE1-7E92-426D-97D2-B380638181C5}"/>
              </a:ext>
            </a:extLst>
          </p:cNvPr>
          <p:cNvSpPr>
            <a:spLocks noGrp="1"/>
          </p:cNvSpPr>
          <p:nvPr>
            <p:ph type="title"/>
          </p:nvPr>
        </p:nvSpPr>
        <p:spPr/>
        <p:txBody>
          <a:bodyPr/>
          <a:lstStyle/>
          <a:p>
            <a:r>
              <a:rPr lang="en-US" dirty="0"/>
              <a:t>EREY &amp; SUSTAINING CLUB BANNERS</a:t>
            </a:r>
          </a:p>
        </p:txBody>
      </p:sp>
      <p:pic>
        <p:nvPicPr>
          <p:cNvPr id="4" name="Picture 3" descr="Text&#10;&#10;Description automatically generated with medium confidence">
            <a:extLst>
              <a:ext uri="{FF2B5EF4-FFF2-40B4-BE49-F238E27FC236}">
                <a16:creationId xmlns:a16="http://schemas.microsoft.com/office/drawing/2014/main" id="{4CFB2144-1045-4D00-9382-B381D33D6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9650" y="3099452"/>
            <a:ext cx="2552700" cy="1790700"/>
          </a:xfrm>
          <a:prstGeom prst="rect">
            <a:avLst/>
          </a:prstGeom>
        </p:spPr>
      </p:pic>
      <p:pic>
        <p:nvPicPr>
          <p:cNvPr id="6" name="Picture 5" descr="Graphical user interface, application, website&#10;&#10;Description automatically generated">
            <a:extLst>
              <a:ext uri="{FF2B5EF4-FFF2-40B4-BE49-F238E27FC236}">
                <a16:creationId xmlns:a16="http://schemas.microsoft.com/office/drawing/2014/main" id="{0907A4D4-9FBB-418B-8F96-17A9542A8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275" y="1936705"/>
            <a:ext cx="3244141" cy="4124461"/>
          </a:xfrm>
          <a:prstGeom prst="rect">
            <a:avLst/>
          </a:prstGeom>
          <a:ln>
            <a:noFill/>
          </a:ln>
          <a:effectLst>
            <a:outerShdw blurRad="292100" dist="139700" dir="2700000" algn="tl" rotWithShape="0">
              <a:srgbClr val="333333">
                <a:alpha val="65000"/>
              </a:srgbClr>
            </a:outerShdw>
          </a:effectLst>
        </p:spPr>
      </p:pic>
      <p:pic>
        <p:nvPicPr>
          <p:cNvPr id="9" name="Picture 8" descr="Graphical user interface, text&#10;&#10;Description automatically generated">
            <a:extLst>
              <a:ext uri="{FF2B5EF4-FFF2-40B4-BE49-F238E27FC236}">
                <a16:creationId xmlns:a16="http://schemas.microsoft.com/office/drawing/2014/main" id="{ABA98EB1-6BB4-4914-9CDA-B14917AB3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42" y="1928438"/>
            <a:ext cx="3083651" cy="4132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9006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3CE1-7E92-426D-97D2-B380638181C5}"/>
              </a:ext>
            </a:extLst>
          </p:cNvPr>
          <p:cNvSpPr>
            <a:spLocks noGrp="1"/>
          </p:cNvSpPr>
          <p:nvPr>
            <p:ph type="title"/>
          </p:nvPr>
        </p:nvSpPr>
        <p:spPr/>
        <p:txBody>
          <a:bodyPr/>
          <a:lstStyle/>
          <a:p>
            <a:r>
              <a:rPr lang="en-US" dirty="0"/>
              <a:t>The Paul Harris Society</a:t>
            </a:r>
          </a:p>
        </p:txBody>
      </p:sp>
      <p:pic>
        <p:nvPicPr>
          <p:cNvPr id="11" name="Content Placeholder 12" descr="A screenshot of a cell phone&#10;&#10;Description automatically generated">
            <a:extLst>
              <a:ext uri="{FF2B5EF4-FFF2-40B4-BE49-F238E27FC236}">
                <a16:creationId xmlns:a16="http://schemas.microsoft.com/office/drawing/2014/main" id="{E73A4BDB-5607-4AB0-8D60-22D570F90CC6}"/>
              </a:ext>
            </a:extLst>
          </p:cNvPr>
          <p:cNvPicPr>
            <a:picLocks noChangeAspect="1"/>
          </p:cNvPicPr>
          <p:nvPr/>
        </p:nvPicPr>
        <p:blipFill>
          <a:blip r:embed="rId2"/>
          <a:stretch>
            <a:fillRect/>
          </a:stretch>
        </p:blipFill>
        <p:spPr>
          <a:xfrm>
            <a:off x="1319636" y="2139837"/>
            <a:ext cx="5328457" cy="4117262"/>
          </a:xfrm>
          <a:prstGeom prst="rect">
            <a:avLst/>
          </a:prstGeom>
          <a:effectLst>
            <a:outerShdw blurRad="63500" sx="102000" sy="102000" algn="ctr" rotWithShape="0">
              <a:prstClr val="black">
                <a:alpha val="40000"/>
              </a:prstClr>
            </a:outerShdw>
          </a:effectLst>
        </p:spPr>
      </p:pic>
      <p:pic>
        <p:nvPicPr>
          <p:cNvPr id="7" name="Content Placeholder 6">
            <a:extLst>
              <a:ext uri="{FF2B5EF4-FFF2-40B4-BE49-F238E27FC236}">
                <a16:creationId xmlns:a16="http://schemas.microsoft.com/office/drawing/2014/main" id="{C4B02FC2-DC77-45FE-B988-8FE752E7CD81}"/>
              </a:ext>
            </a:extLst>
          </p:cNvPr>
          <p:cNvPicPr>
            <a:picLocks noChangeAspect="1"/>
          </p:cNvPicPr>
          <p:nvPr/>
        </p:nvPicPr>
        <p:blipFill rotWithShape="1">
          <a:blip r:embed="rId3"/>
          <a:srcRect t="3841" b="12631"/>
          <a:stretch/>
        </p:blipFill>
        <p:spPr>
          <a:xfrm>
            <a:off x="8226947" y="1854365"/>
            <a:ext cx="2950276" cy="4688205"/>
          </a:xfrm>
          <a:prstGeom prst="rect">
            <a:avLst/>
          </a:prstGeom>
          <a:effectLst/>
        </p:spPr>
      </p:pic>
    </p:spTree>
    <p:extLst>
      <p:ext uri="{BB962C8B-B14F-4D97-AF65-F5344CB8AC3E}">
        <p14:creationId xmlns:p14="http://schemas.microsoft.com/office/powerpoint/2010/main" val="18610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BC51-F89B-474F-B3DE-99A76B0BEF8B}"/>
              </a:ext>
            </a:extLst>
          </p:cNvPr>
          <p:cNvSpPr>
            <a:spLocks noGrp="1"/>
          </p:cNvSpPr>
          <p:nvPr>
            <p:ph type="title"/>
          </p:nvPr>
        </p:nvSpPr>
        <p:spPr/>
        <p:txBody>
          <a:bodyPr>
            <a:normAutofit/>
          </a:bodyPr>
          <a:lstStyle/>
          <a:p>
            <a:r>
              <a:rPr lang="en-US" dirty="0"/>
              <a:t>Rotary Foundation Basics – </a:t>
            </a:r>
          </a:p>
        </p:txBody>
      </p:sp>
      <p:sp>
        <p:nvSpPr>
          <p:cNvPr id="5122" name="Content Placeholder 2"/>
          <p:cNvSpPr txBox="1">
            <a:spLocks/>
          </p:cNvSpPr>
          <p:nvPr/>
        </p:nvSpPr>
        <p:spPr bwMode="auto">
          <a:xfrm>
            <a:off x="1663389" y="1519241"/>
            <a:ext cx="843859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spcAft>
                <a:spcPts val="1200"/>
              </a:spcAft>
            </a:pPr>
            <a:endParaRPr lang="en-US" sz="2400" dirty="0">
              <a:solidFill>
                <a:srgbClr val="585858"/>
              </a:solidFill>
              <a:latin typeface="Georgia" pitchFamily="18" charset="0"/>
            </a:endParaRPr>
          </a:p>
        </p:txBody>
      </p:sp>
      <p:pic>
        <p:nvPicPr>
          <p:cNvPr id="8" name="Picture 7" descr="A picture containing shirt, room&#10;&#10;Description automatically generated">
            <a:extLst>
              <a:ext uri="{FF2B5EF4-FFF2-40B4-BE49-F238E27FC236}">
                <a16:creationId xmlns:a16="http://schemas.microsoft.com/office/drawing/2014/main" id="{A50CB554-2DE6-4074-BCD7-FDCE9973F736}"/>
              </a:ext>
            </a:extLst>
          </p:cNvPr>
          <p:cNvPicPr>
            <a:picLocks noChangeAspect="1"/>
          </p:cNvPicPr>
          <p:nvPr/>
        </p:nvPicPr>
        <p:blipFill>
          <a:blip r:embed="rId3"/>
          <a:stretch>
            <a:fillRect/>
          </a:stretch>
        </p:blipFill>
        <p:spPr>
          <a:xfrm>
            <a:off x="8680358" y="1596522"/>
            <a:ext cx="3206840" cy="5029675"/>
          </a:xfrm>
          <a:prstGeom prst="rect">
            <a:avLst/>
          </a:prstGeom>
        </p:spPr>
      </p:pic>
      <p:sp>
        <p:nvSpPr>
          <p:cNvPr id="10" name="Rectangle 9">
            <a:extLst>
              <a:ext uri="{FF2B5EF4-FFF2-40B4-BE49-F238E27FC236}">
                <a16:creationId xmlns:a16="http://schemas.microsoft.com/office/drawing/2014/main" id="{84F99BFD-B924-4039-BE65-5ECEF46652F8}"/>
              </a:ext>
            </a:extLst>
          </p:cNvPr>
          <p:cNvSpPr/>
          <p:nvPr/>
        </p:nvSpPr>
        <p:spPr>
          <a:xfrm>
            <a:off x="3809722" y="2226227"/>
            <a:ext cx="1888658"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2</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4" name="Subtitle 3">
            <a:extLst>
              <a:ext uri="{FF2B5EF4-FFF2-40B4-BE49-F238E27FC236}">
                <a16:creationId xmlns:a16="http://schemas.microsoft.com/office/drawing/2014/main" id="{F39F13E8-FCE7-4581-A2F1-BF7BC8CB42D0}"/>
              </a:ext>
            </a:extLst>
          </p:cNvPr>
          <p:cNvSpPr>
            <a:spLocks noGrp="1"/>
          </p:cNvSpPr>
          <p:nvPr>
            <p:ph type="subTitle" idx="13"/>
          </p:nvPr>
        </p:nvSpPr>
        <p:spPr/>
        <p:txBody>
          <a:bodyPr/>
          <a:lstStyle/>
          <a:p>
            <a:r>
              <a:rPr lang="en-US" dirty="0"/>
              <a:t>– Easy to Remember </a:t>
            </a:r>
          </a:p>
          <a:p>
            <a:endParaRPr lang="en-US" dirty="0"/>
          </a:p>
          <a:p>
            <a:endParaRPr lang="en-US" dirty="0"/>
          </a:p>
        </p:txBody>
      </p:sp>
    </p:spTree>
    <p:custDataLst>
      <p:tags r:id="rId1"/>
    </p:custDataLst>
    <p:extLst>
      <p:ext uri="{BB962C8B-B14F-4D97-AF65-F5344CB8AC3E}">
        <p14:creationId xmlns:p14="http://schemas.microsoft.com/office/powerpoint/2010/main" val="24648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3343-F4DD-4FB5-9814-CF755E5E1907}"/>
              </a:ext>
            </a:extLst>
          </p:cNvPr>
          <p:cNvSpPr>
            <a:spLocks noGrp="1"/>
          </p:cNvSpPr>
          <p:nvPr>
            <p:ph type="title"/>
          </p:nvPr>
        </p:nvSpPr>
        <p:spPr/>
        <p:txBody>
          <a:bodyPr/>
          <a:lstStyle/>
          <a:p>
            <a:r>
              <a:rPr lang="en-US" dirty="0"/>
              <a:t>2   Ways Receive Funds</a:t>
            </a:r>
          </a:p>
        </p:txBody>
      </p:sp>
      <p:pic>
        <p:nvPicPr>
          <p:cNvPr id="8" name="Picture 3">
            <a:extLst>
              <a:ext uri="{FF2B5EF4-FFF2-40B4-BE49-F238E27FC236}">
                <a16:creationId xmlns:a16="http://schemas.microsoft.com/office/drawing/2014/main" id="{E36C90BB-7479-4680-9B55-1331FB1C8E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39321" y="1948514"/>
            <a:ext cx="2692580" cy="269258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A53D0A00-E414-40E2-B476-38ED755CF2F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60101" y="1948515"/>
            <a:ext cx="2692579" cy="269257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a:extLst>
              <a:ext uri="{FF2B5EF4-FFF2-40B4-BE49-F238E27FC236}">
                <a16:creationId xmlns:a16="http://schemas.microsoft.com/office/drawing/2014/main" id="{16F105BE-C474-43FD-8022-179DEFBD6BD6}"/>
              </a:ext>
            </a:extLst>
          </p:cNvPr>
          <p:cNvSpPr txBox="1">
            <a:spLocks noChangeArrowheads="1"/>
          </p:cNvSpPr>
          <p:nvPr/>
        </p:nvSpPr>
        <p:spPr bwMode="auto">
          <a:xfrm>
            <a:off x="6482646" y="4775180"/>
            <a:ext cx="33829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b="1" kern="0" dirty="0">
                <a:solidFill>
                  <a:srgbClr val="0070C0"/>
                </a:solidFill>
                <a:latin typeface="Georgia" pitchFamily="18" charset="0"/>
                <a:cs typeface="Arial"/>
              </a:rPr>
              <a:t>Global Grants</a:t>
            </a:r>
          </a:p>
          <a:p>
            <a:pPr marL="0" indent="0" algn="ctr" eaLnBrk="1" hangingPunct="1">
              <a:buNone/>
              <a:defRPr/>
            </a:pPr>
            <a:endParaRPr lang="en-US" sz="2000" kern="0" dirty="0">
              <a:solidFill>
                <a:srgbClr val="585858"/>
              </a:solidFill>
              <a:latin typeface="Georgia" pitchFamily="18" charset="0"/>
              <a:cs typeface="Arial"/>
            </a:endParaRPr>
          </a:p>
        </p:txBody>
      </p:sp>
      <p:sp>
        <p:nvSpPr>
          <p:cNvPr id="11" name="Text Box 8">
            <a:extLst>
              <a:ext uri="{FF2B5EF4-FFF2-40B4-BE49-F238E27FC236}">
                <a16:creationId xmlns:a16="http://schemas.microsoft.com/office/drawing/2014/main" id="{DED2195E-7D13-4AF3-BE2E-E8D1E95E5D96}"/>
              </a:ext>
            </a:extLst>
          </p:cNvPr>
          <p:cNvSpPr txBox="1">
            <a:spLocks noChangeArrowheads="1"/>
          </p:cNvSpPr>
          <p:nvPr/>
        </p:nvSpPr>
        <p:spPr bwMode="auto">
          <a:xfrm>
            <a:off x="2062590" y="4761190"/>
            <a:ext cx="3708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0" fontAlgn="base" hangingPunct="0">
              <a:spcBef>
                <a:spcPct val="50000"/>
              </a:spcBef>
              <a:spcAft>
                <a:spcPct val="0"/>
              </a:spcAft>
              <a:defRPr/>
            </a:pPr>
            <a:r>
              <a:rPr lang="en-US" sz="3200" b="1" kern="0" dirty="0">
                <a:solidFill>
                  <a:srgbClr val="0070C0"/>
                </a:solidFill>
                <a:latin typeface="Georgia" pitchFamily="18" charset="0"/>
              </a:rPr>
              <a:t>District Grants</a:t>
            </a:r>
          </a:p>
        </p:txBody>
      </p:sp>
    </p:spTree>
    <p:custDataLst>
      <p:tags r:id="rId1"/>
    </p:custDataLst>
    <p:extLst>
      <p:ext uri="{BB962C8B-B14F-4D97-AF65-F5344CB8AC3E}">
        <p14:creationId xmlns:p14="http://schemas.microsoft.com/office/powerpoint/2010/main" val="2719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1201" y="349624"/>
            <a:ext cx="8568018" cy="75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en-US" sz="3600" b="1" dirty="0">
                <a:solidFill>
                  <a:schemeClr val="bg1"/>
                </a:solidFill>
                <a:latin typeface="Arial Narrow Bold" pitchFamily="-84" charset="0"/>
              </a:rPr>
              <a:t>1. District Grants</a:t>
            </a:r>
            <a:endParaRPr lang="en-US" b="1" dirty="0">
              <a:solidFill>
                <a:schemeClr val="bg1"/>
              </a:solidFill>
              <a:latin typeface="Arial Narrow Bold" pitchFamily="-84" charset="0"/>
            </a:endParaRPr>
          </a:p>
        </p:txBody>
      </p:sp>
      <p:sp>
        <p:nvSpPr>
          <p:cNvPr id="12" name="Content Placeholder 2">
            <a:extLst>
              <a:ext uri="{FF2B5EF4-FFF2-40B4-BE49-F238E27FC236}">
                <a16:creationId xmlns:a16="http://schemas.microsoft.com/office/drawing/2014/main" id="{E65A1092-FB26-4CDE-9821-F6757BC0D590}"/>
              </a:ext>
            </a:extLst>
          </p:cNvPr>
          <p:cNvSpPr txBox="1">
            <a:spLocks/>
          </p:cNvSpPr>
          <p:nvPr/>
        </p:nvSpPr>
        <p:spPr>
          <a:xfrm>
            <a:off x="2024041" y="1547044"/>
            <a:ext cx="8425179"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pPr>
            <a:r>
              <a:rPr lang="en-US" sz="2800" dirty="0">
                <a:solidFill>
                  <a:srgbClr val="585858"/>
                </a:solidFill>
                <a:latin typeface="Georgia"/>
                <a:cs typeface="Georgia"/>
              </a:rPr>
              <a:t>Local or international activities</a:t>
            </a:r>
          </a:p>
          <a:p>
            <a:pPr fontAlgn="base">
              <a:spcAft>
                <a:spcPct val="0"/>
              </a:spcAft>
            </a:pPr>
            <a:r>
              <a:rPr lang="en-US" sz="2800" dirty="0">
                <a:solidFill>
                  <a:srgbClr val="585858"/>
                </a:solidFill>
                <a:latin typeface="Georgia"/>
                <a:cs typeface="Georgia"/>
              </a:rPr>
              <a:t>Local decision making with broader guidelines</a:t>
            </a:r>
          </a:p>
          <a:p>
            <a:pPr fontAlgn="base">
              <a:spcAft>
                <a:spcPct val="0"/>
              </a:spcAft>
            </a:pPr>
            <a:r>
              <a:rPr lang="en-US" sz="2800" dirty="0">
                <a:solidFill>
                  <a:srgbClr val="585858"/>
                </a:solidFill>
                <a:latin typeface="Georgia"/>
                <a:cs typeface="Georgia"/>
              </a:rPr>
              <a:t>Smaller activities and projects</a:t>
            </a:r>
          </a:p>
          <a:p>
            <a:pPr fontAlgn="base">
              <a:spcAft>
                <a:spcPct val="0"/>
              </a:spcAft>
            </a:pPr>
            <a:r>
              <a:rPr lang="en-US" sz="2800" dirty="0">
                <a:solidFill>
                  <a:srgbClr val="585858"/>
                </a:solidFill>
                <a:latin typeface="Georgia"/>
                <a:cs typeface="Georgia"/>
              </a:rPr>
              <a:t>Include active Rotarian participation</a:t>
            </a:r>
          </a:p>
          <a:p>
            <a:pPr fontAlgn="base">
              <a:spcAft>
                <a:spcPct val="0"/>
              </a:spcAft>
            </a:pPr>
            <a:r>
              <a:rPr lang="en-US" sz="2800" dirty="0">
                <a:solidFill>
                  <a:srgbClr val="585858"/>
                </a:solidFill>
                <a:latin typeface="Georgia"/>
                <a:cs typeface="Georgia"/>
              </a:rPr>
              <a:t>Adhere to stewardship guidelines</a:t>
            </a:r>
          </a:p>
          <a:p>
            <a:pPr fontAlgn="base">
              <a:spcAft>
                <a:spcPct val="0"/>
              </a:spcAft>
            </a:pPr>
            <a:r>
              <a:rPr lang="en-US" sz="2800" dirty="0">
                <a:solidFill>
                  <a:srgbClr val="585858"/>
                </a:solidFill>
                <a:latin typeface="Georgia"/>
                <a:cs typeface="Georgia"/>
              </a:rPr>
              <a:t>Demonstrate cultural sensitivity</a:t>
            </a:r>
          </a:p>
          <a:p>
            <a:pPr fontAlgn="base">
              <a:spcAft>
                <a:spcPct val="0"/>
              </a:spcAft>
            </a:pPr>
            <a:r>
              <a:rPr lang="en-US" sz="2800" dirty="0">
                <a:solidFill>
                  <a:srgbClr val="585858"/>
                </a:solidFill>
                <a:latin typeface="Georgia"/>
                <a:cs typeface="Georgia"/>
              </a:rPr>
              <a:t>Align with the Foundation’s mission</a:t>
            </a:r>
          </a:p>
          <a:p>
            <a:pPr fontAlgn="base">
              <a:spcAft>
                <a:spcPct val="0"/>
              </a:spcAft>
            </a:pPr>
            <a:endParaRPr lang="en-US" sz="2800" dirty="0">
              <a:solidFill>
                <a:srgbClr val="585858"/>
              </a:solidFill>
              <a:latin typeface="Georgia"/>
              <a:cs typeface="Georgia"/>
            </a:endParaRPr>
          </a:p>
        </p:txBody>
      </p:sp>
      <p:sp>
        <p:nvSpPr>
          <p:cNvPr id="2" name="Title 1">
            <a:extLst>
              <a:ext uri="{FF2B5EF4-FFF2-40B4-BE49-F238E27FC236}">
                <a16:creationId xmlns:a16="http://schemas.microsoft.com/office/drawing/2014/main" id="{712B69DF-8502-4F43-85D2-0191DD958D7E}"/>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402656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1201" y="349624"/>
            <a:ext cx="8568018" cy="75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en-US" sz="3600" b="1" dirty="0">
                <a:solidFill>
                  <a:schemeClr val="bg1"/>
                </a:solidFill>
                <a:latin typeface="Arial Narrow Bold" pitchFamily="-84" charset="0"/>
              </a:rPr>
              <a:t>2. Global Grants</a:t>
            </a:r>
            <a:endParaRPr lang="en-US" b="1" dirty="0">
              <a:solidFill>
                <a:schemeClr val="bg1"/>
              </a:solidFill>
              <a:latin typeface="Arial Narrow Bold" pitchFamily="-84" charset="0"/>
            </a:endParaRPr>
          </a:p>
        </p:txBody>
      </p:sp>
      <p:sp>
        <p:nvSpPr>
          <p:cNvPr id="2" name="Content Placeholder 2">
            <a:extLst>
              <a:ext uri="{FF2B5EF4-FFF2-40B4-BE49-F238E27FC236}">
                <a16:creationId xmlns:a16="http://schemas.microsoft.com/office/drawing/2014/main" id="{07173906-B16A-459D-848A-D2E40DBC5066}"/>
              </a:ext>
            </a:extLst>
          </p:cNvPr>
          <p:cNvSpPr txBox="1">
            <a:spLocks/>
          </p:cNvSpPr>
          <p:nvPr/>
        </p:nvSpPr>
        <p:spPr>
          <a:xfrm>
            <a:off x="2426769" y="1501101"/>
            <a:ext cx="7476883"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pPr>
            <a:r>
              <a:rPr lang="en-US" sz="3000" dirty="0">
                <a:solidFill>
                  <a:srgbClr val="585858"/>
                </a:solidFill>
                <a:latin typeface="Georgia"/>
                <a:cs typeface="Georgia"/>
              </a:rPr>
              <a:t>Align with an area of focus</a:t>
            </a:r>
          </a:p>
          <a:p>
            <a:pPr fontAlgn="base">
              <a:spcAft>
                <a:spcPct val="0"/>
              </a:spcAft>
            </a:pPr>
            <a:r>
              <a:rPr lang="en-US" sz="3000" dirty="0">
                <a:solidFill>
                  <a:srgbClr val="585858"/>
                </a:solidFill>
                <a:latin typeface="Georgia"/>
                <a:cs typeface="Georgia"/>
              </a:rPr>
              <a:t>Respond to a community need</a:t>
            </a:r>
          </a:p>
          <a:p>
            <a:pPr fontAlgn="base">
              <a:spcAft>
                <a:spcPct val="0"/>
              </a:spcAft>
            </a:pPr>
            <a:r>
              <a:rPr lang="en-US" sz="3000" dirty="0">
                <a:solidFill>
                  <a:srgbClr val="585858"/>
                </a:solidFill>
                <a:latin typeface="Georgia"/>
                <a:cs typeface="Georgia"/>
              </a:rPr>
              <a:t>Include active community and Rotarian participation</a:t>
            </a:r>
          </a:p>
          <a:p>
            <a:pPr fontAlgn="base">
              <a:spcAft>
                <a:spcPct val="0"/>
              </a:spcAft>
            </a:pPr>
            <a:r>
              <a:rPr lang="en-US" sz="3000" dirty="0">
                <a:solidFill>
                  <a:srgbClr val="585858"/>
                </a:solidFill>
                <a:latin typeface="Georgia"/>
                <a:cs typeface="Georgia"/>
              </a:rPr>
              <a:t>Strengthen knowledge, skills, resources</a:t>
            </a:r>
          </a:p>
          <a:p>
            <a:pPr fontAlgn="base">
              <a:spcAft>
                <a:spcPct val="0"/>
              </a:spcAft>
            </a:pPr>
            <a:r>
              <a:rPr lang="en-US" sz="3000" dirty="0">
                <a:solidFill>
                  <a:srgbClr val="585858"/>
                </a:solidFill>
                <a:latin typeface="Georgia"/>
                <a:cs typeface="Georgia"/>
              </a:rPr>
              <a:t>Have long-term, sustainable benefits</a:t>
            </a:r>
          </a:p>
          <a:p>
            <a:pPr fontAlgn="base">
              <a:spcAft>
                <a:spcPct val="0"/>
              </a:spcAft>
            </a:pPr>
            <a:r>
              <a:rPr lang="en-US" sz="3000" dirty="0">
                <a:solidFill>
                  <a:srgbClr val="585858"/>
                </a:solidFill>
                <a:latin typeface="Georgia"/>
                <a:cs typeface="Georgia"/>
              </a:rPr>
              <a:t>Have measurable results</a:t>
            </a:r>
          </a:p>
          <a:p>
            <a:pPr fontAlgn="base">
              <a:spcAft>
                <a:spcPct val="0"/>
              </a:spcAft>
            </a:pPr>
            <a:r>
              <a:rPr lang="en-US" sz="3000" dirty="0">
                <a:solidFill>
                  <a:srgbClr val="585858"/>
                </a:solidFill>
                <a:latin typeface="Georgia"/>
                <a:cs typeface="Georgia"/>
              </a:rPr>
              <a:t>Have a budget of at least $30,000</a:t>
            </a:r>
          </a:p>
        </p:txBody>
      </p:sp>
      <p:sp>
        <p:nvSpPr>
          <p:cNvPr id="3" name="Title 2">
            <a:extLst>
              <a:ext uri="{FF2B5EF4-FFF2-40B4-BE49-F238E27FC236}">
                <a16:creationId xmlns:a16="http://schemas.microsoft.com/office/drawing/2014/main" id="{121144A0-18A5-4123-9C97-A1ABEB5DCDC8}"/>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3916548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BC51-F89B-474F-B3DE-99A76B0BEF8B}"/>
              </a:ext>
            </a:extLst>
          </p:cNvPr>
          <p:cNvSpPr>
            <a:spLocks noGrp="1"/>
          </p:cNvSpPr>
          <p:nvPr>
            <p:ph type="title"/>
          </p:nvPr>
        </p:nvSpPr>
        <p:spPr/>
        <p:txBody>
          <a:bodyPr>
            <a:normAutofit/>
          </a:bodyPr>
          <a:lstStyle/>
          <a:p>
            <a:r>
              <a:rPr lang="en-US" dirty="0"/>
              <a:t>Thank you!</a:t>
            </a:r>
          </a:p>
        </p:txBody>
      </p:sp>
      <p:sp>
        <p:nvSpPr>
          <p:cNvPr id="5122" name="Content Placeholder 2"/>
          <p:cNvSpPr txBox="1">
            <a:spLocks/>
          </p:cNvSpPr>
          <p:nvPr/>
        </p:nvSpPr>
        <p:spPr bwMode="auto">
          <a:xfrm>
            <a:off x="1663389" y="1519241"/>
            <a:ext cx="843859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spcAft>
                <a:spcPts val="1200"/>
              </a:spcAft>
            </a:pPr>
            <a:endParaRPr lang="en-US" sz="2400" dirty="0">
              <a:solidFill>
                <a:srgbClr val="585858"/>
              </a:solidFill>
              <a:latin typeface="Georgia" pitchFamily="18" charset="0"/>
            </a:endParaRPr>
          </a:p>
        </p:txBody>
      </p:sp>
      <p:pic>
        <p:nvPicPr>
          <p:cNvPr id="8" name="Picture 7" descr="A picture containing shirt, room&#10;&#10;Description automatically generated">
            <a:extLst>
              <a:ext uri="{FF2B5EF4-FFF2-40B4-BE49-F238E27FC236}">
                <a16:creationId xmlns:a16="http://schemas.microsoft.com/office/drawing/2014/main" id="{A50CB554-2DE6-4074-BCD7-FDCE9973F736}"/>
              </a:ext>
            </a:extLst>
          </p:cNvPr>
          <p:cNvPicPr>
            <a:picLocks noChangeAspect="1"/>
          </p:cNvPicPr>
          <p:nvPr/>
        </p:nvPicPr>
        <p:blipFill>
          <a:blip r:embed="rId3"/>
          <a:stretch>
            <a:fillRect/>
          </a:stretch>
        </p:blipFill>
        <p:spPr>
          <a:xfrm>
            <a:off x="8680358" y="1596522"/>
            <a:ext cx="3206840" cy="5029675"/>
          </a:xfrm>
          <a:prstGeom prst="rect">
            <a:avLst/>
          </a:prstGeom>
        </p:spPr>
      </p:pic>
      <p:sp>
        <p:nvSpPr>
          <p:cNvPr id="10" name="Rectangle 9">
            <a:extLst>
              <a:ext uri="{FF2B5EF4-FFF2-40B4-BE49-F238E27FC236}">
                <a16:creationId xmlns:a16="http://schemas.microsoft.com/office/drawing/2014/main" id="{84F99BFD-B924-4039-BE65-5ECEF46652F8}"/>
              </a:ext>
            </a:extLst>
          </p:cNvPr>
          <p:cNvSpPr/>
          <p:nvPr/>
        </p:nvSpPr>
        <p:spPr>
          <a:xfrm>
            <a:off x="1254535" y="2226227"/>
            <a:ext cx="6999032"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7 3 2</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4" name="Subtitle 3">
            <a:extLst>
              <a:ext uri="{FF2B5EF4-FFF2-40B4-BE49-F238E27FC236}">
                <a16:creationId xmlns:a16="http://schemas.microsoft.com/office/drawing/2014/main" id="{F39F13E8-FCE7-4581-A2F1-BF7BC8CB42D0}"/>
              </a:ext>
            </a:extLst>
          </p:cNvPr>
          <p:cNvSpPr>
            <a:spLocks noGrp="1"/>
          </p:cNvSpPr>
          <p:nvPr>
            <p:ph type="subTitle" idx="13"/>
          </p:nvPr>
        </p:nvSpPr>
        <p:spPr/>
        <p:txBody>
          <a:bodyPr/>
          <a:lstStyle/>
          <a:p>
            <a:r>
              <a:rPr lang="en-US" dirty="0"/>
              <a:t>Rotary Foundation Basics – Easy to Remember </a:t>
            </a:r>
          </a:p>
          <a:p>
            <a:endParaRPr lang="en-US" dirty="0"/>
          </a:p>
          <a:p>
            <a:endParaRPr lang="en-US" dirty="0"/>
          </a:p>
        </p:txBody>
      </p:sp>
    </p:spTree>
    <p:custDataLst>
      <p:tags r:id="rId1"/>
    </p:custDataLst>
    <p:extLst>
      <p:ext uri="{BB962C8B-B14F-4D97-AF65-F5344CB8AC3E}">
        <p14:creationId xmlns:p14="http://schemas.microsoft.com/office/powerpoint/2010/main" val="12858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28</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975" b="18975"/>
          <a:stretch>
            <a:fillRect/>
          </a:stretch>
        </p:blipFill>
        <p:spPr/>
      </p:pic>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p:txBody>
          <a:bodyPr>
            <a:normAutofit fontScale="70000" lnSpcReduction="20000"/>
          </a:bodyPr>
          <a:lstStyle/>
          <a:p>
            <a:r>
              <a:rPr lang="en-US" dirty="0"/>
              <a:t>THANK YOU for doing good in the world</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29</a:t>
            </a:fld>
            <a:endParaRPr lang="en-US" dirty="0">
              <a:solidFill>
                <a:schemeClr val="tx1"/>
              </a:solidFill>
            </a:endParaRPr>
          </a:p>
        </p:txBody>
      </p:sp>
    </p:spTree>
    <p:extLst>
      <p:ext uri="{BB962C8B-B14F-4D97-AF65-F5344CB8AC3E}">
        <p14:creationId xmlns:p14="http://schemas.microsoft.com/office/powerpoint/2010/main" val="46624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4A4B7-28D4-4615-B531-31488CC35EEF}"/>
              </a:ext>
            </a:extLst>
          </p:cNvPr>
          <p:cNvSpPr>
            <a:spLocks noGrp="1"/>
          </p:cNvSpPr>
          <p:nvPr>
            <p:ph type="title"/>
          </p:nvPr>
        </p:nvSpPr>
        <p:spPr/>
        <p:txBody>
          <a:bodyPr>
            <a:normAutofit/>
          </a:bodyPr>
          <a:lstStyle/>
          <a:p>
            <a:r>
              <a:rPr lang="en-US" dirty="0"/>
              <a:t>Today is Brought to You by </a:t>
            </a:r>
            <a:br>
              <a:rPr lang="en-US" dirty="0"/>
            </a:br>
            <a:r>
              <a:rPr lang="en-US" dirty="0"/>
              <a:t>the Numbers 7, 3 &amp; 2 </a:t>
            </a:r>
          </a:p>
        </p:txBody>
      </p:sp>
      <p:sp>
        <p:nvSpPr>
          <p:cNvPr id="2" name="Rectangle 1">
            <a:extLst>
              <a:ext uri="{FF2B5EF4-FFF2-40B4-BE49-F238E27FC236}">
                <a16:creationId xmlns:a16="http://schemas.microsoft.com/office/drawing/2014/main" id="{F89F4711-7A83-4F7B-BD59-F27621EB5114}"/>
              </a:ext>
            </a:extLst>
          </p:cNvPr>
          <p:cNvSpPr/>
          <p:nvPr/>
        </p:nvSpPr>
        <p:spPr>
          <a:xfrm>
            <a:off x="3349469" y="2321975"/>
            <a:ext cx="6999032"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7 3 2</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6" name="Subtitle 5">
            <a:extLst>
              <a:ext uri="{FF2B5EF4-FFF2-40B4-BE49-F238E27FC236}">
                <a16:creationId xmlns:a16="http://schemas.microsoft.com/office/drawing/2014/main" id="{EF2A4B00-65FF-41E2-B1B3-9968B4C90D78}"/>
              </a:ext>
            </a:extLst>
          </p:cNvPr>
          <p:cNvSpPr>
            <a:spLocks noGrp="1"/>
          </p:cNvSpPr>
          <p:nvPr>
            <p:ph type="subTitle" idx="13"/>
          </p:nvPr>
        </p:nvSpPr>
        <p:spPr/>
        <p:txBody>
          <a:bodyPr/>
          <a:lstStyle/>
          <a:p>
            <a:r>
              <a:rPr lang="en-US" dirty="0"/>
              <a:t>Rotary Foundation Basics – Easy to Remember </a:t>
            </a:r>
          </a:p>
          <a:p>
            <a:endParaRPr lang="en-US" dirty="0"/>
          </a:p>
          <a:p>
            <a:endParaRPr lang="en-US" dirty="0"/>
          </a:p>
        </p:txBody>
      </p:sp>
    </p:spTree>
    <p:custDataLst>
      <p:tags r:id="rId1"/>
    </p:custDataLst>
    <p:extLst>
      <p:ext uri="{BB962C8B-B14F-4D97-AF65-F5344CB8AC3E}">
        <p14:creationId xmlns:p14="http://schemas.microsoft.com/office/powerpoint/2010/main" val="232239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DD617A-2FB2-496E-A4D9-F3870D6FC8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819"/>
            <a:ext cx="12192000" cy="6860482"/>
          </a:xfrm>
          <a:prstGeom prst="rect">
            <a:avLst/>
          </a:prstGeom>
        </p:spPr>
      </p:pic>
      <p:sp>
        <p:nvSpPr>
          <p:cNvPr id="3" name="Title 2">
            <a:extLst>
              <a:ext uri="{FF2B5EF4-FFF2-40B4-BE49-F238E27FC236}">
                <a16:creationId xmlns:a16="http://schemas.microsoft.com/office/drawing/2014/main" id="{CBA4A4B7-28D4-4615-B531-31488CC35EEF}"/>
              </a:ext>
            </a:extLst>
          </p:cNvPr>
          <p:cNvSpPr>
            <a:spLocks noGrp="1"/>
          </p:cNvSpPr>
          <p:nvPr>
            <p:ph type="title"/>
          </p:nvPr>
        </p:nvSpPr>
        <p:spPr>
          <a:xfrm>
            <a:off x="381000" y="1"/>
            <a:ext cx="11506200" cy="1066799"/>
          </a:xfrm>
        </p:spPr>
        <p:txBody>
          <a:bodyPr>
            <a:normAutofit/>
          </a:bodyPr>
          <a:lstStyle/>
          <a:p>
            <a:pPr algn="ctr"/>
            <a:r>
              <a:rPr lang="en-US" dirty="0"/>
              <a:t>UNLOCK THE SECRETS OF </a:t>
            </a:r>
          </a:p>
        </p:txBody>
      </p:sp>
      <p:sp>
        <p:nvSpPr>
          <p:cNvPr id="6" name="Subtitle 5">
            <a:extLst>
              <a:ext uri="{FF2B5EF4-FFF2-40B4-BE49-F238E27FC236}">
                <a16:creationId xmlns:a16="http://schemas.microsoft.com/office/drawing/2014/main" id="{EF2A4B00-65FF-41E2-B1B3-9968B4C90D78}"/>
              </a:ext>
            </a:extLst>
          </p:cNvPr>
          <p:cNvSpPr>
            <a:spLocks noGrp="1"/>
          </p:cNvSpPr>
          <p:nvPr>
            <p:ph type="subTitle" idx="13"/>
          </p:nvPr>
        </p:nvSpPr>
        <p:spPr/>
        <p:txBody>
          <a:bodyPr/>
          <a:lstStyle/>
          <a:p>
            <a:endParaRPr lang="en-US" dirty="0"/>
          </a:p>
          <a:p>
            <a:endParaRPr lang="en-US" dirty="0"/>
          </a:p>
        </p:txBody>
      </p:sp>
      <p:sp>
        <p:nvSpPr>
          <p:cNvPr id="9" name="Title 2">
            <a:extLst>
              <a:ext uri="{FF2B5EF4-FFF2-40B4-BE49-F238E27FC236}">
                <a16:creationId xmlns:a16="http://schemas.microsoft.com/office/drawing/2014/main" id="{687326BB-3845-46F8-BCD9-15A968D74B17}"/>
              </a:ext>
            </a:extLst>
          </p:cNvPr>
          <p:cNvSpPr txBox="1">
            <a:spLocks/>
          </p:cNvSpPr>
          <p:nvPr/>
        </p:nvSpPr>
        <p:spPr>
          <a:xfrm>
            <a:off x="304801" y="5651499"/>
            <a:ext cx="11506200" cy="879643"/>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gn="ctr"/>
            <a:r>
              <a:rPr lang="en-US" dirty="0"/>
              <a:t>THE ROTARY FOUNDATION</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4A4B7-28D4-4615-B531-31488CC35EEF}"/>
              </a:ext>
            </a:extLst>
          </p:cNvPr>
          <p:cNvSpPr>
            <a:spLocks noGrp="1"/>
          </p:cNvSpPr>
          <p:nvPr>
            <p:ph type="title"/>
          </p:nvPr>
        </p:nvSpPr>
        <p:spPr/>
        <p:txBody>
          <a:bodyPr>
            <a:normAutofit/>
          </a:bodyPr>
          <a:lstStyle/>
          <a:p>
            <a:r>
              <a:rPr lang="en-US" dirty="0"/>
              <a:t>Today is Brought to You by </a:t>
            </a:r>
            <a:br>
              <a:rPr lang="en-US" dirty="0"/>
            </a:br>
            <a:r>
              <a:rPr lang="en-US" dirty="0"/>
              <a:t>the Numbers 7, 3 &amp; 2 </a:t>
            </a:r>
          </a:p>
        </p:txBody>
      </p:sp>
      <p:sp>
        <p:nvSpPr>
          <p:cNvPr id="2" name="Rectangle 1">
            <a:extLst>
              <a:ext uri="{FF2B5EF4-FFF2-40B4-BE49-F238E27FC236}">
                <a16:creationId xmlns:a16="http://schemas.microsoft.com/office/drawing/2014/main" id="{F89F4711-7A83-4F7B-BD59-F27621EB5114}"/>
              </a:ext>
            </a:extLst>
          </p:cNvPr>
          <p:cNvSpPr/>
          <p:nvPr/>
        </p:nvSpPr>
        <p:spPr>
          <a:xfrm>
            <a:off x="3349469" y="2321975"/>
            <a:ext cx="6999032"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7 3 2</a:t>
            </a:r>
            <a:endParaRPr lang="en-US" sz="6600" dirty="0">
              <a:ln w="0"/>
              <a:solidFill>
                <a:schemeClr val="accent1"/>
              </a:solidFill>
              <a:effectLst>
                <a:outerShdw blurRad="38100" dist="25400" dir="5400000" algn="ctr" rotWithShape="0">
                  <a:srgbClr val="6E747A">
                    <a:alpha val="43000"/>
                  </a:srgbClr>
                </a:outerShdw>
              </a:effectLst>
            </a:endParaRPr>
          </a:p>
        </p:txBody>
      </p:sp>
      <p:pic>
        <p:nvPicPr>
          <p:cNvPr id="4" name="Picture 3" descr="A picture containing shirt, room&#10;&#10;Description automatically generated">
            <a:extLst>
              <a:ext uri="{FF2B5EF4-FFF2-40B4-BE49-F238E27FC236}">
                <a16:creationId xmlns:a16="http://schemas.microsoft.com/office/drawing/2014/main" id="{22AEA04C-B26C-447F-A031-D092DA9FCA52}"/>
              </a:ext>
            </a:extLst>
          </p:cNvPr>
          <p:cNvPicPr>
            <a:picLocks noChangeAspect="1"/>
          </p:cNvPicPr>
          <p:nvPr/>
        </p:nvPicPr>
        <p:blipFill>
          <a:blip r:embed="rId4"/>
          <a:stretch>
            <a:fillRect/>
          </a:stretch>
        </p:blipFill>
        <p:spPr>
          <a:xfrm>
            <a:off x="811368" y="2321975"/>
            <a:ext cx="2694467" cy="4226059"/>
          </a:xfrm>
          <a:prstGeom prst="rect">
            <a:avLst/>
          </a:prstGeom>
        </p:spPr>
      </p:pic>
      <p:sp>
        <p:nvSpPr>
          <p:cNvPr id="6" name="Subtitle 5">
            <a:extLst>
              <a:ext uri="{FF2B5EF4-FFF2-40B4-BE49-F238E27FC236}">
                <a16:creationId xmlns:a16="http://schemas.microsoft.com/office/drawing/2014/main" id="{EF2A4B00-65FF-41E2-B1B3-9968B4C90D78}"/>
              </a:ext>
            </a:extLst>
          </p:cNvPr>
          <p:cNvSpPr>
            <a:spLocks noGrp="1"/>
          </p:cNvSpPr>
          <p:nvPr>
            <p:ph type="subTitle" idx="13"/>
          </p:nvPr>
        </p:nvSpPr>
        <p:spPr/>
        <p:txBody>
          <a:bodyPr/>
          <a:lstStyle/>
          <a:p>
            <a:r>
              <a:rPr lang="en-US" dirty="0"/>
              <a:t>Rotary Foundation Basics – Easy to Remember </a:t>
            </a:r>
          </a:p>
          <a:p>
            <a:endParaRPr lang="en-US" dirty="0"/>
          </a:p>
          <a:p>
            <a:endParaRPr lang="en-US" dirty="0"/>
          </a:p>
        </p:txBody>
      </p:sp>
    </p:spTree>
    <p:custDataLst>
      <p:tags r:id="rId1"/>
    </p:custDataLst>
    <p:extLst>
      <p:ext uri="{BB962C8B-B14F-4D97-AF65-F5344CB8AC3E}">
        <p14:creationId xmlns:p14="http://schemas.microsoft.com/office/powerpoint/2010/main" val="7800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BC51-F89B-474F-B3DE-99A76B0BEF8B}"/>
              </a:ext>
            </a:extLst>
          </p:cNvPr>
          <p:cNvSpPr>
            <a:spLocks noGrp="1"/>
          </p:cNvSpPr>
          <p:nvPr>
            <p:ph type="title"/>
          </p:nvPr>
        </p:nvSpPr>
        <p:spPr/>
        <p:txBody>
          <a:bodyPr>
            <a:normAutofit/>
          </a:bodyPr>
          <a:lstStyle/>
          <a:p>
            <a:r>
              <a:rPr lang="en-US" dirty="0"/>
              <a:t>Rotary Foundation Basics – </a:t>
            </a:r>
          </a:p>
        </p:txBody>
      </p:sp>
      <p:sp>
        <p:nvSpPr>
          <p:cNvPr id="5122" name="Content Placeholder 2"/>
          <p:cNvSpPr txBox="1">
            <a:spLocks/>
          </p:cNvSpPr>
          <p:nvPr/>
        </p:nvSpPr>
        <p:spPr bwMode="auto">
          <a:xfrm>
            <a:off x="1663389" y="1519241"/>
            <a:ext cx="843859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spcAft>
                <a:spcPts val="1200"/>
              </a:spcAft>
            </a:pPr>
            <a:endParaRPr lang="en-US" sz="2400" dirty="0">
              <a:solidFill>
                <a:srgbClr val="585858"/>
              </a:solidFill>
              <a:latin typeface="Georgia" pitchFamily="18" charset="0"/>
            </a:endParaRPr>
          </a:p>
        </p:txBody>
      </p:sp>
      <p:pic>
        <p:nvPicPr>
          <p:cNvPr id="8" name="Picture 7" descr="A picture containing shirt, room&#10;&#10;Description automatically generated">
            <a:extLst>
              <a:ext uri="{FF2B5EF4-FFF2-40B4-BE49-F238E27FC236}">
                <a16:creationId xmlns:a16="http://schemas.microsoft.com/office/drawing/2014/main" id="{A50CB554-2DE6-4074-BCD7-FDCE9973F736}"/>
              </a:ext>
            </a:extLst>
          </p:cNvPr>
          <p:cNvPicPr>
            <a:picLocks noChangeAspect="1"/>
          </p:cNvPicPr>
          <p:nvPr/>
        </p:nvPicPr>
        <p:blipFill>
          <a:blip r:embed="rId4"/>
          <a:stretch>
            <a:fillRect/>
          </a:stretch>
        </p:blipFill>
        <p:spPr>
          <a:xfrm>
            <a:off x="8680358" y="1596522"/>
            <a:ext cx="3206840" cy="5029675"/>
          </a:xfrm>
          <a:prstGeom prst="rect">
            <a:avLst/>
          </a:prstGeom>
        </p:spPr>
      </p:pic>
      <p:sp>
        <p:nvSpPr>
          <p:cNvPr id="10" name="Rectangle 9">
            <a:extLst>
              <a:ext uri="{FF2B5EF4-FFF2-40B4-BE49-F238E27FC236}">
                <a16:creationId xmlns:a16="http://schemas.microsoft.com/office/drawing/2014/main" id="{84F99BFD-B924-4039-BE65-5ECEF46652F8}"/>
              </a:ext>
            </a:extLst>
          </p:cNvPr>
          <p:cNvSpPr/>
          <p:nvPr/>
        </p:nvSpPr>
        <p:spPr>
          <a:xfrm>
            <a:off x="3809722" y="2226227"/>
            <a:ext cx="1888658"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7</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4" name="Subtitle 3">
            <a:extLst>
              <a:ext uri="{FF2B5EF4-FFF2-40B4-BE49-F238E27FC236}">
                <a16:creationId xmlns:a16="http://schemas.microsoft.com/office/drawing/2014/main" id="{F39F13E8-FCE7-4581-A2F1-BF7BC8CB42D0}"/>
              </a:ext>
            </a:extLst>
          </p:cNvPr>
          <p:cNvSpPr>
            <a:spLocks noGrp="1"/>
          </p:cNvSpPr>
          <p:nvPr>
            <p:ph type="subTitle" idx="13"/>
          </p:nvPr>
        </p:nvSpPr>
        <p:spPr/>
        <p:txBody>
          <a:bodyPr/>
          <a:lstStyle/>
          <a:p>
            <a:r>
              <a:rPr lang="en-US" dirty="0"/>
              <a:t>– Easy to Remember </a:t>
            </a:r>
          </a:p>
          <a:p>
            <a:endParaRPr lang="en-US" dirty="0"/>
          </a:p>
          <a:p>
            <a:endParaRPr lang="en-US" dirty="0"/>
          </a:p>
        </p:txBody>
      </p:sp>
    </p:spTree>
    <p:custDataLst>
      <p:tags r:id="rId1"/>
    </p:custDataLst>
    <p:extLst>
      <p:ext uri="{BB962C8B-B14F-4D97-AF65-F5344CB8AC3E}">
        <p14:creationId xmlns:p14="http://schemas.microsoft.com/office/powerpoint/2010/main" val="594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73907-64F1-4501-A0C3-51B44A0A6549}"/>
              </a:ext>
            </a:extLst>
          </p:cNvPr>
          <p:cNvSpPr>
            <a:spLocks noGrp="1"/>
          </p:cNvSpPr>
          <p:nvPr>
            <p:ph type="title"/>
          </p:nvPr>
        </p:nvSpPr>
        <p:spPr/>
        <p:txBody>
          <a:bodyPr>
            <a:normAutofit/>
          </a:bodyPr>
          <a:lstStyle/>
          <a:p>
            <a:r>
              <a:rPr lang="en-US" sz="7200" b="1" dirty="0">
                <a:solidFill>
                  <a:schemeClr val="bg1"/>
                </a:solidFill>
                <a:latin typeface="Arial Narrow Bold" pitchFamily="-84" charset="0"/>
              </a:rPr>
              <a:t>7</a:t>
            </a:r>
            <a:r>
              <a:rPr lang="en-US" sz="4400" b="1" dirty="0">
                <a:solidFill>
                  <a:schemeClr val="bg1"/>
                </a:solidFill>
                <a:latin typeface="Arial Narrow Bold" pitchFamily="-84" charset="0"/>
              </a:rPr>
              <a:t>   Areas of Focus</a:t>
            </a:r>
            <a:endParaRPr lang="en-US" dirty="0"/>
          </a:p>
        </p:txBody>
      </p:sp>
      <p:sp>
        <p:nvSpPr>
          <p:cNvPr id="2" name="Content Placeholder 2">
            <a:extLst>
              <a:ext uri="{FF2B5EF4-FFF2-40B4-BE49-F238E27FC236}">
                <a16:creationId xmlns:a16="http://schemas.microsoft.com/office/drawing/2014/main" id="{4CDC06A1-2CD1-4C3C-915F-375D7002B51B}"/>
              </a:ext>
            </a:extLst>
          </p:cNvPr>
          <p:cNvSpPr txBox="1">
            <a:spLocks/>
          </p:cNvSpPr>
          <p:nvPr/>
        </p:nvSpPr>
        <p:spPr bwMode="auto">
          <a:xfrm>
            <a:off x="3148618" y="1984706"/>
            <a:ext cx="6921157" cy="37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342900" indent="-342900" eaLnBrk="1" hangingPunct="1">
              <a:lnSpc>
                <a:spcPts val="3600"/>
              </a:lnSpc>
              <a:spcAft>
                <a:spcPts val="1200"/>
              </a:spcAft>
              <a:buFont typeface="Arial" pitchFamily="34" charset="0"/>
              <a:buChar char="•"/>
            </a:pPr>
            <a:r>
              <a:rPr lang="en-US" altLang="en-US" sz="3200" dirty="0">
                <a:solidFill>
                  <a:srgbClr val="58585A"/>
                </a:solidFill>
              </a:rPr>
              <a:t>Peace Building &amp; Conflict Prevention</a:t>
            </a:r>
          </a:p>
          <a:p>
            <a:pPr marL="342900" indent="-342900" eaLnBrk="1" hangingPunct="1">
              <a:lnSpc>
                <a:spcPts val="3600"/>
              </a:lnSpc>
              <a:spcAft>
                <a:spcPts val="1200"/>
              </a:spcAft>
              <a:buFont typeface="Arial" pitchFamily="34" charset="0"/>
              <a:buChar char="•"/>
            </a:pPr>
            <a:r>
              <a:rPr lang="en-US" altLang="en-US" sz="3200" dirty="0">
                <a:solidFill>
                  <a:srgbClr val="58585A"/>
                </a:solidFill>
              </a:rPr>
              <a:t>Disease Prevention &amp; Treatment</a:t>
            </a:r>
          </a:p>
          <a:p>
            <a:pPr marL="342900" indent="-342900" eaLnBrk="1" hangingPunct="1">
              <a:lnSpc>
                <a:spcPts val="3600"/>
              </a:lnSpc>
              <a:spcAft>
                <a:spcPts val="1200"/>
              </a:spcAft>
              <a:buFont typeface="Arial" pitchFamily="34" charset="0"/>
              <a:buChar char="•"/>
            </a:pPr>
            <a:r>
              <a:rPr lang="en-US" altLang="en-US" sz="3200" dirty="0">
                <a:solidFill>
                  <a:srgbClr val="58585A"/>
                </a:solidFill>
              </a:rPr>
              <a:t>Water, Sanitation &amp; Hygiene</a:t>
            </a:r>
          </a:p>
          <a:p>
            <a:pPr marL="342900" indent="-342900" eaLnBrk="1" hangingPunct="1">
              <a:lnSpc>
                <a:spcPts val="3600"/>
              </a:lnSpc>
              <a:spcAft>
                <a:spcPts val="1200"/>
              </a:spcAft>
              <a:buFont typeface="Arial" pitchFamily="34" charset="0"/>
              <a:buChar char="•"/>
            </a:pPr>
            <a:r>
              <a:rPr lang="en-US" altLang="en-US" sz="3200" dirty="0">
                <a:solidFill>
                  <a:srgbClr val="58585A"/>
                </a:solidFill>
              </a:rPr>
              <a:t>Maternal &amp; Child Health</a:t>
            </a:r>
          </a:p>
          <a:p>
            <a:pPr marL="342900" indent="-342900" eaLnBrk="1" hangingPunct="1">
              <a:lnSpc>
                <a:spcPts val="3600"/>
              </a:lnSpc>
              <a:spcAft>
                <a:spcPts val="1200"/>
              </a:spcAft>
              <a:buFont typeface="Arial" pitchFamily="34" charset="0"/>
              <a:buChar char="•"/>
            </a:pPr>
            <a:r>
              <a:rPr lang="en-US" altLang="en-US" sz="3200" dirty="0">
                <a:solidFill>
                  <a:srgbClr val="58585A"/>
                </a:solidFill>
              </a:rPr>
              <a:t>Basic Education &amp; Literacy</a:t>
            </a:r>
          </a:p>
          <a:p>
            <a:pPr marL="342900" indent="-342900" eaLnBrk="1" hangingPunct="1">
              <a:lnSpc>
                <a:spcPts val="3600"/>
              </a:lnSpc>
              <a:spcAft>
                <a:spcPts val="1200"/>
              </a:spcAft>
              <a:buFont typeface="Arial" pitchFamily="34" charset="0"/>
              <a:buChar char="•"/>
            </a:pPr>
            <a:r>
              <a:rPr lang="en-US" altLang="en-US" sz="3200" dirty="0">
                <a:solidFill>
                  <a:srgbClr val="58585A"/>
                </a:solidFill>
              </a:rPr>
              <a:t>Community Economic Development</a:t>
            </a:r>
          </a:p>
          <a:p>
            <a:pPr marL="342900" indent="-342900" eaLnBrk="1" hangingPunct="1">
              <a:lnSpc>
                <a:spcPts val="3600"/>
              </a:lnSpc>
              <a:spcAft>
                <a:spcPts val="1200"/>
              </a:spcAft>
              <a:buFont typeface="Arial" pitchFamily="34" charset="0"/>
              <a:buChar char="•"/>
            </a:pPr>
            <a:r>
              <a:rPr lang="en-US" altLang="en-US" sz="3200" dirty="0">
                <a:solidFill>
                  <a:srgbClr val="58585A"/>
                </a:solidFill>
              </a:rPr>
              <a:t>Supporting the Environment</a:t>
            </a:r>
            <a:endParaRPr lang="en-US" altLang="en-US" sz="2400" dirty="0">
              <a:solidFill>
                <a:srgbClr val="58585A"/>
              </a:solidFill>
            </a:endParaRPr>
          </a:p>
        </p:txBody>
      </p:sp>
      <p:pic>
        <p:nvPicPr>
          <p:cNvPr id="5" name="Picture 4" descr="A picture containing drawing&#10;&#10;Description automatically generated">
            <a:extLst>
              <a:ext uri="{FF2B5EF4-FFF2-40B4-BE49-F238E27FC236}">
                <a16:creationId xmlns:a16="http://schemas.microsoft.com/office/drawing/2014/main" id="{D95045BB-6B18-4407-80AA-3E7E0D9AAF68}"/>
              </a:ext>
            </a:extLst>
          </p:cNvPr>
          <p:cNvPicPr>
            <a:picLocks noChangeAspect="1"/>
          </p:cNvPicPr>
          <p:nvPr/>
        </p:nvPicPr>
        <p:blipFill>
          <a:blip r:embed="rId4"/>
          <a:stretch>
            <a:fillRect/>
          </a:stretch>
        </p:blipFill>
        <p:spPr>
          <a:xfrm>
            <a:off x="2969212" y="2037749"/>
            <a:ext cx="511529" cy="511529"/>
          </a:xfrm>
          <a:prstGeom prst="rect">
            <a:avLst/>
          </a:prstGeom>
        </p:spPr>
      </p:pic>
      <p:pic>
        <p:nvPicPr>
          <p:cNvPr id="7" name="Picture 6" descr="Icon&#10;&#10;Description automatically generated">
            <a:extLst>
              <a:ext uri="{FF2B5EF4-FFF2-40B4-BE49-F238E27FC236}">
                <a16:creationId xmlns:a16="http://schemas.microsoft.com/office/drawing/2014/main" id="{DF6D1533-4DAF-400D-8826-08ED5108DDDA}"/>
              </a:ext>
            </a:extLst>
          </p:cNvPr>
          <p:cNvPicPr>
            <a:picLocks noChangeAspect="1"/>
          </p:cNvPicPr>
          <p:nvPr/>
        </p:nvPicPr>
        <p:blipFill>
          <a:blip r:embed="rId5"/>
          <a:stretch>
            <a:fillRect/>
          </a:stretch>
        </p:blipFill>
        <p:spPr>
          <a:xfrm>
            <a:off x="2969212" y="2620568"/>
            <a:ext cx="511529" cy="51152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242163CF-E1F9-4AFD-9D29-4BB77C44B223}"/>
              </a:ext>
            </a:extLst>
          </p:cNvPr>
          <p:cNvPicPr>
            <a:picLocks noChangeAspect="1"/>
          </p:cNvPicPr>
          <p:nvPr/>
        </p:nvPicPr>
        <p:blipFill>
          <a:blip r:embed="rId6"/>
          <a:stretch>
            <a:fillRect/>
          </a:stretch>
        </p:blipFill>
        <p:spPr>
          <a:xfrm>
            <a:off x="2969212" y="3203387"/>
            <a:ext cx="511529" cy="511529"/>
          </a:xfrm>
          <a:prstGeom prst="rect">
            <a:avLst/>
          </a:prstGeom>
        </p:spPr>
      </p:pic>
      <p:pic>
        <p:nvPicPr>
          <p:cNvPr id="11" name="Picture 10" descr="A picture containing drawing, food&#10;&#10;Description automatically generated">
            <a:extLst>
              <a:ext uri="{FF2B5EF4-FFF2-40B4-BE49-F238E27FC236}">
                <a16:creationId xmlns:a16="http://schemas.microsoft.com/office/drawing/2014/main" id="{8FD555B4-C373-44E4-8F89-C3FE713E57C9}"/>
              </a:ext>
            </a:extLst>
          </p:cNvPr>
          <p:cNvPicPr>
            <a:picLocks noChangeAspect="1"/>
          </p:cNvPicPr>
          <p:nvPr/>
        </p:nvPicPr>
        <p:blipFill>
          <a:blip r:embed="rId7"/>
          <a:stretch>
            <a:fillRect/>
          </a:stretch>
        </p:blipFill>
        <p:spPr>
          <a:xfrm>
            <a:off x="2963870" y="5088569"/>
            <a:ext cx="511530" cy="511530"/>
          </a:xfrm>
          <a:prstGeom prst="rect">
            <a:avLst/>
          </a:prstGeom>
        </p:spPr>
      </p:pic>
      <p:pic>
        <p:nvPicPr>
          <p:cNvPr id="13" name="Picture 12" descr="Logo, icon&#10;&#10;Description automatically generated">
            <a:extLst>
              <a:ext uri="{FF2B5EF4-FFF2-40B4-BE49-F238E27FC236}">
                <a16:creationId xmlns:a16="http://schemas.microsoft.com/office/drawing/2014/main" id="{45752077-2CD8-446D-B3CE-EC1504EF7D3E}"/>
              </a:ext>
            </a:extLst>
          </p:cNvPr>
          <p:cNvPicPr>
            <a:picLocks noChangeAspect="1"/>
          </p:cNvPicPr>
          <p:nvPr/>
        </p:nvPicPr>
        <p:blipFill>
          <a:blip r:embed="rId8"/>
          <a:stretch>
            <a:fillRect/>
          </a:stretch>
        </p:blipFill>
        <p:spPr>
          <a:xfrm>
            <a:off x="2969213" y="4466109"/>
            <a:ext cx="511529" cy="511529"/>
          </a:xfrm>
          <a:prstGeom prst="rect">
            <a:avLst/>
          </a:prstGeom>
        </p:spPr>
      </p:pic>
      <p:pic>
        <p:nvPicPr>
          <p:cNvPr id="15" name="Picture 14" descr="Icon&#10;&#10;Description automatically generated">
            <a:extLst>
              <a:ext uri="{FF2B5EF4-FFF2-40B4-BE49-F238E27FC236}">
                <a16:creationId xmlns:a16="http://schemas.microsoft.com/office/drawing/2014/main" id="{1E98E999-250F-4C76-9A64-D5484CAED5BD}"/>
              </a:ext>
            </a:extLst>
          </p:cNvPr>
          <p:cNvPicPr>
            <a:picLocks noChangeAspect="1"/>
          </p:cNvPicPr>
          <p:nvPr/>
        </p:nvPicPr>
        <p:blipFill>
          <a:blip r:embed="rId9"/>
          <a:stretch>
            <a:fillRect/>
          </a:stretch>
        </p:blipFill>
        <p:spPr>
          <a:xfrm>
            <a:off x="2969210" y="5668037"/>
            <a:ext cx="511530" cy="51153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4DA2D50-DC64-46FE-BFDC-CEDEE131EC72}"/>
              </a:ext>
            </a:extLst>
          </p:cNvPr>
          <p:cNvPicPr>
            <a:picLocks noChangeAspect="1"/>
          </p:cNvPicPr>
          <p:nvPr/>
        </p:nvPicPr>
        <p:blipFill>
          <a:blip r:embed="rId10"/>
          <a:stretch>
            <a:fillRect/>
          </a:stretch>
        </p:blipFill>
        <p:spPr>
          <a:xfrm>
            <a:off x="2965561" y="3835592"/>
            <a:ext cx="509841" cy="509841"/>
          </a:xfrm>
          <a:prstGeom prst="rect">
            <a:avLst/>
          </a:prstGeom>
        </p:spPr>
      </p:pic>
    </p:spTree>
    <p:custDataLst>
      <p:tags r:id="rId1"/>
    </p:custDataLst>
    <p:extLst>
      <p:ext uri="{BB962C8B-B14F-4D97-AF65-F5344CB8AC3E}">
        <p14:creationId xmlns:p14="http://schemas.microsoft.com/office/powerpoint/2010/main" val="50385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left)">
                                      <p:cBhvr>
                                        <p:cTn id="37" dur="500"/>
                                        <p:tgtEl>
                                          <p:spTgt spid="2">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left)">
                                      <p:cBhvr>
                                        <p:cTn id="47" dur="500"/>
                                        <p:tgtEl>
                                          <p:spTgt spid="2">
                                            <p:txEl>
                                              <p:pRg st="4" end="4"/>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Effect transition="in" filter="wipe(left)">
                                      <p:cBhvr>
                                        <p:cTn id="57" dur="500"/>
                                        <p:tgtEl>
                                          <p:spTgt spid="2">
                                            <p:txEl>
                                              <p:pRg st="5" end="5"/>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
                                            <p:txEl>
                                              <p:pRg st="6" end="6"/>
                                            </p:txEl>
                                          </p:spTgt>
                                        </p:tgtEl>
                                        <p:attrNameLst>
                                          <p:attrName>style.visibility</p:attrName>
                                        </p:attrNameLst>
                                      </p:cBhvr>
                                      <p:to>
                                        <p:strVal val="visible"/>
                                      </p:to>
                                    </p:set>
                                    <p:animEffect transition="in" filter="wipe(left)">
                                      <p:cBhvr>
                                        <p:cTn id="67" dur="500"/>
                                        <p:tgtEl>
                                          <p:spTgt spid="2">
                                            <p:txEl>
                                              <p:pRg st="6" end="6"/>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BC51-F89B-474F-B3DE-99A76B0BEF8B}"/>
              </a:ext>
            </a:extLst>
          </p:cNvPr>
          <p:cNvSpPr>
            <a:spLocks noGrp="1"/>
          </p:cNvSpPr>
          <p:nvPr>
            <p:ph type="title"/>
          </p:nvPr>
        </p:nvSpPr>
        <p:spPr/>
        <p:txBody>
          <a:bodyPr>
            <a:normAutofit/>
          </a:bodyPr>
          <a:lstStyle/>
          <a:p>
            <a:r>
              <a:rPr lang="en-US" dirty="0"/>
              <a:t>Rotary Foundation Basics – </a:t>
            </a:r>
          </a:p>
        </p:txBody>
      </p:sp>
      <p:sp>
        <p:nvSpPr>
          <p:cNvPr id="5122" name="Content Placeholder 2"/>
          <p:cNvSpPr txBox="1">
            <a:spLocks/>
          </p:cNvSpPr>
          <p:nvPr/>
        </p:nvSpPr>
        <p:spPr bwMode="auto">
          <a:xfrm>
            <a:off x="1663389" y="1519241"/>
            <a:ext cx="843859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spcAft>
                <a:spcPts val="1200"/>
              </a:spcAft>
            </a:pPr>
            <a:endParaRPr lang="en-US" sz="2400" dirty="0">
              <a:solidFill>
                <a:srgbClr val="585858"/>
              </a:solidFill>
              <a:latin typeface="Georgia" pitchFamily="18" charset="0"/>
            </a:endParaRPr>
          </a:p>
        </p:txBody>
      </p:sp>
      <p:pic>
        <p:nvPicPr>
          <p:cNvPr id="8" name="Picture 7" descr="A picture containing shirt, room&#10;&#10;Description automatically generated">
            <a:extLst>
              <a:ext uri="{FF2B5EF4-FFF2-40B4-BE49-F238E27FC236}">
                <a16:creationId xmlns:a16="http://schemas.microsoft.com/office/drawing/2014/main" id="{A50CB554-2DE6-4074-BCD7-FDCE9973F736}"/>
              </a:ext>
            </a:extLst>
          </p:cNvPr>
          <p:cNvPicPr>
            <a:picLocks noChangeAspect="1"/>
          </p:cNvPicPr>
          <p:nvPr/>
        </p:nvPicPr>
        <p:blipFill>
          <a:blip r:embed="rId4"/>
          <a:stretch>
            <a:fillRect/>
          </a:stretch>
        </p:blipFill>
        <p:spPr>
          <a:xfrm>
            <a:off x="8680358" y="1596522"/>
            <a:ext cx="3206840" cy="5029675"/>
          </a:xfrm>
          <a:prstGeom prst="rect">
            <a:avLst/>
          </a:prstGeom>
        </p:spPr>
      </p:pic>
      <p:sp>
        <p:nvSpPr>
          <p:cNvPr id="10" name="Rectangle 9">
            <a:extLst>
              <a:ext uri="{FF2B5EF4-FFF2-40B4-BE49-F238E27FC236}">
                <a16:creationId xmlns:a16="http://schemas.microsoft.com/office/drawing/2014/main" id="{84F99BFD-B924-4039-BE65-5ECEF46652F8}"/>
              </a:ext>
            </a:extLst>
          </p:cNvPr>
          <p:cNvSpPr/>
          <p:nvPr/>
        </p:nvSpPr>
        <p:spPr>
          <a:xfrm>
            <a:off x="3809720" y="2226227"/>
            <a:ext cx="1888659" cy="3770263"/>
          </a:xfrm>
          <a:prstGeom prst="rect">
            <a:avLst/>
          </a:prstGeom>
          <a:noFill/>
        </p:spPr>
        <p:txBody>
          <a:bodyPr wrap="none" lIns="91440" tIns="45720" rIns="91440" bIns="45720">
            <a:spAutoFit/>
          </a:bodyPr>
          <a:lstStyle/>
          <a:p>
            <a:pPr algn="ctr"/>
            <a:r>
              <a:rPr lang="en-US" sz="23900" dirty="0">
                <a:ln w="0"/>
                <a:solidFill>
                  <a:schemeClr val="accent1"/>
                </a:solidFill>
                <a:effectLst>
                  <a:outerShdw blurRad="38100" dist="25400" dir="5400000" algn="ctr" rotWithShape="0">
                    <a:srgbClr val="6E747A">
                      <a:alpha val="43000"/>
                    </a:srgbClr>
                  </a:outerShdw>
                </a:effectLst>
              </a:rPr>
              <a:t>3</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4" name="Subtitle 3">
            <a:extLst>
              <a:ext uri="{FF2B5EF4-FFF2-40B4-BE49-F238E27FC236}">
                <a16:creationId xmlns:a16="http://schemas.microsoft.com/office/drawing/2014/main" id="{F39F13E8-FCE7-4581-A2F1-BF7BC8CB42D0}"/>
              </a:ext>
            </a:extLst>
          </p:cNvPr>
          <p:cNvSpPr>
            <a:spLocks noGrp="1"/>
          </p:cNvSpPr>
          <p:nvPr>
            <p:ph type="subTitle" idx="13"/>
          </p:nvPr>
        </p:nvSpPr>
        <p:spPr/>
        <p:txBody>
          <a:bodyPr/>
          <a:lstStyle/>
          <a:p>
            <a:r>
              <a:rPr lang="en-US" dirty="0"/>
              <a:t>– Easy to Remember </a:t>
            </a:r>
          </a:p>
          <a:p>
            <a:endParaRPr lang="en-US" dirty="0"/>
          </a:p>
          <a:p>
            <a:endParaRPr lang="en-US" dirty="0"/>
          </a:p>
        </p:txBody>
      </p:sp>
    </p:spTree>
    <p:custDataLst>
      <p:tags r:id="rId1"/>
    </p:custDataLst>
    <p:extLst>
      <p:ext uri="{BB962C8B-B14F-4D97-AF65-F5344CB8AC3E}">
        <p14:creationId xmlns:p14="http://schemas.microsoft.com/office/powerpoint/2010/main" val="201862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F676-B327-4320-BA66-C85E7E6F9C3A}"/>
              </a:ext>
            </a:extLst>
          </p:cNvPr>
          <p:cNvSpPr>
            <a:spLocks noGrp="1"/>
          </p:cNvSpPr>
          <p:nvPr>
            <p:ph type="title"/>
          </p:nvPr>
        </p:nvSpPr>
        <p:spPr/>
        <p:txBody>
          <a:bodyPr/>
          <a:lstStyle/>
          <a:p>
            <a:r>
              <a:rPr lang="en-US" dirty="0"/>
              <a:t>3  </a:t>
            </a:r>
            <a:r>
              <a:rPr lang="en-US"/>
              <a:t>Funds Accept </a:t>
            </a:r>
            <a:r>
              <a:rPr lang="en-US" dirty="0"/>
              <a:t>Contributions</a:t>
            </a:r>
          </a:p>
        </p:txBody>
      </p:sp>
      <p:pic>
        <p:nvPicPr>
          <p:cNvPr id="4" name="Picture 2">
            <a:extLst>
              <a:ext uri="{FF2B5EF4-FFF2-40B4-BE49-F238E27FC236}">
                <a16:creationId xmlns:a16="http://schemas.microsoft.com/office/drawing/2014/main" id="{5B27B99A-3F57-4D2A-884F-1AFAE39D41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7866" y="2042490"/>
            <a:ext cx="2248151" cy="191725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764DC2E-4BBE-4BBE-B629-FABD78DD893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61921" y="2032954"/>
            <a:ext cx="2332214" cy="192679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FEA094B6-7B43-4C80-A5BA-D5F5469CB4B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71925" y="2032954"/>
            <a:ext cx="2248151" cy="192679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E75351FC-2FE8-4A0D-BF5D-949F5E87FD47}"/>
              </a:ext>
            </a:extLst>
          </p:cNvPr>
          <p:cNvSpPr txBox="1">
            <a:spLocks noChangeArrowheads="1"/>
          </p:cNvSpPr>
          <p:nvPr/>
        </p:nvSpPr>
        <p:spPr bwMode="auto">
          <a:xfrm>
            <a:off x="4762500" y="4085318"/>
            <a:ext cx="266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sz="2000" b="1" kern="0" dirty="0">
                <a:solidFill>
                  <a:srgbClr val="0070C0"/>
                </a:solidFill>
                <a:latin typeface="Georgia" pitchFamily="18" charset="0"/>
                <a:cs typeface="Arial"/>
              </a:rPr>
              <a:t>Endowment Fund</a:t>
            </a:r>
          </a:p>
          <a:p>
            <a:pPr marL="0" indent="0" algn="ctr" eaLnBrk="1" hangingPunct="1">
              <a:buNone/>
              <a:defRPr/>
            </a:pPr>
            <a:r>
              <a:rPr lang="en-US" sz="2000" kern="0" dirty="0">
                <a:solidFill>
                  <a:srgbClr val="585858"/>
                </a:solidFill>
                <a:latin typeface="Georgia" pitchFamily="18" charset="0"/>
                <a:cs typeface="Arial"/>
              </a:rPr>
              <a:t>To Secure Tomorrow</a:t>
            </a:r>
          </a:p>
        </p:txBody>
      </p:sp>
      <p:sp>
        <p:nvSpPr>
          <p:cNvPr id="8" name="Rectangle 3">
            <a:extLst>
              <a:ext uri="{FF2B5EF4-FFF2-40B4-BE49-F238E27FC236}">
                <a16:creationId xmlns:a16="http://schemas.microsoft.com/office/drawing/2014/main" id="{07CA39E3-91BC-409B-BB5F-8BDE9195B0EB}"/>
              </a:ext>
            </a:extLst>
          </p:cNvPr>
          <p:cNvSpPr txBox="1">
            <a:spLocks noChangeArrowheads="1"/>
          </p:cNvSpPr>
          <p:nvPr/>
        </p:nvSpPr>
        <p:spPr bwMode="auto">
          <a:xfrm>
            <a:off x="1714500" y="4060225"/>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None/>
              <a:defRPr/>
            </a:pPr>
            <a:r>
              <a:rPr lang="en-US" sz="2000" b="1" kern="0" dirty="0">
                <a:solidFill>
                  <a:srgbClr val="0070C0"/>
                </a:solidFill>
                <a:latin typeface="Georgia" pitchFamily="18" charset="0"/>
                <a:cs typeface="Arial"/>
              </a:rPr>
              <a:t>Annual Fund</a:t>
            </a:r>
          </a:p>
          <a:p>
            <a:pPr algn="ctr" eaLnBrk="1" hangingPunct="1">
              <a:buNone/>
              <a:defRPr/>
            </a:pPr>
            <a:r>
              <a:rPr lang="en-US" sz="2000" kern="0" dirty="0">
                <a:solidFill>
                  <a:srgbClr val="585858"/>
                </a:solidFill>
                <a:latin typeface="Georgia" pitchFamily="18" charset="0"/>
                <a:cs typeface="Arial"/>
              </a:rPr>
              <a:t>For Support Today</a:t>
            </a:r>
          </a:p>
        </p:txBody>
      </p:sp>
      <p:sp>
        <p:nvSpPr>
          <p:cNvPr id="9" name="Text Box 8">
            <a:extLst>
              <a:ext uri="{FF2B5EF4-FFF2-40B4-BE49-F238E27FC236}">
                <a16:creationId xmlns:a16="http://schemas.microsoft.com/office/drawing/2014/main" id="{9D0AF872-0150-4B52-943E-D93F998BAE4A}"/>
              </a:ext>
            </a:extLst>
          </p:cNvPr>
          <p:cNvSpPr txBox="1">
            <a:spLocks noChangeArrowheads="1"/>
          </p:cNvSpPr>
          <p:nvPr/>
        </p:nvSpPr>
        <p:spPr bwMode="auto">
          <a:xfrm>
            <a:off x="7594528" y="4060225"/>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0" fontAlgn="base" hangingPunct="0">
              <a:spcBef>
                <a:spcPct val="50000"/>
              </a:spcBef>
              <a:spcAft>
                <a:spcPct val="0"/>
              </a:spcAft>
              <a:defRPr/>
            </a:pPr>
            <a:r>
              <a:rPr lang="en-US" sz="2000" b="1" kern="0" dirty="0">
                <a:solidFill>
                  <a:srgbClr val="0070C0"/>
                </a:solidFill>
                <a:latin typeface="Georgia" pitchFamily="18" charset="0"/>
              </a:rPr>
              <a:t>PolioPlus Fund</a:t>
            </a:r>
          </a:p>
          <a:p>
            <a:pPr algn="ctr" eaLnBrk="0" fontAlgn="base" hangingPunct="0">
              <a:spcBef>
                <a:spcPct val="20000"/>
              </a:spcBef>
              <a:spcAft>
                <a:spcPct val="0"/>
              </a:spcAft>
              <a:defRPr/>
            </a:pPr>
            <a:r>
              <a:rPr lang="en-US" sz="2000" kern="0" dirty="0">
                <a:solidFill>
                  <a:srgbClr val="585858"/>
                </a:solidFill>
                <a:latin typeface="Georgia" pitchFamily="18" charset="0"/>
              </a:rPr>
              <a:t>End Polio Now</a:t>
            </a:r>
          </a:p>
        </p:txBody>
      </p:sp>
    </p:spTree>
    <p:custDataLst>
      <p:tags r:id="rId1"/>
    </p:custDataLst>
    <p:extLst>
      <p:ext uri="{BB962C8B-B14F-4D97-AF65-F5344CB8AC3E}">
        <p14:creationId xmlns:p14="http://schemas.microsoft.com/office/powerpoint/2010/main" val="26055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8E8F68-3734-4052-BB8B-E4B228216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3.xml><?xml version="1.0" encoding="utf-8"?>
<ds:datastoreItem xmlns:ds="http://schemas.openxmlformats.org/officeDocument/2006/customXml" ds:itemID="{F90DC917-550B-433B-9C3A-7ABC12196287}">
  <ds:schemaRefs>
    <ds:schemaRef ds:uri="http://schemas.openxmlformats.org/package/2006/metadata/core-properties"/>
    <ds:schemaRef ds:uri="http://purl.org/dc/elements/1.1/"/>
    <ds:schemaRef ds:uri="http://schemas.microsoft.com/office/2006/metadata/properties"/>
    <ds:schemaRef ds:uri="http://schemas.microsoft.com/sharepoint/v3"/>
    <ds:schemaRef ds:uri="http://www.w3.org/XML/1998/namespace"/>
    <ds:schemaRef ds:uri="1f097dfa-9cbd-4f84-9850-6e7cae909781"/>
    <ds:schemaRef ds:uri="31cc3d0e-5959-4987-9d20-de23da659f5c"/>
    <ds:schemaRef ds:uri="http://schemas.microsoft.com/office/2006/documentManagement/typ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5639</TotalTime>
  <Words>1338</Words>
  <Application>Microsoft Office PowerPoint</Application>
  <PresentationFormat>Widescreen</PresentationFormat>
  <Paragraphs>151</Paragraphs>
  <Slides>29</Slides>
  <Notes>16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Georgia</vt:lpstr>
      <vt:lpstr>Arial Narrow Bold</vt:lpstr>
      <vt:lpstr>Calibri</vt:lpstr>
      <vt:lpstr>Arial Narrow</vt:lpstr>
      <vt:lpstr>Office Theme</vt:lpstr>
      <vt:lpstr>PowerPoint Presentation</vt:lpstr>
      <vt:lpstr>PowerPoint Presentation</vt:lpstr>
      <vt:lpstr>Today is Brought to You by  the Numbers 7, 3 &amp; 2 </vt:lpstr>
      <vt:lpstr>UNLOCK THE SECRETS OF </vt:lpstr>
      <vt:lpstr>Today is Brought to You by  the Numbers 7, 3 &amp; 2 </vt:lpstr>
      <vt:lpstr>Rotary Foundation Basics – </vt:lpstr>
      <vt:lpstr>7   Areas of Focus</vt:lpstr>
      <vt:lpstr>Rotary Foundation Basics – </vt:lpstr>
      <vt:lpstr>3  Funds Accept Contributions</vt:lpstr>
      <vt:lpstr>Rotary Foundation Basics – </vt:lpstr>
      <vt:lpstr>RECOGNITIONS</vt:lpstr>
      <vt:lpstr>3 types of RECOGNITION (Past, Present, Future)</vt:lpstr>
      <vt:lpstr>3 Recognitions for past giving</vt:lpstr>
      <vt:lpstr>1. Paul Harris Fellowship</vt:lpstr>
      <vt:lpstr>2. Major Donor Recognition</vt:lpstr>
      <vt:lpstr>3. Arch Klumpf Society</vt:lpstr>
      <vt:lpstr>2 FUTURE Recognitions</vt:lpstr>
      <vt:lpstr>1. Benefactor</vt:lpstr>
      <vt:lpstr>2. Bequest Society</vt:lpstr>
      <vt:lpstr>3 “NOW” RecognitionS</vt:lpstr>
      <vt:lpstr>EREY &amp; SUSTAINING CLUB BANNERS</vt:lpstr>
      <vt:lpstr>The Paul Harris Society</vt:lpstr>
      <vt:lpstr>Rotary Foundation Basics – </vt:lpstr>
      <vt:lpstr>2   Ways Receive Funds</vt:lpstr>
      <vt:lpstr>PowerPoint Presentation</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lzajac</cp:lastModifiedBy>
  <cp:revision>235</cp:revision>
  <cp:lastPrinted>2019-12-04T20:41:25Z</cp:lastPrinted>
  <dcterms:created xsi:type="dcterms:W3CDTF">2019-11-18T03:22:22Z</dcterms:created>
  <dcterms:modified xsi:type="dcterms:W3CDTF">2022-10-10T11:29:17Z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Description0">
    <vt:lpwstr>Powerpoint template using the new brand guidelines. This presentation has a cloud gray background on the cover and white background on other slides.</vt:lpwstr>
  </property>
  <property fmtid="{D5CDD505-2E9C-101B-9397-08002B2CF9AE}" pid="4" name="WhenToUse">
    <vt:lpwstr>Powerpoint template using the new brand guidelines. This presentation has a cloud gray background on the cover and white background on other slides.</vt:lpwstr>
  </property>
  <property fmtid="{D5CDD505-2E9C-101B-9397-08002B2CF9AE}" pid="5" name="Status">
    <vt:lpwstr>In Review</vt:lpwstr>
  </property>
  <property fmtid="{D5CDD505-2E9C-101B-9397-08002B2CF9AE}" pid="6" name="Owner">
    <vt:lpwstr>Bob Kiolbassa</vt:lpwstr>
  </property>
</Properties>
</file>