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97" r:id="rId2"/>
  </p:sldMasterIdLst>
  <p:notesMasterIdLst>
    <p:notesMasterId r:id="rId18"/>
  </p:notesMasterIdLst>
  <p:handoutMasterIdLst>
    <p:handoutMasterId r:id="rId19"/>
  </p:handoutMasterIdLst>
  <p:sldIdLst>
    <p:sldId id="431" r:id="rId3"/>
    <p:sldId id="451" r:id="rId4"/>
    <p:sldId id="472" r:id="rId5"/>
    <p:sldId id="473" r:id="rId6"/>
    <p:sldId id="475" r:id="rId7"/>
    <p:sldId id="474" r:id="rId8"/>
    <p:sldId id="483" r:id="rId9"/>
    <p:sldId id="484" r:id="rId10"/>
    <p:sldId id="461" r:id="rId11"/>
    <p:sldId id="462" r:id="rId12"/>
    <p:sldId id="480" r:id="rId13"/>
    <p:sldId id="467" r:id="rId14"/>
    <p:sldId id="465" r:id="rId15"/>
    <p:sldId id="434" r:id="rId16"/>
    <p:sldId id="454" r:id="rId1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45C"/>
    <a:srgbClr val="FFCC00"/>
    <a:srgbClr val="FFFF66"/>
    <a:srgbClr val="200060"/>
    <a:srgbClr val="CCCCFF"/>
    <a:srgbClr val="2E006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94630" autoAdjust="0"/>
  </p:normalViewPr>
  <p:slideViewPr>
    <p:cSldViewPr>
      <p:cViewPr varScale="1">
        <p:scale>
          <a:sx n="104" d="100"/>
          <a:sy n="104" d="100"/>
        </p:scale>
        <p:origin x="10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4" y="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89086C06-73CB-4C0A-8DD4-A06E5031E42A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4" y="891730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2B15FE3C-03B5-45E2-A526-46AE3C60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361555-EA05-4FC5-90A6-38894BC2A5FA}" type="datetimeFigureOut">
              <a:rPr lang="en-US"/>
              <a:pPr>
                <a:defRPr/>
              </a:pPr>
              <a:t>7/26/2019</a:t>
            </a:fld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8917422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8" tIns="47109" rIns="94218" bIns="4710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5CEB70-228D-4A4A-A78D-041D2490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0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2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1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3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5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79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96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AEF76-F344-4864-89B1-C94D41CB4C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2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9DE81-62E6-4E64-A658-BD9DB60289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0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9DE81-62E6-4E64-A658-BD9DB60289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3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9DE81-62E6-4E64-A658-BD9DB60289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336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9DE81-62E6-4E64-A658-BD9DB60289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1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9DE81-62E6-4E64-A658-BD9DB60289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06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9DE81-62E6-4E64-A658-BD9DB60289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9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8A18F-CA60-4CA9-8A13-6A11705825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6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4FBDB-68AC-46C6-9F10-CD962CBB61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41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99BDB-D4B7-47D0-9551-EF4DF6723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25C91-4BDC-4E12-86A9-F365767A5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6462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4D4B-60BF-4805-AC2F-FC44DFC7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D8858-EFA0-4281-AD93-306581FC4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7487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CFB2A-AB4F-4E7E-913E-EE915839F4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94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4EB7-CF8B-4E98-BCAF-587166E6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70713-5DC8-476F-A9FA-D98D8828E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2482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DBF2-5455-4444-9ECB-6AD3B53A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F689C-205C-42DF-91E8-C8996405F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CB582-1600-4D7D-8322-69A77FF15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206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1277-BEB3-4A82-9EE3-1D1A0698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880E9-516F-43A5-A56D-D807FC5F3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5AC4D-B47F-4050-8626-B6846FAD0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12024-5BE1-4F85-90ED-946683B24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7DA79-647A-428E-8194-24991DD39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0092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A70B-2FF4-47F9-9846-084EC9E4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9025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5700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B775-8C6C-485D-ABDD-B99D088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B0F6-1789-4DE6-AECE-B8AD4FFD7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327A0-7F95-4A24-82BF-BFE922C4D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8395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FB50-1673-490B-9094-BFCB414E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A876B-0194-4F1C-BFD9-E43F5269A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CE38A-B83C-4E8B-A069-5C4BC19D0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1947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CE53-BD61-4B87-A3B7-A07AA478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1DA0F-2FFC-4D24-B3B7-A2E05B9A0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363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794BA-E02F-4B31-8B87-729C67321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BE694-45DD-43D5-BABB-837610C11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8492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9EE9C-8278-44E6-AF16-A9CAF59FA8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4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A9D70-D0B0-4241-A80C-5E9A671AA6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3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18D4B-B44F-4494-B8FD-28F9310D48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3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172FA-80B3-4370-9276-4C56B4DAA2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2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62FB-D5DF-4912-858A-FA9088285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6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05EAA-B033-4718-8DF4-BAC06F47EB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2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7AA3B-DAFA-437D-9A5F-58FC4DE61A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0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E29DE81-62E6-4E64-A658-BD9DB60289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71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1" name="Rectangle 25">
            <a:extLst>
              <a:ext uri="{FF2B5EF4-FFF2-40B4-BE49-F238E27FC236}">
                <a16:creationId xmlns:a16="http://schemas.microsoft.com/office/drawing/2014/main" id="{05CEEBF9-031F-434F-A29D-C927434CC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49" name="Rectangle 33">
            <a:extLst>
              <a:ext uri="{FF2B5EF4-FFF2-40B4-BE49-F238E27FC236}">
                <a16:creationId xmlns:a16="http://schemas.microsoft.com/office/drawing/2014/main" id="{F6969A6C-948B-424F-A3FC-BA2A90A54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4685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 i="1" kern="1200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®"/>
        <a:defRPr sz="36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®"/>
        <a:defRPr sz="32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®"/>
        <a:defRPr sz="28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®"/>
        <a:defRPr sz="24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®"/>
        <a:defRPr sz="20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7B372D9-ED84-451A-957C-7CB33A9ADA61}"/>
              </a:ext>
            </a:extLst>
          </p:cNvPr>
          <p:cNvSpPr txBox="1"/>
          <p:nvPr/>
        </p:nvSpPr>
        <p:spPr>
          <a:xfrm>
            <a:off x="2986289" y="605135"/>
            <a:ext cx="5386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B69932-61DB-46DC-8E4D-F73165CD1707}"/>
              </a:ext>
            </a:extLst>
          </p:cNvPr>
          <p:cNvSpPr txBox="1"/>
          <p:nvPr/>
        </p:nvSpPr>
        <p:spPr>
          <a:xfrm>
            <a:off x="609600" y="35052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 Club Membership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B3498B4-04BC-4351-A3F2-F186EAC1E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8830"/>
              </p:ext>
            </p:extLst>
          </p:nvPr>
        </p:nvGraphicFramePr>
        <p:xfrm>
          <a:off x="6019800" y="3550920"/>
          <a:ext cx="2011680" cy="20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96" name="CorelDRAW" r:id="rId4" imgW="1610972" imgH="1610035" progId="CorelDraw.Graphic.16">
                  <p:embed/>
                </p:oleObj>
              </mc:Choice>
              <mc:Fallback>
                <p:oleObj name="CorelDRAW" r:id="rId4" imgW="1610972" imgH="1610035" progId="CorelDraw.Graphic.16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9800" y="3550920"/>
                        <a:ext cx="2011680" cy="201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FBDAFDC-7074-4354-A2D1-734C159B622E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1328B-1803-47D2-855E-6B47FCD32F10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24CF1A-DBFB-4FF5-AC56-FB646BFF34CF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D02E2B8-F6F4-4E20-8A3B-97D0606B6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520907"/>
              </p:ext>
            </p:extLst>
          </p:nvPr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97" name="CorelDRAW" r:id="rId6" imgW="2474400" imgH="2478494" progId="CorelDraw.Graphic.16">
                  <p:embed/>
                </p:oleObj>
              </mc:Choice>
              <mc:Fallback>
                <p:oleObj name="CorelDRAW" r:id="rId6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4CD08F2-240D-43E2-A031-A6FFA8CD57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29" y="855421"/>
            <a:ext cx="2068571" cy="26363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454A0D-F765-4E62-B863-4B8402C22FA3}"/>
              </a:ext>
            </a:extLst>
          </p:cNvPr>
          <p:cNvSpPr txBox="1"/>
          <p:nvPr/>
        </p:nvSpPr>
        <p:spPr>
          <a:xfrm>
            <a:off x="2843110" y="2814935"/>
            <a:ext cx="5386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27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4C378B-CF4E-4370-B253-975C0308D4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0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1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87F469D-9ED7-4781-A153-D3475F740885}"/>
              </a:ext>
            </a:extLst>
          </p:cNvPr>
          <p:cNvSpPr txBox="1"/>
          <p:nvPr/>
        </p:nvSpPr>
        <p:spPr>
          <a:xfrm>
            <a:off x="1097280" y="43139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Changes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2B56BB-102C-4DC6-8B88-CC1976C76773}"/>
              </a:ext>
            </a:extLst>
          </p:cNvPr>
          <p:cNvSpPr/>
          <p:nvPr/>
        </p:nvSpPr>
        <p:spPr>
          <a:xfrm>
            <a:off x="1097280" y="1011382"/>
            <a:ext cx="6858000" cy="36576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0C3D4-7CCE-43C8-82C4-C88F8453F7E8}"/>
              </a:ext>
            </a:extLst>
          </p:cNvPr>
          <p:cNvSpPr txBox="1"/>
          <p:nvPr/>
        </p:nvSpPr>
        <p:spPr>
          <a:xfrm>
            <a:off x="685800" y="1219200"/>
            <a:ext cx="7391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(“…must meet twice per month.”)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•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may determine what constitutes a meeting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• Clubs may modify frequency, format,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rpose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(e.g., service project)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• Clubs may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person or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web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phone (or combination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lvl="0" defTabSz="228600">
              <a:spcBef>
                <a:spcPts val="12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NEW: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</a:p>
          <a:p>
            <a:pPr lvl="0" defTabSz="228600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• Clubs may amend (or eliminate) ANY attendance requirements</a:t>
            </a:r>
          </a:p>
          <a:p>
            <a:pPr lvl="0" defTabSz="228600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• Recognizes relaxed application of rules in practice for years</a:t>
            </a:r>
          </a:p>
          <a:p>
            <a:pPr lvl="0" defTabSz="228600">
              <a:spcBef>
                <a:spcPts val="12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NEW: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Types</a:t>
            </a:r>
          </a:p>
          <a:p>
            <a:pPr lvl="0" defTabSz="228600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• Clubs may create new membership types for internal use</a:t>
            </a:r>
          </a:p>
          <a:p>
            <a:pPr lvl="0" defTabSz="228600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(e.g., Corporate, Associate, Family, other)</a:t>
            </a:r>
          </a:p>
          <a:p>
            <a:pPr lvl="0" defTabSz="228600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• RI still recognizes only “Active” and “Honorary” </a:t>
            </a:r>
          </a:p>
          <a:p>
            <a:pPr lvl="0" defTabSz="228600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• Caution:  Consider locality and unintended consequences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5DBA7C-528F-4763-8ED1-829A278B84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4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5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90BE10-1267-4CE7-959C-86A33EB504D1}"/>
              </a:ext>
            </a:extLst>
          </p:cNvPr>
          <p:cNvSpPr txBox="1"/>
          <p:nvPr/>
        </p:nvSpPr>
        <p:spPr>
          <a:xfrm>
            <a:off x="685799" y="431393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Key Question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CB861-795E-4542-8C34-1255BA159608}"/>
              </a:ext>
            </a:extLst>
          </p:cNvPr>
          <p:cNvSpPr/>
          <p:nvPr/>
        </p:nvSpPr>
        <p:spPr>
          <a:xfrm>
            <a:off x="1097280" y="1011382"/>
            <a:ext cx="6858000" cy="36576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CA93D3-20C3-4E3D-92F4-D8707256D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74FBB3-04A4-4AD1-916B-5A745B5AB767}"/>
              </a:ext>
            </a:extLst>
          </p:cNvPr>
          <p:cNvSpPr txBox="1"/>
          <p:nvPr/>
        </p:nvSpPr>
        <p:spPr>
          <a:xfrm>
            <a:off x="609600" y="1219200"/>
            <a:ext cx="7696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3.) “What is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 proposition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 provide to our members, prospective members, communities?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• Friendship, Networking, Leadership Opportunity, Mentoring, 			 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Meaningful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Service (local and international)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• Are these or other values represented in proper balance?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• What do we ask of people in </a:t>
            </a: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these “values?”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6F62227-E84F-42DD-9FDD-6BECDE61BA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57393"/>
            <a:ext cx="2526499" cy="25624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0178C4E-C7AE-4DA6-840F-EA0719302215}"/>
              </a:ext>
            </a:extLst>
          </p:cNvPr>
          <p:cNvSpPr/>
          <p:nvPr/>
        </p:nvSpPr>
        <p:spPr>
          <a:xfrm>
            <a:off x="5334000" y="3633525"/>
            <a:ext cx="1828800" cy="2233875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Club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3324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48" name="CorelDRAW" r:id="rId4" imgW="1453680" imgH="1453680" progId="CorelDraw.Graphic.16">
                  <p:embed/>
                </p:oleObj>
              </mc:Choice>
              <mc:Fallback>
                <p:oleObj name="CorelDRAW" r:id="rId4" imgW="1453680" imgH="1453680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028420C-3A5A-4968-9289-5C90AA3DC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64" y="3037135"/>
            <a:ext cx="8220076" cy="3363667"/>
          </a:xfrm>
          <a:prstGeom prst="rect">
            <a:avLst/>
          </a:prstGeom>
          <a:ln w="50800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48702A-EA4E-43D6-91F3-36DBDF5F95B6}"/>
              </a:ext>
            </a:extLst>
          </p:cNvPr>
          <p:cNvSpPr txBox="1"/>
          <p:nvPr/>
        </p:nvSpPr>
        <p:spPr>
          <a:xfrm>
            <a:off x="618744" y="1196622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(“Corporate” or “Family” Programs with “Associate” Memberships)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D75492-8912-4FCF-AAF7-68DF717E60CE}"/>
              </a:ext>
            </a:extLst>
          </p:cNvPr>
          <p:cNvSpPr txBox="1"/>
          <p:nvPr/>
        </p:nvSpPr>
        <p:spPr>
          <a:xfrm>
            <a:off x="454520" y="1752600"/>
            <a:ext cx="8220076" cy="923330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All cases must address: 	1.) Who will be club members?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			2.) Who will be registered with RI?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			3.) How much will be charged in dues?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CF00-B8F9-41C7-865A-E3A9E6596001}"/>
              </a:ext>
            </a:extLst>
          </p:cNvPr>
          <p:cNvSpPr txBox="1"/>
          <p:nvPr/>
        </p:nvSpPr>
        <p:spPr>
          <a:xfrm>
            <a:off x="676656" y="431393"/>
            <a:ext cx="778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Alternative Membership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80EF93-3B2F-44C1-ADB4-14CD2F87B764}"/>
              </a:ext>
            </a:extLst>
          </p:cNvPr>
          <p:cNvSpPr/>
          <p:nvPr/>
        </p:nvSpPr>
        <p:spPr>
          <a:xfrm>
            <a:off x="914400" y="1011381"/>
            <a:ext cx="7360920" cy="45719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A8BFE5B-1887-4D6D-8DF7-EAEAFED64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919916"/>
            <a:ext cx="676579" cy="8618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18" name="CorelDRAW" r:id="rId5" imgW="2474400" imgH="2478494" progId="CorelDraw.Graphic.16">
                  <p:embed/>
                </p:oleObj>
              </mc:Choice>
              <mc:Fallback>
                <p:oleObj name="CorelDRAW" r:id="rId5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19" name="CorelDRAW" r:id="rId7" imgW="1453680" imgH="1453680" progId="CorelDraw.Graphic.16">
                  <p:embed/>
                </p:oleObj>
              </mc:Choice>
              <mc:Fallback>
                <p:oleObj name="CorelDRAW" r:id="rId7" imgW="1453680" imgH="1453680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77BFCF-9CF1-453F-8EF0-8C92F14E4062}"/>
              </a:ext>
            </a:extLst>
          </p:cNvPr>
          <p:cNvSpPr txBox="1"/>
          <p:nvPr/>
        </p:nvSpPr>
        <p:spPr>
          <a:xfrm>
            <a:off x="618744" y="1196622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Options for “Associate” Memberships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A39D6-32DE-4839-97BB-8BC70447B8DB}"/>
              </a:ext>
            </a:extLst>
          </p:cNvPr>
          <p:cNvSpPr txBox="1"/>
          <p:nvPr/>
        </p:nvSpPr>
        <p:spPr>
          <a:xfrm>
            <a:off x="1484376" y="4648200"/>
            <a:ext cx="6211824" cy="923330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Ultimate goal is to increase Rotarian engagement as measured in active, registered, dues-paying members (hopefully contributing to TRF as well)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28772-860B-4C4B-B7CA-726DF9683C64}"/>
              </a:ext>
            </a:extLst>
          </p:cNvPr>
          <p:cNvSpPr txBox="1"/>
          <p:nvPr/>
        </p:nvSpPr>
        <p:spPr>
          <a:xfrm>
            <a:off x="685800" y="1738967"/>
            <a:ext cx="7848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Dual ACTIVE Membership for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Rotaractors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•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Associate pays enough to cover RI &amp; District Dues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Introductory ACTIVE Membership for Young Professionals 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•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Associate under certain age pays enough to cover RI &amp; District Dues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Trial (not active) Membership for New Members (define carefully)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•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Associate pays nominal amount for predetermined introductory period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*** Suggest ONE set of rules / dues for Associate Memberships ***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A8BDC-9A57-4544-99BB-5DDC817E22C6}"/>
              </a:ext>
            </a:extLst>
          </p:cNvPr>
          <p:cNvSpPr txBox="1"/>
          <p:nvPr/>
        </p:nvSpPr>
        <p:spPr>
          <a:xfrm>
            <a:off x="676656" y="431393"/>
            <a:ext cx="778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Alternative Membership Examples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1B173D-58CD-4740-B47B-92BD75954EE3}"/>
              </a:ext>
            </a:extLst>
          </p:cNvPr>
          <p:cNvSpPr/>
          <p:nvPr/>
        </p:nvSpPr>
        <p:spPr>
          <a:xfrm>
            <a:off x="914400" y="1011381"/>
            <a:ext cx="7360920" cy="45719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84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85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5E5765E-9EAC-49E8-8A71-B0B6187FE4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D56240-3DA0-4C8E-B308-DCBA7C84ED1C}"/>
              </a:ext>
            </a:extLst>
          </p:cNvPr>
          <p:cNvSpPr txBox="1"/>
          <p:nvPr/>
        </p:nvSpPr>
        <p:spPr>
          <a:xfrm>
            <a:off x="685800" y="1143000"/>
            <a:ext cx="73914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1.) Update Club 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Member Data 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• Birthdays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DACdb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My Rotary (over 25% of district are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• Club Membership Chairs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DACdb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(over 30% of clubs missing)</a:t>
            </a:r>
          </a:p>
          <a:p>
            <a:pPr lvl="0" defTabSz="228600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• Club Membership Chairs on RCC (over 30% of clubs missing)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2.) Membership Growth Goals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Must replace anticipated losses AND increase net members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Strategy to attract, engage, and retain target number of members</a:t>
            </a:r>
          </a:p>
          <a:p>
            <a:pPr lvl="0" defTabSz="228600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• Club Termination Profile available on Rotary.org (My Rotary)</a:t>
            </a:r>
          </a:p>
          <a:p>
            <a:pPr lvl="0" algn="ctr" defTabSz="228600">
              <a:spcBef>
                <a:spcPts val="600"/>
              </a:spcBef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Rotary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Reports &gt; Club Reports &gt; Membership </a:t>
            </a:r>
          </a:p>
          <a:p>
            <a:pPr lvl="0" algn="ctr" defTabSz="228600"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Club 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Reports &gt; Membership Termination Profile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3.) Pilot Something NEW with Membership Types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• Associate / Corporate / Friends of Rotary (for non-members)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• Determine how your club might benefit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• Coordinate with other area clubs to maximize 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8A9CB-5F3C-496C-AE0E-6BA0327BB110}"/>
              </a:ext>
            </a:extLst>
          </p:cNvPr>
          <p:cNvSpPr txBox="1"/>
          <p:nvPr/>
        </p:nvSpPr>
        <p:spPr>
          <a:xfrm>
            <a:off x="1097280" y="43139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2019-20 Challenge to Clubs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F92FD1-D11B-42E8-9C00-DB1214803143}"/>
              </a:ext>
            </a:extLst>
          </p:cNvPr>
          <p:cNvSpPr/>
          <p:nvPr/>
        </p:nvSpPr>
        <p:spPr>
          <a:xfrm>
            <a:off x="1097280" y="1011382"/>
            <a:ext cx="6858000" cy="36576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8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0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1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44144C-F90E-4FB3-A1C3-804A0EEAEBFB}"/>
              </a:ext>
            </a:extLst>
          </p:cNvPr>
          <p:cNvSpPr txBox="1"/>
          <p:nvPr/>
        </p:nvSpPr>
        <p:spPr>
          <a:xfrm>
            <a:off x="1097280" y="43139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F4ED57-499B-4F8E-9A36-A2CA6570FD57}"/>
              </a:ext>
            </a:extLst>
          </p:cNvPr>
          <p:cNvSpPr/>
          <p:nvPr/>
        </p:nvSpPr>
        <p:spPr>
          <a:xfrm>
            <a:off x="1097280" y="1011382"/>
            <a:ext cx="6858000" cy="36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8F224-ED5C-482E-B6C1-BDDB215724F3}"/>
              </a:ext>
            </a:extLst>
          </p:cNvPr>
          <p:cNvSpPr txBox="1"/>
          <p:nvPr/>
        </p:nvSpPr>
        <p:spPr>
          <a:xfrm>
            <a:off x="685800" y="1434167"/>
            <a:ext cx="784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www.Rotary.org/MyRotary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things Rotary (log-in required for many areas), Club Central, TRF, much more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www.Rotary6890.org/Membership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pages and Download Center (no log-in required)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www.DACdb.com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for district calendar, leadership, and member contact information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International Contact Center 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Contact.Center@Rotary.org, (866) 976-8279</a:t>
            </a:r>
            <a:endParaRPr lang="en-US" sz="2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Leadership Institute (RLI)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discussion groups on a variety of Rotary topics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District 6890 Membership Chair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600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PDG Ed Odom (813) 351-9723, EdOdom01@gmail.com</a:t>
            </a:r>
          </a:p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D81F35-E96F-48F5-A63D-4209EECCE5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1" name="CorelDRAW" r:id="rId4" imgW="1610972" imgH="1610035" progId="CorelDraw.Graphic.16">
                  <p:embed/>
                </p:oleObj>
              </mc:Choice>
              <mc:Fallback>
                <p:oleObj name="CorelDRAW" r:id="rId4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9867B15-B103-4F55-B578-BAA06ECC2CCA}"/>
              </a:ext>
            </a:extLst>
          </p:cNvPr>
          <p:cNvSpPr txBox="1"/>
          <p:nvPr/>
        </p:nvSpPr>
        <p:spPr>
          <a:xfrm>
            <a:off x="1097280" y="43139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TRENDS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AE3074-306C-4DE1-A062-C22A9851615B}"/>
              </a:ext>
            </a:extLst>
          </p:cNvPr>
          <p:cNvSpPr/>
          <p:nvPr/>
        </p:nvSpPr>
        <p:spPr>
          <a:xfrm>
            <a:off x="1097280" y="1011382"/>
            <a:ext cx="6858000" cy="36576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6C72811-0324-4862-A08C-31B8AF274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778" y="1343892"/>
            <a:ext cx="6596444" cy="4963792"/>
          </a:xfrm>
          <a:prstGeom prst="rect">
            <a:avLst/>
          </a:prstGeom>
        </p:spPr>
      </p:pic>
      <p:sp>
        <p:nvSpPr>
          <p:cNvPr id="32" name="Callout: Line 31">
            <a:extLst>
              <a:ext uri="{FF2B5EF4-FFF2-40B4-BE49-F238E27FC236}">
                <a16:creationId xmlns:a16="http://schemas.microsoft.com/office/drawing/2014/main" id="{EBA000D9-8A8F-4A7C-9496-278766E6281A}"/>
              </a:ext>
            </a:extLst>
          </p:cNvPr>
          <p:cNvSpPr/>
          <p:nvPr/>
        </p:nvSpPr>
        <p:spPr>
          <a:xfrm>
            <a:off x="3733800" y="3022193"/>
            <a:ext cx="1219200" cy="330607"/>
          </a:xfrm>
          <a:prstGeom prst="borderCallout1">
            <a:avLst>
              <a:gd name="adj1" fmla="val 101725"/>
              <a:gd name="adj2" fmla="val 50167"/>
              <a:gd name="adj3" fmla="val 314405"/>
              <a:gd name="adj4" fmla="val 50167"/>
            </a:avLst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Clubs</a:t>
            </a:r>
          </a:p>
        </p:txBody>
      </p:sp>
      <p:sp>
        <p:nvSpPr>
          <p:cNvPr id="33" name="Callout: Line 32">
            <a:extLst>
              <a:ext uri="{FF2B5EF4-FFF2-40B4-BE49-F238E27FC236}">
                <a16:creationId xmlns:a16="http://schemas.microsoft.com/office/drawing/2014/main" id="{0A3FCC0A-B12B-4D2E-8C40-E38EC80C8728}"/>
              </a:ext>
            </a:extLst>
          </p:cNvPr>
          <p:cNvSpPr/>
          <p:nvPr/>
        </p:nvSpPr>
        <p:spPr>
          <a:xfrm>
            <a:off x="6486144" y="3881729"/>
            <a:ext cx="1219200" cy="330607"/>
          </a:xfrm>
          <a:prstGeom prst="borderCallout1">
            <a:avLst>
              <a:gd name="adj1" fmla="val 101725"/>
              <a:gd name="adj2" fmla="val 50167"/>
              <a:gd name="adj3" fmla="val 314405"/>
              <a:gd name="adj4" fmla="val 50167"/>
            </a:avLst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Clubs</a:t>
            </a:r>
          </a:p>
        </p:txBody>
      </p:sp>
      <p:sp>
        <p:nvSpPr>
          <p:cNvPr id="34" name="Callout: Line 33">
            <a:extLst>
              <a:ext uri="{FF2B5EF4-FFF2-40B4-BE49-F238E27FC236}">
                <a16:creationId xmlns:a16="http://schemas.microsoft.com/office/drawing/2014/main" id="{B4262DFD-88D8-4C40-B28F-2F6CDB514055}"/>
              </a:ext>
            </a:extLst>
          </p:cNvPr>
          <p:cNvSpPr/>
          <p:nvPr/>
        </p:nvSpPr>
        <p:spPr>
          <a:xfrm>
            <a:off x="2011680" y="2286000"/>
            <a:ext cx="1219200" cy="330607"/>
          </a:xfrm>
          <a:prstGeom prst="borderCallout1">
            <a:avLst>
              <a:gd name="adj1" fmla="val 101725"/>
              <a:gd name="adj2" fmla="val 50167"/>
              <a:gd name="adj3" fmla="val 314405"/>
              <a:gd name="adj4" fmla="val 50167"/>
            </a:avLst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Clubs</a:t>
            </a:r>
          </a:p>
        </p:txBody>
      </p:sp>
      <p:sp>
        <p:nvSpPr>
          <p:cNvPr id="35" name="Callout: Line 34">
            <a:extLst>
              <a:ext uri="{FF2B5EF4-FFF2-40B4-BE49-F238E27FC236}">
                <a16:creationId xmlns:a16="http://schemas.microsoft.com/office/drawing/2014/main" id="{365244CE-8D08-4AD0-8C5F-9616DD619D59}"/>
              </a:ext>
            </a:extLst>
          </p:cNvPr>
          <p:cNvSpPr/>
          <p:nvPr/>
        </p:nvSpPr>
        <p:spPr>
          <a:xfrm>
            <a:off x="2191512" y="3936593"/>
            <a:ext cx="865632" cy="406807"/>
          </a:xfrm>
          <a:prstGeom prst="borderCallout1">
            <a:avLst>
              <a:gd name="adj1" fmla="val 4921"/>
              <a:gd name="adj2" fmla="val 50167"/>
              <a:gd name="adj3" fmla="val -111532"/>
              <a:gd name="adj4" fmla="val 50167"/>
            </a:avLst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2,095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  <p:sp>
        <p:nvSpPr>
          <p:cNvPr id="36" name="Callout: Line 35">
            <a:extLst>
              <a:ext uri="{FF2B5EF4-FFF2-40B4-BE49-F238E27FC236}">
                <a16:creationId xmlns:a16="http://schemas.microsoft.com/office/drawing/2014/main" id="{04D1A096-CAB7-443F-B804-79AAE2A6BE98}"/>
              </a:ext>
            </a:extLst>
          </p:cNvPr>
          <p:cNvSpPr/>
          <p:nvPr/>
        </p:nvSpPr>
        <p:spPr>
          <a:xfrm>
            <a:off x="3916680" y="4622393"/>
            <a:ext cx="865632" cy="406807"/>
          </a:xfrm>
          <a:prstGeom prst="borderCallout1">
            <a:avLst>
              <a:gd name="adj1" fmla="val 4921"/>
              <a:gd name="adj2" fmla="val 50167"/>
              <a:gd name="adj3" fmla="val -111532"/>
              <a:gd name="adj4" fmla="val 50167"/>
            </a:avLst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1,907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  <p:sp>
        <p:nvSpPr>
          <p:cNvPr id="37" name="Callout: Line 36">
            <a:extLst>
              <a:ext uri="{FF2B5EF4-FFF2-40B4-BE49-F238E27FC236}">
                <a16:creationId xmlns:a16="http://schemas.microsoft.com/office/drawing/2014/main" id="{1786459B-9DDC-460D-9E4D-EC95153D58E7}"/>
              </a:ext>
            </a:extLst>
          </p:cNvPr>
          <p:cNvSpPr/>
          <p:nvPr/>
        </p:nvSpPr>
        <p:spPr>
          <a:xfrm>
            <a:off x="6669024" y="5299049"/>
            <a:ext cx="865632" cy="406807"/>
          </a:xfrm>
          <a:prstGeom prst="borderCallout1">
            <a:avLst>
              <a:gd name="adj1" fmla="val 4921"/>
              <a:gd name="adj2" fmla="val 50167"/>
              <a:gd name="adj3" fmla="val -55338"/>
              <a:gd name="adj4" fmla="val 50167"/>
            </a:avLst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1,686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2DBE5-8964-4BF4-8886-AC7D2AF8E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194365"/>
            <a:ext cx="7379768" cy="5206435"/>
          </a:xfrm>
          <a:prstGeom prst="rect">
            <a:avLst/>
          </a:prstGeom>
        </p:spPr>
      </p:pic>
      <p:sp>
        <p:nvSpPr>
          <p:cNvPr id="17" name="Callout: Line 16">
            <a:extLst>
              <a:ext uri="{FF2B5EF4-FFF2-40B4-BE49-F238E27FC236}">
                <a16:creationId xmlns:a16="http://schemas.microsoft.com/office/drawing/2014/main" id="{C36DEF8C-A043-4355-8D8B-CB23D698EDE5}"/>
              </a:ext>
            </a:extLst>
          </p:cNvPr>
          <p:cNvSpPr/>
          <p:nvPr/>
        </p:nvSpPr>
        <p:spPr>
          <a:xfrm>
            <a:off x="5915892" y="1941944"/>
            <a:ext cx="972921" cy="406807"/>
          </a:xfrm>
          <a:prstGeom prst="borderCallout1">
            <a:avLst>
              <a:gd name="adj1" fmla="val 102246"/>
              <a:gd name="adj2" fmla="val 81110"/>
              <a:gd name="adj3" fmla="val 209205"/>
              <a:gd name="adj4" fmla="val 81110"/>
            </a:avLst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1,719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18A42938-2E14-475E-8DF9-9964AAC4E802}"/>
              </a:ext>
            </a:extLst>
          </p:cNvPr>
          <p:cNvSpPr/>
          <p:nvPr/>
        </p:nvSpPr>
        <p:spPr>
          <a:xfrm>
            <a:off x="6619371" y="3784193"/>
            <a:ext cx="972921" cy="406807"/>
          </a:xfrm>
          <a:prstGeom prst="borderCallout1">
            <a:avLst>
              <a:gd name="adj1" fmla="val -6431"/>
              <a:gd name="adj2" fmla="val 50167"/>
              <a:gd name="adj3" fmla="val -55338"/>
              <a:gd name="adj4" fmla="val 50167"/>
            </a:avLst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1,704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03AC8130-6289-463C-8C82-C2AEF6D0D3FA}"/>
              </a:ext>
            </a:extLst>
          </p:cNvPr>
          <p:cNvSpPr/>
          <p:nvPr/>
        </p:nvSpPr>
        <p:spPr>
          <a:xfrm>
            <a:off x="7000370" y="1895604"/>
            <a:ext cx="972921" cy="406807"/>
          </a:xfrm>
          <a:prstGeom prst="borderCallout1">
            <a:avLst>
              <a:gd name="adj1" fmla="val 106646"/>
              <a:gd name="adj2" fmla="val 53434"/>
              <a:gd name="adj3" fmla="val 215782"/>
              <a:gd name="adj4" fmla="val 53434"/>
            </a:avLst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1,720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3EDFF490-3B11-4AE7-B17C-27D93B86F330}"/>
              </a:ext>
            </a:extLst>
          </p:cNvPr>
          <p:cNvSpPr/>
          <p:nvPr/>
        </p:nvSpPr>
        <p:spPr>
          <a:xfrm>
            <a:off x="7409078" y="4745024"/>
            <a:ext cx="972921" cy="406807"/>
          </a:xfrm>
          <a:prstGeom prst="borderCallout1">
            <a:avLst>
              <a:gd name="adj1" fmla="val -4161"/>
              <a:gd name="adj2" fmla="val 50167"/>
              <a:gd name="adj3" fmla="val -55338"/>
              <a:gd name="adj4" fmla="val 50167"/>
            </a:avLst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1,680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6/30/2019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E479E3B6-DC52-4921-84FD-071B4F46FE63}"/>
              </a:ext>
            </a:extLst>
          </p:cNvPr>
          <p:cNvSpPr/>
          <p:nvPr/>
        </p:nvSpPr>
        <p:spPr>
          <a:xfrm>
            <a:off x="5818908" y="4535056"/>
            <a:ext cx="972921" cy="406807"/>
          </a:xfrm>
          <a:prstGeom prst="borderCallout1">
            <a:avLst>
              <a:gd name="adj1" fmla="val 4921"/>
              <a:gd name="adj2" fmla="val 50167"/>
              <a:gd name="adj3" fmla="val -55338"/>
              <a:gd name="adj4" fmla="val 50167"/>
            </a:avLst>
          </a:prstGeom>
          <a:solidFill>
            <a:schemeClr val="tx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1,686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7/1/2018</a:t>
            </a:r>
          </a:p>
        </p:txBody>
      </p:sp>
    </p:spTree>
    <p:extLst>
      <p:ext uri="{BB962C8B-B14F-4D97-AF65-F5344CB8AC3E}">
        <p14:creationId xmlns:p14="http://schemas.microsoft.com/office/powerpoint/2010/main" val="32723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20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21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90BE10-1267-4CE7-959C-86A33EB504D1}"/>
              </a:ext>
            </a:extLst>
          </p:cNvPr>
          <p:cNvSpPr txBox="1"/>
          <p:nvPr/>
        </p:nvSpPr>
        <p:spPr>
          <a:xfrm>
            <a:off x="685799" y="431393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*Same Club Net Change 2018-19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104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CB861-795E-4542-8C34-1255BA159608}"/>
              </a:ext>
            </a:extLst>
          </p:cNvPr>
          <p:cNvSpPr/>
          <p:nvPr/>
        </p:nvSpPr>
        <p:spPr>
          <a:xfrm>
            <a:off x="1097280" y="1011381"/>
            <a:ext cx="6949440" cy="45719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CA93D3-20C3-4E3D-92F4-D8707256D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89CC5-8FA7-4444-9EAF-E377E0644F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047" y="1201715"/>
            <a:ext cx="3288506" cy="423148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F519B-FE78-4326-9108-8FCBC32AD9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2494" y="1200728"/>
            <a:ext cx="3288506" cy="444210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D4C858-D86F-4B7B-A972-58CEB5061F9A}"/>
              </a:ext>
            </a:extLst>
          </p:cNvPr>
          <p:cNvSpPr txBox="1"/>
          <p:nvPr/>
        </p:nvSpPr>
        <p:spPr>
          <a:xfrm>
            <a:off x="1046016" y="55626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Excludes new Lakeland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TigerTown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RC (+30)</a:t>
            </a:r>
          </a:p>
        </p:txBody>
      </p:sp>
    </p:spTree>
    <p:extLst>
      <p:ext uri="{BB962C8B-B14F-4D97-AF65-F5344CB8AC3E}">
        <p14:creationId xmlns:p14="http://schemas.microsoft.com/office/powerpoint/2010/main" val="33713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64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65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90BE10-1267-4CE7-959C-86A33EB504D1}"/>
              </a:ext>
            </a:extLst>
          </p:cNvPr>
          <p:cNvSpPr txBox="1"/>
          <p:nvPr/>
        </p:nvSpPr>
        <p:spPr>
          <a:xfrm>
            <a:off x="685799" y="431393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 District 6890 Club Profile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CB861-795E-4542-8C34-1255BA159608}"/>
              </a:ext>
            </a:extLst>
          </p:cNvPr>
          <p:cNvSpPr/>
          <p:nvPr/>
        </p:nvSpPr>
        <p:spPr>
          <a:xfrm>
            <a:off x="1143000" y="1011382"/>
            <a:ext cx="6858000" cy="36576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CA93D3-20C3-4E3D-92F4-D8707256D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74FBB3-04A4-4AD1-916B-5A745B5AB767}"/>
              </a:ext>
            </a:extLst>
          </p:cNvPr>
          <p:cNvSpPr txBox="1"/>
          <p:nvPr/>
        </p:nvSpPr>
        <p:spPr>
          <a:xfrm>
            <a:off x="685800" y="1219200"/>
            <a:ext cx="7696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38 Rotary Clubs				Avg. Age = 58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(reported)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1,710 Rotarians					72% Male, 28% Female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Clubs with 50 or more members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6 with net gain for 2018-19, 4 net loss, 2 no change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Clubs with 25 or fewer members</a:t>
            </a:r>
          </a:p>
          <a:p>
            <a:pPr defTabSz="228600">
              <a:spcBef>
                <a:spcPts val="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• 6 with net gain for 2018-19, 5 net loss, 2 no change</a:t>
            </a:r>
          </a:p>
          <a:p>
            <a:pPr lvl="0" defTabSz="228600"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Clubs with 26 – 49  members</a:t>
            </a:r>
          </a:p>
          <a:p>
            <a:pPr lvl="0" defTabSz="228600">
              <a:spcBef>
                <a:spcPts val="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• 6 with net gain for 2018-19, 5 net loss, 2 no change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Club size, alone, did not affect membership change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1F08F1-769E-4B72-8963-00593ED95C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15" y="2209800"/>
            <a:ext cx="125558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6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7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90BE10-1267-4CE7-959C-86A33EB504D1}"/>
              </a:ext>
            </a:extLst>
          </p:cNvPr>
          <p:cNvSpPr txBox="1"/>
          <p:nvPr/>
        </p:nvSpPr>
        <p:spPr>
          <a:xfrm>
            <a:off x="685799" y="431393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Do We Want in Rotary?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CB861-795E-4542-8C34-1255BA159608}"/>
              </a:ext>
            </a:extLst>
          </p:cNvPr>
          <p:cNvSpPr/>
          <p:nvPr/>
        </p:nvSpPr>
        <p:spPr>
          <a:xfrm>
            <a:off x="1097280" y="1011382"/>
            <a:ext cx="6858000" cy="36576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CA93D3-20C3-4E3D-92F4-D8707256D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74FBB3-04A4-4AD1-916B-5A745B5AB767}"/>
              </a:ext>
            </a:extLst>
          </p:cNvPr>
          <p:cNvSpPr txBox="1"/>
          <p:nvPr/>
        </p:nvSpPr>
        <p:spPr>
          <a:xfrm>
            <a:off x="609600" y="3265052"/>
            <a:ext cx="388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Young professionals may not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enjoy the same workplace &amp; financial autonomy</a:t>
            </a:r>
          </a:p>
          <a:p>
            <a:pPr marL="274320" marR="0" lvl="0" indent="0" algn="l" defTabSz="2286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Clubs may need to show greater flexibility in order to creative a value proposition for new Rotarians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E822F3-5807-419E-B9F3-8CB070511980}"/>
              </a:ext>
            </a:extLst>
          </p:cNvPr>
          <p:cNvSpPr txBox="1"/>
          <p:nvPr/>
        </p:nvSpPr>
        <p:spPr>
          <a:xfrm>
            <a:off x="838200" y="1295400"/>
            <a:ext cx="7363692" cy="164660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lvl="0" algn="ctr" defTabSz="228600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Rotary Club Constitution – Membership</a:t>
            </a:r>
          </a:p>
          <a:p>
            <a:pPr lvl="0" algn="just" defTabSz="228600">
              <a:spcBef>
                <a:spcPts val="6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Qualifications.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club shall be composed of adult persons who demonstrate 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character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integrity, and leadership; possess good reputation within their business, profession, and/or community; and are willing to serve in their community and/or around the world.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7A6C77-2894-44AC-AA79-C69AB9A5B6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11" r="3157"/>
          <a:stretch/>
        </p:blipFill>
        <p:spPr>
          <a:xfrm>
            <a:off x="4572000" y="3395454"/>
            <a:ext cx="3657600" cy="216707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322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0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1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90BE10-1267-4CE7-959C-86A33EB504D1}"/>
              </a:ext>
            </a:extLst>
          </p:cNvPr>
          <p:cNvSpPr txBox="1"/>
          <p:nvPr/>
        </p:nvSpPr>
        <p:spPr>
          <a:xfrm>
            <a:off x="685799" y="431393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Key Questions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CB861-795E-4542-8C34-1255BA159608}"/>
              </a:ext>
            </a:extLst>
          </p:cNvPr>
          <p:cNvSpPr/>
          <p:nvPr/>
        </p:nvSpPr>
        <p:spPr>
          <a:xfrm>
            <a:off x="1097280" y="1011382"/>
            <a:ext cx="6858000" cy="36576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CA93D3-20C3-4E3D-92F4-D8707256D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74FBB3-04A4-4AD1-916B-5A745B5AB767}"/>
              </a:ext>
            </a:extLst>
          </p:cNvPr>
          <p:cNvSpPr txBox="1"/>
          <p:nvPr/>
        </p:nvSpPr>
        <p:spPr>
          <a:xfrm>
            <a:off x="609600" y="2562523"/>
            <a:ext cx="7696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1.) “Do people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hang out with us?”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• Visitors, Guests, Community Volunteers, Youth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2.) “Do we represent the community we serve?”</a:t>
            </a:r>
          </a:p>
          <a:p>
            <a:pPr defTabSz="228600"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• Classifications, Ethnicity, Gender, Age, Economic Status, etc.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3.) “What is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 proposition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 provide to our members, prospective members, communities?</a:t>
            </a:r>
          </a:p>
          <a:p>
            <a:pPr defTabSz="228600">
              <a:spcBef>
                <a:spcPts val="0"/>
              </a:spcBef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• Friendship, Networking, Leadership Opportunity, Mentoring, 			  </a:t>
            </a:r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 (local and international)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D53661-694D-40AA-860C-CE6845CA1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6575" y="1295400"/>
            <a:ext cx="1419225" cy="169545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0151AD-5410-4C97-9A67-DC08DD242C36}"/>
              </a:ext>
            </a:extLst>
          </p:cNvPr>
          <p:cNvSpPr txBox="1"/>
          <p:nvPr/>
        </p:nvSpPr>
        <p:spPr>
          <a:xfrm>
            <a:off x="914400" y="1343892"/>
            <a:ext cx="5715000" cy="92333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 Kip challenges us to ask three key questions a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we evaluate our clubs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4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5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90BE10-1267-4CE7-959C-86A33EB504D1}"/>
              </a:ext>
            </a:extLst>
          </p:cNvPr>
          <p:cNvSpPr txBox="1"/>
          <p:nvPr/>
        </p:nvSpPr>
        <p:spPr>
          <a:xfrm>
            <a:off x="685799" y="431393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Key Question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CB861-795E-4542-8C34-1255BA159608}"/>
              </a:ext>
            </a:extLst>
          </p:cNvPr>
          <p:cNvSpPr/>
          <p:nvPr/>
        </p:nvSpPr>
        <p:spPr>
          <a:xfrm>
            <a:off x="1097280" y="1011382"/>
            <a:ext cx="6858000" cy="36576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CA93D3-20C3-4E3D-92F4-D8707256D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5DA3C6-A9E2-4E48-8063-48D4CF293A61}"/>
              </a:ext>
            </a:extLst>
          </p:cNvPr>
          <p:cNvSpPr txBox="1"/>
          <p:nvPr/>
        </p:nvSpPr>
        <p:spPr>
          <a:xfrm>
            <a:off x="609600" y="1219200"/>
            <a:ext cx="7696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1.) “Do people </a:t>
            </a:r>
            <a:r>
              <a:rPr kumimoji="0" lang="en-US" sz="2400" b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hang out with us?”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• Visitors, Guests, Community Volunteers, Youth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• Are venue and meal experience appealing to most people? 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• Are club members committed to make outsiders feel welcome?</a:t>
            </a:r>
          </a:p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• Are meeting topics (speakers) relevant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interesting, inspiring?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84C2E-DC53-4950-8E76-6F523665FE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535" b="11428"/>
          <a:stretch/>
        </p:blipFill>
        <p:spPr>
          <a:xfrm>
            <a:off x="1219200" y="3261301"/>
            <a:ext cx="4567873" cy="25298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80ED60-88C2-49EF-9091-73269AE380A4}"/>
              </a:ext>
            </a:extLst>
          </p:cNvPr>
          <p:cNvSpPr/>
          <p:nvPr/>
        </p:nvSpPr>
        <p:spPr>
          <a:xfrm>
            <a:off x="6248400" y="3352800"/>
            <a:ext cx="1828800" cy="2233875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Club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Photo Here</a:t>
            </a:r>
          </a:p>
        </p:txBody>
      </p:sp>
    </p:spTree>
    <p:extLst>
      <p:ext uri="{BB962C8B-B14F-4D97-AF65-F5344CB8AC3E}">
        <p14:creationId xmlns:p14="http://schemas.microsoft.com/office/powerpoint/2010/main" val="27485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6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7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90BE10-1267-4CE7-959C-86A33EB504D1}"/>
              </a:ext>
            </a:extLst>
          </p:cNvPr>
          <p:cNvSpPr txBox="1"/>
          <p:nvPr/>
        </p:nvSpPr>
        <p:spPr>
          <a:xfrm>
            <a:off x="685799" y="431393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Key Question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CB861-795E-4542-8C34-1255BA159608}"/>
              </a:ext>
            </a:extLst>
          </p:cNvPr>
          <p:cNvSpPr/>
          <p:nvPr/>
        </p:nvSpPr>
        <p:spPr>
          <a:xfrm>
            <a:off x="1097280" y="1011382"/>
            <a:ext cx="6858000" cy="36576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CA93D3-20C3-4E3D-92F4-D8707256D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EBC5B-5AE6-4A62-94EF-C8EDD11322F1}"/>
              </a:ext>
            </a:extLst>
          </p:cNvPr>
          <p:cNvSpPr txBox="1"/>
          <p:nvPr/>
        </p:nvSpPr>
        <p:spPr>
          <a:xfrm>
            <a:off x="609600" y="1219200"/>
            <a:ext cx="7696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2.) “Do we represent the community we serve?”</a:t>
            </a:r>
          </a:p>
          <a:p>
            <a:pPr defTabSz="22860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•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Classifications, Ethnicity, Gender, Age, Economic Status, etc.</a:t>
            </a:r>
          </a:p>
          <a:p>
            <a:pPr defTabSz="228600">
              <a:spcBef>
                <a:spcPts val="6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• What resources are available to determine gaps?</a:t>
            </a:r>
          </a:p>
          <a:p>
            <a:pPr defTabSz="228600">
              <a:spcBef>
                <a:spcPts val="6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• What obstacles may be removed to engage more members?</a:t>
            </a:r>
          </a:p>
          <a:p>
            <a:pPr defTabSz="228600">
              <a:spcBef>
                <a:spcPts val="6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• How do we connect with different individuals (or groups)?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5BB55B-B6EF-4091-B307-0894E8D390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3295841"/>
            <a:ext cx="4267888" cy="240068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8ED43A7-D2A5-40E3-B280-DA62BFBBE993}"/>
              </a:ext>
            </a:extLst>
          </p:cNvPr>
          <p:cNvSpPr/>
          <p:nvPr/>
        </p:nvSpPr>
        <p:spPr>
          <a:xfrm>
            <a:off x="6096000" y="3352800"/>
            <a:ext cx="1828800" cy="2233875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Club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Photo Here</a:t>
            </a:r>
          </a:p>
        </p:txBody>
      </p:sp>
    </p:spTree>
    <p:extLst>
      <p:ext uri="{BB962C8B-B14F-4D97-AF65-F5344CB8AC3E}">
        <p14:creationId xmlns:p14="http://schemas.microsoft.com/office/powerpoint/2010/main" val="33119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accent4">
                <a:lumMod val="0"/>
                <a:lumOff val="100000"/>
                <a:alpha val="50000"/>
              </a:schemeClr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FBCAA9-14A5-4E4B-9C67-455B080E7738}"/>
              </a:ext>
            </a:extLst>
          </p:cNvPr>
          <p:cNvSpPr/>
          <p:nvPr/>
        </p:nvSpPr>
        <p:spPr>
          <a:xfrm>
            <a:off x="685800" y="609600"/>
            <a:ext cx="7772400" cy="5554247"/>
          </a:xfrm>
          <a:prstGeom prst="rect">
            <a:avLst/>
          </a:prstGeom>
          <a:gradFill flip="none" rotWithShape="1">
            <a:gsLst>
              <a:gs pos="77000">
                <a:schemeClr val="accent4">
                  <a:lumMod val="5000"/>
                  <a:lumOff val="95000"/>
                  <a:alpha val="50000"/>
                </a:schemeClr>
              </a:gs>
              <a:gs pos="19000">
                <a:srgbClr val="FFCC00">
                  <a:lumMod val="50000"/>
                  <a:lumOff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BED4E-5ED2-4956-B02D-55C837B4F329}"/>
              </a:ext>
            </a:extLst>
          </p:cNvPr>
          <p:cNvSpPr/>
          <p:nvPr/>
        </p:nvSpPr>
        <p:spPr>
          <a:xfrm>
            <a:off x="2057400" y="6155081"/>
            <a:ext cx="5486400" cy="291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FFC000"/>
              </a:gs>
              <a:gs pos="75000">
                <a:srgbClr val="FFC0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Leaders 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Ideas</a:t>
            </a:r>
            <a:r>
              <a:rPr kumimoji="0" lang="en-US" sz="1000" b="1" i="0" u="none" strike="noStrike" kern="1200" cap="none" spc="-10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•    </a:t>
            </a: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C8836-C18E-4F5D-8E76-9185470DFF3B}"/>
              </a:ext>
            </a:extLst>
          </p:cNvPr>
          <p:cNvSpPr txBox="1"/>
          <p:nvPr/>
        </p:nvSpPr>
        <p:spPr>
          <a:xfrm>
            <a:off x="304800" y="6020220"/>
            <a:ext cx="11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178B9D-5145-4241-9B59-DDC59E84EE55}"/>
              </a:ext>
            </a:extLst>
          </p:cNvPr>
          <p:cNvSpPr txBox="1"/>
          <p:nvPr/>
        </p:nvSpPr>
        <p:spPr>
          <a:xfrm>
            <a:off x="500334" y="6276201"/>
            <a:ext cx="9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baseline="0" noProof="0" dirty="0">
                <a:ln>
                  <a:noFill/>
                </a:ln>
                <a:solidFill>
                  <a:srgbClr val="1104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1DDC83-5546-4588-909E-B8994AE12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508" y="6090426"/>
          <a:ext cx="410953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48" name="CorelDRAW" r:id="rId4" imgW="2474400" imgH="2478494" progId="CorelDraw.Graphic.16">
                  <p:embed/>
                </p:oleObj>
              </mc:Choice>
              <mc:Fallback>
                <p:oleObj name="CorelDRAW" r:id="rId4" imgW="2474400" imgH="2478494" progId="CorelDraw.Graphic.16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1DDC83-5546-4588-909E-B8994AE1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508" y="6090426"/>
                        <a:ext cx="410953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73E9B-1473-4856-916B-27A3A80B6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56576"/>
          <a:ext cx="3801224" cy="380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49" name="CorelDRAW" r:id="rId6" imgW="1610972" imgH="1610035" progId="CorelDraw.Graphic.16">
                  <p:embed/>
                </p:oleObj>
              </mc:Choice>
              <mc:Fallback>
                <p:oleObj name="CorelDRAW" r:id="rId6" imgW="1610972" imgH="1610035" progId="CorelDraw.Graphic.16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73E9B-1473-4856-916B-27A3A80B6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>
                        <a:alphaModFix amt="20000"/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1456576"/>
                        <a:ext cx="3801224" cy="380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E6329B3-45D1-487D-B9A2-2E60B0D75189}"/>
              </a:ext>
            </a:extLst>
          </p:cNvPr>
          <p:cNvSpPr txBox="1"/>
          <p:nvPr/>
        </p:nvSpPr>
        <p:spPr>
          <a:xfrm>
            <a:off x="1097280" y="43139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 Changes to Constitution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4E6EA-81DC-4873-A897-A46445CBE16B}"/>
              </a:ext>
            </a:extLst>
          </p:cNvPr>
          <p:cNvSpPr/>
          <p:nvPr/>
        </p:nvSpPr>
        <p:spPr>
          <a:xfrm>
            <a:off x="1097280" y="1011382"/>
            <a:ext cx="6858000" cy="36576"/>
          </a:xfrm>
          <a:prstGeom prst="rect">
            <a:avLst/>
          </a:prstGeom>
          <a:solidFill>
            <a:srgbClr val="110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3E74E-ED05-42FF-B757-0DAE11AD0DD1}"/>
              </a:ext>
            </a:extLst>
          </p:cNvPr>
          <p:cNvSpPr txBox="1"/>
          <p:nvPr/>
        </p:nvSpPr>
        <p:spPr>
          <a:xfrm>
            <a:off x="685800" y="1196622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28600"/>
            <a:r>
              <a:rPr lang="en-US" sz="1600" b="1" dirty="0">
                <a:solidFill>
                  <a:prstClr val="black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Article 7  Exceptions to Provisions on Meetings and Attendance</a:t>
            </a:r>
          </a:p>
          <a:p>
            <a:pPr lvl="0" defTabSz="228600">
              <a:spcBef>
                <a:spcPts val="600"/>
              </a:spcBef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bylaws may include rules or requirements not in accordance with article 8, section 1; article 12; and article 15, section 4, of this constitution. 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rules or requirements shall supersede the rules or requirements of these sections of this constitution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 club, </a:t>
            </a:r>
            <a:r>
              <a:rPr lang="en-US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must meet at least twice per month.</a:t>
            </a:r>
          </a:p>
          <a:p>
            <a:pPr lvl="0" defTabSz="228600"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8-1		Regular Meetings (defined meeting frequency &amp; format)</a:t>
            </a:r>
          </a:p>
          <a:p>
            <a:pPr lvl="0" defTabSz="228600"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12			Attendance (all rules regarding attendance)</a:t>
            </a:r>
          </a:p>
          <a:p>
            <a:pPr lvl="0" defTabSz="228600"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15-4		Termination for non-attendance (to match Article 12 above)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4AF74A-6C86-45BB-A3F0-CFAE43EEA24F}"/>
              </a:ext>
            </a:extLst>
          </p:cNvPr>
          <p:cNvSpPr txBox="1"/>
          <p:nvPr/>
        </p:nvSpPr>
        <p:spPr>
          <a:xfrm>
            <a:off x="685800" y="3741509"/>
            <a:ext cx="73914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28600"/>
            <a:r>
              <a:rPr lang="en-US" sz="1600" b="1" dirty="0">
                <a:solidFill>
                  <a:prstClr val="black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Article 9  Exceptions to Provisions on Membership</a:t>
            </a:r>
          </a:p>
          <a:p>
            <a:pPr lvl="0" defTabSz="228600">
              <a:spcBef>
                <a:spcPts val="600"/>
              </a:spcBef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bylaws may include rules or requirements not in accordance with Article 10, sections 2 and 4 - 8 of this constitution. 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rules or requirements shall supersede the rules or requirements of these sections of this constitution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228600"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10-2		Kinds of Membership (may modify from only Active &amp; Honorary)</a:t>
            </a:r>
          </a:p>
          <a:p>
            <a:pPr lvl="0" indent="-457200" defTabSz="228600"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10-4 through 10-8	Satellite Club Membership, Dual Membership,</a:t>
            </a:r>
          </a:p>
          <a:p>
            <a:pPr lvl="0" indent="-457200" defTabSz="228600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Honorary Membership, Holders of Public Office, RI Employees</a:t>
            </a:r>
          </a:p>
          <a:p>
            <a:pPr lvl="0" defTabSz="228600">
              <a:spcBef>
                <a:spcPts val="600"/>
              </a:spcBef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3399D0-F012-4093-A5DC-3E742CB32A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71" y="5922264"/>
            <a:ext cx="674429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Rotary Leadership Institute">
  <a:themeElements>
    <a:clrScheme name="Rotary Leadership Institute 2">
      <a:dk1>
        <a:srgbClr val="000066"/>
      </a:dk1>
      <a:lt1>
        <a:srgbClr val="FFFFFF"/>
      </a:lt1>
      <a:dk2>
        <a:srgbClr val="000099"/>
      </a:dk2>
      <a:lt2>
        <a:srgbClr val="D8F6F8"/>
      </a:lt2>
      <a:accent1>
        <a:srgbClr val="0099FF"/>
      </a:accent1>
      <a:accent2>
        <a:srgbClr val="00003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34"/>
      </a:accent6>
      <a:hlink>
        <a:srgbClr val="DDD925"/>
      </a:hlink>
      <a:folHlink>
        <a:srgbClr val="72C676"/>
      </a:folHlink>
    </a:clrScheme>
    <a:fontScheme name="Rotary Leadership Institut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Rotary Leadership Institute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ary Leadership Institute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ary Leadership Institute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ary Leadership Institute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ary Leadership Institute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ary Leadership Institute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ary Leadership Institute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ary Leadership Institute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Leadership Institute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560</Words>
  <Application>Microsoft Office PowerPoint</Application>
  <PresentationFormat>On-screen Show (4:3)</PresentationFormat>
  <Paragraphs>183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Garamond</vt:lpstr>
      <vt:lpstr>Tahoma</vt:lpstr>
      <vt:lpstr>Verdana</vt:lpstr>
      <vt:lpstr>Wingdings</vt:lpstr>
      <vt:lpstr>Wingdings 3</vt:lpstr>
      <vt:lpstr>Slice</vt:lpstr>
      <vt:lpstr>Rotary Leadership Institute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TECO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Membership PRESENTATION</dc:title>
  <dc:creator>EdOdom@aol.com</dc:creator>
  <cp:lastModifiedBy>Deborah Odom</cp:lastModifiedBy>
  <cp:revision>724</cp:revision>
  <cp:lastPrinted>2019-07-27T01:15:25Z</cp:lastPrinted>
  <dcterms:created xsi:type="dcterms:W3CDTF">2009-07-10T15:38:01Z</dcterms:created>
  <dcterms:modified xsi:type="dcterms:W3CDTF">2019-07-27T01:22:50Z</dcterms:modified>
</cp:coreProperties>
</file>