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31"/>
  </p:notesMasterIdLst>
  <p:sldIdLst>
    <p:sldId id="277" r:id="rId6"/>
    <p:sldId id="332" r:id="rId7"/>
    <p:sldId id="324" r:id="rId8"/>
    <p:sldId id="334" r:id="rId9"/>
    <p:sldId id="348" r:id="rId10"/>
    <p:sldId id="299" r:id="rId11"/>
    <p:sldId id="314" r:id="rId12"/>
    <p:sldId id="322" r:id="rId13"/>
    <p:sldId id="350" r:id="rId14"/>
    <p:sldId id="355" r:id="rId15"/>
    <p:sldId id="338" r:id="rId16"/>
    <p:sldId id="326" r:id="rId17"/>
    <p:sldId id="286" r:id="rId18"/>
    <p:sldId id="283" r:id="rId19"/>
    <p:sldId id="343" r:id="rId20"/>
    <p:sldId id="345" r:id="rId21"/>
    <p:sldId id="344" r:id="rId22"/>
    <p:sldId id="349" r:id="rId23"/>
    <p:sldId id="351" r:id="rId24"/>
    <p:sldId id="352" r:id="rId25"/>
    <p:sldId id="354" r:id="rId26"/>
    <p:sldId id="356" r:id="rId27"/>
    <p:sldId id="357" r:id="rId28"/>
    <p:sldId id="297" r:id="rId29"/>
    <p:sldId id="310" r:id="rId30"/>
  </p:sldIdLst>
  <p:sldSz cx="9144000" cy="6858000" type="screen4x3"/>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E9F00E-5E26-4EA5-8018-F587B9F0CD64}">
          <p14:sldIdLst>
            <p14:sldId id="277"/>
            <p14:sldId id="332"/>
            <p14:sldId id="324"/>
            <p14:sldId id="334"/>
            <p14:sldId id="348"/>
            <p14:sldId id="299"/>
            <p14:sldId id="314"/>
            <p14:sldId id="322"/>
            <p14:sldId id="350"/>
            <p14:sldId id="355"/>
            <p14:sldId id="338"/>
            <p14:sldId id="326"/>
            <p14:sldId id="286"/>
            <p14:sldId id="283"/>
            <p14:sldId id="343"/>
            <p14:sldId id="345"/>
            <p14:sldId id="344"/>
            <p14:sldId id="349"/>
            <p14:sldId id="351"/>
            <p14:sldId id="352"/>
            <p14:sldId id="354"/>
            <p14:sldId id="356"/>
            <p14:sldId id="357"/>
            <p14:sldId id="297"/>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Jones" initials="NJ" lastIdx="1" clrIdx="0">
    <p:extLst>
      <p:ext uri="{19B8F6BF-5375-455C-9EA6-DF929625EA0E}">
        <p15:presenceInfo xmlns:p15="http://schemas.microsoft.com/office/powerpoint/2012/main" userId="S-1-5-21-2052111302-1645522239-682003330-79342" providerId="AD"/>
      </p:ext>
    </p:extLst>
  </p:cmAuthor>
  <p:cmAuthor id="2" name="Lee Ann Searight" initials="LAS" lastIdx="3" clrIdx="1">
    <p:extLst>
      <p:ext uri="{19B8F6BF-5375-455C-9EA6-DF929625EA0E}">
        <p15:presenceInfo xmlns:p15="http://schemas.microsoft.com/office/powerpoint/2012/main" userId="S-1-5-21-2052111302-1645522239-682003330-86133" providerId="AD"/>
      </p:ext>
    </p:extLst>
  </p:cmAuthor>
  <p:cmAuthor id="3" name="Heather Antti" initials="HJA" lastIdx="8" clrIdx="2">
    <p:extLst>
      <p:ext uri="{19B8F6BF-5375-455C-9EA6-DF929625EA0E}">
        <p15:presenceInfo xmlns:p15="http://schemas.microsoft.com/office/powerpoint/2012/main" userId="Heather Antt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009999"/>
    <a:srgbClr val="872175"/>
    <a:srgbClr val="D91B5C"/>
    <a:srgbClr val="F7A81B"/>
    <a:srgbClr val="FF7600"/>
    <a:srgbClr val="FF0000"/>
    <a:srgbClr val="FFFFFF"/>
    <a:srgbClr val="FF8B3E"/>
    <a:srgbClr val="C9DE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9" autoAdjust="0"/>
    <p:restoredTop sz="72620" autoAdjust="0"/>
  </p:normalViewPr>
  <p:slideViewPr>
    <p:cSldViewPr>
      <p:cViewPr varScale="1">
        <p:scale>
          <a:sx n="79" d="100"/>
          <a:sy n="79" d="100"/>
        </p:scale>
        <p:origin x="2220" y="84"/>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83" d="100"/>
          <a:sy n="83" d="100"/>
        </p:scale>
        <p:origin x="317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04C5BB1-EB95-4BD7-B7A6-EC5C692C7026}" type="datetimeFigureOut">
              <a:rPr lang="en-US" smtClean="0"/>
              <a:t>4/29/2019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13FC5E-7B8C-495A-B428-ACEF1C93EE63}" type="slidenum">
              <a:rPr lang="en-US" smtClean="0"/>
              <a:t>‹#›</a:t>
            </a:fld>
            <a:endParaRPr lang="en-US"/>
          </a:p>
        </p:txBody>
      </p:sp>
    </p:spTree>
    <p:extLst>
      <p:ext uri="{BB962C8B-B14F-4D97-AF65-F5344CB8AC3E}">
        <p14:creationId xmlns:p14="http://schemas.microsoft.com/office/powerpoint/2010/main" val="315886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NOTE TO SPEAKER: This presentation uses screen shots to show how to use the Manage Membership Leads page on My Rotary. If you have access to the internet, we recommend using your own leads page or the Practice Lab to demonstrate how these processes work.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Welcome everyone! Thank you for joining us today to learn how to take advantage of an effective but often underused recruitment process: your Manage Membership Leads page on My Rotary.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During this presentation, we’ll look at the value of using Membership Leads to find new members, show you how to manage and admit candidates, and give you some tips for communicating with prospective members. </a:t>
            </a:r>
          </a:p>
        </p:txBody>
      </p:sp>
      <p:sp>
        <p:nvSpPr>
          <p:cNvPr id="4" name="Slide Number Placeholder 3"/>
          <p:cNvSpPr>
            <a:spLocks noGrp="1"/>
          </p:cNvSpPr>
          <p:nvPr>
            <p:ph type="sldNum" sz="quarter" idx="10"/>
          </p:nvPr>
        </p:nvSpPr>
        <p:spPr/>
        <p:txBody>
          <a:bodyPr/>
          <a:lstStyle/>
          <a:p>
            <a:fld id="{7D13FC5E-7B8C-495A-B428-ACEF1C93EE63}" type="slidenum">
              <a:rPr lang="en-US" smtClean="0"/>
              <a:t>1</a:t>
            </a:fld>
            <a:endParaRPr lang="en-US"/>
          </a:p>
        </p:txBody>
      </p:sp>
    </p:spTree>
    <p:extLst>
      <p:ext uri="{BB962C8B-B14F-4D97-AF65-F5344CB8AC3E}">
        <p14:creationId xmlns:p14="http://schemas.microsoft.com/office/powerpoint/2010/main" val="3121561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Only district and club leaders can determine if a candidate will make a good Rotarian. But it’s important to understand Rotary’s role in helping members manage leads.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Rotary staff, on average, sends 1,500 membership inquires per month to districts worldwide. In addition, staff members:</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Send reminder messages to district leaders regarding old or aging leads</a:t>
            </a:r>
          </a:p>
          <a:p>
            <a:pPr marL="228600" lvl="0" indent="-228600">
              <a:buFont typeface="+mj-lt"/>
              <a:buAutoNum type="arabicPeriod"/>
            </a:pPr>
            <a:r>
              <a:rPr lang="en-US" sz="1200" kern="1200" dirty="0">
                <a:solidFill>
                  <a:schemeClr val="tx1"/>
                </a:solidFill>
                <a:effectLst/>
                <a:latin typeface="+mn-lt"/>
                <a:ea typeface="+mn-ea"/>
                <a:cs typeface="+mn-cs"/>
              </a:rPr>
              <a:t>Respond to inquiries from candidates who wonder why they’ve never been contacted and what their other options are; usually, we use Club Finder to find a club in their area and encourage the candidate to contact it directly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members are being admitted through a different process and any records are duplicated, Rotary can also reconcile those records to correct your club data. </a:t>
            </a:r>
          </a:p>
        </p:txBody>
      </p:sp>
      <p:sp>
        <p:nvSpPr>
          <p:cNvPr id="4" name="Slide Number Placeholder 3"/>
          <p:cNvSpPr>
            <a:spLocks noGrp="1"/>
          </p:cNvSpPr>
          <p:nvPr>
            <p:ph type="sldNum" sz="quarter" idx="10"/>
          </p:nvPr>
        </p:nvSpPr>
        <p:spPr/>
        <p:txBody>
          <a:bodyPr/>
          <a:lstStyle/>
          <a:p>
            <a:fld id="{7D13FC5E-7B8C-495A-B428-ACEF1C93EE63}" type="slidenum">
              <a:rPr lang="en-US" smtClean="0"/>
              <a:t>10</a:t>
            </a:fld>
            <a:endParaRPr lang="en-US"/>
          </a:p>
        </p:txBody>
      </p:sp>
    </p:spTree>
    <p:extLst>
      <p:ext uri="{BB962C8B-B14F-4D97-AF65-F5344CB8AC3E}">
        <p14:creationId xmlns:p14="http://schemas.microsoft.com/office/powerpoint/2010/main" val="116806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will you know if you have a lead? You’ll receive an email with the subject “Rotary membership lead for your club.” The link in the message will take you to the Manage Membership Leads page, where you can find information about your candidate.</a:t>
            </a:r>
          </a:p>
          <a:p>
            <a:endParaRPr lang="en-US" baseline="0" dirty="0"/>
          </a:p>
        </p:txBody>
      </p:sp>
      <p:sp>
        <p:nvSpPr>
          <p:cNvPr id="4" name="Slide Number Placeholder 3"/>
          <p:cNvSpPr>
            <a:spLocks noGrp="1"/>
          </p:cNvSpPr>
          <p:nvPr>
            <p:ph type="sldNum" sz="quarter" idx="10"/>
          </p:nvPr>
        </p:nvSpPr>
        <p:spPr/>
        <p:txBody>
          <a:bodyPr/>
          <a:lstStyle/>
          <a:p>
            <a:fld id="{7D13FC5E-7B8C-495A-B428-ACEF1C93EE63}" type="slidenum">
              <a:rPr lang="en-US" smtClean="0"/>
              <a:t>11</a:t>
            </a:fld>
            <a:endParaRPr lang="en-US"/>
          </a:p>
        </p:txBody>
      </p:sp>
    </p:spTree>
    <p:extLst>
      <p:ext uri="{BB962C8B-B14F-4D97-AF65-F5344CB8AC3E}">
        <p14:creationId xmlns:p14="http://schemas.microsoft.com/office/powerpoint/2010/main" val="2028110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else can you find your leads?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check, update, or admit leads anytime. Sign in to My Rotary. Under the Manage menu, select Club Administration or District Administration, Then “Manage My Club /District.” On that page Scroll to the Manage Membership Leads section. </a:t>
            </a:r>
            <a:endParaRPr lang="en-US" baseline="0" dirty="0"/>
          </a:p>
        </p:txBody>
      </p:sp>
      <p:sp>
        <p:nvSpPr>
          <p:cNvPr id="4" name="Slide Number Placeholder 3"/>
          <p:cNvSpPr>
            <a:spLocks noGrp="1"/>
          </p:cNvSpPr>
          <p:nvPr>
            <p:ph type="sldNum" sz="quarter" idx="10"/>
          </p:nvPr>
        </p:nvSpPr>
        <p:spPr/>
        <p:txBody>
          <a:bodyPr/>
          <a:lstStyle/>
          <a:p>
            <a:fld id="{7D13FC5E-7B8C-495A-B428-ACEF1C93EE63}" type="slidenum">
              <a:rPr lang="en-US" smtClean="0"/>
              <a:t>12</a:t>
            </a:fld>
            <a:endParaRPr lang="en-US"/>
          </a:p>
        </p:txBody>
      </p:sp>
    </p:spTree>
    <p:extLst>
      <p:ext uri="{BB962C8B-B14F-4D97-AF65-F5344CB8AC3E}">
        <p14:creationId xmlns:p14="http://schemas.microsoft.com/office/powerpoint/2010/main" val="1708154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Sort by submission date to see the leads that were most recently assigned to your club or district. You can also use the down arrow to see older leads and their status. </a:t>
            </a:r>
          </a:p>
        </p:txBody>
      </p:sp>
      <p:sp>
        <p:nvSpPr>
          <p:cNvPr id="4" name="Slide Number Placeholder 3"/>
          <p:cNvSpPr>
            <a:spLocks noGrp="1"/>
          </p:cNvSpPr>
          <p:nvPr>
            <p:ph type="sldNum" sz="quarter" idx="10"/>
          </p:nvPr>
        </p:nvSpPr>
        <p:spPr/>
        <p:txBody>
          <a:bodyPr/>
          <a:lstStyle/>
          <a:p>
            <a:fld id="{7D13FC5E-7B8C-495A-B428-ACEF1C93EE63}" type="slidenum">
              <a:rPr lang="en-US" smtClean="0"/>
              <a:t>13</a:t>
            </a:fld>
            <a:endParaRPr lang="en-US"/>
          </a:p>
        </p:txBody>
      </p:sp>
    </p:spTree>
    <p:extLst>
      <p:ext uri="{BB962C8B-B14F-4D97-AF65-F5344CB8AC3E}">
        <p14:creationId xmlns:p14="http://schemas.microsoft.com/office/powerpoint/2010/main" val="2620205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can also sort by prospect type: relocating or returning member, referral, or prospective member. </a:t>
            </a:r>
          </a:p>
          <a:p>
            <a:endParaRPr lang="en-US" b="0" dirty="0"/>
          </a:p>
        </p:txBody>
      </p:sp>
      <p:sp>
        <p:nvSpPr>
          <p:cNvPr id="4" name="Slide Number Placeholder 3"/>
          <p:cNvSpPr>
            <a:spLocks noGrp="1"/>
          </p:cNvSpPr>
          <p:nvPr>
            <p:ph type="sldNum" sz="quarter" idx="10"/>
          </p:nvPr>
        </p:nvSpPr>
        <p:spPr/>
        <p:txBody>
          <a:bodyPr/>
          <a:lstStyle/>
          <a:p>
            <a:fld id="{7D13FC5E-7B8C-495A-B428-ACEF1C93EE63}" type="slidenum">
              <a:rPr lang="en-US" smtClean="0"/>
              <a:t>14</a:t>
            </a:fld>
            <a:endParaRPr lang="en-US"/>
          </a:p>
        </p:txBody>
      </p:sp>
    </p:spTree>
    <p:extLst>
      <p:ext uri="{BB962C8B-B14F-4D97-AF65-F5344CB8AC3E}">
        <p14:creationId xmlns:p14="http://schemas.microsoft.com/office/powerpoint/2010/main" val="689068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click on the lead’s name, you’ll see the person’s profession, age range, gender, contact information (email address and phone numbers), preferred meeting location and time, and comments.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Rotary ID is a tracking number that is assigned to the lead. If a lead eventually becomes a Rotary member, it will become their member ID. If you use a third-party system, such as </a:t>
            </a:r>
            <a:r>
              <a:rPr lang="en-US" sz="1200" kern="1200" dirty="0" err="1">
                <a:solidFill>
                  <a:schemeClr val="tx1"/>
                </a:solidFill>
                <a:effectLst/>
                <a:latin typeface="+mn-lt"/>
                <a:ea typeface="+mn-ea"/>
                <a:cs typeface="+mn-cs"/>
              </a:rPr>
              <a:t>DacDB</a:t>
            </a:r>
            <a:r>
              <a:rPr lang="en-US" sz="1200" kern="1200" dirty="0">
                <a:solidFill>
                  <a:schemeClr val="tx1"/>
                </a:solidFill>
                <a:effectLst/>
                <a:latin typeface="+mn-lt"/>
                <a:ea typeface="+mn-ea"/>
                <a:cs typeface="+mn-cs"/>
              </a:rPr>
              <a:t> or </a:t>
            </a:r>
            <a:r>
              <a:rPr lang="en-US" sz="1200" kern="1200" dirty="0" err="1">
                <a:solidFill>
                  <a:schemeClr val="tx1"/>
                </a:solidFill>
                <a:effectLst/>
                <a:latin typeface="+mn-lt"/>
                <a:ea typeface="+mn-ea"/>
                <a:cs typeface="+mn-cs"/>
              </a:rPr>
              <a:t>ClubRunner</a:t>
            </a:r>
            <a:r>
              <a:rPr lang="en-US" sz="1200" kern="1200" dirty="0">
                <a:solidFill>
                  <a:schemeClr val="tx1"/>
                </a:solidFill>
                <a:effectLst/>
                <a:latin typeface="+mn-lt"/>
                <a:ea typeface="+mn-ea"/>
                <a:cs typeface="+mn-cs"/>
              </a:rPr>
              <a:t>, to track your leads, be sure to </a:t>
            </a:r>
            <a:r>
              <a:rPr lang="en-US" sz="1200" b="1" kern="1200" dirty="0">
                <a:solidFill>
                  <a:schemeClr val="tx1"/>
                </a:solidFill>
                <a:effectLst/>
                <a:latin typeface="+mn-lt"/>
                <a:ea typeface="+mn-ea"/>
                <a:cs typeface="+mn-cs"/>
              </a:rPr>
              <a:t>use the same ID</a:t>
            </a:r>
            <a:r>
              <a:rPr lang="en-US" sz="1200" kern="1200" dirty="0">
                <a:solidFill>
                  <a:schemeClr val="tx1"/>
                </a:solidFill>
                <a:effectLst/>
                <a:latin typeface="+mn-lt"/>
                <a:ea typeface="+mn-ea"/>
                <a:cs typeface="+mn-cs"/>
              </a:rPr>
              <a:t> so that you don’t create a duplicate record. This also saves you time because you won’t have to enter information Rotary already has.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7D13FC5E-7B8C-495A-B428-ACEF1C93EE63}" type="slidenum">
              <a:rPr lang="en-US" smtClean="0"/>
              <a:t>15</a:t>
            </a:fld>
            <a:endParaRPr lang="en-US"/>
          </a:p>
        </p:txBody>
      </p:sp>
    </p:spTree>
    <p:extLst>
      <p:ext uri="{BB962C8B-B14F-4D97-AF65-F5344CB8AC3E}">
        <p14:creationId xmlns:p14="http://schemas.microsoft.com/office/powerpoint/2010/main" val="20944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Here’s an example of a prospective member’s progress through the membership leads process — from being assigned to the district to eventually being proposed for membership. </a:t>
            </a:r>
          </a:p>
        </p:txBody>
      </p:sp>
      <p:sp>
        <p:nvSpPr>
          <p:cNvPr id="4" name="Slide Number Placeholder 3"/>
          <p:cNvSpPr>
            <a:spLocks noGrp="1"/>
          </p:cNvSpPr>
          <p:nvPr>
            <p:ph type="sldNum" sz="quarter" idx="10"/>
          </p:nvPr>
        </p:nvSpPr>
        <p:spPr/>
        <p:txBody>
          <a:bodyPr/>
          <a:lstStyle/>
          <a:p>
            <a:fld id="{7D13FC5E-7B8C-495A-B428-ACEF1C93EE63}" type="slidenum">
              <a:rPr lang="en-US" smtClean="0"/>
              <a:t>16</a:t>
            </a:fld>
            <a:endParaRPr lang="en-US"/>
          </a:p>
        </p:txBody>
      </p:sp>
    </p:spTree>
    <p:extLst>
      <p:ext uri="{BB962C8B-B14F-4D97-AF65-F5344CB8AC3E}">
        <p14:creationId xmlns:p14="http://schemas.microsoft.com/office/powerpoint/2010/main" val="1655805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here’s how each status change was noted. When you’re ready to update the status of a lead, use the menu under Change Status. It has many options for both club and district users, as you’ll see in the next slide.</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7D13FC5E-7B8C-495A-B428-ACEF1C93EE63}" type="slidenum">
              <a:rPr lang="en-US" smtClean="0"/>
              <a:t>17</a:t>
            </a:fld>
            <a:endParaRPr lang="en-US"/>
          </a:p>
        </p:txBody>
      </p:sp>
    </p:spTree>
    <p:extLst>
      <p:ext uri="{BB962C8B-B14F-4D97-AF65-F5344CB8AC3E}">
        <p14:creationId xmlns:p14="http://schemas.microsoft.com/office/powerpoint/2010/main" val="3493857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Status options include: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Reviewing the inquiry (you can make notes about the candidate’s interests or who should contact the candidate next)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Contacting the candidate (you can make notes about the conversation or your next steps)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Assigning a prospective member to another officer (this is a great option to use if other leaders, like assistant governors, are helping you follow up with a lead)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Reassigning the candidate to the district or determining that the candidate is not interested in your club or Rotary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Assigning the candidate to a club (when a district leader selects this status, a list of all available clubs appears, and the leader can select the one they think would be the best fit) </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Clubs can also indicate that: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candidate has visited the club for the first time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candidate is proposed for membership, letting the district leaders know they may soon become a new member.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candidate has</a:t>
            </a:r>
            <a:r>
              <a:rPr lang="en-US" sz="1200" kern="1200" baseline="0" dirty="0">
                <a:solidFill>
                  <a:schemeClr val="tx1"/>
                </a:solidFill>
                <a:effectLst/>
                <a:latin typeface="+mn-lt"/>
                <a:ea typeface="+mn-ea"/>
                <a:cs typeface="+mn-cs"/>
              </a:rPr>
              <a:t> been</a:t>
            </a:r>
            <a:r>
              <a:rPr lang="en-US" sz="1200" kern="1200" dirty="0">
                <a:solidFill>
                  <a:schemeClr val="tx1"/>
                </a:solidFill>
                <a:effectLst/>
                <a:latin typeface="+mn-lt"/>
                <a:ea typeface="+mn-ea"/>
                <a:cs typeface="+mn-cs"/>
              </a:rPr>
              <a:t> admitted to the club</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lead that is removed from your active leads page will still be visible in your membership leads reports. These reports are available to club and district officers and summarize what has happened to each lead assigned to a club.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D13FC5E-7B8C-495A-B428-ACEF1C93EE63}" type="slidenum">
              <a:rPr lang="en-US" smtClean="0"/>
              <a:t>18</a:t>
            </a:fld>
            <a:endParaRPr lang="en-US"/>
          </a:p>
        </p:txBody>
      </p:sp>
    </p:spTree>
    <p:extLst>
      <p:ext uri="{BB962C8B-B14F-4D97-AF65-F5344CB8AC3E}">
        <p14:creationId xmlns:p14="http://schemas.microsoft.com/office/powerpoint/2010/main" val="1008373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Clubs can admit candidates directly through their Manage Membership Leads page by changing the their status to “Club admitted candidate” and reporting some basic demographic information.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your club admits candidates this way, your district and Rotary will know that the candidate has joined a club, and the lead will be removed from both the club’s and the district’s Manage Membership Leads pages.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Keep club and district officers informed about your membership leads by reporting changes in their status promptly. </a:t>
            </a:r>
            <a:r>
              <a:rPr lang="en-US" sz="1200" kern="1200" dirty="0">
                <a:solidFill>
                  <a:schemeClr val="tx1"/>
                </a:solidFill>
                <a:effectLst/>
                <a:latin typeface="+mn-lt"/>
                <a:ea typeface="+mn-ea"/>
                <a:cs typeface="+mn-cs"/>
              </a:rPr>
              <a:t>This prevents leaders from approaching candidates with incorrect information in mind, for example, talking to a candidate about joining a club that has already been determined not to be a good fit.</a:t>
            </a:r>
          </a:p>
        </p:txBody>
      </p:sp>
      <p:sp>
        <p:nvSpPr>
          <p:cNvPr id="4" name="Slide Number Placeholder 3"/>
          <p:cNvSpPr>
            <a:spLocks noGrp="1"/>
          </p:cNvSpPr>
          <p:nvPr>
            <p:ph type="sldNum" sz="quarter" idx="10"/>
          </p:nvPr>
        </p:nvSpPr>
        <p:spPr/>
        <p:txBody>
          <a:bodyPr/>
          <a:lstStyle/>
          <a:p>
            <a:fld id="{7D13FC5E-7B8C-495A-B428-ACEF1C93EE63}" type="slidenum">
              <a:rPr lang="en-US" smtClean="0"/>
              <a:t>19</a:t>
            </a:fld>
            <a:endParaRPr lang="en-US"/>
          </a:p>
        </p:txBody>
      </p:sp>
    </p:spTree>
    <p:extLst>
      <p:ext uri="{BB962C8B-B14F-4D97-AF65-F5344CB8AC3E}">
        <p14:creationId xmlns:p14="http://schemas.microsoft.com/office/powerpoint/2010/main" val="284195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685800"/>
            <a:ext cx="4645025" cy="3484563"/>
          </a:xfrm>
        </p:spPr>
      </p:sp>
      <p:sp>
        <p:nvSpPr>
          <p:cNvPr id="3" name="Notes Placeholder 2"/>
          <p:cNvSpPr>
            <a:spLocks noGrp="1"/>
          </p:cNvSpPr>
          <p:nvPr>
            <p:ph type="body" idx="1"/>
          </p:nvPr>
        </p:nvSpPr>
        <p:spPr>
          <a:xfrm>
            <a:off x="457201" y="4419600"/>
            <a:ext cx="6248400" cy="4179570"/>
          </a:xfrm>
        </p:spPr>
        <p:txBody>
          <a:bodyPr/>
          <a:lstStyle/>
          <a:p>
            <a:r>
              <a:rPr lang="en-US" sz="1200" kern="1200" dirty="0">
                <a:solidFill>
                  <a:schemeClr val="tx1"/>
                </a:solidFill>
                <a:effectLst/>
                <a:latin typeface="+mn-lt"/>
                <a:ea typeface="+mn-ea"/>
                <a:cs typeface="+mn-cs"/>
              </a:rPr>
              <a:t>Leads come to us in three ways:</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Prospective members</a:t>
            </a:r>
            <a:r>
              <a:rPr lang="en-US" sz="1200" kern="1200" dirty="0">
                <a:solidFill>
                  <a:schemeClr val="tx1"/>
                </a:solidFill>
                <a:effectLst/>
                <a:latin typeface="+mn-lt"/>
                <a:ea typeface="+mn-ea"/>
                <a:cs typeface="+mn-cs"/>
              </a:rPr>
              <a:t> submit the online form at rotary.org/join. The form asks for some basic information, like their profession, club meeting preferences, and how best to contact them.</a:t>
            </a:r>
          </a:p>
          <a:p>
            <a:pPr marL="228600" lvl="0" indent="-228600">
              <a:buFont typeface="+mj-lt"/>
              <a:buAutoNum type="arabicPeriod"/>
            </a:pPr>
            <a:r>
              <a:rPr lang="en-US" sz="1200" b="1" kern="1200" dirty="0">
                <a:solidFill>
                  <a:schemeClr val="tx1"/>
                </a:solidFill>
                <a:effectLst/>
                <a:latin typeface="+mn-lt"/>
                <a:ea typeface="+mn-ea"/>
                <a:cs typeface="+mn-cs"/>
              </a:rPr>
              <a:t>Relocating or returning members</a:t>
            </a:r>
            <a:r>
              <a:rPr lang="en-US" sz="1200" kern="1200" dirty="0">
                <a:solidFill>
                  <a:schemeClr val="tx1"/>
                </a:solidFill>
                <a:effectLst/>
                <a:latin typeface="+mn-lt"/>
                <a:ea typeface="+mn-ea"/>
                <a:cs typeface="+mn-cs"/>
              </a:rPr>
              <a:t> use the REJOIN OR CHANGE CLUBS button in the Member Center on My Rotary. </a:t>
            </a:r>
          </a:p>
          <a:p>
            <a:pPr marL="228600" lvl="0" indent="-228600">
              <a:buFont typeface="+mj-lt"/>
              <a:buAutoNum type="arabicPeriod"/>
            </a:pPr>
            <a:r>
              <a:rPr lang="en-US" sz="1200" b="1" kern="1200" dirty="0">
                <a:solidFill>
                  <a:schemeClr val="tx1"/>
                </a:solidFill>
                <a:effectLst/>
                <a:latin typeface="+mn-lt"/>
                <a:ea typeface="+mn-ea"/>
                <a:cs typeface="+mn-cs"/>
              </a:rPr>
              <a:t>Rotarians </a:t>
            </a:r>
            <a:r>
              <a:rPr lang="en-US" sz="1200" kern="1200" dirty="0">
                <a:solidFill>
                  <a:schemeClr val="tx1"/>
                </a:solidFill>
                <a:effectLst/>
                <a:latin typeface="+mn-lt"/>
                <a:ea typeface="+mn-ea"/>
                <a:cs typeface="+mn-cs"/>
              </a:rPr>
              <a:t>use the REFER A MEMBER button in the Member Center to refer someone they know who would make a good Rotarian.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Staff members, in deciding which district should receive the lead, consider the person’s</a:t>
            </a:r>
            <a:r>
              <a:rPr lang="en-US" sz="1200" kern="1200" baseline="0" dirty="0">
                <a:solidFill>
                  <a:schemeClr val="tx1"/>
                </a:solidFill>
                <a:effectLst/>
                <a:latin typeface="+mn-lt"/>
                <a:ea typeface="+mn-ea"/>
                <a:cs typeface="+mn-cs"/>
              </a:rPr>
              <a:t> c</a:t>
            </a:r>
            <a:r>
              <a:rPr lang="en-US" sz="1200" kern="1200" dirty="0">
                <a:solidFill>
                  <a:schemeClr val="tx1"/>
                </a:solidFill>
                <a:effectLst/>
                <a:latin typeface="+mn-lt"/>
                <a:ea typeface="+mn-ea"/>
                <a:cs typeface="+mn-cs"/>
              </a:rPr>
              <a:t>lub meeting preferences or location,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Profession, and any comments</a:t>
            </a:r>
            <a:r>
              <a:rPr lang="en-US" sz="1200" kern="1200" baseline="0" dirty="0">
                <a:solidFill>
                  <a:schemeClr val="tx1"/>
                </a:solidFill>
                <a:effectLst/>
                <a:latin typeface="+mn-lt"/>
                <a:ea typeface="+mn-ea"/>
                <a:cs typeface="+mn-cs"/>
              </a:rPr>
              <a:t> provided.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tell whether a person will make a good Rotary member only by getting to know them. Using Membership Leads doesn’t replace personal contact. It just makes it easy for club and district leaders to receive and act on leads and keep track of potential members.</a:t>
            </a:r>
          </a:p>
          <a:p>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13FC5E-7B8C-495A-B428-ACEF1C93EE6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73230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top of the Manage Membership Leads page is a link that club and district officers can use to view the Active and Historical Membership Leads Report, which shows all leads that are currently assigned and any leads that are no longer active. </a:t>
            </a:r>
          </a:p>
        </p:txBody>
      </p:sp>
      <p:sp>
        <p:nvSpPr>
          <p:cNvPr id="4" name="Slide Number Placeholder 3"/>
          <p:cNvSpPr>
            <a:spLocks noGrp="1"/>
          </p:cNvSpPr>
          <p:nvPr>
            <p:ph type="sldNum" sz="quarter" idx="10"/>
          </p:nvPr>
        </p:nvSpPr>
        <p:spPr/>
        <p:txBody>
          <a:bodyPr/>
          <a:lstStyle/>
          <a:p>
            <a:fld id="{7D13FC5E-7B8C-495A-B428-ACEF1C93EE63}" type="slidenum">
              <a:rPr lang="en-US" smtClean="0"/>
              <a:t>20</a:t>
            </a:fld>
            <a:endParaRPr lang="en-US"/>
          </a:p>
        </p:txBody>
      </p:sp>
    </p:spTree>
    <p:extLst>
      <p:ext uri="{BB962C8B-B14F-4D97-AF65-F5344CB8AC3E}">
        <p14:creationId xmlns:p14="http://schemas.microsoft.com/office/powerpoint/2010/main" val="100339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Membership Leads Executive Summary lets both clubs and districts see how well the district is managing its leads, including how much time, on average, it takes district leaders to contact candidates, assign them to clubs, and admit them. Other parts of the report show how candidates heard about Rotary and track your media outreach, program, event, and other public relation campaign successes. </a:t>
            </a:r>
          </a:p>
        </p:txBody>
      </p:sp>
      <p:sp>
        <p:nvSpPr>
          <p:cNvPr id="4" name="Slide Number Placeholder 3"/>
          <p:cNvSpPr>
            <a:spLocks noGrp="1"/>
          </p:cNvSpPr>
          <p:nvPr>
            <p:ph type="sldNum" sz="quarter" idx="10"/>
          </p:nvPr>
        </p:nvSpPr>
        <p:spPr/>
        <p:txBody>
          <a:bodyPr/>
          <a:lstStyle/>
          <a:p>
            <a:fld id="{7D13FC5E-7B8C-495A-B428-ACEF1C93EE63}" type="slidenum">
              <a:rPr lang="en-US" smtClean="0"/>
              <a:t>21</a:t>
            </a:fld>
            <a:endParaRPr lang="en-US"/>
          </a:p>
        </p:txBody>
      </p:sp>
    </p:spTree>
    <p:extLst>
      <p:ext uri="{BB962C8B-B14F-4D97-AF65-F5344CB8AC3E}">
        <p14:creationId xmlns:p14="http://schemas.microsoft.com/office/powerpoint/2010/main" val="2659102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Make sure that your club and district membership chairs have access to the Manage Membership Leads pages by adding them through the Club Administration or District Administration page.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under Club &amp; Member Data, select “Add, edit, remove club officers” to report your membership chair to Rotary.</a:t>
            </a:r>
          </a:p>
        </p:txBody>
      </p:sp>
      <p:sp>
        <p:nvSpPr>
          <p:cNvPr id="4" name="Slide Number Placeholder 3"/>
          <p:cNvSpPr>
            <a:spLocks noGrp="1"/>
          </p:cNvSpPr>
          <p:nvPr>
            <p:ph type="sldNum" sz="quarter" idx="10"/>
          </p:nvPr>
        </p:nvSpPr>
        <p:spPr/>
        <p:txBody>
          <a:bodyPr/>
          <a:lstStyle/>
          <a:p>
            <a:fld id="{7D13FC5E-7B8C-495A-B428-ACEF1C93EE63}" type="slidenum">
              <a:rPr lang="en-US" smtClean="0"/>
              <a:t>22</a:t>
            </a:fld>
            <a:endParaRPr lang="en-US"/>
          </a:p>
        </p:txBody>
      </p:sp>
    </p:spTree>
    <p:extLst>
      <p:ext uri="{BB962C8B-B14F-4D97-AF65-F5344CB8AC3E}">
        <p14:creationId xmlns:p14="http://schemas.microsoft.com/office/powerpoint/2010/main" val="2772308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Delegation lets club and district officers authorize others to manage their leads. For example, the club membership chair may want a membership committee member to receive the email notifications about new leads and be the first to contact them. Simply sign in to My Rotary and go to Delegation. Under Your Roles, choose a role and click Delegate role. Indicate who you are delegating your role to and during what time.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D13FC5E-7B8C-495A-B428-ACEF1C93EE63}" type="slidenum">
              <a:rPr lang="en-US" smtClean="0"/>
              <a:t>23</a:t>
            </a:fld>
            <a:endParaRPr lang="en-US"/>
          </a:p>
        </p:txBody>
      </p:sp>
    </p:spTree>
    <p:extLst>
      <p:ext uri="{BB962C8B-B14F-4D97-AF65-F5344CB8AC3E}">
        <p14:creationId xmlns:p14="http://schemas.microsoft.com/office/powerpoint/2010/main" val="370917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We’ve covered a lot today. I hope you have a better understanding of what using membership leads can do for your club and district. Here are some steps you can take to get the most out of your leads:</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Show this presentation to others in your district or club to help them understand the value of using membership leads. Talk about the types of prospective members that may be looking for you.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If you’re a club officer, let your district leaders know that you’re interested in having leads assigned to your club.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your district leaders have a clear idea of the experience your club can offer candidates. The better district leaders know a club, the more successful they’ll be in assigning candidates that are a good fit.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a plan for how you’ll manage your leads. Include who will contact candidates first and who will update the status of leads.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Continue to promote Rotary and encourage people to go to rotary.org/join to ask about joining a club.</a:t>
            </a:r>
          </a:p>
          <a:p>
            <a:r>
              <a:rPr lang="en-US" sz="1200" kern="1200" dirty="0">
                <a:solidFill>
                  <a:schemeClr val="tx1"/>
                </a:solidFill>
                <a:effectLst/>
                <a:latin typeface="+mn-lt"/>
                <a:ea typeface="+mn-ea"/>
                <a:cs typeface="+mn-cs"/>
              </a:rPr>
              <a:t> </a:t>
            </a:r>
            <a:endParaRPr lang="en-US" sz="1200" b="1" kern="1200" dirty="0">
              <a:solidFill>
                <a:schemeClr val="tx1"/>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13FC5E-7B8C-495A-B428-ACEF1C93EE63}" type="slidenum">
              <a:rPr lang="en-US" smtClean="0"/>
              <a:t>24</a:t>
            </a:fld>
            <a:endParaRPr lang="en-US"/>
          </a:p>
        </p:txBody>
      </p:sp>
    </p:spTree>
    <p:extLst>
      <p:ext uri="{BB962C8B-B14F-4D97-AF65-F5344CB8AC3E}">
        <p14:creationId xmlns:p14="http://schemas.microsoft.com/office/powerpoint/2010/main" val="4040553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for taking the time to learn more about how you can use membership leads.. If you have any questions, please contact [insert email or phone number].</a:t>
            </a:r>
          </a:p>
        </p:txBody>
      </p:sp>
      <p:sp>
        <p:nvSpPr>
          <p:cNvPr id="4" name="Slide Number Placeholder 3"/>
          <p:cNvSpPr>
            <a:spLocks noGrp="1"/>
          </p:cNvSpPr>
          <p:nvPr>
            <p:ph type="sldNum" sz="quarter" idx="10"/>
          </p:nvPr>
        </p:nvSpPr>
        <p:spPr/>
        <p:txBody>
          <a:bodyPr/>
          <a:lstStyle/>
          <a:p>
            <a:fld id="{7D13FC5E-7B8C-495A-B428-ACEF1C93EE63}" type="slidenum">
              <a:rPr lang="en-US" smtClean="0"/>
              <a:t>25</a:t>
            </a:fld>
            <a:endParaRPr lang="en-US"/>
          </a:p>
        </p:txBody>
      </p:sp>
    </p:spTree>
    <p:extLst>
      <p:ext uri="{BB962C8B-B14F-4D97-AF65-F5344CB8AC3E}">
        <p14:creationId xmlns:p14="http://schemas.microsoft.com/office/powerpoint/2010/main" val="365074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We’ll go into detail about the path to membership later, but here’s an overview.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District leaders are notified that a member lead has been assigned to the district. They use the Manage Membership leads page to review the candidate’s form and assign the lead to the club that best suits the person’s needs. They consider the potential member’s preferred meeting time, club environment, and location.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Club leaders are notified by email that a new lead is waiting. After reviewing the candidate’s information on the Manage Membership Leads page, the club contacts the lead and invites them to visit the club. If it’s a good match for both the club and the candidate, the club invites the candidate to join.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candidate accepts, club leaders can use the Manage Membership Leads page to admit the new member. If the club or the candidate decides that the match isn’t a good fit, the club can ask the district to assign the lead to another club.</a:t>
            </a:r>
          </a:p>
          <a:p>
            <a:endParaRPr lang="en-US" dirty="0"/>
          </a:p>
        </p:txBody>
      </p:sp>
      <p:sp>
        <p:nvSpPr>
          <p:cNvPr id="4" name="Slide Number Placeholder 3"/>
          <p:cNvSpPr>
            <a:spLocks noGrp="1"/>
          </p:cNvSpPr>
          <p:nvPr>
            <p:ph type="sldNum" sz="quarter" idx="10"/>
          </p:nvPr>
        </p:nvSpPr>
        <p:spPr/>
        <p:txBody>
          <a:bodyPr/>
          <a:lstStyle/>
          <a:p>
            <a:fld id="{7D13FC5E-7B8C-495A-B428-ACEF1C93EE63}" type="slidenum">
              <a:rPr lang="en-US" smtClean="0"/>
              <a:t>3</a:t>
            </a:fld>
            <a:endParaRPr lang="en-US"/>
          </a:p>
        </p:txBody>
      </p:sp>
    </p:spTree>
    <p:extLst>
      <p:ext uri="{BB962C8B-B14F-4D97-AF65-F5344CB8AC3E}">
        <p14:creationId xmlns:p14="http://schemas.microsoft.com/office/powerpoint/2010/main" val="76930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follow your membership leads, you can track a prospective member’s progress from expressing interest to becoming a member.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always see the lead’s status on the Manage Membership Leads page. Club and district leaders can see when a lead was contacted, invited to a meeting, or proposed for membership. They can also find and leave comments about a candidate and their progress.</a:t>
            </a:r>
          </a:p>
          <a:p>
            <a:endParaRPr lang="en-US" dirty="0"/>
          </a:p>
        </p:txBody>
      </p:sp>
      <p:sp>
        <p:nvSpPr>
          <p:cNvPr id="4" name="Slide Number Placeholder 3"/>
          <p:cNvSpPr>
            <a:spLocks noGrp="1"/>
          </p:cNvSpPr>
          <p:nvPr>
            <p:ph type="sldNum" sz="quarter" idx="10"/>
          </p:nvPr>
        </p:nvSpPr>
        <p:spPr/>
        <p:txBody>
          <a:bodyPr/>
          <a:lstStyle/>
          <a:p>
            <a:fld id="{7D13FC5E-7B8C-495A-B428-ACEF1C93EE63}" type="slidenum">
              <a:rPr lang="en-US" smtClean="0"/>
              <a:t>4</a:t>
            </a:fld>
            <a:endParaRPr lang="en-US"/>
          </a:p>
        </p:txBody>
      </p:sp>
    </p:spTree>
    <p:extLst>
      <p:ext uri="{BB962C8B-B14F-4D97-AF65-F5344CB8AC3E}">
        <p14:creationId xmlns:p14="http://schemas.microsoft.com/office/powerpoint/2010/main" val="1941618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chart shows who in the district can view and manage its leads. When Rotary receives a membership inquiry, a staff member assigns the candidate to a district. An email is sent to the district governor, all assistant governors, the district membership chair, and the executive secretary, if one was reported to Rotary. They and all other current district officers can update the lead’s status through the Manage Membership Leads page. Officers-elect and past officers can view the district’s leads. </a:t>
            </a:r>
          </a:p>
          <a:p>
            <a:pPr eaLnBrk="1" hangingPunct="1">
              <a:spcBef>
                <a:spcPct val="20000"/>
              </a:spcBef>
            </a:pPr>
            <a:endParaRPr lang="en-US" b="0" baseline="0" dirty="0">
              <a:solidFill>
                <a:schemeClr val="tx1">
                  <a:lumMod val="75000"/>
                  <a:lumOff val="25000"/>
                </a:schemeClr>
              </a:solidFill>
              <a:latin typeface="Georgia" panose="02040502050405020303" pitchFamily="18" charset="0"/>
              <a:ea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7D13FC5E-7B8C-495A-B428-ACEF1C93EE63}" type="slidenum">
              <a:rPr lang="en-US" smtClean="0"/>
              <a:t>5</a:t>
            </a:fld>
            <a:endParaRPr lang="en-US"/>
          </a:p>
        </p:txBody>
      </p:sp>
    </p:spTree>
    <p:extLst>
      <p:ext uri="{BB962C8B-B14F-4D97-AF65-F5344CB8AC3E}">
        <p14:creationId xmlns:p14="http://schemas.microsoft.com/office/powerpoint/2010/main" val="254887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 club, the president, membership chair, secretary, and executive secretary have the most access. They receive an email notification when the district has assigned a lead to their club. They can update leads’ status, make notes, admit prospective members to membership, and run reports, all from the Manage Membership Leads page. It’s important to note that, if officers aren’t reported to Rotary, they can’t do these things. </a:t>
            </a:r>
          </a:p>
          <a:p>
            <a:r>
              <a:rPr lang="en-US" sz="1200" kern="1200" dirty="0">
                <a:solidFill>
                  <a:schemeClr val="tx1"/>
                </a:solidFill>
                <a:effectLst/>
                <a:latin typeface="+mn-lt"/>
                <a:ea typeface="+mn-ea"/>
                <a:cs typeface="+mn-cs"/>
              </a:rPr>
              <a:t>Other club officers reported to Rotary (such as the club treasurer) can also manage leads. Immediate past and future officers can view leads.</a:t>
            </a:r>
          </a:p>
          <a:p>
            <a:endParaRPr lang="en-US"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D13FC5E-7B8C-495A-B428-ACEF1C93EE63}" type="slidenum">
              <a:rPr lang="en-US" smtClean="0"/>
              <a:t>6</a:t>
            </a:fld>
            <a:endParaRPr lang="en-US"/>
          </a:p>
        </p:txBody>
      </p:sp>
    </p:spTree>
    <p:extLst>
      <p:ext uri="{BB962C8B-B14F-4D97-AF65-F5344CB8AC3E}">
        <p14:creationId xmlns:p14="http://schemas.microsoft.com/office/powerpoint/2010/main" val="38431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 the people who ask to join a Rotary club:</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63% are under 40 </a:t>
            </a:r>
          </a:p>
          <a:p>
            <a:pPr lvl="0"/>
            <a:r>
              <a:rPr lang="en-US" sz="1200" kern="1200" dirty="0">
                <a:solidFill>
                  <a:schemeClr val="tx1"/>
                </a:solidFill>
                <a:effectLst/>
                <a:latin typeface="+mn-lt"/>
                <a:ea typeface="+mn-ea"/>
                <a:cs typeface="+mn-cs"/>
              </a:rPr>
              <a:t>35% are women</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do these numbers compare with current Rotary membership? </a:t>
            </a:r>
          </a:p>
          <a:p>
            <a:pPr lvl="0"/>
            <a:r>
              <a:rPr lang="en-US" sz="1200" kern="1200" dirty="0">
                <a:solidFill>
                  <a:schemeClr val="tx1"/>
                </a:solidFill>
                <a:effectLst/>
                <a:latin typeface="+mn-lt"/>
                <a:ea typeface="+mn-ea"/>
                <a:cs typeface="+mn-cs"/>
              </a:rPr>
              <a:t>5% of Rotarians are under 40</a:t>
            </a:r>
          </a:p>
          <a:p>
            <a:pPr lvl="0"/>
            <a:r>
              <a:rPr lang="en-US" sz="1200" kern="1200" dirty="0">
                <a:solidFill>
                  <a:schemeClr val="tx1"/>
                </a:solidFill>
                <a:effectLst/>
                <a:latin typeface="+mn-lt"/>
                <a:ea typeface="+mn-ea"/>
                <a:cs typeface="+mn-cs"/>
              </a:rPr>
              <a:t>21% are women</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Half of the potential members indicate that they heard about Rotary through a personal connection. Engaging with them offers your club a real opportunity to diversify and better reflect the community you serve.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D13FC5E-7B8C-495A-B428-ACEF1C93EE63}" type="slidenum">
              <a:rPr lang="en-US" smtClean="0"/>
              <a:t>7</a:t>
            </a:fld>
            <a:endParaRPr lang="en-US"/>
          </a:p>
        </p:txBody>
      </p:sp>
    </p:spTree>
    <p:extLst>
      <p:ext uri="{BB962C8B-B14F-4D97-AF65-F5344CB8AC3E}">
        <p14:creationId xmlns:p14="http://schemas.microsoft.com/office/powerpoint/2010/main" val="1656401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year, Rotary districts received almost 18,000 membership leads that involved prospective, referred, or relocating members. But only 793 were admitted to clubs through the Manage Membership Leads page. </a:t>
            </a:r>
          </a:p>
          <a:p>
            <a:r>
              <a:rPr lang="en-US" sz="1200" kern="1200" dirty="0">
                <a:solidFill>
                  <a:schemeClr val="tx1"/>
                </a:solidFill>
                <a:effectLst/>
                <a:latin typeface="+mn-lt"/>
                <a:ea typeface="+mn-ea"/>
                <a:cs typeface="+mn-cs"/>
              </a:rPr>
              <a:t>It may be that some districts or clubs have a separate system for managing membership inquiries, we also know that many of these prospective members are never contacted. Based on membership leads reports, clubs contact only a third of the prospective members assigned to them.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don’t respond to leads, we not only miss opportunities to grow our clubs, we also miss a chance to create goodwill in the community. Of the candidates who don’t hear back from us, 54 percent say they’re no longer interested in Rotary.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prospective member wrote: “To my great disappointment, no one from Rotary contacted me. So I ended up joining Kiwanis.”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D13FC5E-7B8C-495A-B428-ACEF1C93EE63}" type="slidenum">
              <a:rPr lang="en-US" smtClean="0"/>
              <a:t>8</a:t>
            </a:fld>
            <a:endParaRPr lang="en-US"/>
          </a:p>
        </p:txBody>
      </p:sp>
    </p:spTree>
    <p:extLst>
      <p:ext uri="{BB962C8B-B14F-4D97-AF65-F5344CB8AC3E}">
        <p14:creationId xmlns:p14="http://schemas.microsoft.com/office/powerpoint/2010/main" val="309758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so many potential members, it’s more important than ever that clubs and districts understand the advantages of following up on their membership leads.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never too late to begin managing your leads (and repairing any public relations damage that may have come from overlooking potential candidates). Here’s how:</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Respond to all inquiries, even very old ones. It never hurts to ask if a person is still interested in learning about Rotary. </a:t>
            </a:r>
          </a:p>
          <a:p>
            <a:pPr lvl="0"/>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Assign leads to clubs that you know will respond. If a club habitually ignores your referrals, contact the club leaders directly and encourage them to respond to the candidate in whatever way works best for them.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13FC5E-7B8C-495A-B428-ACEF1C93EE63}" type="slidenum">
              <a:rPr lang="en-US" smtClean="0"/>
              <a:t>9</a:t>
            </a:fld>
            <a:endParaRPr lang="en-US"/>
          </a:p>
        </p:txBody>
      </p:sp>
    </p:spTree>
    <p:extLst>
      <p:ext uri="{BB962C8B-B14F-4D97-AF65-F5344CB8AC3E}">
        <p14:creationId xmlns:p14="http://schemas.microsoft.com/office/powerpoint/2010/main" val="2788446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 name="Title 1"/>
          <p:cNvSpPr>
            <a:spLocks noGrp="1"/>
          </p:cNvSpPr>
          <p:nvPr>
            <p:ph type="title" hasCustomPrompt="1"/>
          </p:nvPr>
        </p:nvSpPr>
        <p:spPr>
          <a:xfrm>
            <a:off x="304800" y="457200"/>
            <a:ext cx="89154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CLICK TO EDIT</a:t>
            </a:r>
          </a:p>
        </p:txBody>
      </p:sp>
      <p:sp>
        <p:nvSpPr>
          <p:cNvPr id="3" name="Content Placeholder 2"/>
          <p:cNvSpPr>
            <a:spLocks noGrp="1"/>
          </p:cNvSpPr>
          <p:nvPr>
            <p:ph idx="1"/>
          </p:nvPr>
        </p:nvSpPr>
        <p:spPr>
          <a:xfrm>
            <a:off x="457200" y="1219200"/>
            <a:ext cx="8229600" cy="4906963"/>
          </a:xfrm>
        </p:spPr>
        <p:txBody>
          <a:bodyPr>
            <a:normAutofit/>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963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9" name="Rectangle 8"/>
          <p:cNvSpPr/>
          <p:nvPr userDrawn="1"/>
        </p:nvSpPr>
        <p:spPr>
          <a:xfrm>
            <a:off x="539475" y="1777585"/>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endParaRPr lang="en-US" dirty="0">
              <a:solidFill>
                <a:srgbClr val="000000"/>
              </a:solidFill>
              <a:latin typeface="Arial Narrow" pitchFamily="34" charset="0"/>
            </a:endParaRPr>
          </a:p>
        </p:txBody>
      </p:sp>
      <p:sp>
        <p:nvSpPr>
          <p:cNvPr id="8" name="Rectangle 7"/>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 name="Title 1"/>
          <p:cNvSpPr>
            <a:spLocks noGrp="1"/>
          </p:cNvSpPr>
          <p:nvPr>
            <p:ph type="title"/>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sz="half" idx="1"/>
          </p:nvPr>
        </p:nvSpPr>
        <p:spPr>
          <a:xfrm>
            <a:off x="539474" y="2133600"/>
            <a:ext cx="2688351" cy="406055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505200" y="1777584"/>
            <a:ext cx="5181600" cy="4416575"/>
          </a:xfrm>
        </p:spPr>
        <p:txBody>
          <a:bodyPr>
            <a:normAutofit/>
          </a:bodyPr>
          <a:lstStyle>
            <a:lvl1pPr>
              <a:defRPr sz="2400">
                <a:latin typeface="Arial Narrow" panose="020B0606020202030204" pitchFamily="34" charset="0"/>
              </a:defRPr>
            </a:lvl1pPr>
            <a:lvl2pPr>
              <a:defRPr sz="22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923525" y="1219200"/>
            <a:ext cx="1920250" cy="460860"/>
          </a:xfrm>
          <a:prstGeom prst="rect">
            <a:avLst/>
          </a:prstGeom>
          <a:solidFill>
            <a:schemeClr val="bg1"/>
          </a:solidFill>
          <a:ln w="635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latin typeface="Arial Narrow" pitchFamily="34" charset="0"/>
              </a:rPr>
              <a:t>GREEN</a:t>
            </a:r>
          </a:p>
        </p:txBody>
      </p:sp>
    </p:spTree>
    <p:extLst>
      <p:ext uri="{BB962C8B-B14F-4D97-AF65-F5344CB8AC3E}">
        <p14:creationId xmlns:p14="http://schemas.microsoft.com/office/powerpoint/2010/main" val="331026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9" name="Rectangle 8"/>
          <p:cNvSpPr/>
          <p:nvPr userDrawn="1"/>
        </p:nvSpPr>
        <p:spPr>
          <a:xfrm>
            <a:off x="539475" y="1777585"/>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endParaRPr lang="en-US" dirty="0">
              <a:solidFill>
                <a:srgbClr val="000000"/>
              </a:solidFill>
              <a:latin typeface="Arial Narrow" pitchFamily="34" charset="0"/>
            </a:endParaRPr>
          </a:p>
        </p:txBody>
      </p:sp>
      <p:sp>
        <p:nvSpPr>
          <p:cNvPr id="8" name="Rectangle 7"/>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 name="Title 1"/>
          <p:cNvSpPr>
            <a:spLocks noGrp="1"/>
          </p:cNvSpPr>
          <p:nvPr>
            <p:ph type="title"/>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sz="half" idx="1"/>
          </p:nvPr>
        </p:nvSpPr>
        <p:spPr>
          <a:xfrm>
            <a:off x="539474" y="2133600"/>
            <a:ext cx="2688351" cy="406055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505200" y="1777584"/>
            <a:ext cx="5181600" cy="4416575"/>
          </a:xfrm>
        </p:spPr>
        <p:txBody>
          <a:bodyPr>
            <a:normAutofit/>
          </a:bodyPr>
          <a:lstStyle>
            <a:lvl1pPr>
              <a:defRPr sz="2400">
                <a:latin typeface="Arial Narrow" panose="020B0606020202030204" pitchFamily="34" charset="0"/>
              </a:defRPr>
            </a:lvl1pPr>
            <a:lvl2pPr>
              <a:defRPr sz="22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923525" y="1219200"/>
            <a:ext cx="1920250" cy="460860"/>
          </a:xfrm>
          <a:prstGeom prst="rect">
            <a:avLst/>
          </a:prstGeom>
          <a:solidFill>
            <a:schemeClr val="bg1"/>
          </a:solidFill>
          <a:ln w="635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latin typeface="Arial Narrow" pitchFamily="34" charset="0"/>
              </a:rPr>
              <a:t>YELLOW</a:t>
            </a:r>
          </a:p>
        </p:txBody>
      </p:sp>
    </p:spTree>
    <p:extLst>
      <p:ext uri="{BB962C8B-B14F-4D97-AF65-F5344CB8AC3E}">
        <p14:creationId xmlns:p14="http://schemas.microsoft.com/office/powerpoint/2010/main" val="266683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9" name="Rectangle 8"/>
          <p:cNvSpPr/>
          <p:nvPr userDrawn="1"/>
        </p:nvSpPr>
        <p:spPr>
          <a:xfrm>
            <a:off x="539475" y="1777585"/>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endParaRPr lang="en-US" dirty="0">
              <a:solidFill>
                <a:srgbClr val="000000"/>
              </a:solidFill>
              <a:latin typeface="Arial Narrow" pitchFamily="34" charset="0"/>
            </a:endParaRPr>
          </a:p>
        </p:txBody>
      </p:sp>
      <p:sp>
        <p:nvSpPr>
          <p:cNvPr id="8" name="Rectangle 7"/>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 name="Title 1"/>
          <p:cNvSpPr>
            <a:spLocks noGrp="1"/>
          </p:cNvSpPr>
          <p:nvPr>
            <p:ph type="title"/>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sz="half" idx="1"/>
          </p:nvPr>
        </p:nvSpPr>
        <p:spPr>
          <a:xfrm>
            <a:off x="539474" y="2133600"/>
            <a:ext cx="2688351" cy="406055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505200" y="1777584"/>
            <a:ext cx="5181600" cy="4416575"/>
          </a:xfrm>
        </p:spPr>
        <p:txBody>
          <a:bodyPr>
            <a:normAutofit/>
          </a:bodyPr>
          <a:lstStyle>
            <a:lvl1pPr>
              <a:defRPr sz="2400">
                <a:latin typeface="Arial Narrow" panose="020B0606020202030204" pitchFamily="34" charset="0"/>
              </a:defRPr>
            </a:lvl1pPr>
            <a:lvl2pPr>
              <a:defRPr sz="22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923525" y="1219200"/>
            <a:ext cx="1920250" cy="460860"/>
          </a:xfrm>
          <a:prstGeom prst="rect">
            <a:avLst/>
          </a:prstGeom>
          <a:solidFill>
            <a:schemeClr val="bg1"/>
          </a:solidFill>
          <a:ln w="635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latin typeface="Arial Narrow" pitchFamily="34" charset="0"/>
              </a:rPr>
              <a:t>RED</a:t>
            </a:r>
          </a:p>
        </p:txBody>
      </p:sp>
    </p:spTree>
    <p:extLst>
      <p:ext uri="{BB962C8B-B14F-4D97-AF65-F5344CB8AC3E}">
        <p14:creationId xmlns:p14="http://schemas.microsoft.com/office/powerpoint/2010/main" val="384431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539475" y="1777585"/>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endParaRPr lang="en-US" dirty="0">
              <a:solidFill>
                <a:srgbClr val="000000"/>
              </a:solidFill>
              <a:latin typeface="Arial Narrow" pitchFamily="34" charset="0"/>
            </a:endParaRPr>
          </a:p>
        </p:txBody>
      </p:sp>
      <p:sp>
        <p:nvSpPr>
          <p:cNvPr id="8" name="Rectangle 7"/>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 name="Title 1"/>
          <p:cNvSpPr>
            <a:spLocks noGrp="1"/>
          </p:cNvSpPr>
          <p:nvPr>
            <p:ph type="title"/>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sz="half" idx="1"/>
          </p:nvPr>
        </p:nvSpPr>
        <p:spPr>
          <a:xfrm>
            <a:off x="539474" y="1777584"/>
            <a:ext cx="2688351" cy="44165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505200" y="1777584"/>
            <a:ext cx="5181600" cy="4416575"/>
          </a:xfrm>
        </p:spPr>
        <p:txBody>
          <a:bodyPr/>
          <a:lstStyle>
            <a:lvl1pPr>
              <a:defRPr sz="2800">
                <a:latin typeface="Arial Narrow" panose="020B0606020202030204" pitchFamily="34" charset="0"/>
              </a:defRPr>
            </a:lvl1pPr>
            <a:lvl2pPr>
              <a:defRPr sz="24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923525" y="1219200"/>
            <a:ext cx="1920250" cy="460860"/>
          </a:xfrm>
          <a:prstGeom prst="rect">
            <a:avLst/>
          </a:prstGeom>
          <a:solidFill>
            <a:schemeClr val="bg1"/>
          </a:solidFill>
          <a:ln w="635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srgbClr val="000000"/>
                </a:solidFill>
                <a:latin typeface="Arial Narrow" pitchFamily="34" charset="0"/>
              </a:rPr>
              <a:t>xxxxxx</a:t>
            </a:r>
            <a:endParaRPr lang="en-US" sz="2400" b="1" dirty="0">
              <a:solidFill>
                <a:srgbClr val="000000"/>
              </a:solidFill>
              <a:latin typeface="Arial Narrow" pitchFamily="34" charset="0"/>
            </a:endParaRPr>
          </a:p>
        </p:txBody>
      </p:sp>
    </p:spTree>
    <p:extLst>
      <p:ext uri="{BB962C8B-B14F-4D97-AF65-F5344CB8AC3E}">
        <p14:creationId xmlns:p14="http://schemas.microsoft.com/office/powerpoint/2010/main" val="91462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539475" y="1777585"/>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endParaRPr lang="en-US" dirty="0">
              <a:solidFill>
                <a:srgbClr val="000000"/>
              </a:solidFill>
              <a:latin typeface="Arial Narrow" pitchFamily="34" charset="0"/>
            </a:endParaRPr>
          </a:p>
        </p:txBody>
      </p:sp>
      <p:sp>
        <p:nvSpPr>
          <p:cNvPr id="8" name="Rectangle 7"/>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 name="Title 1"/>
          <p:cNvSpPr>
            <a:spLocks noGrp="1"/>
          </p:cNvSpPr>
          <p:nvPr>
            <p:ph type="title" hasCustomPrompt="1"/>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Budget</a:t>
            </a:r>
          </a:p>
        </p:txBody>
      </p:sp>
      <p:sp>
        <p:nvSpPr>
          <p:cNvPr id="7" name="Content Placeholder 2"/>
          <p:cNvSpPr>
            <a:spLocks noGrp="1"/>
          </p:cNvSpPr>
          <p:nvPr>
            <p:ph sz="half" idx="1"/>
          </p:nvPr>
        </p:nvSpPr>
        <p:spPr>
          <a:xfrm>
            <a:off x="539474" y="2133600"/>
            <a:ext cx="2688351" cy="406055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66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40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43" y="126170"/>
            <a:ext cx="3200407" cy="3200407"/>
          </a:xfrm>
          <a:prstGeom prst="rect">
            <a:avLst/>
          </a:prstGeom>
        </p:spPr>
      </p:pic>
      <p:sp>
        <p:nvSpPr>
          <p:cNvPr id="5" name="Title 1"/>
          <p:cNvSpPr>
            <a:spLocks noGrp="1"/>
          </p:cNvSpPr>
          <p:nvPr>
            <p:ph type="title" hasCustomPrompt="1"/>
          </p:nvPr>
        </p:nvSpPr>
        <p:spPr>
          <a:xfrm>
            <a:off x="304800" y="3438088"/>
            <a:ext cx="8686800" cy="981512"/>
          </a:xfrm>
        </p:spPr>
        <p:txBody>
          <a:bodyPr>
            <a:noAutofit/>
          </a:bodyPr>
          <a:lstStyle>
            <a:lvl1pPr algn="l">
              <a:defRPr sz="3200" cap="all" baseline="0">
                <a:solidFill>
                  <a:schemeClr val="bg1"/>
                </a:solidFill>
                <a:latin typeface="Arial Narrow" panose="020B0606020202030204" pitchFamily="34" charset="0"/>
              </a:defRPr>
            </a:lvl1pPr>
          </a:lstStyle>
          <a:p>
            <a:r>
              <a:rPr lang="en-US" dirty="0"/>
              <a:t>CLICK TO EDIT</a:t>
            </a:r>
          </a:p>
        </p:txBody>
      </p:sp>
      <p:sp>
        <p:nvSpPr>
          <p:cNvPr id="6" name="Text Placeholder 3"/>
          <p:cNvSpPr>
            <a:spLocks noGrp="1"/>
          </p:cNvSpPr>
          <p:nvPr>
            <p:ph type="body" sz="half" idx="2"/>
          </p:nvPr>
        </p:nvSpPr>
        <p:spPr>
          <a:xfrm>
            <a:off x="304800" y="4572000"/>
            <a:ext cx="8686800" cy="15668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993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29769" y="6264610"/>
            <a:ext cx="1191580" cy="447681"/>
          </a:xfrm>
          <a:prstGeom prst="rect">
            <a:avLst/>
          </a:prstGeom>
        </p:spPr>
      </p:pic>
      <p:sp>
        <p:nvSpPr>
          <p:cNvPr id="8" name="TextBox 7"/>
          <p:cNvSpPr txBox="1"/>
          <p:nvPr userDrawn="1"/>
        </p:nvSpPr>
        <p:spPr>
          <a:xfrm>
            <a:off x="6324600" y="6477000"/>
            <a:ext cx="2362200" cy="138499"/>
          </a:xfrm>
          <a:prstGeom prst="rect">
            <a:avLst/>
          </a:prstGeom>
          <a:noFill/>
        </p:spPr>
        <p:txBody>
          <a:bodyPr wrap="square" lIns="0" tIns="0" rIns="0" bIns="0" rtlCol="0">
            <a:spAutoFit/>
          </a:bodyPr>
          <a:lstStyle/>
          <a:p>
            <a:pPr algn="r" eaLnBrk="0" hangingPunct="0"/>
            <a:fld id="{CF1A8821-C998-834A-B51E-54D54792926D}" type="slidenum">
              <a:rPr lang="en-US" sz="900" spc="300" smtClean="0">
                <a:solidFill>
                  <a:srgbClr val="BCBDC0"/>
                </a:solidFill>
                <a:latin typeface="Arial Narrow"/>
                <a:ea typeface="ヒラギノ角ゴ Pro W3" charset="0"/>
                <a:cs typeface="Arial Narrow"/>
              </a:rPr>
              <a:pPr algn="r" eaLnBrk="0" hangingPunct="0"/>
              <a:t>‹#›</a:t>
            </a:fld>
            <a:r>
              <a:rPr lang="en-US" sz="900" spc="300" dirty="0">
                <a:solidFill>
                  <a:srgbClr val="BCBDC0"/>
                </a:solidFill>
                <a:latin typeface="Arial Narrow"/>
                <a:ea typeface="ヒラギノ角ゴ Pro W3" charset="0"/>
                <a:cs typeface="Arial Narrow"/>
              </a:rPr>
              <a:t>  </a:t>
            </a:r>
            <a:endParaRPr lang="en-US" sz="900" dirty="0">
              <a:solidFill>
                <a:srgbClr val="958D85"/>
              </a:solidFill>
              <a:latin typeface="Arial Narrow"/>
              <a:cs typeface="Arial Narrow"/>
            </a:endParaRPr>
          </a:p>
        </p:txBody>
      </p:sp>
    </p:spTree>
    <p:extLst>
      <p:ext uri="{BB962C8B-B14F-4D97-AF65-F5344CB8AC3E}">
        <p14:creationId xmlns:p14="http://schemas.microsoft.com/office/powerpoint/2010/main" val="841361073"/>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4" r:id="rId3"/>
    <p:sldLayoutId id="2147483665" r:id="rId4"/>
    <p:sldLayoutId id="2147483652" r:id="rId5"/>
    <p:sldLayoutId id="2147483662"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6292684"/>
            <a:ext cx="1143000" cy="429430"/>
          </a:xfrm>
          <a:prstGeom prst="rect">
            <a:avLst/>
          </a:prstGeom>
        </p:spPr>
      </p:pic>
    </p:spTree>
    <p:extLst>
      <p:ext uri="{BB962C8B-B14F-4D97-AF65-F5344CB8AC3E}">
        <p14:creationId xmlns:p14="http://schemas.microsoft.com/office/powerpoint/2010/main" val="1172519763"/>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1" y="2280138"/>
            <a:ext cx="8686800" cy="2057400"/>
          </a:xfrm>
        </p:spPr>
        <p:txBody>
          <a:bodyPr/>
          <a:lstStyle/>
          <a:p>
            <a:r>
              <a:rPr lang="en-US" sz="6000" dirty="0"/>
              <a:t>Managing </a:t>
            </a:r>
            <a:br>
              <a:rPr lang="en-US" sz="6000" dirty="0"/>
            </a:br>
            <a:r>
              <a:rPr lang="en-US" sz="6000" dirty="0"/>
              <a:t>membership leads</a:t>
            </a:r>
            <a:endParaRPr lang="en-US" sz="3600" dirty="0"/>
          </a:p>
        </p:txBody>
      </p:sp>
      <p:sp>
        <p:nvSpPr>
          <p:cNvPr id="6" name="Title 1">
            <a:extLst>
              <a:ext uri="{FF2B5EF4-FFF2-40B4-BE49-F238E27FC236}">
                <a16:creationId xmlns:a16="http://schemas.microsoft.com/office/drawing/2014/main" id="{802A713B-046A-40F0-9495-F2C55CA5CB24}"/>
              </a:ext>
            </a:extLst>
          </p:cNvPr>
          <p:cNvSpPr txBox="1">
            <a:spLocks/>
          </p:cNvSpPr>
          <p:nvPr/>
        </p:nvSpPr>
        <p:spPr>
          <a:xfrm>
            <a:off x="193431" y="4572000"/>
            <a:ext cx="8686800" cy="1295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cap="all" baseline="0">
                <a:solidFill>
                  <a:schemeClr val="bg1"/>
                </a:solidFill>
                <a:latin typeface="Arial Narrow" panose="020B0606020202030204" pitchFamily="34" charset="0"/>
                <a:ea typeface="+mj-ea"/>
                <a:cs typeface="+mj-cs"/>
              </a:defRPr>
            </a:lvl1pPr>
          </a:lstStyle>
          <a:p>
            <a:r>
              <a:rPr lang="en-US" sz="3600" dirty="0"/>
              <a:t>[Presenter name]</a:t>
            </a:r>
          </a:p>
          <a:p>
            <a:r>
              <a:rPr lang="en-US" sz="3600" dirty="0"/>
              <a:t>[Date]</a:t>
            </a:r>
          </a:p>
        </p:txBody>
      </p:sp>
    </p:spTree>
    <p:custDataLst>
      <p:tags r:id="rId1"/>
    </p:custDataLst>
    <p:extLst>
      <p:ext uri="{BB962C8B-B14F-4D97-AF65-F5344CB8AC3E}">
        <p14:creationId xmlns:p14="http://schemas.microsoft.com/office/powerpoint/2010/main" val="114010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HOW ROTARY helps with MEMBERSHIP LEADS	</a:t>
            </a:r>
          </a:p>
        </p:txBody>
      </p:sp>
      <p:sp>
        <p:nvSpPr>
          <p:cNvPr id="4" name="TextBox 3"/>
          <p:cNvSpPr txBox="1"/>
          <p:nvPr/>
        </p:nvSpPr>
        <p:spPr>
          <a:xfrm>
            <a:off x="152400" y="6019800"/>
            <a:ext cx="1676400" cy="783634"/>
          </a:xfrm>
          <a:prstGeom prst="rect">
            <a:avLst/>
          </a:prstGeom>
          <a:solidFill>
            <a:schemeClr val="bg1"/>
          </a:solidFill>
        </p:spPr>
        <p:txBody>
          <a:bodyPr wrap="square" rtlCol="0">
            <a:spAutoFit/>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82785314"/>
              </p:ext>
            </p:extLst>
          </p:nvPr>
        </p:nvGraphicFramePr>
        <p:xfrm>
          <a:off x="457200" y="1143000"/>
          <a:ext cx="8247610" cy="5165513"/>
        </p:xfrm>
        <a:graphic>
          <a:graphicData uri="http://schemas.openxmlformats.org/drawingml/2006/table">
            <a:tbl>
              <a:tblPr firstRow="1" bandRow="1">
                <a:tableStyleId>{5C22544A-7EE6-4342-B048-85BDC9FD1C3A}</a:tableStyleId>
              </a:tblPr>
              <a:tblGrid>
                <a:gridCol w="8247610">
                  <a:extLst>
                    <a:ext uri="{9D8B030D-6E8A-4147-A177-3AD203B41FA5}">
                      <a16:colId xmlns:a16="http://schemas.microsoft.com/office/drawing/2014/main" val="1482169718"/>
                    </a:ext>
                  </a:extLst>
                </a:gridCol>
              </a:tblGrid>
              <a:tr h="371622">
                <a:tc>
                  <a:txBody>
                    <a:bodyPr/>
                    <a:lstStyle/>
                    <a:p>
                      <a:pPr marL="0" indent="0" algn="ctr">
                        <a:buNone/>
                      </a:pPr>
                      <a:endParaRPr lang="en-US" sz="2800" b="0" baseline="0" dirty="0">
                        <a:latin typeface="Arial Narrow" panose="020B0606020202030204" pitchFamily="34" charset="0"/>
                      </a:endParaRPr>
                    </a:p>
                  </a:txBody>
                  <a:tcPr>
                    <a:noFill/>
                  </a:tcPr>
                </a:tc>
                <a:extLst>
                  <a:ext uri="{0D108BD9-81ED-4DB2-BD59-A6C34878D82A}">
                    <a16:rowId xmlns:a16="http://schemas.microsoft.com/office/drawing/2014/main" val="2411927800"/>
                  </a:ext>
                </a:extLst>
              </a:tr>
              <a:tr h="1037067">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3200" b="1" dirty="0">
                          <a:solidFill>
                            <a:schemeClr val="tx2"/>
                          </a:solidFill>
                          <a:latin typeface="Arial Narrow" panose="020B0606020202030204" pitchFamily="34" charset="0"/>
                        </a:rPr>
                        <a:t>Reviews leads and assigns them </a:t>
                      </a:r>
                      <a:r>
                        <a:rPr lang="en-US" sz="3200" dirty="0">
                          <a:latin typeface="Arial Narrow" panose="020B0606020202030204" pitchFamily="34" charset="0"/>
                        </a:rPr>
                        <a:t>to district leaders</a:t>
                      </a:r>
                    </a:p>
                  </a:txBody>
                  <a:tcPr anchor="ctr"/>
                </a:tc>
                <a:extLst>
                  <a:ext uri="{0D108BD9-81ED-4DB2-BD59-A6C34878D82A}">
                    <a16:rowId xmlns:a16="http://schemas.microsoft.com/office/drawing/2014/main" val="310975504"/>
                  </a:ext>
                </a:extLst>
              </a:tr>
              <a:tr h="141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2"/>
                          </a:solidFill>
                          <a:latin typeface="Arial Narrow" panose="020B0606020202030204" pitchFamily="34" charset="0"/>
                        </a:rPr>
                        <a:t>Reminds district and club leaders </a:t>
                      </a:r>
                      <a:r>
                        <a:rPr lang="en-US" sz="3200" dirty="0">
                          <a:latin typeface="Arial Narrow" panose="020B0606020202030204" pitchFamily="34" charset="0"/>
                        </a:rPr>
                        <a:t>to take action </a:t>
                      </a:r>
                      <a:br>
                        <a:rPr lang="en-US" sz="3200" dirty="0">
                          <a:latin typeface="Arial Narrow" panose="020B0606020202030204" pitchFamily="34" charset="0"/>
                        </a:rPr>
                      </a:br>
                      <a:r>
                        <a:rPr lang="en-US" sz="3200" dirty="0">
                          <a:latin typeface="Arial Narrow" panose="020B0606020202030204" pitchFamily="34" charset="0"/>
                        </a:rPr>
                        <a:t>on older leads</a:t>
                      </a:r>
                    </a:p>
                  </a:txBody>
                  <a:tcPr anchor="ctr"/>
                </a:tc>
                <a:extLst>
                  <a:ext uri="{0D108BD9-81ED-4DB2-BD59-A6C34878D82A}">
                    <a16:rowId xmlns:a16="http://schemas.microsoft.com/office/drawing/2014/main" val="4270590835"/>
                  </a:ext>
                </a:extLst>
              </a:tr>
              <a:tr h="1335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2"/>
                          </a:solidFill>
                          <a:latin typeface="Arial Narrow" panose="020B0606020202030204" pitchFamily="34" charset="0"/>
                        </a:rPr>
                        <a:t>Responds to candidates </a:t>
                      </a:r>
                      <a:r>
                        <a:rPr lang="en-US" sz="3200" dirty="0">
                          <a:latin typeface="Arial Narrow" panose="020B0606020202030204" pitchFamily="34" charset="0"/>
                        </a:rPr>
                        <a:t>who write with questions </a:t>
                      </a:r>
                      <a:br>
                        <a:rPr lang="en-US" sz="3200" dirty="0">
                          <a:latin typeface="Arial Narrow" panose="020B0606020202030204" pitchFamily="34" charset="0"/>
                        </a:rPr>
                      </a:br>
                      <a:r>
                        <a:rPr lang="en-US" sz="3200" dirty="0">
                          <a:latin typeface="Arial Narrow" panose="020B0606020202030204" pitchFamily="34" charset="0"/>
                        </a:rPr>
                        <a:t>or concerns</a:t>
                      </a:r>
                    </a:p>
                  </a:txBody>
                  <a:tcPr anchor="ctr"/>
                </a:tc>
                <a:extLst>
                  <a:ext uri="{0D108BD9-81ED-4DB2-BD59-A6C34878D82A}">
                    <a16:rowId xmlns:a16="http://schemas.microsoft.com/office/drawing/2014/main" val="3844060902"/>
                  </a:ext>
                </a:extLst>
              </a:tr>
              <a:tr h="86048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3200" b="1" dirty="0">
                          <a:solidFill>
                            <a:schemeClr val="tx2"/>
                          </a:solidFill>
                          <a:latin typeface="Arial Narrow" panose="020B0606020202030204" pitchFamily="34" charset="0"/>
                        </a:rPr>
                        <a:t>Reconciles </a:t>
                      </a:r>
                      <a:r>
                        <a:rPr lang="en-US" sz="3200" dirty="0">
                          <a:latin typeface="Arial Narrow" panose="020B0606020202030204" pitchFamily="34" charset="0"/>
                        </a:rPr>
                        <a:t>duplicate records</a:t>
                      </a:r>
                      <a:endParaRPr lang="en-US" sz="3200" kern="1200" dirty="0">
                        <a:solidFill>
                          <a:schemeClr val="dk1"/>
                        </a:solidFill>
                        <a:latin typeface="Arial Narrow" panose="020B0606020202030204" pitchFamily="34" charset="0"/>
                        <a:ea typeface="+mn-ea"/>
                        <a:cs typeface="+mn-cs"/>
                      </a:endParaRPr>
                    </a:p>
                  </a:txBody>
                  <a:tcPr anchor="ctr"/>
                </a:tc>
                <a:extLst>
                  <a:ext uri="{0D108BD9-81ED-4DB2-BD59-A6C34878D82A}">
                    <a16:rowId xmlns:a16="http://schemas.microsoft.com/office/drawing/2014/main" val="2577396453"/>
                  </a:ext>
                </a:extLst>
              </a:tr>
            </a:tbl>
          </a:graphicData>
        </a:graphic>
      </p:graphicFrame>
    </p:spTree>
    <p:custDataLst>
      <p:tags r:id="rId1"/>
    </p:custDataLst>
    <p:extLst>
      <p:ext uri="{BB962C8B-B14F-4D97-AF65-F5344CB8AC3E}">
        <p14:creationId xmlns:p14="http://schemas.microsoft.com/office/powerpoint/2010/main" val="43006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EMAIL NOTIFICATION OF MEMBERSHIP LEAD</a:t>
            </a:r>
          </a:p>
        </p:txBody>
      </p:sp>
      <p:sp>
        <p:nvSpPr>
          <p:cNvPr id="9" name="TextBox 8"/>
          <p:cNvSpPr txBox="1"/>
          <p:nvPr/>
        </p:nvSpPr>
        <p:spPr>
          <a:xfrm>
            <a:off x="152400" y="6172200"/>
            <a:ext cx="2667000" cy="685800"/>
          </a:xfrm>
          <a:prstGeom prst="rect">
            <a:avLst/>
          </a:prstGeom>
          <a:solidFill>
            <a:srgbClr val="FFFFFF"/>
          </a:solidFill>
        </p:spPr>
        <p:txBody>
          <a:bodyPr wrap="square" rtlCol="0">
            <a:spAutoFit/>
          </a:bodyPr>
          <a:lstStyle/>
          <a:p>
            <a:endParaRPr lang="en-US" dirty="0"/>
          </a:p>
        </p:txBody>
      </p:sp>
      <p:sp>
        <p:nvSpPr>
          <p:cNvPr id="4" name="Content Placeholder 3"/>
          <p:cNvSpPr>
            <a:spLocks noGrp="1"/>
          </p:cNvSpPr>
          <p:nvPr>
            <p:ph idx="1"/>
          </p:nvPr>
        </p:nvSpPr>
        <p:spPr/>
        <p:txBody>
          <a:bodyPr/>
          <a:lstStyle/>
          <a:p>
            <a:endParaRPr lang="en-US" dirty="0"/>
          </a:p>
        </p:txBody>
      </p:sp>
      <p:pic>
        <p:nvPicPr>
          <p:cNvPr id="6" name="Picture 5"/>
          <p:cNvPicPr>
            <a:picLocks noChangeAspect="1"/>
          </p:cNvPicPr>
          <p:nvPr/>
        </p:nvPicPr>
        <p:blipFill>
          <a:blip r:embed="rId4"/>
          <a:stretch>
            <a:fillRect/>
          </a:stretch>
        </p:blipFill>
        <p:spPr>
          <a:xfrm>
            <a:off x="-66762" y="1087315"/>
            <a:ext cx="9277523" cy="4953000"/>
          </a:xfrm>
          <a:prstGeom prst="rect">
            <a:avLst/>
          </a:prstGeom>
          <a:ln>
            <a:solidFill>
              <a:schemeClr val="tx2"/>
            </a:solidFill>
          </a:ln>
        </p:spPr>
      </p:pic>
      <p:sp>
        <p:nvSpPr>
          <p:cNvPr id="7" name="Frame 6"/>
          <p:cNvSpPr/>
          <p:nvPr/>
        </p:nvSpPr>
        <p:spPr>
          <a:xfrm>
            <a:off x="304800" y="5556989"/>
            <a:ext cx="6324600" cy="529364"/>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58250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YOUR Manage MEMBERSHIP LEADS PAGE</a:t>
            </a:r>
          </a:p>
        </p:txBody>
      </p:sp>
      <p:sp>
        <p:nvSpPr>
          <p:cNvPr id="9" name="TextBox 8"/>
          <p:cNvSpPr txBox="1"/>
          <p:nvPr/>
        </p:nvSpPr>
        <p:spPr>
          <a:xfrm>
            <a:off x="152400" y="6172200"/>
            <a:ext cx="2667000" cy="685800"/>
          </a:xfrm>
          <a:prstGeom prst="rect">
            <a:avLst/>
          </a:prstGeom>
          <a:solidFill>
            <a:srgbClr val="FFFFFF"/>
          </a:solidFill>
        </p:spPr>
        <p:txBody>
          <a:bodyPr wrap="square" rtlCol="0">
            <a:spAutoFit/>
          </a:bodyPr>
          <a:lstStyle/>
          <a:p>
            <a:endParaRPr lang="en-US" dirty="0"/>
          </a:p>
        </p:txBody>
      </p:sp>
      <p:pic>
        <p:nvPicPr>
          <p:cNvPr id="6" name="Picture 5"/>
          <p:cNvPicPr>
            <a:picLocks noChangeAspect="1"/>
          </p:cNvPicPr>
          <p:nvPr/>
        </p:nvPicPr>
        <p:blipFill rotWithShape="1">
          <a:blip r:embed="rId4"/>
          <a:srcRect r="5240"/>
          <a:stretch/>
        </p:blipFill>
        <p:spPr>
          <a:xfrm>
            <a:off x="381000" y="4056968"/>
            <a:ext cx="8524178" cy="1848465"/>
          </a:xfrm>
          <a:prstGeom prst="rect">
            <a:avLst/>
          </a:prstGeom>
        </p:spPr>
      </p:pic>
      <p:sp>
        <p:nvSpPr>
          <p:cNvPr id="19" name="Frame 18"/>
          <p:cNvSpPr/>
          <p:nvPr/>
        </p:nvSpPr>
        <p:spPr>
          <a:xfrm>
            <a:off x="762000" y="5291143"/>
            <a:ext cx="2133600" cy="347657"/>
          </a:xfrm>
          <a:prstGeom prst="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5"/>
          <a:stretch>
            <a:fillRect/>
          </a:stretch>
        </p:blipFill>
        <p:spPr>
          <a:xfrm>
            <a:off x="522249" y="1771309"/>
            <a:ext cx="7191375" cy="1504950"/>
          </a:xfrm>
          <a:prstGeom prst="rect">
            <a:avLst/>
          </a:prstGeom>
        </p:spPr>
      </p:pic>
      <p:sp>
        <p:nvSpPr>
          <p:cNvPr id="17" name="Frame 16"/>
          <p:cNvSpPr/>
          <p:nvPr/>
        </p:nvSpPr>
        <p:spPr>
          <a:xfrm>
            <a:off x="522249" y="1771309"/>
            <a:ext cx="6584795" cy="420124"/>
          </a:xfrm>
          <a:prstGeom prst="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21180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nvPr/>
        </p:nvPicPr>
        <p:blipFill rotWithShape="1">
          <a:blip r:embed="rId4">
            <a:extLst>
              <a:ext uri="{28A0092B-C50C-407E-A947-70E740481C1C}">
                <a14:useLocalDpi xmlns:a14="http://schemas.microsoft.com/office/drawing/2010/main" val="0"/>
              </a:ext>
            </a:extLst>
          </a:blip>
          <a:srcRect l="4781" t="36566" r="3305" b="8570"/>
          <a:stretch/>
        </p:blipFill>
        <p:spPr bwMode="auto">
          <a:xfrm>
            <a:off x="182881" y="1447800"/>
            <a:ext cx="8732519" cy="4387734"/>
          </a:xfrm>
          <a:prstGeom prst="rect">
            <a:avLst/>
          </a:prstGeom>
          <a:noFill/>
          <a:ln>
            <a:solidFill>
              <a:schemeClr val="accent1"/>
            </a:solidFill>
          </a:ln>
        </p:spPr>
      </p:pic>
      <p:sp>
        <p:nvSpPr>
          <p:cNvPr id="3" name="Title 2"/>
          <p:cNvSpPr>
            <a:spLocks noGrp="1"/>
          </p:cNvSpPr>
          <p:nvPr>
            <p:ph type="title"/>
          </p:nvPr>
        </p:nvSpPr>
        <p:spPr/>
        <p:txBody>
          <a:bodyPr>
            <a:normAutofit/>
          </a:bodyPr>
          <a:lstStyle/>
          <a:p>
            <a:r>
              <a:rPr lang="en-US" sz="2800" dirty="0"/>
              <a:t>Filter and sort</a:t>
            </a:r>
          </a:p>
        </p:txBody>
      </p:sp>
    </p:spTree>
    <p:custDataLst>
      <p:tags r:id="rId1"/>
    </p:custDataLst>
    <p:extLst>
      <p:ext uri="{BB962C8B-B14F-4D97-AF65-F5344CB8AC3E}">
        <p14:creationId xmlns:p14="http://schemas.microsoft.com/office/powerpoint/2010/main" val="230640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4">
            <a:extLst>
              <a:ext uri="{28A0092B-C50C-407E-A947-70E740481C1C}">
                <a14:useLocalDpi xmlns:a14="http://schemas.microsoft.com/office/drawing/2010/main" val="0"/>
              </a:ext>
            </a:extLst>
          </a:blip>
          <a:srcRect t="22093"/>
          <a:stretch/>
        </p:blipFill>
        <p:spPr bwMode="auto">
          <a:xfrm>
            <a:off x="76200" y="1143000"/>
            <a:ext cx="8991600" cy="4953000"/>
          </a:xfrm>
          <a:prstGeom prst="rect">
            <a:avLst/>
          </a:prstGeom>
          <a:noFill/>
          <a:ln>
            <a:solidFill>
              <a:schemeClr val="accent1"/>
            </a:solidFill>
          </a:ln>
        </p:spPr>
      </p:pic>
      <p:sp>
        <p:nvSpPr>
          <p:cNvPr id="2" name="Title 1"/>
          <p:cNvSpPr>
            <a:spLocks noGrp="1"/>
          </p:cNvSpPr>
          <p:nvPr>
            <p:ph type="title"/>
          </p:nvPr>
        </p:nvSpPr>
        <p:spPr/>
        <p:txBody>
          <a:bodyPr>
            <a:normAutofit/>
          </a:bodyPr>
          <a:lstStyle/>
          <a:p>
            <a:r>
              <a:rPr lang="en-US" sz="2800" dirty="0"/>
              <a:t>TYPES OF CANDIDATES</a:t>
            </a:r>
          </a:p>
        </p:txBody>
      </p:sp>
    </p:spTree>
    <p:custDataLst>
      <p:tags r:id="rId1"/>
    </p:custDataLst>
    <p:extLst>
      <p:ext uri="{BB962C8B-B14F-4D97-AF65-F5344CB8AC3E}">
        <p14:creationId xmlns:p14="http://schemas.microsoft.com/office/powerpoint/2010/main" val="127611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Inside a record</a:t>
            </a:r>
          </a:p>
        </p:txBody>
      </p:sp>
      <p:pic>
        <p:nvPicPr>
          <p:cNvPr id="7" name="Content Placeholder 6"/>
          <p:cNvPicPr>
            <a:picLocks noGrp="1" noChangeAspect="1"/>
          </p:cNvPicPr>
          <p:nvPr>
            <p:ph idx="1"/>
          </p:nvPr>
        </p:nvPicPr>
        <p:blipFill rotWithShape="1">
          <a:blip r:embed="rId4"/>
          <a:srcRect t="7599"/>
          <a:stretch/>
        </p:blipFill>
        <p:spPr>
          <a:xfrm>
            <a:off x="76200" y="1143000"/>
            <a:ext cx="8981049" cy="926486"/>
          </a:xfrm>
          <a:prstGeom prst="rect">
            <a:avLst/>
          </a:prstGeom>
        </p:spPr>
      </p:pic>
      <p:pic>
        <p:nvPicPr>
          <p:cNvPr id="3" name="Picture 2"/>
          <p:cNvPicPr>
            <a:picLocks noChangeAspect="1"/>
          </p:cNvPicPr>
          <p:nvPr/>
        </p:nvPicPr>
        <p:blipFill>
          <a:blip r:embed="rId5"/>
          <a:stretch>
            <a:fillRect/>
          </a:stretch>
        </p:blipFill>
        <p:spPr>
          <a:xfrm>
            <a:off x="3785306" y="2116480"/>
            <a:ext cx="5206293" cy="4587574"/>
          </a:xfrm>
          <a:prstGeom prst="rect">
            <a:avLst/>
          </a:prstGeom>
        </p:spPr>
      </p:pic>
      <p:pic>
        <p:nvPicPr>
          <p:cNvPr id="6" name="Picture 5"/>
          <p:cNvPicPr>
            <a:picLocks noChangeAspect="1"/>
          </p:cNvPicPr>
          <p:nvPr/>
        </p:nvPicPr>
        <p:blipFill>
          <a:blip r:embed="rId6"/>
          <a:stretch>
            <a:fillRect/>
          </a:stretch>
        </p:blipFill>
        <p:spPr>
          <a:xfrm>
            <a:off x="228600" y="1867603"/>
            <a:ext cx="2713892" cy="4984536"/>
          </a:xfrm>
          <a:prstGeom prst="rect">
            <a:avLst/>
          </a:prstGeom>
        </p:spPr>
      </p:pic>
      <p:pic>
        <p:nvPicPr>
          <p:cNvPr id="8" name="Picture 7"/>
          <p:cNvPicPr>
            <a:picLocks noChangeAspect="1"/>
          </p:cNvPicPr>
          <p:nvPr/>
        </p:nvPicPr>
        <p:blipFill>
          <a:blip r:embed="rId7"/>
          <a:stretch>
            <a:fillRect/>
          </a:stretch>
        </p:blipFill>
        <p:spPr>
          <a:xfrm>
            <a:off x="7848600" y="2819400"/>
            <a:ext cx="885825" cy="295275"/>
          </a:xfrm>
          <a:prstGeom prst="rect">
            <a:avLst/>
          </a:prstGeom>
        </p:spPr>
      </p:pic>
    </p:spTree>
    <p:custDataLst>
      <p:tags r:id="rId1"/>
    </p:custDataLst>
    <p:extLst>
      <p:ext uri="{BB962C8B-B14F-4D97-AF65-F5344CB8AC3E}">
        <p14:creationId xmlns:p14="http://schemas.microsoft.com/office/powerpoint/2010/main" val="227726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4">
            <a:extLst>
              <a:ext uri="{28A0092B-C50C-407E-A947-70E740481C1C}">
                <a14:useLocalDpi xmlns:a14="http://schemas.microsoft.com/office/drawing/2010/main" val="0"/>
              </a:ext>
            </a:extLst>
          </a:blip>
          <a:srcRect t="12222" b="28889"/>
          <a:stretch/>
        </p:blipFill>
        <p:spPr bwMode="auto">
          <a:xfrm>
            <a:off x="0" y="1752600"/>
            <a:ext cx="9144000" cy="4038600"/>
          </a:xfrm>
          <a:prstGeom prst="rect">
            <a:avLst/>
          </a:prstGeom>
          <a:noFill/>
          <a:ln>
            <a:solidFill>
              <a:schemeClr val="accent1"/>
            </a:solidFill>
          </a:ln>
        </p:spPr>
      </p:pic>
      <p:sp>
        <p:nvSpPr>
          <p:cNvPr id="2" name="Title 1"/>
          <p:cNvSpPr>
            <a:spLocks noGrp="1"/>
          </p:cNvSpPr>
          <p:nvPr>
            <p:ph type="title"/>
          </p:nvPr>
        </p:nvSpPr>
        <p:spPr/>
        <p:txBody>
          <a:bodyPr>
            <a:normAutofit/>
          </a:bodyPr>
          <a:lstStyle/>
          <a:p>
            <a:r>
              <a:rPr lang="en-US" sz="2800" dirty="0"/>
              <a:t>STATUS HISTORY</a:t>
            </a:r>
          </a:p>
        </p:txBody>
      </p:sp>
    </p:spTree>
    <p:custDataLst>
      <p:tags r:id="rId1"/>
    </p:custDataLst>
    <p:extLst>
      <p:ext uri="{BB962C8B-B14F-4D97-AF65-F5344CB8AC3E}">
        <p14:creationId xmlns:p14="http://schemas.microsoft.com/office/powerpoint/2010/main" val="256826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4">
            <a:extLst>
              <a:ext uri="{28A0092B-C50C-407E-A947-70E740481C1C}">
                <a14:useLocalDpi xmlns:a14="http://schemas.microsoft.com/office/drawing/2010/main" val="0"/>
              </a:ext>
            </a:extLst>
          </a:blip>
          <a:srcRect r="10687" b="32222"/>
          <a:stretch/>
        </p:blipFill>
        <p:spPr bwMode="auto">
          <a:xfrm>
            <a:off x="76200" y="1295400"/>
            <a:ext cx="8915400" cy="4648200"/>
          </a:xfrm>
          <a:prstGeom prst="rect">
            <a:avLst/>
          </a:prstGeom>
          <a:noFill/>
          <a:ln>
            <a:solidFill>
              <a:schemeClr val="accent1"/>
            </a:solidFill>
          </a:ln>
        </p:spPr>
      </p:pic>
      <p:sp>
        <p:nvSpPr>
          <p:cNvPr id="2" name="Title 1"/>
          <p:cNvSpPr>
            <a:spLocks noGrp="1"/>
          </p:cNvSpPr>
          <p:nvPr>
            <p:ph type="title"/>
          </p:nvPr>
        </p:nvSpPr>
        <p:spPr/>
        <p:txBody>
          <a:bodyPr>
            <a:normAutofit/>
          </a:bodyPr>
          <a:lstStyle/>
          <a:p>
            <a:r>
              <a:rPr lang="en-US" sz="2800" dirty="0"/>
              <a:t>MANAGING A STATUS</a:t>
            </a:r>
          </a:p>
        </p:txBody>
      </p:sp>
    </p:spTree>
    <p:custDataLst>
      <p:tags r:id="rId1"/>
    </p:custDataLst>
    <p:extLst>
      <p:ext uri="{BB962C8B-B14F-4D97-AF65-F5344CB8AC3E}">
        <p14:creationId xmlns:p14="http://schemas.microsoft.com/office/powerpoint/2010/main" val="293145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326262525"/>
              </p:ext>
            </p:extLst>
          </p:nvPr>
        </p:nvGraphicFramePr>
        <p:xfrm>
          <a:off x="457200" y="310415"/>
          <a:ext cx="8077200" cy="5633185"/>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3842828711"/>
                    </a:ext>
                  </a:extLst>
                </a:gridCol>
                <a:gridCol w="1676400">
                  <a:extLst>
                    <a:ext uri="{9D8B030D-6E8A-4147-A177-3AD203B41FA5}">
                      <a16:colId xmlns:a16="http://schemas.microsoft.com/office/drawing/2014/main" val="3738054951"/>
                    </a:ext>
                  </a:extLst>
                </a:gridCol>
                <a:gridCol w="1447800">
                  <a:extLst>
                    <a:ext uri="{9D8B030D-6E8A-4147-A177-3AD203B41FA5}">
                      <a16:colId xmlns:a16="http://schemas.microsoft.com/office/drawing/2014/main" val="3023740054"/>
                    </a:ext>
                  </a:extLst>
                </a:gridCol>
              </a:tblGrid>
              <a:tr h="533400">
                <a:tc>
                  <a:txBody>
                    <a:bodyPr/>
                    <a:lstStyle/>
                    <a:p>
                      <a:pPr algn="ctr"/>
                      <a:r>
                        <a:rPr lang="en-US" sz="2400" b="1" kern="1200" dirty="0">
                          <a:solidFill>
                            <a:schemeClr val="lt1"/>
                          </a:solidFill>
                          <a:latin typeface="Arial Narrow" panose="020B0606020202030204" pitchFamily="34" charset="0"/>
                          <a:ea typeface="+mn-ea"/>
                          <a:cs typeface="+mn-cs"/>
                        </a:rPr>
                        <a:t>STATUS</a:t>
                      </a:r>
                      <a:r>
                        <a:rPr lang="en-US" sz="2400" dirty="0"/>
                        <a:t> </a:t>
                      </a:r>
                      <a:r>
                        <a:rPr lang="en-US" sz="2400" b="1" kern="1200" dirty="0">
                          <a:solidFill>
                            <a:schemeClr val="lt1"/>
                          </a:solidFill>
                          <a:latin typeface="Arial Narrow" panose="020B0606020202030204" pitchFamily="34" charset="0"/>
                          <a:ea typeface="+mn-ea"/>
                          <a:cs typeface="+mn-cs"/>
                        </a:rPr>
                        <a:t>OPTIONS</a:t>
                      </a:r>
                    </a:p>
                  </a:txBody>
                  <a:tcPr/>
                </a:tc>
                <a:tc>
                  <a:txBody>
                    <a:bodyPr/>
                    <a:lstStyle/>
                    <a:p>
                      <a:pPr algn="ctr"/>
                      <a:r>
                        <a:rPr lang="en-US" sz="2400" dirty="0">
                          <a:latin typeface="Arial Narrow" panose="020B0606020202030204" pitchFamily="34" charset="0"/>
                        </a:rPr>
                        <a:t>DISTRICT</a:t>
                      </a:r>
                    </a:p>
                  </a:txBody>
                  <a:tcPr/>
                </a:tc>
                <a:tc>
                  <a:txBody>
                    <a:bodyPr/>
                    <a:lstStyle/>
                    <a:p>
                      <a:pPr algn="ctr"/>
                      <a:r>
                        <a:rPr lang="en-US" sz="2400" dirty="0">
                          <a:latin typeface="Arial Narrow" panose="020B0606020202030204" pitchFamily="34" charset="0"/>
                        </a:rPr>
                        <a:t>CLUB</a:t>
                      </a:r>
                      <a:endParaRPr lang="en-US" sz="2400" b="0" dirty="0">
                        <a:latin typeface="Arial Narrow" panose="020B0606020202030204" pitchFamily="34" charset="0"/>
                      </a:endParaRPr>
                    </a:p>
                  </a:txBody>
                  <a:tcPr/>
                </a:tc>
                <a:extLst>
                  <a:ext uri="{0D108BD9-81ED-4DB2-BD59-A6C34878D82A}">
                    <a16:rowId xmlns:a16="http://schemas.microsoft.com/office/drawing/2014/main" val="1198008450"/>
                  </a:ext>
                </a:extLst>
              </a:tr>
              <a:tr h="533400">
                <a:tc>
                  <a:txBody>
                    <a:bodyPr/>
                    <a:lstStyle/>
                    <a:p>
                      <a:r>
                        <a:rPr lang="en-US" sz="2400" dirty="0">
                          <a:latin typeface="Arial Narrow" panose="020B0606020202030204" pitchFamily="34" charset="0"/>
                        </a:rPr>
                        <a:t>Reviewed</a:t>
                      </a:r>
                      <a:r>
                        <a:rPr lang="en-US" sz="2400" baseline="0" dirty="0">
                          <a:latin typeface="Arial Narrow" panose="020B0606020202030204" pitchFamily="34" charset="0"/>
                        </a:rPr>
                        <a:t> inquiry</a:t>
                      </a:r>
                      <a:endParaRPr lang="en-US" sz="2400" dirty="0">
                        <a:latin typeface="Arial Narrow" panose="020B0606020202030204" pitchFamily="34" charset="0"/>
                      </a:endParaRPr>
                    </a:p>
                  </a:txBody>
                  <a:tcPr anchor="ctr"/>
                </a:tc>
                <a:tc>
                  <a:txBody>
                    <a:bodyPr/>
                    <a:lstStyle/>
                    <a:p>
                      <a:pPr algn="ct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2228794590"/>
                  </a:ext>
                </a:extLst>
              </a:tr>
              <a:tr h="512081">
                <a:tc>
                  <a:txBody>
                    <a:bodyPr/>
                    <a:lstStyle/>
                    <a:p>
                      <a:r>
                        <a:rPr lang="en-US" sz="2400" dirty="0">
                          <a:latin typeface="Arial Narrow" panose="020B0606020202030204" pitchFamily="34" charset="0"/>
                        </a:rPr>
                        <a:t>Contacted</a:t>
                      </a:r>
                      <a:r>
                        <a:rPr lang="en-US" sz="2400" baseline="0" dirty="0">
                          <a:latin typeface="Arial Narrow" panose="020B0606020202030204" pitchFamily="34" charset="0"/>
                        </a:rPr>
                        <a:t> candidate</a:t>
                      </a:r>
                      <a:endParaRPr lang="en-US" sz="2400" dirty="0">
                        <a:latin typeface="Arial Narrow" panose="020B0606020202030204" pitchFamily="34" charset="0"/>
                      </a:endParaRPr>
                    </a:p>
                  </a:txBody>
                  <a:tcPr anchor="ctr"/>
                </a:tc>
                <a:tc>
                  <a:txBody>
                    <a:bodyPr/>
                    <a:lstStyle/>
                    <a:p>
                      <a:pPr algn="ct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2323156912"/>
                  </a:ext>
                </a:extLst>
              </a:tr>
              <a:tr h="588745">
                <a:tc>
                  <a:txBody>
                    <a:bodyPr/>
                    <a:lstStyle/>
                    <a:p>
                      <a:r>
                        <a:rPr lang="en-US" sz="2400" dirty="0">
                          <a:latin typeface="Arial Narrow" panose="020B0606020202030204" pitchFamily="34" charset="0"/>
                        </a:rPr>
                        <a:t>Assigned to district</a:t>
                      </a:r>
                      <a:r>
                        <a:rPr lang="en-US" sz="2400" baseline="0" dirty="0">
                          <a:latin typeface="Arial Narrow" panose="020B0606020202030204" pitchFamily="34" charset="0"/>
                        </a:rPr>
                        <a:t> or </a:t>
                      </a:r>
                      <a:r>
                        <a:rPr lang="en-US" sz="2400" dirty="0">
                          <a:latin typeface="Arial Narrow" panose="020B0606020202030204" pitchFamily="34" charset="0"/>
                        </a:rPr>
                        <a:t>club officer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1495864378"/>
                  </a:ext>
                </a:extLst>
              </a:tr>
              <a:tr h="554719">
                <a:tc>
                  <a:txBody>
                    <a:bodyPr/>
                    <a:lstStyle/>
                    <a:p>
                      <a:r>
                        <a:rPr lang="en-US" sz="2400" dirty="0">
                          <a:latin typeface="Arial Narrow" panose="020B0606020202030204" pitchFamily="34" charset="0"/>
                        </a:rPr>
                        <a:t>Sent back for reassignment*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algn="ctr"/>
                      <a:r>
                        <a:rPr lang="en-US" sz="2400" dirty="0">
                          <a:latin typeface="Arial Narrow" panose="020B0606020202030204" pitchFamily="34" charset="0"/>
                        </a:rPr>
                        <a:t>X</a:t>
                      </a:r>
                    </a:p>
                  </a:txBody>
                  <a:tcPr anchor="ctr"/>
                </a:tc>
                <a:extLst>
                  <a:ext uri="{0D108BD9-81ED-4DB2-BD59-A6C34878D82A}">
                    <a16:rowId xmlns:a16="http://schemas.microsoft.com/office/drawing/2014/main" val="3194681296"/>
                  </a:ext>
                </a:extLst>
              </a:tr>
              <a:tr h="588745">
                <a:tc>
                  <a:txBody>
                    <a:bodyPr/>
                    <a:lstStyle/>
                    <a:p>
                      <a:r>
                        <a:rPr lang="en-US" sz="2400" dirty="0">
                          <a:latin typeface="Arial Narrow" panose="020B0606020202030204" pitchFamily="34" charset="0"/>
                        </a:rPr>
                        <a:t>Determined candidate not interested in club</a:t>
                      </a:r>
                      <a:r>
                        <a:rPr lang="en-US" sz="2400" baseline="0" dirty="0">
                          <a:latin typeface="Arial Narrow" panose="020B0606020202030204" pitchFamily="34" charset="0"/>
                        </a:rPr>
                        <a:t> or </a:t>
                      </a:r>
                      <a:r>
                        <a:rPr lang="en-US" sz="2400" dirty="0">
                          <a:latin typeface="Arial Narrow" panose="020B0606020202030204" pitchFamily="34" charset="0"/>
                        </a:rPr>
                        <a:t>Rotary*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algn="ctr"/>
                      <a:r>
                        <a:rPr lang="en-US" sz="2400" dirty="0">
                          <a:latin typeface="Arial Narrow" panose="020B0606020202030204" pitchFamily="34" charset="0"/>
                        </a:rPr>
                        <a:t>X</a:t>
                      </a:r>
                    </a:p>
                  </a:txBody>
                  <a:tcPr anchor="ctr"/>
                </a:tc>
                <a:extLst>
                  <a:ext uri="{0D108BD9-81ED-4DB2-BD59-A6C34878D82A}">
                    <a16:rowId xmlns:a16="http://schemas.microsoft.com/office/drawing/2014/main" val="656499773"/>
                  </a:ext>
                </a:extLst>
              </a:tr>
              <a:tr h="588745">
                <a:tc>
                  <a:txBody>
                    <a:bodyPr/>
                    <a:lstStyle/>
                    <a:p>
                      <a:r>
                        <a:rPr lang="en-US" sz="2400" dirty="0">
                          <a:latin typeface="Arial Narrow" panose="020B0606020202030204" pitchFamily="34" charset="0"/>
                        </a:rPr>
                        <a:t>Assigned candidate to club</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Narrow" panose="020B0606020202030204" pitchFamily="34" charset="0"/>
                      </a:endParaRPr>
                    </a:p>
                  </a:txBody>
                  <a:tcPr anchor="ctr"/>
                </a:tc>
                <a:extLst>
                  <a:ext uri="{0D108BD9-81ED-4DB2-BD59-A6C34878D82A}">
                    <a16:rowId xmlns:a16="http://schemas.microsoft.com/office/drawing/2014/main" val="3002305196"/>
                  </a:ext>
                </a:extLst>
              </a:tr>
              <a:tr h="508535">
                <a:tc>
                  <a:txBody>
                    <a:bodyPr/>
                    <a:lstStyle/>
                    <a:p>
                      <a:r>
                        <a:rPr lang="en-US" sz="2400" dirty="0">
                          <a:latin typeface="Arial Narrow" panose="020B0606020202030204" pitchFamily="34" charset="0"/>
                        </a:rPr>
                        <a:t>Attended club meeting</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Narrow" panose="020B0606020202030204" pitchFamily="34" charset="0"/>
                      </a:endParaRPr>
                    </a:p>
                  </a:txBody>
                  <a:tcPr anchor="ctr"/>
                </a:tc>
                <a:tc>
                  <a:txBody>
                    <a:bodyPr/>
                    <a:lstStyle/>
                    <a:p>
                      <a:pPr algn="ctr"/>
                      <a:r>
                        <a:rPr lang="en-US" sz="2400" dirty="0">
                          <a:latin typeface="Arial Narrow" panose="020B0606020202030204" pitchFamily="34" charset="0"/>
                        </a:rPr>
                        <a:t>X</a:t>
                      </a:r>
                    </a:p>
                  </a:txBody>
                  <a:tcPr anchor="ctr"/>
                </a:tc>
                <a:extLst>
                  <a:ext uri="{0D108BD9-81ED-4DB2-BD59-A6C34878D82A}">
                    <a16:rowId xmlns:a16="http://schemas.microsoft.com/office/drawing/2014/main" val="1446195740"/>
                  </a:ext>
                </a:extLst>
              </a:tr>
              <a:tr h="533400">
                <a:tc>
                  <a:txBody>
                    <a:bodyPr/>
                    <a:lstStyle/>
                    <a:p>
                      <a:r>
                        <a:rPr lang="en-US" sz="2400" dirty="0">
                          <a:latin typeface="Arial Narrow" panose="020B0606020202030204" pitchFamily="34" charset="0"/>
                        </a:rPr>
                        <a:t>Proposed</a:t>
                      </a:r>
                      <a:r>
                        <a:rPr lang="en-US" sz="2400" baseline="0" dirty="0">
                          <a:latin typeface="Arial Narrow" panose="020B0606020202030204" pitchFamily="34" charset="0"/>
                        </a:rPr>
                        <a:t> for membership</a:t>
                      </a:r>
                      <a:endParaRPr lang="en-US" sz="2400" dirty="0">
                        <a:latin typeface="Arial Narrow" panose="020B0606020202030204" pitchFamily="34" charset="0"/>
                      </a:endParaRPr>
                    </a:p>
                  </a:txBody>
                  <a:tcPr anchor="ctr"/>
                </a:tc>
                <a:tc>
                  <a:txBody>
                    <a:bodyPr/>
                    <a:lstStyle/>
                    <a:p>
                      <a:pPr algn="ctr"/>
                      <a:endParaRPr lang="en-US" sz="2400" dirty="0">
                        <a:latin typeface="Arial Narrow" panose="020B0606020202030204" pitchFamily="34" charset="0"/>
                      </a:endParaRPr>
                    </a:p>
                  </a:txBody>
                  <a:tcPr anchor="ctr"/>
                </a:tc>
                <a:tc>
                  <a:txBody>
                    <a:bodyPr/>
                    <a:lstStyle/>
                    <a:p>
                      <a:pPr algn="ctr"/>
                      <a:r>
                        <a:rPr lang="en-US" sz="2400" dirty="0">
                          <a:latin typeface="Arial Narrow" panose="020B0606020202030204" pitchFamily="34" charset="0"/>
                        </a:rPr>
                        <a:t>X</a:t>
                      </a:r>
                    </a:p>
                  </a:txBody>
                  <a:tcPr anchor="ctr"/>
                </a:tc>
                <a:extLst>
                  <a:ext uri="{0D108BD9-81ED-4DB2-BD59-A6C34878D82A}">
                    <a16:rowId xmlns:a16="http://schemas.microsoft.com/office/drawing/2014/main" val="3511430269"/>
                  </a:ext>
                </a:extLst>
              </a:tr>
              <a:tr h="426200">
                <a:tc>
                  <a:txBody>
                    <a:bodyPr/>
                    <a:lstStyle/>
                    <a:p>
                      <a:r>
                        <a:rPr lang="en-US" sz="2400" baseline="0" dirty="0">
                          <a:latin typeface="Arial Narrow" panose="020B0606020202030204" pitchFamily="34" charset="0"/>
                        </a:rPr>
                        <a:t>Admitted to club*</a:t>
                      </a:r>
                      <a:endParaRPr lang="en-US" sz="2400" dirty="0">
                        <a:latin typeface="Arial Narrow" panose="020B0606020202030204" pitchFamily="34" charset="0"/>
                      </a:endParaRPr>
                    </a:p>
                  </a:txBody>
                  <a:tcPr anchor="ctr"/>
                </a:tc>
                <a:tc>
                  <a:txBody>
                    <a:bodyPr/>
                    <a:lstStyle/>
                    <a:p>
                      <a:pPr algn="ctr"/>
                      <a:endParaRPr lang="en-US" sz="2400" dirty="0">
                        <a:latin typeface="Arial Narrow" panose="020B0606020202030204" pitchFamily="34" charset="0"/>
                      </a:endParaRPr>
                    </a:p>
                  </a:txBody>
                  <a:tcPr anchor="ctr"/>
                </a:tc>
                <a:tc>
                  <a:txBody>
                    <a:bodyPr/>
                    <a:lstStyle/>
                    <a:p>
                      <a:pPr algn="ctr"/>
                      <a:r>
                        <a:rPr lang="en-US" sz="2400" dirty="0">
                          <a:latin typeface="Arial Narrow" panose="020B0606020202030204" pitchFamily="34" charset="0"/>
                        </a:rPr>
                        <a:t>X</a:t>
                      </a:r>
                    </a:p>
                  </a:txBody>
                  <a:tcPr anchor="ctr"/>
                </a:tc>
                <a:extLst>
                  <a:ext uri="{0D108BD9-81ED-4DB2-BD59-A6C34878D82A}">
                    <a16:rowId xmlns:a16="http://schemas.microsoft.com/office/drawing/2014/main" val="3152492871"/>
                  </a:ext>
                </a:extLst>
              </a:tr>
            </a:tbl>
          </a:graphicData>
        </a:graphic>
      </p:graphicFrame>
      <p:sp>
        <p:nvSpPr>
          <p:cNvPr id="5" name="TextBox 4"/>
          <p:cNvSpPr txBox="1"/>
          <p:nvPr/>
        </p:nvSpPr>
        <p:spPr>
          <a:xfrm>
            <a:off x="2133600" y="6248400"/>
            <a:ext cx="6553200" cy="461665"/>
          </a:xfrm>
          <a:prstGeom prst="rect">
            <a:avLst/>
          </a:prstGeom>
          <a:solidFill>
            <a:schemeClr val="bg1"/>
          </a:solidFill>
        </p:spPr>
        <p:txBody>
          <a:bodyPr wrap="square" rtlCol="0">
            <a:spAutoFit/>
          </a:bodyPr>
          <a:lstStyle/>
          <a:p>
            <a:pPr algn="r"/>
            <a:r>
              <a:rPr lang="en-US" sz="2400" b="1" dirty="0">
                <a:solidFill>
                  <a:schemeClr val="tx1">
                    <a:lumMod val="75000"/>
                    <a:lumOff val="25000"/>
                  </a:schemeClr>
                </a:solidFill>
                <a:latin typeface="Arial Narrow" panose="020B0606020202030204" pitchFamily="34" charset="0"/>
                <a:cs typeface="Arial" panose="020B0604020202020204" pitchFamily="34" charset="0"/>
              </a:rPr>
              <a:t>*These options remove a lead from the page</a:t>
            </a:r>
          </a:p>
        </p:txBody>
      </p:sp>
    </p:spTree>
    <p:custDataLst>
      <p:tags r:id="rId1"/>
    </p:custDataLst>
    <p:extLst>
      <p:ext uri="{BB962C8B-B14F-4D97-AF65-F5344CB8AC3E}">
        <p14:creationId xmlns:p14="http://schemas.microsoft.com/office/powerpoint/2010/main" val="275771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4"/>
          <a:srcRect t="24348"/>
          <a:stretch/>
        </p:blipFill>
        <p:spPr>
          <a:xfrm>
            <a:off x="2133600" y="1143000"/>
            <a:ext cx="5257800" cy="5486400"/>
          </a:xfrm>
          <a:prstGeom prst="rect">
            <a:avLst/>
          </a:prstGeom>
          <a:ln>
            <a:solidFill>
              <a:schemeClr val="accent1"/>
            </a:solidFill>
          </a:ln>
        </p:spPr>
      </p:pic>
      <p:sp>
        <p:nvSpPr>
          <p:cNvPr id="3" name="Title 2"/>
          <p:cNvSpPr>
            <a:spLocks noGrp="1"/>
          </p:cNvSpPr>
          <p:nvPr>
            <p:ph type="title"/>
          </p:nvPr>
        </p:nvSpPr>
        <p:spPr/>
        <p:txBody>
          <a:bodyPr>
            <a:normAutofit/>
          </a:bodyPr>
          <a:lstStyle/>
          <a:p>
            <a:r>
              <a:rPr lang="en-US" sz="2800" dirty="0"/>
              <a:t>Admitting a CANDIDATE</a:t>
            </a:r>
          </a:p>
        </p:txBody>
      </p:sp>
    </p:spTree>
    <p:custDataLst>
      <p:tags r:id="rId1"/>
    </p:custDataLst>
    <p:extLst>
      <p:ext uri="{BB962C8B-B14F-4D97-AF65-F5344CB8AC3E}">
        <p14:creationId xmlns:p14="http://schemas.microsoft.com/office/powerpoint/2010/main" val="1563102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Where do membership leads come from?</a:t>
            </a:r>
          </a:p>
        </p:txBody>
      </p:sp>
      <p:pic>
        <p:nvPicPr>
          <p:cNvPr id="4" name="Picture 3"/>
          <p:cNvPicPr>
            <a:picLocks noChangeAspect="1"/>
          </p:cNvPicPr>
          <p:nvPr/>
        </p:nvPicPr>
        <p:blipFill>
          <a:blip r:embed="rId4"/>
          <a:stretch>
            <a:fillRect/>
          </a:stretch>
        </p:blipFill>
        <p:spPr>
          <a:xfrm>
            <a:off x="736848" y="2057400"/>
            <a:ext cx="2387352" cy="2549895"/>
          </a:xfrm>
          <a:prstGeom prst="rect">
            <a:avLst/>
          </a:prstGeom>
        </p:spPr>
      </p:pic>
      <p:sp>
        <p:nvSpPr>
          <p:cNvPr id="6" name="Content Placeholder 5"/>
          <p:cNvSpPr>
            <a:spLocks noGrp="1"/>
          </p:cNvSpPr>
          <p:nvPr>
            <p:ph idx="1"/>
          </p:nvPr>
        </p:nvSpPr>
        <p:spPr>
          <a:xfrm>
            <a:off x="302162" y="4508260"/>
            <a:ext cx="2819400" cy="1614059"/>
          </a:xfrm>
        </p:spPr>
        <p:txBody>
          <a:bodyPr>
            <a:noAutofit/>
          </a:bodyPr>
          <a:lstStyle/>
          <a:p>
            <a:pPr marL="0" indent="0" algn="ctr">
              <a:buNone/>
            </a:pPr>
            <a:r>
              <a:rPr lang="en-US" sz="3600" dirty="0">
                <a:solidFill>
                  <a:schemeClr val="tx1">
                    <a:lumMod val="65000"/>
                    <a:lumOff val="35000"/>
                  </a:schemeClr>
                </a:solidFill>
              </a:rPr>
              <a:t>Prospective</a:t>
            </a:r>
            <a:br>
              <a:rPr lang="en-US" sz="3600" dirty="0">
                <a:solidFill>
                  <a:schemeClr val="tx1">
                    <a:lumMod val="65000"/>
                    <a:lumOff val="35000"/>
                  </a:schemeClr>
                </a:solidFill>
              </a:rPr>
            </a:br>
            <a:r>
              <a:rPr lang="en-US" sz="3600" dirty="0">
                <a:solidFill>
                  <a:schemeClr val="tx1">
                    <a:lumMod val="65000"/>
                    <a:lumOff val="35000"/>
                  </a:schemeClr>
                </a:solidFill>
              </a:rPr>
              <a:t>members</a:t>
            </a:r>
          </a:p>
        </p:txBody>
      </p:sp>
      <p:sp>
        <p:nvSpPr>
          <p:cNvPr id="2" name="Rectangle 1"/>
          <p:cNvSpPr/>
          <p:nvPr/>
        </p:nvSpPr>
        <p:spPr>
          <a:xfrm>
            <a:off x="3121562" y="4533900"/>
            <a:ext cx="3377911" cy="1754326"/>
          </a:xfrm>
          <a:prstGeom prst="rect">
            <a:avLst/>
          </a:prstGeom>
        </p:spPr>
        <p:txBody>
          <a:bodyPr wrap="square">
            <a:spAutoFit/>
          </a:bodyPr>
          <a:lstStyle/>
          <a:p>
            <a:pPr algn="ctr"/>
            <a:r>
              <a:rPr lang="en-US" sz="3600" dirty="0">
                <a:solidFill>
                  <a:schemeClr val="tx1">
                    <a:lumMod val="65000"/>
                    <a:lumOff val="35000"/>
                  </a:schemeClr>
                </a:solidFill>
                <a:latin typeface="Arial Narrow" panose="020B0606020202030204" pitchFamily="34" charset="0"/>
              </a:rPr>
              <a:t>Relocating or returning members</a:t>
            </a:r>
            <a:br>
              <a:rPr lang="en-US" sz="3600" dirty="0">
                <a:solidFill>
                  <a:schemeClr val="tx1">
                    <a:lumMod val="65000"/>
                    <a:lumOff val="35000"/>
                  </a:schemeClr>
                </a:solidFill>
                <a:latin typeface="Arial Narrow" panose="020B0606020202030204" pitchFamily="34" charset="0"/>
              </a:rPr>
            </a:br>
            <a:endParaRPr lang="en-US" sz="3600" dirty="0">
              <a:latin typeface="Arial Narrow" panose="020B0606020202030204" pitchFamily="34" charset="0"/>
            </a:endParaRPr>
          </a:p>
        </p:txBody>
      </p:sp>
      <p:pic>
        <p:nvPicPr>
          <p:cNvPr id="10" name="Picture 9"/>
          <p:cNvPicPr>
            <a:picLocks noChangeAspect="1"/>
          </p:cNvPicPr>
          <p:nvPr/>
        </p:nvPicPr>
        <p:blipFill>
          <a:blip r:embed="rId5"/>
          <a:stretch>
            <a:fillRect/>
          </a:stretch>
        </p:blipFill>
        <p:spPr>
          <a:xfrm>
            <a:off x="6400800" y="2286000"/>
            <a:ext cx="2518379" cy="2457450"/>
          </a:xfrm>
          <a:prstGeom prst="rect">
            <a:avLst/>
          </a:prstGeom>
          <a:solidFill>
            <a:schemeClr val="accent1"/>
          </a:solidFill>
        </p:spPr>
      </p:pic>
      <p:sp>
        <p:nvSpPr>
          <p:cNvPr id="8" name="Rectangle 7"/>
          <p:cNvSpPr/>
          <p:nvPr/>
        </p:nvSpPr>
        <p:spPr>
          <a:xfrm>
            <a:off x="6707796" y="4486785"/>
            <a:ext cx="1904386" cy="1200329"/>
          </a:xfrm>
          <a:prstGeom prst="rect">
            <a:avLst/>
          </a:prstGeom>
        </p:spPr>
        <p:txBody>
          <a:bodyPr wrap="square">
            <a:spAutoFit/>
          </a:bodyPr>
          <a:lstStyle/>
          <a:p>
            <a:pPr algn="ctr"/>
            <a:r>
              <a:rPr lang="en-US" sz="3600" dirty="0">
                <a:solidFill>
                  <a:schemeClr val="tx1">
                    <a:lumMod val="65000"/>
                    <a:lumOff val="35000"/>
                  </a:schemeClr>
                </a:solidFill>
                <a:latin typeface="Arial Narrow" panose="020B0606020202030204" pitchFamily="34" charset="0"/>
              </a:rPr>
              <a:t>Member </a:t>
            </a:r>
          </a:p>
          <a:p>
            <a:pPr algn="ctr"/>
            <a:r>
              <a:rPr lang="en-US" sz="3600" dirty="0">
                <a:solidFill>
                  <a:schemeClr val="tx1">
                    <a:lumMod val="65000"/>
                    <a:lumOff val="35000"/>
                  </a:schemeClr>
                </a:solidFill>
                <a:latin typeface="Arial Narrow" panose="020B0606020202030204" pitchFamily="34" charset="0"/>
              </a:rPr>
              <a:t>referrals</a:t>
            </a:r>
            <a:endParaRPr lang="en-US" sz="3600" dirty="0">
              <a:latin typeface="Arial Narrow" panose="020B0606020202030204" pitchFamily="34" charset="0"/>
            </a:endParaRPr>
          </a:p>
        </p:txBody>
      </p:sp>
      <p:pic>
        <p:nvPicPr>
          <p:cNvPr id="7" name="Picture 6"/>
          <p:cNvPicPr>
            <a:picLocks noChangeAspect="1"/>
          </p:cNvPicPr>
          <p:nvPr/>
        </p:nvPicPr>
        <p:blipFill>
          <a:blip r:embed="rId6"/>
          <a:stretch>
            <a:fillRect/>
          </a:stretch>
        </p:blipFill>
        <p:spPr>
          <a:xfrm>
            <a:off x="3524250" y="2286000"/>
            <a:ext cx="2476500" cy="2247900"/>
          </a:xfrm>
          <a:prstGeom prst="rect">
            <a:avLst/>
          </a:prstGeom>
        </p:spPr>
      </p:pic>
    </p:spTree>
    <p:custDataLst>
      <p:tags r:id="rId1"/>
    </p:custDataLst>
    <p:extLst>
      <p:ext uri="{BB962C8B-B14F-4D97-AF65-F5344CB8AC3E}">
        <p14:creationId xmlns:p14="http://schemas.microsoft.com/office/powerpoint/2010/main" val="48681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4">
            <a:extLst>
              <a:ext uri="{28A0092B-C50C-407E-A947-70E740481C1C}">
                <a14:useLocalDpi xmlns:a14="http://schemas.microsoft.com/office/drawing/2010/main" val="0"/>
              </a:ext>
            </a:extLst>
          </a:blip>
          <a:srcRect t="1" b="48484"/>
          <a:stretch/>
        </p:blipFill>
        <p:spPr bwMode="auto">
          <a:xfrm>
            <a:off x="286657" y="1219200"/>
            <a:ext cx="7842250" cy="3505200"/>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rotWithShape="1">
          <a:blip r:embed="rId5"/>
          <a:srcRect b="13279"/>
          <a:stretch/>
        </p:blipFill>
        <p:spPr>
          <a:xfrm>
            <a:off x="4419600" y="3505200"/>
            <a:ext cx="4495800" cy="3205163"/>
          </a:xfrm>
          <a:prstGeom prst="rect">
            <a:avLst/>
          </a:prstGeom>
          <a:ln>
            <a:solidFill>
              <a:schemeClr val="accent1"/>
            </a:solidFill>
          </a:ln>
        </p:spPr>
      </p:pic>
      <p:sp>
        <p:nvSpPr>
          <p:cNvPr id="8" name="Title 7"/>
          <p:cNvSpPr>
            <a:spLocks noGrp="1"/>
          </p:cNvSpPr>
          <p:nvPr>
            <p:ph type="title"/>
          </p:nvPr>
        </p:nvSpPr>
        <p:spPr/>
        <p:txBody>
          <a:bodyPr>
            <a:normAutofit/>
          </a:bodyPr>
          <a:lstStyle/>
          <a:p>
            <a:r>
              <a:rPr lang="en-US" sz="2800" dirty="0"/>
              <a:t>VIEWING CURRENT AND PAST LEADS</a:t>
            </a:r>
          </a:p>
        </p:txBody>
      </p:sp>
    </p:spTree>
    <p:custDataLst>
      <p:tags r:id="rId1"/>
    </p:custDataLst>
    <p:extLst>
      <p:ext uri="{BB962C8B-B14F-4D97-AF65-F5344CB8AC3E}">
        <p14:creationId xmlns:p14="http://schemas.microsoft.com/office/powerpoint/2010/main" val="2534784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t="37002" b="16501"/>
          <a:stretch/>
        </p:blipFill>
        <p:spPr>
          <a:xfrm>
            <a:off x="2148468" y="5991508"/>
            <a:ext cx="4545693" cy="728822"/>
          </a:xfrm>
          <a:prstGeom prst="rect">
            <a:avLst/>
          </a:prstGeom>
        </p:spPr>
      </p:pic>
      <p:sp>
        <p:nvSpPr>
          <p:cNvPr id="5" name="Title 4"/>
          <p:cNvSpPr>
            <a:spLocks noGrp="1"/>
          </p:cNvSpPr>
          <p:nvPr>
            <p:ph type="title"/>
          </p:nvPr>
        </p:nvSpPr>
        <p:spPr/>
        <p:txBody>
          <a:bodyPr>
            <a:normAutofit/>
          </a:bodyPr>
          <a:lstStyle/>
          <a:p>
            <a:r>
              <a:rPr lang="en-US" sz="2800" dirty="0"/>
              <a:t>EXECUTIVE summary </a:t>
            </a:r>
          </a:p>
        </p:txBody>
      </p:sp>
      <p:pic>
        <p:nvPicPr>
          <p:cNvPr id="3" name="Picture 2"/>
          <p:cNvPicPr>
            <a:picLocks noChangeAspect="1"/>
          </p:cNvPicPr>
          <p:nvPr/>
        </p:nvPicPr>
        <p:blipFill rotWithShape="1">
          <a:blip r:embed="rId5"/>
          <a:srcRect l="4379" b="2917"/>
          <a:stretch/>
        </p:blipFill>
        <p:spPr>
          <a:xfrm>
            <a:off x="457200" y="1024054"/>
            <a:ext cx="8343900" cy="5071946"/>
          </a:xfrm>
          <a:prstGeom prst="rect">
            <a:avLst/>
          </a:prstGeom>
        </p:spPr>
      </p:pic>
      <p:sp>
        <p:nvSpPr>
          <p:cNvPr id="10" name="Frame 9"/>
          <p:cNvSpPr/>
          <p:nvPr/>
        </p:nvSpPr>
        <p:spPr>
          <a:xfrm>
            <a:off x="4343400" y="6206989"/>
            <a:ext cx="2360102" cy="498611"/>
          </a:xfrm>
          <a:prstGeom prst="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83353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555703" y="1524000"/>
            <a:ext cx="8021450" cy="1766887"/>
          </a:xfrm>
          <a:prstGeom prst="rect">
            <a:avLst/>
          </a:prstGeom>
        </p:spPr>
      </p:pic>
      <p:sp>
        <p:nvSpPr>
          <p:cNvPr id="5" name="Title 4"/>
          <p:cNvSpPr>
            <a:spLocks noGrp="1"/>
          </p:cNvSpPr>
          <p:nvPr>
            <p:ph type="title"/>
          </p:nvPr>
        </p:nvSpPr>
        <p:spPr/>
        <p:txBody>
          <a:bodyPr>
            <a:normAutofit/>
          </a:bodyPr>
          <a:lstStyle/>
          <a:p>
            <a:r>
              <a:rPr lang="en-US" sz="2800" dirty="0"/>
              <a:t>REPORTING OFFICERS</a:t>
            </a:r>
          </a:p>
        </p:txBody>
      </p:sp>
      <p:sp>
        <p:nvSpPr>
          <p:cNvPr id="9" name="TextBox 8"/>
          <p:cNvSpPr txBox="1"/>
          <p:nvPr/>
        </p:nvSpPr>
        <p:spPr>
          <a:xfrm>
            <a:off x="152400" y="6172200"/>
            <a:ext cx="2667000" cy="685800"/>
          </a:xfrm>
          <a:prstGeom prst="rect">
            <a:avLst/>
          </a:prstGeom>
          <a:solidFill>
            <a:srgbClr val="FFFFFF"/>
          </a:solidFill>
        </p:spPr>
        <p:txBody>
          <a:bodyPr wrap="square" rtlCol="0">
            <a:spAutoFit/>
          </a:bodyPr>
          <a:lstStyle/>
          <a:p>
            <a:endParaRPr lang="en-US" dirty="0"/>
          </a:p>
        </p:txBody>
      </p:sp>
      <p:sp>
        <p:nvSpPr>
          <p:cNvPr id="17" name="Frame 16"/>
          <p:cNvSpPr/>
          <p:nvPr/>
        </p:nvSpPr>
        <p:spPr>
          <a:xfrm>
            <a:off x="685800" y="1570604"/>
            <a:ext cx="7010400" cy="486796"/>
          </a:xfrm>
          <a:prstGeom prst="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5"/>
          <a:srcRect r="6173"/>
          <a:stretch/>
        </p:blipFill>
        <p:spPr>
          <a:xfrm>
            <a:off x="702527" y="3719513"/>
            <a:ext cx="7908073" cy="2438400"/>
          </a:xfrm>
          <a:prstGeom prst="rect">
            <a:avLst/>
          </a:prstGeom>
        </p:spPr>
      </p:pic>
    </p:spTree>
    <p:custDataLst>
      <p:tags r:id="rId1"/>
    </p:custDataLst>
    <p:extLst>
      <p:ext uri="{BB962C8B-B14F-4D97-AF65-F5344CB8AC3E}">
        <p14:creationId xmlns:p14="http://schemas.microsoft.com/office/powerpoint/2010/main" val="221666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DELEGATION</a:t>
            </a:r>
          </a:p>
        </p:txBody>
      </p:sp>
      <p:sp>
        <p:nvSpPr>
          <p:cNvPr id="9" name="TextBox 8"/>
          <p:cNvSpPr txBox="1"/>
          <p:nvPr/>
        </p:nvSpPr>
        <p:spPr>
          <a:xfrm>
            <a:off x="152400" y="6172200"/>
            <a:ext cx="2667000" cy="685800"/>
          </a:xfrm>
          <a:prstGeom prst="rect">
            <a:avLst/>
          </a:prstGeom>
          <a:solidFill>
            <a:srgbClr val="FFFFFF"/>
          </a:solidFill>
        </p:spPr>
        <p:txBody>
          <a:bodyPr wrap="square" rtlCol="0">
            <a:spAutoFit/>
          </a:bodyPr>
          <a:lstStyle/>
          <a:p>
            <a:endParaRPr lang="en-US" dirty="0"/>
          </a:p>
        </p:txBody>
      </p:sp>
      <p:pic>
        <p:nvPicPr>
          <p:cNvPr id="2" name="Picture 1"/>
          <p:cNvPicPr>
            <a:picLocks noChangeAspect="1"/>
          </p:cNvPicPr>
          <p:nvPr/>
        </p:nvPicPr>
        <p:blipFill rotWithShape="1">
          <a:blip r:embed="rId4"/>
          <a:srcRect r="939"/>
          <a:stretch/>
        </p:blipFill>
        <p:spPr>
          <a:xfrm>
            <a:off x="26020" y="1295400"/>
            <a:ext cx="9067800" cy="1752600"/>
          </a:xfrm>
          <a:prstGeom prst="rect">
            <a:avLst/>
          </a:prstGeom>
        </p:spPr>
      </p:pic>
      <p:pic>
        <p:nvPicPr>
          <p:cNvPr id="6" name="Picture 5"/>
          <p:cNvPicPr>
            <a:picLocks noChangeAspect="1"/>
          </p:cNvPicPr>
          <p:nvPr/>
        </p:nvPicPr>
        <p:blipFill rotWithShape="1">
          <a:blip r:embed="rId5"/>
          <a:srcRect r="539"/>
          <a:stretch/>
        </p:blipFill>
        <p:spPr>
          <a:xfrm>
            <a:off x="152400" y="3200400"/>
            <a:ext cx="8747745" cy="3162300"/>
          </a:xfrm>
          <a:prstGeom prst="rect">
            <a:avLst/>
          </a:prstGeom>
        </p:spPr>
      </p:pic>
    </p:spTree>
    <p:custDataLst>
      <p:tags r:id="rId1"/>
    </p:custDataLst>
    <p:extLst>
      <p:ext uri="{BB962C8B-B14F-4D97-AF65-F5344CB8AC3E}">
        <p14:creationId xmlns:p14="http://schemas.microsoft.com/office/powerpoint/2010/main" val="92526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Next steps</a:t>
            </a:r>
          </a:p>
        </p:txBody>
      </p:sp>
      <p:sp>
        <p:nvSpPr>
          <p:cNvPr id="6" name="Content Placeholder 2"/>
          <p:cNvSpPr txBox="1">
            <a:spLocks/>
          </p:cNvSpPr>
          <p:nvPr/>
        </p:nvSpPr>
        <p:spPr bwMode="auto">
          <a:xfrm>
            <a:off x="304800" y="1295400"/>
            <a:ext cx="8369603" cy="1460499"/>
          </a:xfrm>
          <a:prstGeom prst="rect">
            <a:avLst/>
          </a:prstGeom>
          <a:noFill/>
          <a:ln>
            <a:noFill/>
          </a:ln>
        </p:spPr>
        <p:txBody>
          <a:bodyPr lIns="0" tIns="0" rIns="0" bIns="0"/>
          <a:lstStyle>
            <a:lvl1pPr defTabSz="457200" eaLnBrk="0" hangingPunct="0">
              <a:defRPr sz="2400">
                <a:solidFill>
                  <a:schemeClr val="tx1"/>
                </a:solidFill>
                <a:latin typeface="Arial" panose="020B0604020202020204" pitchFamily="34" charset="0"/>
                <a:ea typeface="ヒラギノ角ゴ Pro W3" pitchFamily="-84" charset="-128"/>
              </a:defRPr>
            </a:lvl1pPr>
            <a:lvl2pPr marL="742950" indent="-285750" defTabSz="457200" eaLnBrk="0" hangingPunct="0">
              <a:defRPr sz="2400">
                <a:solidFill>
                  <a:schemeClr val="tx1"/>
                </a:solidFill>
                <a:latin typeface="Arial" panose="020B0604020202020204" pitchFamily="34" charset="0"/>
                <a:ea typeface="ヒラギノ角ゴ Pro W3" pitchFamily="-84" charset="-128"/>
              </a:defRPr>
            </a:lvl2pPr>
            <a:lvl3pPr marL="1143000" indent="-228600" defTabSz="457200" eaLnBrk="0" hangingPunct="0">
              <a:defRPr sz="2400">
                <a:solidFill>
                  <a:schemeClr val="tx1"/>
                </a:solidFill>
                <a:latin typeface="Arial" panose="020B0604020202020204" pitchFamily="34" charset="0"/>
                <a:ea typeface="ヒラギノ角ゴ Pro W3" pitchFamily="-84" charset="-128"/>
              </a:defRPr>
            </a:lvl3pPr>
            <a:lvl4pPr marL="1600200" indent="-228600" defTabSz="457200" eaLnBrk="0" hangingPunct="0">
              <a:defRPr sz="2400">
                <a:solidFill>
                  <a:schemeClr val="tx1"/>
                </a:solidFill>
                <a:latin typeface="Arial" panose="020B0604020202020204" pitchFamily="34" charset="0"/>
                <a:ea typeface="ヒラギノ角ゴ Pro W3" pitchFamily="-84" charset="-128"/>
              </a:defRPr>
            </a:lvl4pPr>
            <a:lvl5pPr marL="2057400" indent="-228600" defTabSz="457200" eaLnBrk="0" hangingPunct="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marL="457200" indent="-457200" eaLnBrk="1" hangingPunct="1">
              <a:spcBef>
                <a:spcPts val="1200"/>
              </a:spcBef>
              <a:buFont typeface="Arial" panose="020B0604020202020204" pitchFamily="34" charset="0"/>
              <a:buChar char="•"/>
            </a:pPr>
            <a:r>
              <a:rPr lang="en-US" altLang="en-US" sz="3000" b="1" dirty="0">
                <a:solidFill>
                  <a:schemeClr val="tx2"/>
                </a:solidFill>
                <a:latin typeface="Arial Narrow" panose="020B0606020202030204" pitchFamily="34" charset="0"/>
                <a:ea typeface="MS PGothic" panose="020B0600070205080204" pitchFamily="34" charset="-128"/>
                <a:cs typeface="Georgia" panose="02040502050405020303" pitchFamily="18" charset="0"/>
              </a:rPr>
              <a:t>Tell others </a:t>
            </a:r>
            <a:r>
              <a:rPr lang="en-US" altLang="en-US" sz="3000" dirty="0">
                <a:solidFill>
                  <a:schemeClr val="tx1">
                    <a:lumMod val="75000"/>
                    <a:lumOff val="25000"/>
                  </a:schemeClr>
                </a:solidFill>
                <a:latin typeface="Arial Narrow" panose="020B0606020202030204" pitchFamily="34" charset="0"/>
                <a:ea typeface="MS PGothic" panose="020B0600070205080204" pitchFamily="34" charset="-128"/>
                <a:cs typeface="Georgia" panose="02040502050405020303" pitchFamily="18" charset="0"/>
              </a:rPr>
              <a:t>about the advantages of managing leads online</a:t>
            </a:r>
          </a:p>
          <a:p>
            <a:pPr marL="457200" indent="-457200" eaLnBrk="1" hangingPunct="1">
              <a:spcBef>
                <a:spcPts val="1200"/>
              </a:spcBef>
              <a:buFont typeface="Arial" panose="020B0604020202020204" pitchFamily="34" charset="0"/>
              <a:buChar char="•"/>
            </a:pPr>
            <a:r>
              <a:rPr lang="en-US" altLang="en-US" sz="3000" b="1" dirty="0">
                <a:solidFill>
                  <a:schemeClr val="tx2"/>
                </a:solidFill>
                <a:latin typeface="Arial Narrow" panose="020B0606020202030204" pitchFamily="34" charset="0"/>
                <a:ea typeface="MS PGothic" panose="020B0600070205080204" pitchFamily="34" charset="-128"/>
                <a:cs typeface="Georgia" panose="02040502050405020303" pitchFamily="18" charset="0"/>
              </a:rPr>
              <a:t>Tell your district </a:t>
            </a:r>
            <a:r>
              <a:rPr lang="en-US" altLang="en-US" sz="3000" dirty="0">
                <a:solidFill>
                  <a:schemeClr val="tx1">
                    <a:lumMod val="75000"/>
                    <a:lumOff val="25000"/>
                  </a:schemeClr>
                </a:solidFill>
                <a:latin typeface="Arial Narrow" panose="020B0606020202030204" pitchFamily="34" charset="0"/>
                <a:ea typeface="MS PGothic" panose="020B0600070205080204" pitchFamily="34" charset="-128"/>
                <a:cs typeface="Georgia" panose="02040502050405020303" pitchFamily="18" charset="0"/>
              </a:rPr>
              <a:t>that your club is looking for leads</a:t>
            </a:r>
            <a:endParaRPr lang="en-US" altLang="en-US" sz="3000" b="1" dirty="0">
              <a:solidFill>
                <a:schemeClr val="tx2"/>
              </a:solidFill>
              <a:latin typeface="Arial Narrow" panose="020B0606020202030204" pitchFamily="34" charset="0"/>
              <a:ea typeface="MS PGothic" panose="020B0600070205080204" pitchFamily="34" charset="-128"/>
              <a:cs typeface="Georgia" panose="02040502050405020303" pitchFamily="18" charset="0"/>
            </a:endParaRPr>
          </a:p>
          <a:p>
            <a:pPr marL="457200" indent="-457200" eaLnBrk="1" hangingPunct="1">
              <a:spcBef>
                <a:spcPts val="1200"/>
              </a:spcBef>
              <a:buFont typeface="Arial" panose="020B0604020202020204" pitchFamily="34" charset="0"/>
              <a:buChar char="•"/>
            </a:pPr>
            <a:r>
              <a:rPr lang="en-US" altLang="en-US" sz="3000" b="1" dirty="0">
                <a:solidFill>
                  <a:schemeClr val="tx2"/>
                </a:solidFill>
                <a:latin typeface="Arial Narrow" panose="020B0606020202030204" pitchFamily="34" charset="0"/>
                <a:ea typeface="MS PGothic" panose="020B0600070205080204" pitchFamily="34" charset="-128"/>
                <a:cs typeface="Georgia" panose="02040502050405020303" pitchFamily="18" charset="0"/>
              </a:rPr>
              <a:t>Make sure your district leaders know </a:t>
            </a:r>
            <a:r>
              <a:rPr lang="en-US" altLang="en-US" sz="3000" dirty="0">
                <a:solidFill>
                  <a:schemeClr val="tx1">
                    <a:lumMod val="75000"/>
                    <a:lumOff val="25000"/>
                  </a:schemeClr>
                </a:solidFill>
                <a:latin typeface="Arial Narrow" panose="020B0606020202030204" pitchFamily="34" charset="0"/>
                <a:ea typeface="MS PGothic" panose="020B0600070205080204" pitchFamily="34" charset="-128"/>
                <a:cs typeface="Georgia" panose="02040502050405020303" pitchFamily="18" charset="0"/>
              </a:rPr>
              <a:t>what your club offers candidates</a:t>
            </a:r>
            <a:endParaRPr lang="en-US" altLang="en-US" sz="3000" b="1" dirty="0">
              <a:solidFill>
                <a:schemeClr val="tx2"/>
              </a:solidFill>
              <a:latin typeface="Arial Narrow" panose="020B0606020202030204" pitchFamily="34" charset="0"/>
              <a:ea typeface="MS PGothic" panose="020B0600070205080204" pitchFamily="34" charset="-128"/>
              <a:cs typeface="Georgia" panose="02040502050405020303" pitchFamily="18" charset="0"/>
            </a:endParaRPr>
          </a:p>
          <a:p>
            <a:pPr marL="457200" indent="-457200" eaLnBrk="1" hangingPunct="1">
              <a:spcBef>
                <a:spcPts val="1200"/>
              </a:spcBef>
              <a:buFont typeface="Arial" panose="020B0604020202020204" pitchFamily="34" charset="0"/>
              <a:buChar char="•"/>
            </a:pPr>
            <a:r>
              <a:rPr lang="en-US" altLang="en-US" sz="3000" b="1" dirty="0">
                <a:solidFill>
                  <a:schemeClr val="tx2"/>
                </a:solidFill>
                <a:latin typeface="Arial Narrow" panose="020B0606020202030204" pitchFamily="34" charset="0"/>
                <a:ea typeface="MS PGothic" panose="020B0600070205080204" pitchFamily="34" charset="-128"/>
                <a:cs typeface="Georgia" panose="02040502050405020303" pitchFamily="18" charset="0"/>
              </a:rPr>
              <a:t>Make a plan </a:t>
            </a:r>
            <a:r>
              <a:rPr lang="en-US" altLang="en-US" sz="3000" dirty="0">
                <a:solidFill>
                  <a:schemeClr val="tx1">
                    <a:lumMod val="75000"/>
                    <a:lumOff val="25000"/>
                  </a:schemeClr>
                </a:solidFill>
                <a:latin typeface="Arial Narrow" panose="020B0606020202030204" pitchFamily="34" charset="0"/>
                <a:ea typeface="MS PGothic" panose="020B0600070205080204" pitchFamily="34" charset="-128"/>
                <a:cs typeface="Georgia" panose="02040502050405020303" pitchFamily="18" charset="0"/>
              </a:rPr>
              <a:t>for managing leads</a:t>
            </a:r>
          </a:p>
          <a:p>
            <a:pPr marL="457200" indent="-457200" eaLnBrk="1" hangingPunct="1">
              <a:spcBef>
                <a:spcPts val="1200"/>
              </a:spcBef>
              <a:buFont typeface="Arial" panose="020B0604020202020204" pitchFamily="34" charset="0"/>
              <a:buChar char="•"/>
            </a:pPr>
            <a:r>
              <a:rPr lang="en-US" altLang="en-US" sz="3000" b="1" dirty="0">
                <a:solidFill>
                  <a:schemeClr val="tx2"/>
                </a:solidFill>
                <a:latin typeface="Arial Narrow" panose="020B0606020202030204" pitchFamily="34" charset="0"/>
                <a:ea typeface="MS PGothic" panose="020B0600070205080204" pitchFamily="34" charset="-128"/>
                <a:cs typeface="Georgia" panose="02040502050405020303" pitchFamily="18" charset="0"/>
              </a:rPr>
              <a:t>Encourage new leads </a:t>
            </a:r>
            <a:r>
              <a:rPr lang="en-US" altLang="en-US" sz="3000" dirty="0">
                <a:solidFill>
                  <a:schemeClr val="tx1">
                    <a:lumMod val="75000"/>
                    <a:lumOff val="25000"/>
                  </a:schemeClr>
                </a:solidFill>
                <a:latin typeface="Arial Narrow" panose="020B0606020202030204" pitchFamily="34" charset="0"/>
                <a:ea typeface="MS PGothic" panose="020B0600070205080204" pitchFamily="34" charset="-128"/>
                <a:cs typeface="Georgia" panose="02040502050405020303" pitchFamily="18" charset="0"/>
              </a:rPr>
              <a:t>by linking to rotary.org/join on your website and social media pages and including it in brochures and other materials</a:t>
            </a:r>
            <a:br>
              <a:rPr lang="en-US" altLang="en-US" sz="3200" dirty="0">
                <a:solidFill>
                  <a:schemeClr val="tx1">
                    <a:lumMod val="65000"/>
                    <a:lumOff val="35000"/>
                  </a:schemeClr>
                </a:solidFill>
                <a:latin typeface="Georgia" panose="02040502050405020303" pitchFamily="18" charset="0"/>
                <a:ea typeface="MS PGothic" panose="020B0600070205080204" pitchFamily="34" charset="-128"/>
                <a:cs typeface="Georgia" panose="02040502050405020303" pitchFamily="18" charset="0"/>
              </a:rPr>
            </a:br>
            <a:br>
              <a:rPr lang="en-US" altLang="en-US" sz="3600" dirty="0">
                <a:solidFill>
                  <a:schemeClr val="tx1">
                    <a:lumMod val="75000"/>
                    <a:lumOff val="25000"/>
                  </a:schemeClr>
                </a:solidFill>
                <a:latin typeface="Georgia" panose="02040502050405020303" pitchFamily="18" charset="0"/>
                <a:ea typeface="MS PGothic" panose="020B0600070205080204" pitchFamily="34" charset="-128"/>
                <a:cs typeface="Georgia" panose="02040502050405020303" pitchFamily="18" charset="0"/>
              </a:rPr>
            </a:br>
            <a:endParaRPr lang="en-US" altLang="en-US" sz="3600" dirty="0">
              <a:solidFill>
                <a:schemeClr val="tx1">
                  <a:lumMod val="75000"/>
                  <a:lumOff val="25000"/>
                </a:schemeClr>
              </a:solidFill>
              <a:latin typeface="Georgia" panose="02040502050405020303" pitchFamily="18" charset="0"/>
              <a:ea typeface="MS PGothic" panose="020B0600070205080204" pitchFamily="34" charset="-128"/>
              <a:cs typeface="Georgia" panose="02040502050405020303" pitchFamily="18" charset="0"/>
            </a:endParaRPr>
          </a:p>
        </p:txBody>
      </p:sp>
    </p:spTree>
    <p:custDataLst>
      <p:tags r:id="rId1"/>
    </p:custDataLst>
    <p:extLst>
      <p:ext uri="{BB962C8B-B14F-4D97-AF65-F5344CB8AC3E}">
        <p14:creationId xmlns:p14="http://schemas.microsoft.com/office/powerpoint/2010/main" val="166548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90800"/>
            <a:ext cx="9144000" cy="152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Arial Narrow" panose="020B0606020202030204" pitchFamily="34" charset="0"/>
              </a:rPr>
              <a:t>QUESTIONS?</a:t>
            </a:r>
          </a:p>
        </p:txBody>
      </p:sp>
      <p:sp>
        <p:nvSpPr>
          <p:cNvPr id="6" name="Rectangle 5"/>
          <p:cNvSpPr/>
          <p:nvPr/>
        </p:nvSpPr>
        <p:spPr>
          <a:xfrm>
            <a:off x="0" y="2590800"/>
            <a:ext cx="9144000" cy="1524000"/>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7200" dirty="0">
                <a:latin typeface="Arial Narrow" panose="020B0606020202030204" pitchFamily="34" charset="0"/>
              </a:rPr>
              <a:t>QUESTIONS?</a:t>
            </a:r>
          </a:p>
        </p:txBody>
      </p:sp>
      <p:sp>
        <p:nvSpPr>
          <p:cNvPr id="2" name="TextBox 1"/>
          <p:cNvSpPr txBox="1"/>
          <p:nvPr/>
        </p:nvSpPr>
        <p:spPr>
          <a:xfrm>
            <a:off x="1524000" y="4876800"/>
            <a:ext cx="6781800" cy="646331"/>
          </a:xfrm>
          <a:prstGeom prst="rect">
            <a:avLst/>
          </a:prstGeom>
          <a:solidFill>
            <a:schemeClr val="bg1"/>
          </a:solidFill>
        </p:spPr>
        <p:txBody>
          <a:bodyPr wrap="square" rtlCol="0">
            <a:spAutoFit/>
          </a:bodyPr>
          <a:lstStyle/>
          <a:p>
            <a:r>
              <a:rPr lang="en-US" sz="3600" dirty="0">
                <a:solidFill>
                  <a:schemeClr val="tx1">
                    <a:lumMod val="75000"/>
                    <a:lumOff val="25000"/>
                  </a:schemeClr>
                </a:solidFill>
                <a:latin typeface="Arial Narrow" panose="020B0606020202030204" pitchFamily="34" charset="0"/>
              </a:rPr>
              <a:t>MembershipDevelopment@Rotary.org</a:t>
            </a:r>
          </a:p>
        </p:txBody>
      </p:sp>
    </p:spTree>
    <p:custDataLst>
      <p:tags r:id="rId1"/>
    </p:custDataLst>
    <p:extLst>
      <p:ext uri="{BB962C8B-B14F-4D97-AF65-F5344CB8AC3E}">
        <p14:creationId xmlns:p14="http://schemas.microsoft.com/office/powerpoint/2010/main" val="25273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The path to membership</a:t>
            </a:r>
          </a:p>
        </p:txBody>
      </p:sp>
      <p:sp>
        <p:nvSpPr>
          <p:cNvPr id="2" name="TextBox 1"/>
          <p:cNvSpPr txBox="1"/>
          <p:nvPr/>
        </p:nvSpPr>
        <p:spPr>
          <a:xfrm>
            <a:off x="1852613" y="1479826"/>
            <a:ext cx="5472112" cy="4708981"/>
          </a:xfrm>
          <a:prstGeom prst="rect">
            <a:avLst/>
          </a:prstGeom>
          <a:noFill/>
        </p:spPr>
        <p:txBody>
          <a:bodyPr wrap="square" rtlCol="0">
            <a:spAutoFit/>
          </a:bodyPr>
          <a:lstStyle/>
          <a:p>
            <a:pPr algn="ctr"/>
            <a:r>
              <a:rPr lang="en-US" sz="3200" dirty="0">
                <a:solidFill>
                  <a:schemeClr val="tx1">
                    <a:lumMod val="75000"/>
                    <a:lumOff val="25000"/>
                  </a:schemeClr>
                </a:solidFill>
                <a:latin typeface="Arial Narrow" panose="020B0606020202030204" pitchFamily="34" charset="0"/>
                <a:cs typeface="Arial" panose="020B0604020202020204" pitchFamily="34" charset="0"/>
              </a:rPr>
              <a:t>District </a:t>
            </a:r>
            <a:r>
              <a:rPr lang="en-US" sz="3200" b="1" dirty="0">
                <a:solidFill>
                  <a:schemeClr val="tx2"/>
                </a:solidFill>
                <a:latin typeface="Arial Narrow" panose="020B0606020202030204" pitchFamily="34" charset="0"/>
                <a:cs typeface="Arial" panose="020B0604020202020204" pitchFamily="34" charset="0"/>
              </a:rPr>
              <a:t>reviews information </a:t>
            </a:r>
            <a:r>
              <a:rPr lang="en-US" sz="3200" dirty="0">
                <a:solidFill>
                  <a:schemeClr val="tx1">
                    <a:lumMod val="75000"/>
                    <a:lumOff val="25000"/>
                  </a:schemeClr>
                </a:solidFill>
                <a:latin typeface="Arial Narrow" panose="020B0606020202030204" pitchFamily="34" charset="0"/>
                <a:cs typeface="Arial" panose="020B0604020202020204" pitchFamily="34" charset="0"/>
              </a:rPr>
              <a:t>and </a:t>
            </a:r>
            <a:r>
              <a:rPr lang="en-US" sz="3200" b="1" dirty="0">
                <a:solidFill>
                  <a:schemeClr val="tx2"/>
                </a:solidFill>
                <a:latin typeface="Arial Narrow" panose="020B0606020202030204" pitchFamily="34" charset="0"/>
                <a:cs typeface="Arial" panose="020B0604020202020204" pitchFamily="34" charset="0"/>
              </a:rPr>
              <a:t>matches candidate </a:t>
            </a:r>
            <a:r>
              <a:rPr lang="en-US" sz="3200" dirty="0">
                <a:solidFill>
                  <a:schemeClr val="tx1">
                    <a:lumMod val="75000"/>
                    <a:lumOff val="25000"/>
                  </a:schemeClr>
                </a:solidFill>
                <a:latin typeface="Arial Narrow" panose="020B0606020202030204" pitchFamily="34" charset="0"/>
                <a:cs typeface="Arial" panose="020B0604020202020204" pitchFamily="34" charset="0"/>
              </a:rPr>
              <a:t>with a club</a:t>
            </a:r>
          </a:p>
          <a:p>
            <a:pPr algn="ctr"/>
            <a:endParaRPr lang="en-US" sz="5400" dirty="0">
              <a:solidFill>
                <a:schemeClr val="tx1">
                  <a:lumMod val="75000"/>
                  <a:lumOff val="25000"/>
                </a:schemeClr>
              </a:solidFill>
              <a:latin typeface="Arial Narrow" panose="020B0606020202030204" pitchFamily="34" charset="0"/>
              <a:cs typeface="Arial" panose="020B0604020202020204" pitchFamily="34" charset="0"/>
            </a:endParaRPr>
          </a:p>
          <a:p>
            <a:pPr algn="ctr"/>
            <a:r>
              <a:rPr lang="en-US" sz="3200" dirty="0">
                <a:solidFill>
                  <a:schemeClr val="tx1">
                    <a:lumMod val="75000"/>
                    <a:lumOff val="25000"/>
                  </a:schemeClr>
                </a:solidFill>
                <a:latin typeface="Arial Narrow" panose="020B0606020202030204" pitchFamily="34" charset="0"/>
                <a:cs typeface="Arial" panose="020B0604020202020204" pitchFamily="34" charset="0"/>
              </a:rPr>
              <a:t>Club </a:t>
            </a:r>
            <a:r>
              <a:rPr lang="en-US" sz="3200" b="1" dirty="0">
                <a:solidFill>
                  <a:schemeClr val="tx2"/>
                </a:solidFill>
                <a:latin typeface="Arial Narrow" panose="020B0606020202030204" pitchFamily="34" charset="0"/>
                <a:cs typeface="Arial" panose="020B0604020202020204" pitchFamily="34" charset="0"/>
              </a:rPr>
              <a:t>contacts candidate </a:t>
            </a:r>
            <a:r>
              <a:rPr lang="en-US" sz="3200" dirty="0">
                <a:solidFill>
                  <a:schemeClr val="tx1">
                    <a:lumMod val="75000"/>
                    <a:lumOff val="25000"/>
                  </a:schemeClr>
                </a:solidFill>
                <a:latin typeface="Arial Narrow" panose="020B0606020202030204" pitchFamily="34" charset="0"/>
                <a:cs typeface="Arial" panose="020B0604020202020204" pitchFamily="34" charset="0"/>
              </a:rPr>
              <a:t>and establishes a relationship</a:t>
            </a:r>
          </a:p>
          <a:p>
            <a:pPr algn="ctr"/>
            <a:endParaRPr lang="en-US" sz="5400" dirty="0">
              <a:solidFill>
                <a:schemeClr val="tx1">
                  <a:lumMod val="75000"/>
                  <a:lumOff val="25000"/>
                </a:schemeClr>
              </a:solidFill>
              <a:latin typeface="Arial Narrow" panose="020B0606020202030204" pitchFamily="34" charset="0"/>
              <a:cs typeface="Arial" panose="020B0604020202020204" pitchFamily="34" charset="0"/>
            </a:endParaRPr>
          </a:p>
          <a:p>
            <a:pPr algn="ctr"/>
            <a:r>
              <a:rPr lang="en-US" sz="3200" dirty="0">
                <a:solidFill>
                  <a:schemeClr val="tx1">
                    <a:lumMod val="75000"/>
                    <a:lumOff val="25000"/>
                  </a:schemeClr>
                </a:solidFill>
                <a:latin typeface="Arial Narrow" panose="020B0606020202030204" pitchFamily="34" charset="0"/>
                <a:cs typeface="Arial" panose="020B0604020202020204" pitchFamily="34" charset="0"/>
              </a:rPr>
              <a:t>Club </a:t>
            </a:r>
            <a:r>
              <a:rPr lang="en-US" sz="3200" b="1" dirty="0">
                <a:solidFill>
                  <a:schemeClr val="tx2"/>
                </a:solidFill>
                <a:latin typeface="Arial Narrow" panose="020B0606020202030204" pitchFamily="34" charset="0"/>
                <a:cs typeface="Arial" panose="020B0604020202020204" pitchFamily="34" charset="0"/>
              </a:rPr>
              <a:t>invites candidate </a:t>
            </a:r>
            <a:r>
              <a:rPr lang="en-US" sz="3200" dirty="0">
                <a:solidFill>
                  <a:schemeClr val="tx1">
                    <a:lumMod val="75000"/>
                    <a:lumOff val="25000"/>
                  </a:schemeClr>
                </a:solidFill>
                <a:latin typeface="Arial Narrow" panose="020B0606020202030204" pitchFamily="34" charset="0"/>
                <a:cs typeface="Arial" panose="020B0604020202020204" pitchFamily="34" charset="0"/>
              </a:rPr>
              <a:t>to join and </a:t>
            </a:r>
            <a:r>
              <a:rPr lang="en-US" sz="3200" b="1" dirty="0">
                <a:solidFill>
                  <a:schemeClr val="tx2"/>
                </a:solidFill>
                <a:latin typeface="Arial Narrow" panose="020B0606020202030204" pitchFamily="34" charset="0"/>
                <a:cs typeface="Arial" panose="020B0604020202020204" pitchFamily="34" charset="0"/>
              </a:rPr>
              <a:t>updates status</a:t>
            </a:r>
            <a:endParaRPr lang="en-US" sz="3200" dirty="0">
              <a:solidFill>
                <a:schemeClr val="tx1">
                  <a:lumMod val="75000"/>
                  <a:lumOff val="25000"/>
                </a:schemeClr>
              </a:solidFill>
              <a:latin typeface="Arial Narrow" panose="020B060602020203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152400" y="1219200"/>
            <a:ext cx="1543050" cy="1590675"/>
          </a:xfrm>
          <a:prstGeom prst="rect">
            <a:avLst/>
          </a:prstGeom>
        </p:spPr>
      </p:pic>
      <p:pic>
        <p:nvPicPr>
          <p:cNvPr id="16" name="Picture 15"/>
          <p:cNvPicPr>
            <a:picLocks noChangeAspect="1"/>
          </p:cNvPicPr>
          <p:nvPr/>
        </p:nvPicPr>
        <p:blipFill rotWithShape="1">
          <a:blip r:embed="rId5"/>
          <a:srcRect l="4402" r="1"/>
          <a:stretch/>
        </p:blipFill>
        <p:spPr>
          <a:xfrm>
            <a:off x="7391400" y="1143000"/>
            <a:ext cx="1447800" cy="1666875"/>
          </a:xfrm>
          <a:prstGeom prst="rect">
            <a:avLst/>
          </a:prstGeom>
        </p:spPr>
      </p:pic>
      <p:pic>
        <p:nvPicPr>
          <p:cNvPr id="17" name="Picture 16"/>
          <p:cNvPicPr>
            <a:picLocks noChangeAspect="1"/>
          </p:cNvPicPr>
          <p:nvPr/>
        </p:nvPicPr>
        <p:blipFill rotWithShape="1">
          <a:blip r:embed="rId6"/>
          <a:srcRect l="4734"/>
          <a:stretch/>
        </p:blipFill>
        <p:spPr>
          <a:xfrm>
            <a:off x="228600" y="3114675"/>
            <a:ext cx="1533525" cy="1533525"/>
          </a:xfrm>
          <a:prstGeom prst="rect">
            <a:avLst/>
          </a:prstGeom>
        </p:spPr>
      </p:pic>
      <p:pic>
        <p:nvPicPr>
          <p:cNvPr id="18" name="Picture 17"/>
          <p:cNvPicPr>
            <a:picLocks noChangeAspect="1"/>
          </p:cNvPicPr>
          <p:nvPr/>
        </p:nvPicPr>
        <p:blipFill>
          <a:blip r:embed="rId7"/>
          <a:stretch>
            <a:fillRect/>
          </a:stretch>
        </p:blipFill>
        <p:spPr>
          <a:xfrm>
            <a:off x="7360557" y="3133724"/>
            <a:ext cx="1514475" cy="1495425"/>
          </a:xfrm>
          <a:prstGeom prst="rect">
            <a:avLst/>
          </a:prstGeom>
        </p:spPr>
      </p:pic>
      <p:pic>
        <p:nvPicPr>
          <p:cNvPr id="19" name="Picture 18"/>
          <p:cNvPicPr>
            <a:picLocks noChangeAspect="1"/>
          </p:cNvPicPr>
          <p:nvPr/>
        </p:nvPicPr>
        <p:blipFill rotWithShape="1">
          <a:blip r:embed="rId8"/>
          <a:srcRect l="-2419" r="2564"/>
          <a:stretch/>
        </p:blipFill>
        <p:spPr>
          <a:xfrm>
            <a:off x="7355455" y="4952998"/>
            <a:ext cx="1483745" cy="1485900"/>
          </a:xfrm>
          <a:prstGeom prst="rect">
            <a:avLst/>
          </a:prstGeom>
        </p:spPr>
      </p:pic>
      <p:pic>
        <p:nvPicPr>
          <p:cNvPr id="20" name="Picture 19"/>
          <p:cNvPicPr>
            <a:picLocks noChangeAspect="1"/>
          </p:cNvPicPr>
          <p:nvPr/>
        </p:nvPicPr>
        <p:blipFill>
          <a:blip r:embed="rId9"/>
          <a:stretch>
            <a:fillRect/>
          </a:stretch>
        </p:blipFill>
        <p:spPr>
          <a:xfrm>
            <a:off x="7039429" y="3632426"/>
            <a:ext cx="351971" cy="495300"/>
          </a:xfrm>
          <a:prstGeom prst="rect">
            <a:avLst/>
          </a:prstGeom>
        </p:spPr>
      </p:pic>
      <p:pic>
        <p:nvPicPr>
          <p:cNvPr id="21" name="Picture 20"/>
          <p:cNvPicPr>
            <a:picLocks noChangeAspect="1"/>
          </p:cNvPicPr>
          <p:nvPr/>
        </p:nvPicPr>
        <p:blipFill>
          <a:blip r:embed="rId9"/>
          <a:stretch>
            <a:fillRect/>
          </a:stretch>
        </p:blipFill>
        <p:spPr>
          <a:xfrm>
            <a:off x="7039429" y="1813151"/>
            <a:ext cx="386669" cy="498021"/>
          </a:xfrm>
          <a:prstGeom prst="rect">
            <a:avLst/>
          </a:prstGeom>
        </p:spPr>
      </p:pic>
      <p:pic>
        <p:nvPicPr>
          <p:cNvPr id="22" name="Picture 21"/>
          <p:cNvPicPr>
            <a:picLocks noChangeAspect="1"/>
          </p:cNvPicPr>
          <p:nvPr/>
        </p:nvPicPr>
        <p:blipFill>
          <a:blip r:embed="rId9"/>
          <a:stretch>
            <a:fillRect/>
          </a:stretch>
        </p:blipFill>
        <p:spPr>
          <a:xfrm>
            <a:off x="1752599" y="3633786"/>
            <a:ext cx="275657" cy="495300"/>
          </a:xfrm>
          <a:prstGeom prst="rect">
            <a:avLst/>
          </a:prstGeom>
        </p:spPr>
      </p:pic>
      <p:pic>
        <p:nvPicPr>
          <p:cNvPr id="23" name="Picture 22"/>
          <p:cNvPicPr>
            <a:picLocks noChangeAspect="1"/>
          </p:cNvPicPr>
          <p:nvPr/>
        </p:nvPicPr>
        <p:blipFill>
          <a:blip r:embed="rId9"/>
          <a:stretch>
            <a:fillRect/>
          </a:stretch>
        </p:blipFill>
        <p:spPr>
          <a:xfrm>
            <a:off x="1680595" y="1804987"/>
            <a:ext cx="347662" cy="495300"/>
          </a:xfrm>
          <a:prstGeom prst="rect">
            <a:avLst/>
          </a:prstGeom>
        </p:spPr>
      </p:pic>
      <p:pic>
        <p:nvPicPr>
          <p:cNvPr id="24" name="Picture 23"/>
          <p:cNvPicPr>
            <a:picLocks noChangeAspect="1"/>
          </p:cNvPicPr>
          <p:nvPr/>
        </p:nvPicPr>
        <p:blipFill>
          <a:blip r:embed="rId9"/>
          <a:stretch>
            <a:fillRect/>
          </a:stretch>
        </p:blipFill>
        <p:spPr>
          <a:xfrm rot="5400000">
            <a:off x="7895034" y="4542516"/>
            <a:ext cx="440532" cy="495300"/>
          </a:xfrm>
          <a:prstGeom prst="rect">
            <a:avLst/>
          </a:prstGeom>
        </p:spPr>
      </p:pic>
    </p:spTree>
    <p:custDataLst>
      <p:tags r:id="rId1"/>
    </p:custDataLst>
    <p:extLst>
      <p:ext uri="{BB962C8B-B14F-4D97-AF65-F5344CB8AC3E}">
        <p14:creationId xmlns:p14="http://schemas.microsoft.com/office/powerpoint/2010/main" val="159351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6019800"/>
            <a:ext cx="1295400" cy="783634"/>
          </a:xfrm>
          <a:prstGeom prst="rect">
            <a:avLst/>
          </a:prstGeom>
          <a:solidFill>
            <a:schemeClr val="bg1"/>
          </a:solidFill>
        </p:spPr>
        <p:txBody>
          <a:bodyPr wrap="square" rtlCol="0">
            <a:spAutoFit/>
          </a:bodyPr>
          <a:lstStyle/>
          <a:p>
            <a:endParaRPr lang="en-US" dirty="0"/>
          </a:p>
        </p:txBody>
      </p:sp>
      <p:sp>
        <p:nvSpPr>
          <p:cNvPr id="5" name="Title 4"/>
          <p:cNvSpPr>
            <a:spLocks noGrp="1"/>
          </p:cNvSpPr>
          <p:nvPr>
            <p:ph type="title"/>
          </p:nvPr>
        </p:nvSpPr>
        <p:spPr/>
        <p:txBody>
          <a:bodyPr>
            <a:normAutofit/>
          </a:bodyPr>
          <a:lstStyle/>
          <a:p>
            <a:r>
              <a:rPr lang="en-US" sz="2800" dirty="0"/>
              <a:t>The advantage of USING membership leads</a:t>
            </a:r>
          </a:p>
        </p:txBody>
      </p:sp>
      <p:pic>
        <p:nvPicPr>
          <p:cNvPr id="4" name="Picture 3"/>
          <p:cNvPicPr>
            <a:picLocks noChangeAspect="1"/>
          </p:cNvPicPr>
          <p:nvPr/>
        </p:nvPicPr>
        <p:blipFill>
          <a:blip r:embed="rId4"/>
          <a:stretch>
            <a:fillRect/>
          </a:stretch>
        </p:blipFill>
        <p:spPr>
          <a:xfrm>
            <a:off x="838200" y="1066800"/>
            <a:ext cx="7467600" cy="933450"/>
          </a:xfrm>
          <a:prstGeom prst="rect">
            <a:avLst/>
          </a:prstGeom>
        </p:spPr>
      </p:pic>
      <p:pic>
        <p:nvPicPr>
          <p:cNvPr id="6" name="Picture 5"/>
          <p:cNvPicPr>
            <a:picLocks noChangeAspect="1"/>
          </p:cNvPicPr>
          <p:nvPr/>
        </p:nvPicPr>
        <p:blipFill rotWithShape="1">
          <a:blip r:embed="rId5"/>
          <a:srcRect b="19227"/>
          <a:stretch/>
        </p:blipFill>
        <p:spPr>
          <a:xfrm>
            <a:off x="1028700" y="2036965"/>
            <a:ext cx="7086600" cy="4766469"/>
          </a:xfrm>
          <a:prstGeom prst="rect">
            <a:avLst/>
          </a:prstGeom>
        </p:spPr>
      </p:pic>
    </p:spTree>
    <p:custDataLst>
      <p:tags r:id="rId1"/>
    </p:custDataLst>
    <p:extLst>
      <p:ext uri="{BB962C8B-B14F-4D97-AF65-F5344CB8AC3E}">
        <p14:creationId xmlns:p14="http://schemas.microsoft.com/office/powerpoint/2010/main" val="381729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WHO CAN MANAGE LEADS: In a DISTRICT </a:t>
            </a:r>
          </a:p>
        </p:txBody>
      </p:sp>
      <p:graphicFrame>
        <p:nvGraphicFramePr>
          <p:cNvPr id="2" name="Table 1"/>
          <p:cNvGraphicFramePr>
            <a:graphicFrameLocks noGrp="1"/>
          </p:cNvGraphicFramePr>
          <p:nvPr>
            <p:extLst>
              <p:ext uri="{D42A27DB-BD31-4B8C-83A1-F6EECF244321}">
                <p14:modId xmlns:p14="http://schemas.microsoft.com/office/powerpoint/2010/main" val="1868745223"/>
              </p:ext>
            </p:extLst>
          </p:nvPr>
        </p:nvGraphicFramePr>
        <p:xfrm>
          <a:off x="152400" y="1467126"/>
          <a:ext cx="8763000" cy="5238474"/>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842828711"/>
                    </a:ext>
                  </a:extLst>
                </a:gridCol>
                <a:gridCol w="1676400">
                  <a:extLst>
                    <a:ext uri="{9D8B030D-6E8A-4147-A177-3AD203B41FA5}">
                      <a16:colId xmlns:a16="http://schemas.microsoft.com/office/drawing/2014/main" val="3738054951"/>
                    </a:ext>
                  </a:extLst>
                </a:gridCol>
                <a:gridCol w="1783471">
                  <a:extLst>
                    <a:ext uri="{9D8B030D-6E8A-4147-A177-3AD203B41FA5}">
                      <a16:colId xmlns:a16="http://schemas.microsoft.com/office/drawing/2014/main" val="3023740054"/>
                    </a:ext>
                  </a:extLst>
                </a:gridCol>
                <a:gridCol w="1950329">
                  <a:extLst>
                    <a:ext uri="{9D8B030D-6E8A-4147-A177-3AD203B41FA5}">
                      <a16:colId xmlns:a16="http://schemas.microsoft.com/office/drawing/2014/main" val="1715654678"/>
                    </a:ext>
                  </a:extLst>
                </a:gridCol>
              </a:tblGrid>
              <a:tr h="1303946">
                <a:tc>
                  <a:txBody>
                    <a:bodyPr/>
                    <a:lstStyle/>
                    <a:p>
                      <a:pPr algn="ctr"/>
                      <a:r>
                        <a:rPr lang="en-US" sz="2400" dirty="0">
                          <a:latin typeface="Arial Narrow" panose="020B0606020202030204" pitchFamily="34" charset="0"/>
                        </a:rPr>
                        <a:t> Role</a:t>
                      </a:r>
                    </a:p>
                    <a:p>
                      <a:pPr algn="ctr"/>
                      <a:r>
                        <a:rPr lang="en-US" sz="2400" b="1" dirty="0">
                          <a:latin typeface="Arial Narrow" panose="020B0606020202030204" pitchFamily="34" charset="0"/>
                        </a:rPr>
                        <a:t>(if</a:t>
                      </a:r>
                      <a:r>
                        <a:rPr lang="en-US" sz="2400" b="1" baseline="0" dirty="0">
                          <a:latin typeface="Arial Narrow" panose="020B0606020202030204" pitchFamily="34" charset="0"/>
                        </a:rPr>
                        <a:t> reported to </a:t>
                      </a:r>
                      <a:br>
                        <a:rPr lang="en-US" sz="2400" b="1" baseline="0" dirty="0">
                          <a:latin typeface="Arial Narrow" panose="020B0606020202030204" pitchFamily="34" charset="0"/>
                        </a:rPr>
                      </a:br>
                      <a:r>
                        <a:rPr lang="en-US" sz="2400" b="1" baseline="0" dirty="0">
                          <a:latin typeface="Arial Narrow" panose="020B0606020202030204" pitchFamily="34" charset="0"/>
                        </a:rPr>
                        <a:t>Rotary International)</a:t>
                      </a:r>
                      <a:endParaRPr lang="en-US" sz="2400" b="1" dirty="0">
                        <a:latin typeface="Arial Narrow" panose="020B0606020202030204" pitchFamily="34" charset="0"/>
                      </a:endParaRPr>
                    </a:p>
                  </a:txBody>
                  <a:tcPr anchor="b"/>
                </a:tc>
                <a:tc>
                  <a:txBody>
                    <a:bodyPr/>
                    <a:lstStyle/>
                    <a:p>
                      <a:pPr algn="ctr"/>
                      <a:r>
                        <a:rPr lang="en-US" sz="2400" dirty="0">
                          <a:latin typeface="Arial Narrow" panose="020B0606020202030204" pitchFamily="34" charset="0"/>
                        </a:rPr>
                        <a:t>Receives</a:t>
                      </a:r>
                      <a:r>
                        <a:rPr lang="en-US" sz="2400" baseline="0" dirty="0">
                          <a:latin typeface="Arial Narrow" panose="020B0606020202030204" pitchFamily="34" charset="0"/>
                        </a:rPr>
                        <a:t> </a:t>
                      </a:r>
                      <a:br>
                        <a:rPr lang="en-US" sz="2400" baseline="0" dirty="0">
                          <a:latin typeface="Arial Narrow" panose="020B0606020202030204" pitchFamily="34" charset="0"/>
                        </a:rPr>
                      </a:br>
                      <a:r>
                        <a:rPr lang="en-US" sz="2400" baseline="0" dirty="0">
                          <a:latin typeface="Arial Narrow" panose="020B0606020202030204" pitchFamily="34" charset="0"/>
                        </a:rPr>
                        <a:t>email</a:t>
                      </a:r>
                      <a:endParaRPr lang="en-US" sz="2400" dirty="0">
                        <a:latin typeface="Arial Narrow" panose="020B0606020202030204" pitchFamily="34" charset="0"/>
                      </a:endParaRPr>
                    </a:p>
                  </a:txBody>
                  <a:tcPr anchor="b"/>
                </a:tc>
                <a:tc>
                  <a:txBody>
                    <a:bodyPr/>
                    <a:lstStyle/>
                    <a:p>
                      <a:pPr algn="ctr"/>
                      <a:r>
                        <a:rPr lang="en-US" sz="2400" dirty="0">
                          <a:latin typeface="Arial Narrow" panose="020B0606020202030204" pitchFamily="34" charset="0"/>
                        </a:rPr>
                        <a:t>Can manage </a:t>
                      </a:r>
                      <a:r>
                        <a:rPr lang="en-US" sz="2400" b="0" dirty="0">
                          <a:latin typeface="Arial Narrow" panose="020B0606020202030204" pitchFamily="34" charset="0"/>
                        </a:rPr>
                        <a:t>(update status, admit)</a:t>
                      </a:r>
                    </a:p>
                  </a:txBody>
                  <a:tcPr anchor="b"/>
                </a:tc>
                <a:tc>
                  <a:txBody>
                    <a:bodyPr/>
                    <a:lstStyle/>
                    <a:p>
                      <a:pPr algn="ctr"/>
                      <a:r>
                        <a:rPr lang="en-US" sz="2400" dirty="0">
                          <a:latin typeface="Arial Narrow" panose="020B0606020202030204" pitchFamily="34" charset="0"/>
                        </a:rPr>
                        <a:t>Can view</a:t>
                      </a:r>
                      <a:endParaRPr lang="en-US" sz="2400" b="0" dirty="0">
                        <a:latin typeface="Arial Narrow" panose="020B0606020202030204" pitchFamily="34" charset="0"/>
                      </a:endParaRPr>
                    </a:p>
                  </a:txBody>
                  <a:tcPr anchor="b"/>
                </a:tc>
                <a:extLst>
                  <a:ext uri="{0D108BD9-81ED-4DB2-BD59-A6C34878D82A}">
                    <a16:rowId xmlns:a16="http://schemas.microsoft.com/office/drawing/2014/main" val="1198008450"/>
                  </a:ext>
                </a:extLst>
              </a:tr>
              <a:tr h="608490">
                <a:tc>
                  <a:txBody>
                    <a:bodyPr/>
                    <a:lstStyle/>
                    <a:p>
                      <a:r>
                        <a:rPr lang="en-US" sz="2400" dirty="0">
                          <a:latin typeface="Arial Narrow" panose="020B0606020202030204" pitchFamily="34" charset="0"/>
                        </a:rPr>
                        <a:t>District governor</a:t>
                      </a:r>
                    </a:p>
                  </a:txBody>
                  <a:tcPr/>
                </a:tc>
                <a:tc>
                  <a:txBody>
                    <a:bodyPr/>
                    <a:lstStyle/>
                    <a:p>
                      <a:pPr algn="ctr"/>
                      <a:r>
                        <a:rPr lang="en-US" sz="2400" dirty="0">
                          <a:latin typeface="Arial Narrow" panose="020B0606020202030204" pitchFamily="34"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extLst>
                  <a:ext uri="{0D108BD9-81ED-4DB2-BD59-A6C34878D82A}">
                    <a16:rowId xmlns:a16="http://schemas.microsoft.com/office/drawing/2014/main" val="2228794590"/>
                  </a:ext>
                </a:extLst>
              </a:tr>
              <a:tr h="501518">
                <a:tc>
                  <a:txBody>
                    <a:bodyPr/>
                    <a:lstStyle/>
                    <a:p>
                      <a:pPr marL="0" algn="l" defTabSz="914400" rtl="0" eaLnBrk="1" latinLnBrk="0" hangingPunct="1"/>
                      <a:r>
                        <a:rPr lang="en-US" sz="2400" kern="1200" dirty="0">
                          <a:solidFill>
                            <a:schemeClr val="dk1"/>
                          </a:solidFill>
                          <a:latin typeface="Arial Narrow" panose="020B0606020202030204" pitchFamily="34" charset="0"/>
                          <a:ea typeface="+mn-ea"/>
                          <a:cs typeface="+mn-cs"/>
                        </a:rPr>
                        <a:t>Assistant governors</a:t>
                      </a:r>
                    </a:p>
                  </a:txBody>
                  <a:tcPr>
                    <a:solidFill>
                      <a:srgbClr val="E9EDF4"/>
                    </a:solidFill>
                  </a:tcPr>
                </a:tc>
                <a:tc>
                  <a:txBody>
                    <a:bodyPr/>
                    <a:lstStyle/>
                    <a:p>
                      <a:pPr algn="ctr"/>
                      <a:r>
                        <a:rPr lang="en-US" sz="2400" dirty="0">
                          <a:latin typeface="Arial Narrow" panose="020B0606020202030204" pitchFamily="34" charset="0"/>
                        </a:rPr>
                        <a:t>X</a:t>
                      </a:r>
                    </a:p>
                  </a:txBody>
                  <a:tcPr>
                    <a:solidFill>
                      <a:srgbClr val="E9EDF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extLst>
                  <a:ext uri="{0D108BD9-81ED-4DB2-BD59-A6C34878D82A}">
                    <a16:rowId xmlns:a16="http://schemas.microsoft.com/office/drawing/2014/main" val="2323156912"/>
                  </a:ext>
                </a:extLst>
              </a:tr>
              <a:tr h="645813">
                <a:tc>
                  <a:txBody>
                    <a:bodyPr/>
                    <a:lstStyle/>
                    <a:p>
                      <a:r>
                        <a:rPr lang="en-US" sz="2400" dirty="0">
                          <a:latin typeface="Arial Narrow" panose="020B0606020202030204" pitchFamily="34" charset="0"/>
                        </a:rPr>
                        <a:t>District membership chair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extLst>
                  <a:ext uri="{0D108BD9-81ED-4DB2-BD59-A6C34878D82A}">
                    <a16:rowId xmlns:a16="http://schemas.microsoft.com/office/drawing/2014/main" val="1495864378"/>
                  </a:ext>
                </a:extLst>
              </a:tr>
              <a:tr h="552625">
                <a:tc>
                  <a:txBody>
                    <a:bodyPr/>
                    <a:lstStyle/>
                    <a:p>
                      <a:r>
                        <a:rPr lang="en-US" sz="2400" dirty="0">
                          <a:latin typeface="Arial Narrow" panose="020B0606020202030204" pitchFamily="34" charset="0"/>
                        </a:rPr>
                        <a:t>Executive</a:t>
                      </a:r>
                      <a:r>
                        <a:rPr lang="en-US" sz="2400" baseline="0" dirty="0">
                          <a:latin typeface="Arial Narrow" panose="020B0606020202030204" pitchFamily="34" charset="0"/>
                        </a:rPr>
                        <a:t> </a:t>
                      </a:r>
                      <a:r>
                        <a:rPr lang="en-US" sz="2400" kern="1200" dirty="0">
                          <a:solidFill>
                            <a:schemeClr val="dk1"/>
                          </a:solidFill>
                          <a:latin typeface="Arial Narrow" panose="020B0606020202030204" pitchFamily="34" charset="0"/>
                          <a:ea typeface="+mn-ea"/>
                          <a:cs typeface="+mn-cs"/>
                        </a:rPr>
                        <a:t>secretary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extLst>
                  <a:ext uri="{0D108BD9-81ED-4DB2-BD59-A6C34878D82A}">
                    <a16:rowId xmlns:a16="http://schemas.microsoft.com/office/drawing/2014/main" val="652531157"/>
                  </a:ext>
                </a:extLst>
              </a:tr>
              <a:tr h="578608">
                <a:tc>
                  <a:txBody>
                    <a:bodyPr/>
                    <a:lstStyle/>
                    <a:p>
                      <a:r>
                        <a:rPr lang="en-US" sz="2400" dirty="0">
                          <a:latin typeface="Arial Narrow" panose="020B0606020202030204" pitchFamily="34" charset="0"/>
                        </a:rPr>
                        <a:t>Other current district</a:t>
                      </a:r>
                      <a:r>
                        <a:rPr lang="en-US" sz="2400" baseline="0" dirty="0">
                          <a:latin typeface="Arial Narrow" panose="020B0606020202030204" pitchFamily="34" charset="0"/>
                        </a:rPr>
                        <a:t> officers</a:t>
                      </a:r>
                      <a:endParaRPr lang="en-US" sz="2400" dirty="0">
                        <a:latin typeface="Arial Narrow" panose="020B0606020202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Narrow" panose="020B0606020202030204" pitchFamily="34" charset="0"/>
                      </a:endParaRPr>
                    </a:p>
                  </a:txBody>
                  <a:tcPr/>
                </a:tc>
                <a:tc>
                  <a:txBody>
                    <a:bodyPr/>
                    <a:lstStyle/>
                    <a:p>
                      <a:pPr algn="ctr"/>
                      <a:r>
                        <a:rPr lang="en-US" sz="2400" dirty="0">
                          <a:latin typeface="Arial Narrow" panose="020B0606020202030204" pitchFamily="34" charset="0"/>
                        </a:rPr>
                        <a:t>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extLst>
                  <a:ext uri="{0D108BD9-81ED-4DB2-BD59-A6C34878D82A}">
                    <a16:rowId xmlns:a16="http://schemas.microsoft.com/office/drawing/2014/main" val="3194681296"/>
                  </a:ext>
                </a:extLst>
              </a:tr>
              <a:tr h="545956">
                <a:tc>
                  <a:txBody>
                    <a:bodyPr/>
                    <a:lstStyle/>
                    <a:p>
                      <a:r>
                        <a:rPr lang="en-US" sz="2400" dirty="0">
                          <a:latin typeface="Arial Narrow" panose="020B0606020202030204" pitchFamily="34" charset="0"/>
                        </a:rPr>
                        <a:t>Officers</a:t>
                      </a:r>
                      <a:r>
                        <a:rPr lang="en-US" sz="2400" baseline="0" dirty="0">
                          <a:latin typeface="Arial Narrow" panose="020B0606020202030204" pitchFamily="34" charset="0"/>
                        </a:rPr>
                        <a:t>-elect</a:t>
                      </a:r>
                      <a:endParaRPr lang="en-US" sz="2400" dirty="0">
                        <a:latin typeface="Arial Narrow" panose="020B0606020202030204" pitchFamily="34" charset="0"/>
                      </a:endParaRPr>
                    </a:p>
                  </a:txBody>
                  <a:tcPr/>
                </a:tc>
                <a:tc>
                  <a:txBody>
                    <a:bodyPr/>
                    <a:lstStyle/>
                    <a:p>
                      <a:pPr algn="ctr"/>
                      <a:endParaRPr lang="en-US" sz="2400" dirty="0">
                        <a:latin typeface="Arial Narrow" panose="020B0606020202030204" pitchFamily="34" charset="0"/>
                      </a:endParaRPr>
                    </a:p>
                  </a:txBody>
                  <a:tcPr/>
                </a:tc>
                <a:tc>
                  <a:txBody>
                    <a:bodyPr/>
                    <a:lstStyle/>
                    <a:p>
                      <a:pPr algn="ctr"/>
                      <a:endParaRPr lang="en-US" sz="2400" dirty="0">
                        <a:latin typeface="Arial Narrow" panose="020B0606020202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tc>
                <a:extLst>
                  <a:ext uri="{0D108BD9-81ED-4DB2-BD59-A6C34878D82A}">
                    <a16:rowId xmlns:a16="http://schemas.microsoft.com/office/drawing/2014/main" val="3511430269"/>
                  </a:ext>
                </a:extLst>
              </a:tr>
              <a:tr h="501518">
                <a:tc>
                  <a:txBody>
                    <a:bodyPr/>
                    <a:lstStyle/>
                    <a:p>
                      <a:r>
                        <a:rPr lang="en-US" sz="2400" dirty="0">
                          <a:latin typeface="Arial Narrow" panose="020B0606020202030204" pitchFamily="34" charset="0"/>
                        </a:rPr>
                        <a:t>Immediate past officers</a:t>
                      </a:r>
                    </a:p>
                  </a:txBody>
                  <a:tcPr/>
                </a:tc>
                <a:tc>
                  <a:txBody>
                    <a:bodyPr/>
                    <a:lstStyle/>
                    <a:p>
                      <a:pPr algn="ctr"/>
                      <a:endParaRPr lang="en-US" sz="2400" dirty="0">
                        <a:latin typeface="Arial Narrow" panose="020B0606020202030204" pitchFamily="34" charset="0"/>
                      </a:endParaRPr>
                    </a:p>
                  </a:txBody>
                  <a:tcPr/>
                </a:tc>
                <a:tc>
                  <a:txBody>
                    <a:bodyPr/>
                    <a:lstStyle/>
                    <a:p>
                      <a:pPr algn="ctr"/>
                      <a:endParaRPr lang="en-US" sz="2400" dirty="0">
                        <a:latin typeface="Arial Narrow" panose="020B0606020202030204" pitchFamily="34" charset="0"/>
                      </a:endParaRPr>
                    </a:p>
                  </a:txBody>
                  <a:tcPr/>
                </a:tc>
                <a:tc>
                  <a:txBody>
                    <a:bodyPr/>
                    <a:lstStyle/>
                    <a:p>
                      <a:pPr algn="ctr"/>
                      <a:r>
                        <a:rPr lang="en-US" sz="2400" dirty="0">
                          <a:latin typeface="Arial Narrow" panose="020B0606020202030204" pitchFamily="34" charset="0"/>
                        </a:rPr>
                        <a:t>X</a:t>
                      </a:r>
                    </a:p>
                  </a:txBody>
                  <a:tcPr/>
                </a:tc>
                <a:extLst>
                  <a:ext uri="{0D108BD9-81ED-4DB2-BD59-A6C34878D82A}">
                    <a16:rowId xmlns:a16="http://schemas.microsoft.com/office/drawing/2014/main" val="3152492871"/>
                  </a:ext>
                </a:extLst>
              </a:tr>
            </a:tbl>
          </a:graphicData>
        </a:graphic>
      </p:graphicFrame>
    </p:spTree>
    <p:custDataLst>
      <p:tags r:id="rId1"/>
    </p:custDataLst>
    <p:extLst>
      <p:ext uri="{BB962C8B-B14F-4D97-AF65-F5344CB8AC3E}">
        <p14:creationId xmlns:p14="http://schemas.microsoft.com/office/powerpoint/2010/main" val="89183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WHO CAN MANAGE LEADS: IN A CLUB </a:t>
            </a:r>
          </a:p>
        </p:txBody>
      </p:sp>
      <p:graphicFrame>
        <p:nvGraphicFramePr>
          <p:cNvPr id="2" name="Table 1"/>
          <p:cNvGraphicFramePr>
            <a:graphicFrameLocks noGrp="1"/>
          </p:cNvGraphicFramePr>
          <p:nvPr>
            <p:extLst>
              <p:ext uri="{D42A27DB-BD31-4B8C-83A1-F6EECF244321}">
                <p14:modId xmlns:p14="http://schemas.microsoft.com/office/powerpoint/2010/main" val="4038006313"/>
              </p:ext>
            </p:extLst>
          </p:nvPr>
        </p:nvGraphicFramePr>
        <p:xfrm>
          <a:off x="152400" y="1305296"/>
          <a:ext cx="8763000" cy="5476504"/>
        </p:xfrm>
        <a:graphic>
          <a:graphicData uri="http://schemas.openxmlformats.org/drawingml/2006/table">
            <a:tbl>
              <a:tblPr firstRow="1" bandRow="1">
                <a:tableStyleId>{00A15C55-8517-42AA-B614-E9B94910E393}</a:tableStyleId>
              </a:tblPr>
              <a:tblGrid>
                <a:gridCol w="3037840">
                  <a:extLst>
                    <a:ext uri="{9D8B030D-6E8A-4147-A177-3AD203B41FA5}">
                      <a16:colId xmlns:a16="http://schemas.microsoft.com/office/drawing/2014/main" val="3842828711"/>
                    </a:ext>
                  </a:extLst>
                </a:gridCol>
                <a:gridCol w="1570289">
                  <a:extLst>
                    <a:ext uri="{9D8B030D-6E8A-4147-A177-3AD203B41FA5}">
                      <a16:colId xmlns:a16="http://schemas.microsoft.com/office/drawing/2014/main" val="3738054951"/>
                    </a:ext>
                  </a:extLst>
                </a:gridCol>
                <a:gridCol w="1888578">
                  <a:extLst>
                    <a:ext uri="{9D8B030D-6E8A-4147-A177-3AD203B41FA5}">
                      <a16:colId xmlns:a16="http://schemas.microsoft.com/office/drawing/2014/main" val="3023740054"/>
                    </a:ext>
                  </a:extLst>
                </a:gridCol>
                <a:gridCol w="2266293">
                  <a:extLst>
                    <a:ext uri="{9D8B030D-6E8A-4147-A177-3AD203B41FA5}">
                      <a16:colId xmlns:a16="http://schemas.microsoft.com/office/drawing/2014/main" val="1715654678"/>
                    </a:ext>
                  </a:extLst>
                </a:gridCol>
              </a:tblGrid>
              <a:tr h="1093383">
                <a:tc>
                  <a:txBody>
                    <a:bodyPr/>
                    <a:lstStyle/>
                    <a:p>
                      <a:pPr algn="ctr"/>
                      <a:r>
                        <a:rPr lang="en-US" sz="2400" dirty="0">
                          <a:latin typeface="Arial Narrow" panose="020B0606020202030204" pitchFamily="34" charset="0"/>
                        </a:rPr>
                        <a:t>Role</a:t>
                      </a:r>
                    </a:p>
                    <a:p>
                      <a:pPr algn="ctr"/>
                      <a:r>
                        <a:rPr lang="en-US" sz="2400" dirty="0">
                          <a:latin typeface="Arial Narrow" panose="020B0606020202030204" pitchFamily="34" charset="0"/>
                        </a:rPr>
                        <a:t>(if</a:t>
                      </a:r>
                      <a:r>
                        <a:rPr lang="en-US" sz="2400" baseline="0" dirty="0">
                          <a:latin typeface="Arial Narrow" panose="020B0606020202030204" pitchFamily="34" charset="0"/>
                        </a:rPr>
                        <a:t> reported to </a:t>
                      </a:r>
                      <a:br>
                        <a:rPr lang="en-US" sz="2400" baseline="0" dirty="0">
                          <a:latin typeface="Arial Narrow" panose="020B0606020202030204" pitchFamily="34" charset="0"/>
                        </a:rPr>
                      </a:br>
                      <a:r>
                        <a:rPr lang="en-US" sz="2400" baseline="0" dirty="0">
                          <a:latin typeface="Arial Narrow" panose="020B0606020202030204" pitchFamily="34" charset="0"/>
                        </a:rPr>
                        <a:t>Rotary International)</a:t>
                      </a:r>
                      <a:endParaRPr lang="en-US" sz="2400" b="0" dirty="0">
                        <a:latin typeface="Arial Narrow" panose="020B0606020202030204" pitchFamily="34" charset="0"/>
                      </a:endParaRPr>
                    </a:p>
                  </a:txBody>
                  <a:tcPr anchor="b"/>
                </a:tc>
                <a:tc>
                  <a:txBody>
                    <a:bodyPr/>
                    <a:lstStyle/>
                    <a:p>
                      <a:pPr algn="ctr"/>
                      <a:r>
                        <a:rPr lang="en-US" sz="2400" dirty="0">
                          <a:latin typeface="Arial Narrow" panose="020B0606020202030204" pitchFamily="34" charset="0"/>
                        </a:rPr>
                        <a:t>Receives</a:t>
                      </a:r>
                      <a:r>
                        <a:rPr lang="en-US" sz="2400" baseline="0" dirty="0">
                          <a:latin typeface="Arial Narrow" panose="020B0606020202030204" pitchFamily="34" charset="0"/>
                        </a:rPr>
                        <a:t> </a:t>
                      </a:r>
                      <a:br>
                        <a:rPr lang="en-US" sz="2400" baseline="0" dirty="0">
                          <a:latin typeface="Arial Narrow" panose="020B0606020202030204" pitchFamily="34" charset="0"/>
                        </a:rPr>
                      </a:br>
                      <a:r>
                        <a:rPr lang="en-US" sz="2400" baseline="0" dirty="0">
                          <a:latin typeface="Arial Narrow" panose="020B0606020202030204" pitchFamily="34" charset="0"/>
                        </a:rPr>
                        <a:t>email</a:t>
                      </a:r>
                      <a:endParaRPr lang="en-US" sz="2400" dirty="0">
                        <a:latin typeface="Arial Narrow" panose="020B0606020202030204" pitchFamily="34" charset="0"/>
                      </a:endParaRPr>
                    </a:p>
                  </a:txBody>
                  <a:tcPr anchor="b"/>
                </a:tc>
                <a:tc>
                  <a:txBody>
                    <a:bodyPr/>
                    <a:lstStyle/>
                    <a:p>
                      <a:pPr algn="ctr"/>
                      <a:r>
                        <a:rPr lang="en-US" sz="2400" dirty="0">
                          <a:latin typeface="Arial Narrow" panose="020B0606020202030204" pitchFamily="34" charset="0"/>
                        </a:rPr>
                        <a:t>Can manage (update status, admit)</a:t>
                      </a:r>
                      <a:endParaRPr lang="en-US" sz="2400" b="0" dirty="0">
                        <a:latin typeface="Arial Narrow" panose="020B0606020202030204" pitchFamily="34" charset="0"/>
                      </a:endParaRPr>
                    </a:p>
                  </a:txBody>
                  <a:tcPr anchor="b"/>
                </a:tc>
                <a:tc>
                  <a:txBody>
                    <a:bodyPr/>
                    <a:lstStyle/>
                    <a:p>
                      <a:pPr algn="ctr"/>
                      <a:r>
                        <a:rPr lang="en-US" sz="2400" dirty="0">
                          <a:latin typeface="Arial Narrow" panose="020B0606020202030204" pitchFamily="34" charset="0"/>
                        </a:rPr>
                        <a:t>Can view</a:t>
                      </a:r>
                      <a:endParaRPr lang="en-US" sz="2400" b="0" dirty="0">
                        <a:latin typeface="Arial Narrow" panose="020B0606020202030204" pitchFamily="34" charset="0"/>
                      </a:endParaRPr>
                    </a:p>
                  </a:txBody>
                  <a:tcPr anchor="b"/>
                </a:tc>
                <a:extLst>
                  <a:ext uri="{0D108BD9-81ED-4DB2-BD59-A6C34878D82A}">
                    <a16:rowId xmlns:a16="http://schemas.microsoft.com/office/drawing/2014/main" val="1198008450"/>
                  </a:ext>
                </a:extLst>
              </a:tr>
              <a:tr h="535973">
                <a:tc>
                  <a:txBody>
                    <a:bodyPr/>
                    <a:lstStyle/>
                    <a:p>
                      <a:r>
                        <a:rPr lang="en-US" sz="2400" dirty="0">
                          <a:latin typeface="Arial Narrow" panose="020B0606020202030204" pitchFamily="34" charset="0"/>
                        </a:rPr>
                        <a:t>President</a:t>
                      </a:r>
                    </a:p>
                  </a:txBody>
                  <a:tcPr anchor="ctr"/>
                </a:tc>
                <a:tc>
                  <a:txBody>
                    <a:bodyPr/>
                    <a:lstStyle/>
                    <a:p>
                      <a:pPr algn="ct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2228794590"/>
                  </a:ext>
                </a:extLst>
              </a:tr>
              <a:tr h="535973">
                <a:tc>
                  <a:txBody>
                    <a:bodyPr/>
                    <a:lstStyle/>
                    <a:p>
                      <a:r>
                        <a:rPr lang="en-US" sz="2400" dirty="0">
                          <a:latin typeface="Arial Narrow" panose="020B0606020202030204" pitchFamily="34" charset="0"/>
                        </a:rPr>
                        <a:t>Membership chair</a:t>
                      </a:r>
                    </a:p>
                  </a:txBody>
                  <a:tcPr anchor="ctr"/>
                </a:tc>
                <a:tc>
                  <a:txBody>
                    <a:bodyPr/>
                    <a:lstStyle/>
                    <a:p>
                      <a:pPr algn="ct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2323156912"/>
                  </a:ext>
                </a:extLst>
              </a:tr>
              <a:tr h="535973">
                <a:tc>
                  <a:txBody>
                    <a:bodyPr/>
                    <a:lstStyle/>
                    <a:p>
                      <a:r>
                        <a:rPr lang="en-US" sz="2400" dirty="0">
                          <a:latin typeface="Arial Narrow" panose="020B0606020202030204" pitchFamily="34" charset="0"/>
                        </a:rPr>
                        <a:t>Secretary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1495864378"/>
                  </a:ext>
                </a:extLst>
              </a:tr>
              <a:tr h="535973">
                <a:tc>
                  <a:txBody>
                    <a:bodyPr/>
                    <a:lstStyle/>
                    <a:p>
                      <a:r>
                        <a:rPr lang="en-US" sz="2400" dirty="0">
                          <a:latin typeface="Arial Narrow" panose="020B0606020202030204" pitchFamily="34" charset="0"/>
                        </a:rPr>
                        <a:t>Executive</a:t>
                      </a:r>
                      <a:r>
                        <a:rPr lang="en-US" sz="2400" baseline="0" dirty="0">
                          <a:latin typeface="Arial Narrow" panose="020B0606020202030204" pitchFamily="34" charset="0"/>
                        </a:rPr>
                        <a:t> secretary</a:t>
                      </a:r>
                      <a:endParaRPr lang="en-US" sz="2400" dirty="0">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652531157"/>
                  </a:ext>
                </a:extLst>
              </a:tr>
              <a:tr h="535973">
                <a:tc>
                  <a:txBody>
                    <a:bodyPr/>
                    <a:lstStyle/>
                    <a:p>
                      <a:r>
                        <a:rPr lang="en-US" sz="2400" dirty="0">
                          <a:latin typeface="Arial Narrow" panose="020B0606020202030204" pitchFamily="34" charset="0"/>
                        </a:rPr>
                        <a:t>Other current</a:t>
                      </a:r>
                      <a:r>
                        <a:rPr lang="en-US" sz="2400" baseline="0" dirty="0">
                          <a:latin typeface="Arial Narrow" panose="020B0606020202030204" pitchFamily="34" charset="0"/>
                        </a:rPr>
                        <a:t> officers</a:t>
                      </a:r>
                      <a:endParaRPr lang="en-US" sz="2400" dirty="0">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Narrow" panose="020B0606020202030204" pitchFamily="34" charset="0"/>
                      </a:endParaRPr>
                    </a:p>
                  </a:txBody>
                  <a:tcPr anchor="ctr"/>
                </a:tc>
                <a:tc>
                  <a:txBody>
                    <a:bodyPr/>
                    <a:lstStyle/>
                    <a:p>
                      <a:pPr algn="ctr"/>
                      <a:r>
                        <a:rPr lang="en-US" sz="2400" dirty="0">
                          <a:latin typeface="Arial Narrow" panose="020B0606020202030204" pitchFamily="34" charset="0"/>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rial Narrow" panose="020B0606020202030204" pitchFamily="34" charset="0"/>
                      </a:endParaRPr>
                    </a:p>
                  </a:txBody>
                  <a:tcPr anchor="ctr"/>
                </a:tc>
                <a:extLst>
                  <a:ext uri="{0D108BD9-81ED-4DB2-BD59-A6C34878D82A}">
                    <a16:rowId xmlns:a16="http://schemas.microsoft.com/office/drawing/2014/main" val="3194681296"/>
                  </a:ext>
                </a:extLst>
              </a:tr>
              <a:tr h="535973">
                <a:tc>
                  <a:txBody>
                    <a:bodyPr/>
                    <a:lstStyle/>
                    <a:p>
                      <a:r>
                        <a:rPr lang="en-US" sz="2400" dirty="0">
                          <a:latin typeface="Arial Narrow" panose="020B0606020202030204" pitchFamily="34" charset="0"/>
                        </a:rPr>
                        <a:t>Club’s assistant</a:t>
                      </a:r>
                      <a:r>
                        <a:rPr lang="en-US" sz="2400" baseline="0" dirty="0">
                          <a:latin typeface="Arial Narrow" panose="020B0606020202030204" pitchFamily="34" charset="0"/>
                        </a:rPr>
                        <a:t> governor</a:t>
                      </a:r>
                      <a:endParaRPr lang="en-US" sz="2400" dirty="0">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tc>
                  <a:txBody>
                    <a:bodyPr/>
                    <a:lstStyle/>
                    <a:p>
                      <a:pPr algn="ctr"/>
                      <a:endParaRPr lang="en-US" sz="2400" dirty="0">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1446195740"/>
                  </a:ext>
                </a:extLst>
              </a:tr>
              <a:tr h="535973">
                <a:tc>
                  <a:txBody>
                    <a:bodyPr/>
                    <a:lstStyle/>
                    <a:p>
                      <a:r>
                        <a:rPr lang="en-US" sz="2400" dirty="0">
                          <a:latin typeface="Arial Narrow" panose="020B0606020202030204" pitchFamily="34" charset="0"/>
                        </a:rPr>
                        <a:t>Officers</a:t>
                      </a:r>
                      <a:r>
                        <a:rPr lang="en-US" sz="2400" baseline="0" dirty="0">
                          <a:latin typeface="Arial Narrow" panose="020B0606020202030204" pitchFamily="34" charset="0"/>
                        </a:rPr>
                        <a:t>-elect</a:t>
                      </a:r>
                      <a:endParaRPr lang="en-US" sz="2400" dirty="0">
                        <a:latin typeface="Arial Narrow" panose="020B0606020202030204" pitchFamily="34" charset="0"/>
                      </a:endParaRPr>
                    </a:p>
                  </a:txBody>
                  <a:tcPr anchor="ctr"/>
                </a:tc>
                <a:tc>
                  <a:txBody>
                    <a:bodyPr/>
                    <a:lstStyle/>
                    <a:p>
                      <a:pPr algn="ctr"/>
                      <a:endParaRPr lang="en-US" sz="2400" dirty="0">
                        <a:latin typeface="Arial Narrow" panose="020B0606020202030204" pitchFamily="34" charset="0"/>
                      </a:endParaRPr>
                    </a:p>
                  </a:txBody>
                  <a:tcPr anchor="ctr"/>
                </a:tc>
                <a:tc>
                  <a:txBody>
                    <a:bodyPr/>
                    <a:lstStyle/>
                    <a:p>
                      <a:pPr algn="ctr"/>
                      <a:endParaRPr lang="en-US" sz="2400" dirty="0">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Narrow" panose="020B0606020202030204" pitchFamily="34" charset="0"/>
                        </a:rPr>
                        <a:t>X</a:t>
                      </a:r>
                    </a:p>
                  </a:txBody>
                  <a:tcPr anchor="ctr"/>
                </a:tc>
                <a:extLst>
                  <a:ext uri="{0D108BD9-81ED-4DB2-BD59-A6C34878D82A}">
                    <a16:rowId xmlns:a16="http://schemas.microsoft.com/office/drawing/2014/main" val="3511430269"/>
                  </a:ext>
                </a:extLst>
              </a:tr>
              <a:tr h="535973">
                <a:tc>
                  <a:txBody>
                    <a:bodyPr/>
                    <a:lstStyle/>
                    <a:p>
                      <a:r>
                        <a:rPr lang="en-US" sz="2400" dirty="0">
                          <a:latin typeface="Arial Narrow" panose="020B0606020202030204" pitchFamily="34" charset="0"/>
                        </a:rPr>
                        <a:t>Immediate past officers</a:t>
                      </a:r>
                    </a:p>
                  </a:txBody>
                  <a:tcPr anchor="ctr"/>
                </a:tc>
                <a:tc>
                  <a:txBody>
                    <a:bodyPr/>
                    <a:lstStyle/>
                    <a:p>
                      <a:pPr algn="ctr"/>
                      <a:endParaRPr lang="en-US" sz="2400" dirty="0">
                        <a:latin typeface="Arial Narrow" panose="020B0606020202030204" pitchFamily="34" charset="0"/>
                      </a:endParaRPr>
                    </a:p>
                  </a:txBody>
                  <a:tcPr anchor="ctr"/>
                </a:tc>
                <a:tc>
                  <a:txBody>
                    <a:bodyPr/>
                    <a:lstStyle/>
                    <a:p>
                      <a:pPr algn="ctr"/>
                      <a:endParaRPr lang="en-US" sz="2400" dirty="0">
                        <a:latin typeface="Arial Narrow" panose="020B0606020202030204" pitchFamily="34" charset="0"/>
                      </a:endParaRPr>
                    </a:p>
                  </a:txBody>
                  <a:tcPr anchor="ctr"/>
                </a:tc>
                <a:tc>
                  <a:txBody>
                    <a:bodyPr/>
                    <a:lstStyle/>
                    <a:p>
                      <a:pPr algn="ctr"/>
                      <a:r>
                        <a:rPr lang="en-US" sz="2400" dirty="0">
                          <a:latin typeface="Arial Narrow" panose="020B0606020202030204" pitchFamily="34" charset="0"/>
                        </a:rPr>
                        <a:t>X</a:t>
                      </a:r>
                    </a:p>
                  </a:txBody>
                  <a:tcPr anchor="ctr"/>
                </a:tc>
                <a:extLst>
                  <a:ext uri="{0D108BD9-81ED-4DB2-BD59-A6C34878D82A}">
                    <a16:rowId xmlns:a16="http://schemas.microsoft.com/office/drawing/2014/main" val="3152492871"/>
                  </a:ext>
                </a:extLst>
              </a:tr>
            </a:tbl>
          </a:graphicData>
        </a:graphic>
      </p:graphicFrame>
    </p:spTree>
    <p:custDataLst>
      <p:tags r:id="rId1"/>
    </p:custDataLst>
    <p:extLst>
      <p:ext uri="{BB962C8B-B14F-4D97-AF65-F5344CB8AC3E}">
        <p14:creationId xmlns:p14="http://schemas.microsoft.com/office/powerpoint/2010/main" val="2555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Who are these prospective members?</a:t>
            </a:r>
          </a:p>
        </p:txBody>
      </p:sp>
      <p:sp>
        <p:nvSpPr>
          <p:cNvPr id="3" name="Content Placeholder 2"/>
          <p:cNvSpPr>
            <a:spLocks noGrp="1"/>
          </p:cNvSpPr>
          <p:nvPr>
            <p:ph idx="1"/>
          </p:nvPr>
        </p:nvSpPr>
        <p:spPr>
          <a:xfrm>
            <a:off x="148589" y="4267199"/>
            <a:ext cx="8351520" cy="1593851"/>
          </a:xfrm>
        </p:spPr>
        <p:txBody>
          <a:bodyPr>
            <a:normAutofit/>
          </a:bodyPr>
          <a:lstStyle/>
          <a:p>
            <a:pPr marL="0" indent="0" algn="r">
              <a:spcBef>
                <a:spcPts val="1200"/>
              </a:spcBef>
              <a:buNone/>
            </a:pPr>
            <a:r>
              <a:rPr lang="en-US" sz="4400" dirty="0">
                <a:solidFill>
                  <a:schemeClr val="tx1">
                    <a:lumMod val="65000"/>
                    <a:lumOff val="35000"/>
                  </a:schemeClr>
                </a:solidFill>
              </a:rPr>
              <a:t>50% hear about Rotary through </a:t>
            </a:r>
            <a:br>
              <a:rPr lang="en-US" sz="4400" dirty="0">
                <a:solidFill>
                  <a:schemeClr val="tx1">
                    <a:lumMod val="65000"/>
                    <a:lumOff val="35000"/>
                  </a:schemeClr>
                </a:solidFill>
              </a:rPr>
            </a:br>
            <a:r>
              <a:rPr lang="en-US" sz="4400" dirty="0">
                <a:solidFill>
                  <a:schemeClr val="tx1">
                    <a:lumMod val="65000"/>
                    <a:lumOff val="35000"/>
                  </a:schemeClr>
                </a:solidFill>
              </a:rPr>
              <a:t>a personal connection</a:t>
            </a:r>
            <a:endParaRPr lang="en-US" sz="4400" dirty="0"/>
          </a:p>
          <a:p>
            <a:pPr algn="r"/>
            <a:endParaRPr lang="en-US" dirty="0"/>
          </a:p>
          <a:p>
            <a:pPr algn="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05004296"/>
              </p:ext>
            </p:extLst>
          </p:nvPr>
        </p:nvGraphicFramePr>
        <p:xfrm>
          <a:off x="685800" y="1530166"/>
          <a:ext cx="7795259" cy="2197467"/>
        </p:xfrm>
        <a:graphic>
          <a:graphicData uri="http://schemas.openxmlformats.org/drawingml/2006/table">
            <a:tbl>
              <a:tblPr firstRow="1" bandRow="1">
                <a:tableStyleId>{5C22544A-7EE6-4342-B048-85BDC9FD1C3A}</a:tableStyleId>
              </a:tblPr>
              <a:tblGrid>
                <a:gridCol w="2060816">
                  <a:extLst>
                    <a:ext uri="{9D8B030D-6E8A-4147-A177-3AD203B41FA5}">
                      <a16:colId xmlns:a16="http://schemas.microsoft.com/office/drawing/2014/main" val="3842828711"/>
                    </a:ext>
                  </a:extLst>
                </a:gridCol>
                <a:gridCol w="2815983">
                  <a:extLst>
                    <a:ext uri="{9D8B030D-6E8A-4147-A177-3AD203B41FA5}">
                      <a16:colId xmlns:a16="http://schemas.microsoft.com/office/drawing/2014/main" val="3738054951"/>
                    </a:ext>
                  </a:extLst>
                </a:gridCol>
                <a:gridCol w="2918460">
                  <a:extLst>
                    <a:ext uri="{9D8B030D-6E8A-4147-A177-3AD203B41FA5}">
                      <a16:colId xmlns:a16="http://schemas.microsoft.com/office/drawing/2014/main" val="3023740054"/>
                    </a:ext>
                  </a:extLst>
                </a:gridCol>
              </a:tblGrid>
              <a:tr h="723901">
                <a:tc>
                  <a:txBody>
                    <a:bodyPr/>
                    <a:lstStyle/>
                    <a:p>
                      <a:pPr algn="ctr"/>
                      <a:endParaRPr lang="en-US" sz="2400" b="0" dirty="0">
                        <a:latin typeface="Arial Narrow" panose="020B0606020202030204" pitchFamily="34" charset="0"/>
                      </a:endParaRPr>
                    </a:p>
                  </a:txBody>
                  <a:tcPr/>
                </a:tc>
                <a:tc>
                  <a:txBody>
                    <a:bodyPr/>
                    <a:lstStyle/>
                    <a:p>
                      <a:pPr algn="ctr"/>
                      <a:r>
                        <a:rPr lang="en-US" sz="2400" b="0" dirty="0">
                          <a:latin typeface="Arial Narrow" panose="020B0606020202030204" pitchFamily="34" charset="0"/>
                        </a:rPr>
                        <a:t>MEMBERSHIP LEADS</a:t>
                      </a:r>
                    </a:p>
                  </a:txBody>
                  <a:tcPr/>
                </a:tc>
                <a:tc>
                  <a:txBody>
                    <a:bodyPr/>
                    <a:lstStyle/>
                    <a:p>
                      <a:pPr algn="ctr"/>
                      <a:r>
                        <a:rPr lang="en-US" sz="2400" b="0" dirty="0">
                          <a:latin typeface="Arial Narrow" panose="020B0606020202030204" pitchFamily="34" charset="0"/>
                        </a:rPr>
                        <a:t>CURRENT MEMBERS</a:t>
                      </a:r>
                    </a:p>
                  </a:txBody>
                  <a:tcPr/>
                </a:tc>
                <a:extLst>
                  <a:ext uri="{0D108BD9-81ED-4DB2-BD59-A6C34878D82A}">
                    <a16:rowId xmlns:a16="http://schemas.microsoft.com/office/drawing/2014/main" val="1198008450"/>
                  </a:ext>
                </a:extLst>
              </a:tr>
              <a:tr h="736783">
                <a:tc>
                  <a:txBody>
                    <a:bodyPr/>
                    <a:lstStyle/>
                    <a:p>
                      <a:r>
                        <a:rPr lang="en-US" sz="3600" dirty="0">
                          <a:latin typeface="Arial Narrow" panose="020B0606020202030204" pitchFamily="34" charset="0"/>
                        </a:rPr>
                        <a:t>Under 40</a:t>
                      </a:r>
                    </a:p>
                  </a:txBody>
                  <a:tcPr/>
                </a:tc>
                <a:tc>
                  <a:txBody>
                    <a:bodyPr/>
                    <a:lstStyle/>
                    <a:p>
                      <a:pPr algn="ctr"/>
                      <a:r>
                        <a:rPr lang="en-US" sz="3600" b="1" dirty="0">
                          <a:solidFill>
                            <a:schemeClr val="tx2"/>
                          </a:solidFill>
                          <a:latin typeface="Arial Narrow" panose="020B0606020202030204" pitchFamily="34" charset="0"/>
                        </a:rPr>
                        <a:t>63%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Arial Narrow" panose="020B0606020202030204" pitchFamily="34" charset="0"/>
                        </a:rPr>
                        <a:t>5%</a:t>
                      </a:r>
                    </a:p>
                  </a:txBody>
                  <a:tcPr/>
                </a:tc>
                <a:extLst>
                  <a:ext uri="{0D108BD9-81ED-4DB2-BD59-A6C34878D82A}">
                    <a16:rowId xmlns:a16="http://schemas.microsoft.com/office/drawing/2014/main" val="2228794590"/>
                  </a:ext>
                </a:extLst>
              </a:tr>
              <a:tr h="736783">
                <a:tc>
                  <a:txBody>
                    <a:bodyPr/>
                    <a:lstStyle/>
                    <a:p>
                      <a:r>
                        <a:rPr lang="en-US" sz="3600" dirty="0">
                          <a:latin typeface="Arial Narrow" panose="020B0606020202030204" pitchFamily="34" charset="0"/>
                        </a:rPr>
                        <a:t>Women</a:t>
                      </a:r>
                    </a:p>
                  </a:txBody>
                  <a:tcPr/>
                </a:tc>
                <a:tc>
                  <a:txBody>
                    <a:bodyPr/>
                    <a:lstStyle/>
                    <a:p>
                      <a:pPr algn="ctr"/>
                      <a:r>
                        <a:rPr lang="en-US" sz="3600" b="1" dirty="0">
                          <a:solidFill>
                            <a:schemeClr val="tx2"/>
                          </a:solidFill>
                          <a:latin typeface="Arial Narrow" panose="020B0606020202030204" pitchFamily="34" charset="0"/>
                        </a:rPr>
                        <a:t>35%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Arial Narrow" panose="020B0606020202030204" pitchFamily="34" charset="0"/>
                        </a:rPr>
                        <a:t>21%</a:t>
                      </a:r>
                    </a:p>
                  </a:txBody>
                  <a:tcPr/>
                </a:tc>
                <a:extLst>
                  <a:ext uri="{0D108BD9-81ED-4DB2-BD59-A6C34878D82A}">
                    <a16:rowId xmlns:a16="http://schemas.microsoft.com/office/drawing/2014/main" val="2323156912"/>
                  </a:ext>
                </a:extLst>
              </a:tr>
            </a:tbl>
          </a:graphicData>
        </a:graphic>
      </p:graphicFrame>
    </p:spTree>
    <p:custDataLst>
      <p:tags r:id="rId1"/>
    </p:custDataLst>
    <p:extLst>
      <p:ext uri="{BB962C8B-B14F-4D97-AF65-F5344CB8AC3E}">
        <p14:creationId xmlns:p14="http://schemas.microsoft.com/office/powerpoint/2010/main" val="315549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WHEN MEMBERSHIP LEADS ARE NEGLECTED</a:t>
            </a:r>
          </a:p>
        </p:txBody>
      </p:sp>
      <p:graphicFrame>
        <p:nvGraphicFramePr>
          <p:cNvPr id="9" name="Table 8"/>
          <p:cNvGraphicFramePr>
            <a:graphicFrameLocks noGrp="1"/>
          </p:cNvGraphicFramePr>
          <p:nvPr>
            <p:extLst>
              <p:ext uri="{D42A27DB-BD31-4B8C-83A1-F6EECF244321}">
                <p14:modId xmlns:p14="http://schemas.microsoft.com/office/powerpoint/2010/main" val="3170726022"/>
              </p:ext>
            </p:extLst>
          </p:nvPr>
        </p:nvGraphicFramePr>
        <p:xfrm>
          <a:off x="609600" y="1390291"/>
          <a:ext cx="7696200" cy="232207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3842828711"/>
                    </a:ext>
                  </a:extLst>
                </a:gridCol>
                <a:gridCol w="2209800">
                  <a:extLst>
                    <a:ext uri="{9D8B030D-6E8A-4147-A177-3AD203B41FA5}">
                      <a16:colId xmlns:a16="http://schemas.microsoft.com/office/drawing/2014/main" val="833899427"/>
                    </a:ext>
                  </a:extLst>
                </a:gridCol>
              </a:tblGrid>
              <a:tr h="85606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0" dirty="0">
                          <a:latin typeface="Arial Narrow" panose="020B0606020202030204" pitchFamily="34" charset="0"/>
                        </a:rPr>
                        <a:t>OF THE </a:t>
                      </a:r>
                      <a:r>
                        <a:rPr lang="en-US" sz="3600" b="1" dirty="0">
                          <a:solidFill>
                            <a:srgbClr val="FFFF00"/>
                          </a:solidFill>
                          <a:latin typeface="Arial Narrow" panose="020B0606020202030204" pitchFamily="34" charset="0"/>
                        </a:rPr>
                        <a:t>17,898</a:t>
                      </a:r>
                      <a:r>
                        <a:rPr lang="en-US" sz="3600" b="0" dirty="0">
                          <a:latin typeface="Arial Narrow" panose="020B0606020202030204" pitchFamily="34" charset="0"/>
                        </a:rPr>
                        <a:t> ASSIGNED TO </a:t>
                      </a:r>
                      <a:r>
                        <a:rPr lang="en-US" sz="3600" b="0" baseline="0" dirty="0">
                          <a:latin typeface="Arial Narrow" panose="020B0606020202030204" pitchFamily="34" charset="0"/>
                        </a:rPr>
                        <a:t>DISTRICTS:</a:t>
                      </a:r>
                      <a:endParaRPr lang="en-US" sz="3600" b="0" dirty="0">
                        <a:latin typeface="Arial Narrow" panose="020B0606020202030204" pitchFamily="34" charset="0"/>
                      </a:endParaRPr>
                    </a:p>
                  </a:txBody>
                  <a:tcPr/>
                </a:tc>
                <a:tc hMerge="1">
                  <a:txBody>
                    <a:bodyPr/>
                    <a:lstStyle/>
                    <a:p>
                      <a:pPr algn="ctr"/>
                      <a:endParaRPr lang="en-US" sz="2400" dirty="0">
                        <a:latin typeface="Arial Narrow" panose="020B0606020202030204" pitchFamily="34" charset="0"/>
                      </a:endParaRPr>
                    </a:p>
                  </a:txBody>
                  <a:tcPr/>
                </a:tc>
                <a:extLst>
                  <a:ext uri="{0D108BD9-81ED-4DB2-BD59-A6C34878D82A}">
                    <a16:rowId xmlns:a16="http://schemas.microsoft.com/office/drawing/2014/main" val="1198008450"/>
                  </a:ext>
                </a:extLst>
              </a:tr>
              <a:tr h="733002">
                <a:tc>
                  <a:txBody>
                    <a:bodyPr/>
                    <a:lstStyle/>
                    <a:p>
                      <a:r>
                        <a:rPr lang="en-US" sz="3600" dirty="0">
                          <a:latin typeface="Arial Narrow" panose="020B0606020202030204" pitchFamily="34" charset="0"/>
                        </a:rPr>
                        <a:t>Never contacted</a:t>
                      </a:r>
                      <a:r>
                        <a:rPr lang="en-US" sz="3600" baseline="0" dirty="0">
                          <a:latin typeface="Arial Narrow" panose="020B0606020202030204" pitchFamily="34" charset="0"/>
                        </a:rPr>
                        <a:t> by the district</a:t>
                      </a:r>
                      <a:endParaRPr lang="en-US" sz="3600" dirty="0">
                        <a:latin typeface="Arial Narrow" panose="020B0606020202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0000"/>
                          </a:solidFill>
                          <a:latin typeface="Arial Narrow" panose="020B0606020202030204" pitchFamily="34" charset="0"/>
                        </a:rPr>
                        <a:t>62%</a:t>
                      </a:r>
                    </a:p>
                  </a:txBody>
                  <a:tcPr/>
                </a:tc>
                <a:extLst>
                  <a:ext uri="{0D108BD9-81ED-4DB2-BD59-A6C34878D82A}">
                    <a16:rowId xmlns:a16="http://schemas.microsoft.com/office/drawing/2014/main" val="3910119716"/>
                  </a:ext>
                </a:extLst>
              </a:tr>
              <a:tr h="733002">
                <a:tc>
                  <a:txBody>
                    <a:bodyPr/>
                    <a:lstStyle/>
                    <a:p>
                      <a:r>
                        <a:rPr lang="en-US" sz="3600" dirty="0">
                          <a:latin typeface="Arial Narrow" panose="020B0606020202030204" pitchFamily="34" charset="0"/>
                        </a:rPr>
                        <a:t>Never assigned to a club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kern="1200" dirty="0">
                          <a:solidFill>
                            <a:srgbClr val="FF0000"/>
                          </a:solidFill>
                          <a:latin typeface="Arial Narrow" panose="020B0606020202030204" pitchFamily="34" charset="0"/>
                          <a:ea typeface="+mn-ea"/>
                          <a:cs typeface="+mn-cs"/>
                        </a:rPr>
                        <a:t>77%</a:t>
                      </a:r>
                    </a:p>
                  </a:txBody>
                  <a:tcPr/>
                </a:tc>
                <a:extLst>
                  <a:ext uri="{0D108BD9-81ED-4DB2-BD59-A6C34878D82A}">
                    <a16:rowId xmlns:a16="http://schemas.microsoft.com/office/drawing/2014/main" val="85539237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51445580"/>
              </p:ext>
            </p:extLst>
          </p:nvPr>
        </p:nvGraphicFramePr>
        <p:xfrm>
          <a:off x="609600" y="4112052"/>
          <a:ext cx="7696200" cy="1602947"/>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4159279711"/>
                    </a:ext>
                  </a:extLst>
                </a:gridCol>
                <a:gridCol w="2209800">
                  <a:extLst>
                    <a:ext uri="{9D8B030D-6E8A-4147-A177-3AD203B41FA5}">
                      <a16:colId xmlns:a16="http://schemas.microsoft.com/office/drawing/2014/main" val="985375414"/>
                    </a:ext>
                  </a:extLst>
                </a:gridCol>
              </a:tblGrid>
              <a:tr h="84365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0" dirty="0">
                          <a:latin typeface="Arial Narrow" panose="020B0606020202030204" pitchFamily="34" charset="0"/>
                        </a:rPr>
                        <a:t>OF THE</a:t>
                      </a:r>
                      <a:r>
                        <a:rPr lang="en-US" sz="3600" dirty="0">
                          <a:latin typeface="Arial Narrow" panose="020B0606020202030204" pitchFamily="34" charset="0"/>
                        </a:rPr>
                        <a:t> </a:t>
                      </a:r>
                      <a:r>
                        <a:rPr lang="en-US" sz="3600" b="1" kern="1200" dirty="0">
                          <a:solidFill>
                            <a:srgbClr val="FFFF00"/>
                          </a:solidFill>
                          <a:latin typeface="Arial Narrow" panose="020B0606020202030204" pitchFamily="34" charset="0"/>
                          <a:ea typeface="+mn-ea"/>
                          <a:cs typeface="+mn-cs"/>
                        </a:rPr>
                        <a:t>4,131</a:t>
                      </a:r>
                      <a:r>
                        <a:rPr lang="en-US" sz="3600" dirty="0">
                          <a:latin typeface="Arial Narrow" panose="020B0606020202030204" pitchFamily="34" charset="0"/>
                        </a:rPr>
                        <a:t> </a:t>
                      </a:r>
                      <a:r>
                        <a:rPr lang="en-US" sz="3600" b="0" dirty="0">
                          <a:latin typeface="Arial Narrow" panose="020B0606020202030204" pitchFamily="34" charset="0"/>
                        </a:rPr>
                        <a:t>ASSIGNED TO CLUBS</a:t>
                      </a:r>
                      <a:r>
                        <a:rPr lang="en-US" sz="3600" b="0" baseline="0" dirty="0">
                          <a:latin typeface="Arial Narrow" panose="020B0606020202030204" pitchFamily="34" charset="0"/>
                        </a:rPr>
                        <a:t>:</a:t>
                      </a:r>
                      <a:endParaRPr lang="en-US" sz="3600" b="0" dirty="0">
                        <a:latin typeface="Arial Narrow" panose="020B0606020202030204" pitchFamily="34" charset="0"/>
                      </a:endParaRPr>
                    </a:p>
                  </a:txBody>
                  <a:tcPr/>
                </a:tc>
                <a:tc hMerge="1">
                  <a:txBody>
                    <a:bodyPr/>
                    <a:lstStyle/>
                    <a:p>
                      <a:pPr algn="ctr"/>
                      <a:endParaRPr lang="en-US" sz="2400" dirty="0">
                        <a:latin typeface="Arial Narrow" panose="020B0606020202030204" pitchFamily="34" charset="0"/>
                      </a:endParaRPr>
                    </a:p>
                  </a:txBody>
                  <a:tcPr/>
                </a:tc>
                <a:extLst>
                  <a:ext uri="{0D108BD9-81ED-4DB2-BD59-A6C34878D82A}">
                    <a16:rowId xmlns:a16="http://schemas.microsoft.com/office/drawing/2014/main" val="466880875"/>
                  </a:ext>
                </a:extLst>
              </a:tr>
              <a:tr h="759291">
                <a:tc>
                  <a:txBody>
                    <a:bodyPr/>
                    <a:lstStyle/>
                    <a:p>
                      <a:r>
                        <a:rPr lang="en-US" sz="3600" dirty="0">
                          <a:latin typeface="Arial Narrow" panose="020B0606020202030204" pitchFamily="34" charset="0"/>
                        </a:rPr>
                        <a:t>Never contacted</a:t>
                      </a:r>
                      <a:r>
                        <a:rPr lang="en-US" sz="3600" baseline="0" dirty="0">
                          <a:latin typeface="Arial Narrow" panose="020B0606020202030204" pitchFamily="34" charset="0"/>
                        </a:rPr>
                        <a:t> by the club</a:t>
                      </a:r>
                      <a:endParaRPr lang="en-US" sz="3600" dirty="0">
                        <a:latin typeface="Arial Narrow" panose="020B0606020202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0000"/>
                          </a:solidFill>
                          <a:latin typeface="Arial Narrow" panose="020B0606020202030204" pitchFamily="34" charset="0"/>
                        </a:rPr>
                        <a:t>67%</a:t>
                      </a:r>
                    </a:p>
                  </a:txBody>
                  <a:tcPr/>
                </a:tc>
                <a:extLst>
                  <a:ext uri="{0D108BD9-81ED-4DB2-BD59-A6C34878D82A}">
                    <a16:rowId xmlns:a16="http://schemas.microsoft.com/office/drawing/2014/main" val="3859335694"/>
                  </a:ext>
                </a:extLst>
              </a:tr>
            </a:tbl>
          </a:graphicData>
        </a:graphic>
      </p:graphicFrame>
      <p:sp>
        <p:nvSpPr>
          <p:cNvPr id="10" name="TextBox 9"/>
          <p:cNvSpPr txBox="1"/>
          <p:nvPr/>
        </p:nvSpPr>
        <p:spPr>
          <a:xfrm>
            <a:off x="2679469" y="5943600"/>
            <a:ext cx="6553200" cy="584775"/>
          </a:xfrm>
          <a:prstGeom prst="rect">
            <a:avLst/>
          </a:prstGeom>
          <a:noFill/>
        </p:spPr>
        <p:txBody>
          <a:bodyPr wrap="square" rtlCol="0">
            <a:spAutoFit/>
          </a:bodyPr>
          <a:lstStyle/>
          <a:p>
            <a:r>
              <a:rPr lang="en-US" sz="3200" b="1" dirty="0">
                <a:solidFill>
                  <a:schemeClr val="tx1">
                    <a:lumMod val="75000"/>
                    <a:lumOff val="25000"/>
                  </a:schemeClr>
                </a:solidFill>
                <a:latin typeface="Arial Narrow" panose="020B0606020202030204" pitchFamily="34" charset="0"/>
                <a:cs typeface="Arial" panose="020B0604020202020204" pitchFamily="34" charset="0"/>
              </a:rPr>
              <a:t>54% no longer interested in Rotary</a:t>
            </a:r>
          </a:p>
        </p:txBody>
      </p:sp>
      <p:sp>
        <p:nvSpPr>
          <p:cNvPr id="6" name="TextBox 5"/>
          <p:cNvSpPr txBox="1"/>
          <p:nvPr/>
        </p:nvSpPr>
        <p:spPr>
          <a:xfrm>
            <a:off x="8305800" y="6333447"/>
            <a:ext cx="838200" cy="524553"/>
          </a:xfrm>
          <a:prstGeom prst="rect">
            <a:avLst/>
          </a:prstGeom>
          <a:solidFill>
            <a:schemeClr val="bg1"/>
          </a:solidFill>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209478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a:t>How you can help</a:t>
            </a:r>
          </a:p>
        </p:txBody>
      </p:sp>
      <p:sp>
        <p:nvSpPr>
          <p:cNvPr id="6" name="TextBox 5"/>
          <p:cNvSpPr txBox="1"/>
          <p:nvPr/>
        </p:nvSpPr>
        <p:spPr>
          <a:xfrm>
            <a:off x="4780511" y="2590799"/>
            <a:ext cx="3906289" cy="2554545"/>
          </a:xfrm>
          <a:prstGeom prst="rect">
            <a:avLst/>
          </a:prstGeom>
          <a:noFill/>
        </p:spPr>
        <p:txBody>
          <a:bodyPr wrap="square" rtlCol="0">
            <a:spAutoFit/>
          </a:bodyPr>
          <a:lstStyle/>
          <a:p>
            <a:pPr marL="514350" indent="-514350">
              <a:buFont typeface="+mj-lt"/>
              <a:buAutoNum type="arabicPeriod" startAt="2"/>
            </a:pPr>
            <a:r>
              <a:rPr lang="en-US" sz="4000" dirty="0">
                <a:solidFill>
                  <a:schemeClr val="tx1">
                    <a:lumMod val="75000"/>
                    <a:lumOff val="25000"/>
                  </a:schemeClr>
                </a:solidFill>
                <a:latin typeface="Arial Narrow" panose="020B0606020202030204" pitchFamily="34" charset="0"/>
                <a:cs typeface="Arial" panose="020B0604020202020204" pitchFamily="34" charset="0"/>
              </a:rPr>
              <a:t>Assign leads to clubs you know </a:t>
            </a:r>
            <a:br>
              <a:rPr lang="en-US" sz="4000" dirty="0">
                <a:solidFill>
                  <a:schemeClr val="tx1">
                    <a:lumMod val="75000"/>
                    <a:lumOff val="25000"/>
                  </a:schemeClr>
                </a:solidFill>
                <a:latin typeface="Arial Narrow" panose="020B0606020202030204" pitchFamily="34" charset="0"/>
                <a:cs typeface="Arial" panose="020B0604020202020204" pitchFamily="34" charset="0"/>
              </a:rPr>
            </a:br>
            <a:r>
              <a:rPr lang="en-US" sz="4000" b="1" dirty="0">
                <a:solidFill>
                  <a:srgbClr val="0070C0"/>
                </a:solidFill>
                <a:latin typeface="Arial Narrow" panose="020B0606020202030204" pitchFamily="34" charset="0"/>
                <a:cs typeface="Arial" panose="020B0604020202020204" pitchFamily="34" charset="0"/>
              </a:rPr>
              <a:t>will respond.</a:t>
            </a:r>
          </a:p>
          <a:p>
            <a:endParaRPr lang="en-US" sz="4000" dirty="0">
              <a:solidFill>
                <a:schemeClr val="tx1">
                  <a:lumMod val="75000"/>
                  <a:lumOff val="25000"/>
                </a:schemeClr>
              </a:solidFill>
              <a:latin typeface="Arial Narrow" panose="020B0606020202030204" pitchFamily="34" charset="0"/>
              <a:cs typeface="Arial" panose="020B0604020202020204" pitchFamily="34" charset="0"/>
            </a:endParaRPr>
          </a:p>
        </p:txBody>
      </p:sp>
      <p:sp>
        <p:nvSpPr>
          <p:cNvPr id="4" name="TextBox 3"/>
          <p:cNvSpPr txBox="1"/>
          <p:nvPr/>
        </p:nvSpPr>
        <p:spPr>
          <a:xfrm>
            <a:off x="609600" y="2590799"/>
            <a:ext cx="3276600" cy="2554545"/>
          </a:xfrm>
          <a:prstGeom prst="rect">
            <a:avLst/>
          </a:prstGeom>
          <a:noFill/>
        </p:spPr>
        <p:txBody>
          <a:bodyPr wrap="square" rtlCol="0">
            <a:spAutoFit/>
          </a:bodyPr>
          <a:lstStyle/>
          <a:p>
            <a:pPr algn="ctr"/>
            <a:r>
              <a:rPr lang="en-US" sz="4000" dirty="0">
                <a:solidFill>
                  <a:schemeClr val="tx1">
                    <a:lumMod val="75000"/>
                    <a:lumOff val="25000"/>
                  </a:schemeClr>
                </a:solidFill>
                <a:latin typeface="Arial Narrow" panose="020B0606020202030204" pitchFamily="34" charset="0"/>
                <a:cs typeface="Arial" panose="020B0604020202020204" pitchFamily="34" charset="0"/>
              </a:rPr>
              <a:t>1. Respond to </a:t>
            </a:r>
            <a:r>
              <a:rPr lang="en-US" sz="4000" b="1" dirty="0">
                <a:solidFill>
                  <a:srgbClr val="0070C0"/>
                </a:solidFill>
                <a:latin typeface="Arial Narrow" panose="020B0606020202030204" pitchFamily="34" charset="0"/>
                <a:cs typeface="Arial" panose="020B0604020202020204" pitchFamily="34" charset="0"/>
              </a:rPr>
              <a:t>all inquiries</a:t>
            </a:r>
            <a:r>
              <a:rPr lang="en-US" sz="4000" dirty="0">
                <a:solidFill>
                  <a:schemeClr val="tx1">
                    <a:lumMod val="75000"/>
                    <a:lumOff val="25000"/>
                  </a:schemeClr>
                </a:solidFill>
                <a:latin typeface="Arial Narrow" panose="020B0606020202030204" pitchFamily="34" charset="0"/>
                <a:cs typeface="Arial" panose="020B0604020202020204" pitchFamily="34" charset="0"/>
              </a:rPr>
              <a:t>, even old ones.</a:t>
            </a:r>
          </a:p>
          <a:p>
            <a:endParaRPr lang="en-US" sz="4000" dirty="0">
              <a:solidFill>
                <a:schemeClr val="tx1">
                  <a:lumMod val="75000"/>
                  <a:lumOff val="25000"/>
                </a:schemeClr>
              </a:solidFill>
              <a:latin typeface="Arial Narrow" panose="020B0606020202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598422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6" ma:contentTypeDescription="Create a new document." ma:contentTypeScope="" ma:versionID="1c567ca390b1b89cc578236ad1e22c02">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ee3739f369905226239d112920442a65"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9DA991-750D-431C-BEE6-C763738AD8EF}">
  <ds:schemaRefs>
    <ds:schemaRef ds:uri="http://purl.org/dc/elements/1.1/"/>
    <ds:schemaRef ds:uri="069370df-1b75-469d-a9d4-424b0b9f5a67"/>
    <ds:schemaRef ds:uri="41d4868e-e7c5-4a0f-bea8-40f63a832f7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52188C0-F18D-4206-8CAB-A3733E17A77B}">
  <ds:schemaRefs>
    <ds:schemaRef ds:uri="http://schemas.microsoft.com/sharepoint/v3/contenttype/forms"/>
  </ds:schemaRefs>
</ds:datastoreItem>
</file>

<file path=customXml/itemProps3.xml><?xml version="1.0" encoding="utf-8"?>
<ds:datastoreItem xmlns:ds="http://schemas.openxmlformats.org/officeDocument/2006/customXml" ds:itemID="{554420F2-5369-4F28-8453-5AFF9EA337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37163</TotalTime>
  <Words>2714</Words>
  <Application>Microsoft Office PowerPoint</Application>
  <PresentationFormat>On-screen Show (4:3)</PresentationFormat>
  <Paragraphs>287</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Arial Narrow</vt:lpstr>
      <vt:lpstr>Calibri</vt:lpstr>
      <vt:lpstr>Georgia</vt:lpstr>
      <vt:lpstr>Office Theme</vt:lpstr>
      <vt:lpstr>1_Office Theme</vt:lpstr>
      <vt:lpstr>Managing  membership leads</vt:lpstr>
      <vt:lpstr>Where do membership leads come from?</vt:lpstr>
      <vt:lpstr>The path to membership</vt:lpstr>
      <vt:lpstr>The advantage of USING membership leads</vt:lpstr>
      <vt:lpstr>WHO CAN MANAGE LEADS: In a DISTRICT </vt:lpstr>
      <vt:lpstr>WHO CAN MANAGE LEADS: IN A CLUB </vt:lpstr>
      <vt:lpstr>Who are these prospective members?</vt:lpstr>
      <vt:lpstr>WHEN MEMBERSHIP LEADS ARE NEGLECTED</vt:lpstr>
      <vt:lpstr>How you can help</vt:lpstr>
      <vt:lpstr>HOW ROTARY helps with MEMBERSHIP LEADS </vt:lpstr>
      <vt:lpstr>EMAIL NOTIFICATION OF MEMBERSHIP LEAD</vt:lpstr>
      <vt:lpstr>YOUR Manage MEMBERSHIP LEADS PAGE</vt:lpstr>
      <vt:lpstr>Filter and sort</vt:lpstr>
      <vt:lpstr>TYPES OF CANDIDATES</vt:lpstr>
      <vt:lpstr>Inside a record</vt:lpstr>
      <vt:lpstr>STATUS HISTORY</vt:lpstr>
      <vt:lpstr>MANAGING A STATUS</vt:lpstr>
      <vt:lpstr>PowerPoint Presentation</vt:lpstr>
      <vt:lpstr>Admitting a CANDIDATE</vt:lpstr>
      <vt:lpstr>VIEWING CURRENT AND PAST LEADS</vt:lpstr>
      <vt:lpstr>EXECUTIVE summary </vt:lpstr>
      <vt:lpstr>REPORTING OFFICERS</vt:lpstr>
      <vt:lpstr>DELEGATION</vt:lpstr>
      <vt:lpstr>Next steps</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Presentation</dc:title>
  <dc:creator>Plocinik</dc:creator>
  <cp:lastModifiedBy>Ed</cp:lastModifiedBy>
  <cp:revision>1424</cp:revision>
  <cp:lastPrinted>2018-02-07T22:26:07Z</cp:lastPrinted>
  <dcterms:created xsi:type="dcterms:W3CDTF">2014-11-20T20:47:23Z</dcterms:created>
  <dcterms:modified xsi:type="dcterms:W3CDTF">2019-04-30T02:35:28Z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y fmtid="{D5CDD505-2E9C-101B-9397-08002B2CF9AE}" pid="3" name="ArticulateGUID">
    <vt:lpwstr>CEE0ECDE-7A90-4B91-804C-FCBA9346B23A</vt:lpwstr>
  </property>
  <property fmtid="{D5CDD505-2E9C-101B-9397-08002B2CF9AE}" pid="4" name="ArticulatePath">
    <vt:lpwstr>MD Managing Membership Leads ceout</vt:lpwstr>
  </property>
</Properties>
</file>