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63" r:id="rId6"/>
    <p:sldId id="260" r:id="rId7"/>
    <p:sldId id="266" r:id="rId8"/>
    <p:sldId id="267" r:id="rId9"/>
    <p:sldId id="264" r:id="rId10"/>
    <p:sldId id="261"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C8149-FB99-41ED-AFC9-31B0751A11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5CD33B2-3FC1-477E-B0BB-4027BC250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F828D62-91E9-4DB5-8F84-5E8286B27790}"/>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35382C5D-DE32-4A09-B35C-4D0197C35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22A3D5-5D0B-45E6-88AC-6B244B9292DF}"/>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35751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45CC0-D632-4563-962E-46045C6E45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77CDEF0-7D76-4482-9506-B2AC381172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F418A7-0FE0-48E0-A0C7-6A5CEC996B4F}"/>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F8678904-B9BD-4795-AC8E-BF0BD6B5A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48719D-1685-462C-98E7-F53F9A295084}"/>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18644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459DF53-07E0-4B58-B5C4-40039952B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9F4C32-592C-47B5-89D2-8F471C175B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9BBC6B-EAA0-4583-9F65-188E56EAFAC3}"/>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AEDB6057-1CCF-4817-96B6-080AD670B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141D66-4B6A-4D3E-AEF0-BB829E42FBB4}"/>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411736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E025E-D9E7-4376-91AC-5C568C8C3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9CFCEC-D2FA-4DEB-8F39-762CE85D6B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F35ED9-673B-40BB-AD62-88FA88D21498}"/>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260E5818-1A62-4450-A5D0-2F7D2B92F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3CBD8F-40AE-4DA7-BAC6-3267C8E178CD}"/>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333474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3EE2C-7B1B-474E-B4BE-D4E059093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931C39A-9652-424B-9AFC-BB0521C45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50AF1AE-EF52-476D-BFF0-C5F5795AF644}"/>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2920CA8A-BA7F-41D6-8AA5-954888EF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FBFDC4-3EE8-4C12-B552-42391521AB71}"/>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305027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7ACFF-7D0A-438B-ABB8-636ABEA63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771CC8-E4EE-4E1B-AB94-C6D372AEE2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3A3A81C-26A0-4B19-BB03-7D5DDC3626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78A58-BE26-4F35-8313-3227C2A31500}"/>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6" name="Footer Placeholder 5">
            <a:extLst>
              <a:ext uri="{FF2B5EF4-FFF2-40B4-BE49-F238E27FC236}">
                <a16:creationId xmlns:a16="http://schemas.microsoft.com/office/drawing/2014/main" xmlns="" id="{6764DC7E-5B6F-4F0E-9167-B605D30E5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8108E2-7FEF-4101-A54F-40258E1F1F84}"/>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47579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D1E8A-50BD-4BF0-94E3-7266E8F89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8988A20-8430-4022-8499-29BF62AAE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ADB9A48-C8A6-4860-A0F6-B77C5B620D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86EFEB-E85B-4D85-B275-79AF33E0D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61E436E-02BC-4126-BCEA-5DCE99FF9F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E320EBD-72D7-4DE1-BCB6-74121A7BB26E}"/>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8" name="Footer Placeholder 7">
            <a:extLst>
              <a:ext uri="{FF2B5EF4-FFF2-40B4-BE49-F238E27FC236}">
                <a16:creationId xmlns:a16="http://schemas.microsoft.com/office/drawing/2014/main" xmlns="" id="{09BE622F-0CC7-4BAE-8201-60418809F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E601D1-1291-45BF-A63C-C01892F4EB8E}"/>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129387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E910A-DB90-4A71-9F40-35837A569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B393AC8-86A6-460C-8182-385FCAC0B2BA}"/>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4" name="Footer Placeholder 3">
            <a:extLst>
              <a:ext uri="{FF2B5EF4-FFF2-40B4-BE49-F238E27FC236}">
                <a16:creationId xmlns:a16="http://schemas.microsoft.com/office/drawing/2014/main" xmlns="" id="{7AD8E382-EEAA-4D68-ABB3-1A6C5AD84D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07476ED-0D40-49C2-A08F-FD59859B5185}"/>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281555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C3A642-F52A-474B-B1F5-02E8079CEDDA}"/>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3" name="Footer Placeholder 2">
            <a:extLst>
              <a:ext uri="{FF2B5EF4-FFF2-40B4-BE49-F238E27FC236}">
                <a16:creationId xmlns:a16="http://schemas.microsoft.com/office/drawing/2014/main" xmlns="" id="{5E63F148-86AF-4902-B8CD-00EEE42CD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312D21-08DC-46B8-9F38-4AA5F9EA2879}"/>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160923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938F6-5C33-462E-BA07-03B6AECDA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5DB088-85C5-4E73-A554-BFA69175B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5C4843-F093-4187-A493-D71560156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52557A3-1CB4-48EB-8330-64261FC68595}"/>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6" name="Footer Placeholder 5">
            <a:extLst>
              <a:ext uri="{FF2B5EF4-FFF2-40B4-BE49-F238E27FC236}">
                <a16:creationId xmlns:a16="http://schemas.microsoft.com/office/drawing/2014/main" xmlns="" id="{EFD2F589-1F74-4B03-86BA-D8F085B5F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3772A5-F1BF-41DB-A4A6-1665FB896E83}"/>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49425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BA72B-48AE-4BEC-BE78-5850720A9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F7E169-3F16-48BF-8802-CC00F061C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1287EC1-87CA-4EB9-B800-B4085514B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86E0738-17A9-48F7-B61F-0C7FB7142F10}"/>
              </a:ext>
            </a:extLst>
          </p:cNvPr>
          <p:cNvSpPr>
            <a:spLocks noGrp="1"/>
          </p:cNvSpPr>
          <p:nvPr>
            <p:ph type="dt" sz="half" idx="10"/>
          </p:nvPr>
        </p:nvSpPr>
        <p:spPr/>
        <p:txBody>
          <a:bodyPr/>
          <a:lstStyle/>
          <a:p>
            <a:fld id="{ECD6D193-09C3-440D-A4BF-70032612FC63}" type="datetimeFigureOut">
              <a:rPr lang="en-US" smtClean="0"/>
              <a:t>4/30/2025</a:t>
            </a:fld>
            <a:endParaRPr lang="en-US"/>
          </a:p>
        </p:txBody>
      </p:sp>
      <p:sp>
        <p:nvSpPr>
          <p:cNvPr id="6" name="Footer Placeholder 5">
            <a:extLst>
              <a:ext uri="{FF2B5EF4-FFF2-40B4-BE49-F238E27FC236}">
                <a16:creationId xmlns:a16="http://schemas.microsoft.com/office/drawing/2014/main" xmlns="" id="{F125B5AF-DCD7-4685-BCC0-C87D108D5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EAC23C-7E69-423F-9571-49E48BF39393}"/>
              </a:ext>
            </a:extLst>
          </p:cNvPr>
          <p:cNvSpPr>
            <a:spLocks noGrp="1"/>
          </p:cNvSpPr>
          <p:nvPr>
            <p:ph type="sldNum" sz="quarter" idx="12"/>
          </p:nvPr>
        </p:nvSpPr>
        <p:spPr/>
        <p:txBody>
          <a:bodyPr/>
          <a:lstStyle/>
          <a:p>
            <a:fld id="{39256F25-6C2A-462A-868C-FFBA772C0312}" type="slidenum">
              <a:rPr lang="en-US" smtClean="0"/>
              <a:t>‹#›</a:t>
            </a:fld>
            <a:endParaRPr lang="en-US"/>
          </a:p>
        </p:txBody>
      </p:sp>
    </p:spTree>
    <p:extLst>
      <p:ext uri="{BB962C8B-B14F-4D97-AF65-F5344CB8AC3E}">
        <p14:creationId xmlns:p14="http://schemas.microsoft.com/office/powerpoint/2010/main" val="191435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F32600-9181-4568-9DC7-E21890C3F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354744-4074-4DD9-9DC7-EAED54CB2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8D1B5E-F922-405F-977D-C381FABD2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6D193-09C3-440D-A4BF-70032612FC63}" type="datetimeFigureOut">
              <a:rPr lang="en-US" smtClean="0"/>
              <a:t>4/30/2025</a:t>
            </a:fld>
            <a:endParaRPr lang="en-US"/>
          </a:p>
        </p:txBody>
      </p:sp>
      <p:sp>
        <p:nvSpPr>
          <p:cNvPr id="5" name="Footer Placeholder 4">
            <a:extLst>
              <a:ext uri="{FF2B5EF4-FFF2-40B4-BE49-F238E27FC236}">
                <a16:creationId xmlns:a16="http://schemas.microsoft.com/office/drawing/2014/main" xmlns="" id="{F99EF4C5-5C1C-4E6C-BAB7-67F3D8C3A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DC76812-0B9F-4269-81C8-A6DCD2EEF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56F25-6C2A-462A-868C-FFBA772C0312}" type="slidenum">
              <a:rPr lang="en-US" smtClean="0"/>
              <a:t>‹#›</a:t>
            </a:fld>
            <a:endParaRPr lang="en-US"/>
          </a:p>
        </p:txBody>
      </p:sp>
    </p:spTree>
    <p:extLst>
      <p:ext uri="{BB962C8B-B14F-4D97-AF65-F5344CB8AC3E}">
        <p14:creationId xmlns:p14="http://schemas.microsoft.com/office/powerpoint/2010/main" val="59839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maps.app.goo.gl/91Q9ekKtduaDSWoJ6"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347988" y="584701"/>
            <a:ext cx="2064913" cy="640080"/>
          </a:xfrm>
          <a:prstGeom prst="rect">
            <a:avLst/>
          </a:prstGeom>
        </p:spPr>
      </p:pic>
      <p:sp>
        <p:nvSpPr>
          <p:cNvPr id="3" name="Rectangle 2"/>
          <p:cNvSpPr/>
          <p:nvPr/>
        </p:nvSpPr>
        <p:spPr>
          <a:xfrm>
            <a:off x="1090411" y="1346941"/>
            <a:ext cx="9972541" cy="5478423"/>
          </a:xfrm>
          <a:prstGeom prst="rect">
            <a:avLst/>
          </a:prstGeom>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Global Grant </a:t>
            </a:r>
            <a:r>
              <a:rPr lang="en-US" sz="1600" b="1" dirty="0" smtClean="0">
                <a:solidFill>
                  <a:srgbClr val="FF0000"/>
                </a:solidFill>
                <a:latin typeface="Arial" panose="020B0604020202020204" pitchFamily="34" charset="0"/>
                <a:cs typeface="Arial" panose="020B0604020202020204" pitchFamily="34" charset="0"/>
              </a:rPr>
              <a:t>Proposal</a:t>
            </a:r>
          </a:p>
          <a:p>
            <a:endParaRPr lang="en-US" sz="1600" b="1"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Project Title</a:t>
            </a:r>
            <a:r>
              <a:rPr lang="en-US" sz="14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DRINKING </a:t>
            </a:r>
            <a:r>
              <a:rPr lang="en-US" sz="1400" b="1" dirty="0">
                <a:latin typeface="Arial" panose="020B0604020202020204" pitchFamily="34" charset="0"/>
                <a:cs typeface="Arial" panose="020B0604020202020204" pitchFamily="34" charset="0"/>
              </a:rPr>
              <a:t>WATER </a:t>
            </a:r>
            <a:r>
              <a:rPr lang="en-US" sz="1400" b="1" dirty="0" smtClean="0">
                <a:latin typeface="Arial" panose="020B0604020202020204" pitchFamily="34" charset="0"/>
                <a:cs typeface="Arial" panose="020B0604020202020204" pitchFamily="34" charset="0"/>
              </a:rPr>
              <a:t>A.T.M. Project FOR </a:t>
            </a:r>
            <a:r>
              <a:rPr lang="en-US" sz="1400" b="1" dirty="0">
                <a:latin typeface="Arial" panose="020B0604020202020204" pitchFamily="34" charset="0"/>
                <a:cs typeface="Arial" panose="020B0604020202020204" pitchFamily="34" charset="0"/>
              </a:rPr>
              <a:t>7 VILLAGES IN MULSHI &amp; MAVAL BLOCKS OF PUNE DISTRICT IN INDIA</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Project by </a:t>
            </a:r>
            <a:r>
              <a:rPr lang="en-US" sz="1600" b="1" dirty="0">
                <a:solidFill>
                  <a:srgbClr val="FF0000"/>
                </a:solidFill>
                <a:latin typeface="Arial" panose="020B0604020202020204" pitchFamily="34" charset="0"/>
                <a:cs typeface="Arial" panose="020B0604020202020204" pitchFamily="34" charset="0"/>
              </a:rPr>
              <a:t>– Rotary Club of Pune Laxmi Road (D 3131)</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PROPOSER </a:t>
            </a:r>
            <a:r>
              <a:rPr lang="en-US" sz="1600" dirty="0">
                <a:latin typeface="Arial" panose="020B0604020202020204" pitchFamily="34" charset="0"/>
                <a:cs typeface="Arial" panose="020B0604020202020204" pitchFamily="34" charset="0"/>
              </a:rPr>
              <a:t>AND HOST CLUB OF GLOBAL GRANT</a:t>
            </a:r>
          </a:p>
          <a:p>
            <a:r>
              <a:rPr lang="en-US" sz="1600" dirty="0">
                <a:latin typeface="Arial" panose="020B0604020202020204" pitchFamily="34" charset="0"/>
                <a:cs typeface="Arial" panose="020B0604020202020204" pitchFamily="34" charset="0"/>
              </a:rPr>
              <a:t>Rotary Club of Pune Laxmi Road (RCPLR) is a super active and vibrant club in District 3131. The club is highly active in all avenues of Rotary and is one of the better performing clubs in the district having received several District Awards and RI recognitions including several Global Grants approvals. The club has consistently achieved 100% EREY Giving to The Rotary Foundation. The value of completed projects has averaged </a:t>
            </a:r>
            <a:r>
              <a:rPr lang="en-US" sz="1600" dirty="0" smtClean="0">
                <a:latin typeface="Arial" panose="020B0604020202020204" pitchFamily="34" charset="0"/>
                <a:cs typeface="Arial" panose="020B0604020202020204" pitchFamily="34" charset="0"/>
              </a:rPr>
              <a:t>$150,000 </a:t>
            </a:r>
            <a:r>
              <a:rPr lang="en-US" sz="1600" dirty="0">
                <a:latin typeface="Arial" panose="020B0604020202020204" pitchFamily="34" charset="0"/>
                <a:cs typeface="Arial" panose="020B0604020202020204" pitchFamily="34" charset="0"/>
              </a:rPr>
              <a:t>every year.  RCPLR has consistently raised the bar over the years but remain aware that a lot more can, has to be, done. A journey of this magnitude cannot be travelled without the kind and generous support from like-minded clubs and individuals motivated by the urge to serve. RCPLR will be the host club for the global grant described below. </a:t>
            </a:r>
            <a:endParaRPr lang="en-US" sz="1600" dirty="0" smtClean="0">
              <a:latin typeface="Arial" panose="020B0604020202020204" pitchFamily="34" charset="0"/>
              <a:cs typeface="Arial" panose="020B0604020202020204" pitchFamily="34" charset="0"/>
            </a:endParaRPr>
          </a:p>
          <a:p>
            <a:r>
              <a:rPr lang="en-US" sz="1600" b="1" dirty="0" smtClean="0">
                <a:solidFill>
                  <a:srgbClr val="FF0000"/>
                </a:solidFill>
                <a:latin typeface="Arial" panose="020B0604020202020204" pitchFamily="34" charset="0"/>
                <a:cs typeface="Arial" panose="020B0604020202020204" pitchFamily="34" charset="0"/>
              </a:rPr>
              <a:t>The PILOT Project was done in 2017</a:t>
            </a:r>
            <a:r>
              <a:rPr lang="en-US" sz="1600" b="1" dirty="0">
                <a:latin typeface="Arial" panose="020B0604020202020204" pitchFamily="34" charset="0"/>
                <a:cs typeface="Arial" panose="020B0604020202020204" pitchFamily="34" charset="0"/>
              </a:rPr>
              <a:t> </a:t>
            </a:r>
            <a:endParaRPr lang="en-US" sz="1600" b="1" dirty="0" smtClean="0">
              <a:solidFill>
                <a:srgbClr val="FF0000"/>
              </a:solidFill>
              <a:latin typeface="Arial" panose="020B0604020202020204" pitchFamily="34" charset="0"/>
              <a:cs typeface="Arial" panose="020B0604020202020204" pitchFamily="34" charset="0"/>
            </a:endParaRPr>
          </a:p>
          <a:p>
            <a:r>
              <a:rPr lang="en-US" sz="1600" b="1" dirty="0" smtClean="0">
                <a:solidFill>
                  <a:srgbClr val="FF0000"/>
                </a:solidFill>
                <a:latin typeface="Arial" panose="020B0604020202020204" pitchFamily="34" charset="0"/>
                <a:cs typeface="Arial" panose="020B0604020202020204" pitchFamily="34" charset="0"/>
              </a:rPr>
              <a:t>Water </a:t>
            </a:r>
            <a:r>
              <a:rPr lang="en-US" sz="1600" b="1" dirty="0">
                <a:solidFill>
                  <a:srgbClr val="FF0000"/>
                </a:solidFill>
                <a:latin typeface="Arial" panose="020B0604020202020204" pitchFamily="34" charset="0"/>
                <a:cs typeface="Arial" panose="020B0604020202020204" pitchFamily="34" charset="0"/>
              </a:rPr>
              <a:t>ATM and Filtration System Provided by our Club  RC Pune Laxmi Road , </a:t>
            </a:r>
            <a:r>
              <a:rPr lang="en-US" sz="1600" b="1" dirty="0" err="1">
                <a:solidFill>
                  <a:srgbClr val="FF0000"/>
                </a:solidFill>
                <a:latin typeface="Arial" panose="020B0604020202020204" pitchFamily="34" charset="0"/>
                <a:cs typeface="Arial" panose="020B0604020202020204" pitchFamily="34" charset="0"/>
              </a:rPr>
              <a:t>Dist</a:t>
            </a:r>
            <a:r>
              <a:rPr lang="en-US" sz="1600" b="1" dirty="0">
                <a:solidFill>
                  <a:srgbClr val="FF0000"/>
                </a:solidFill>
                <a:latin typeface="Arial" panose="020B0604020202020204" pitchFamily="34" charset="0"/>
                <a:cs typeface="Arial" panose="020B0604020202020204" pitchFamily="34" charset="0"/>
              </a:rPr>
              <a:t> 3131is running successfully for last 8 years from 2017 located at </a:t>
            </a:r>
            <a:r>
              <a:rPr lang="en-US" sz="1600" b="1" dirty="0" err="1">
                <a:solidFill>
                  <a:srgbClr val="FF0000"/>
                </a:solidFill>
                <a:latin typeface="Arial" panose="020B0604020202020204" pitchFamily="34" charset="0"/>
                <a:cs typeface="Arial" panose="020B0604020202020204" pitchFamily="34" charset="0"/>
              </a:rPr>
              <a:t>Kolvan</a:t>
            </a:r>
            <a:r>
              <a:rPr lang="en-US" sz="1600" b="1" dirty="0">
                <a:solidFill>
                  <a:srgbClr val="FF000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village. Video of the same is attached with this email.</a:t>
            </a:r>
            <a:endParaRPr lang="en-US" sz="1600" b="1" dirty="0">
              <a:solidFill>
                <a:srgbClr val="FF0000"/>
              </a:solidFill>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a:t>
            </a:r>
          </a:p>
          <a:p>
            <a:r>
              <a:rPr lang="en-US" sz="14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96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DDED2C-EBF4-4D48-89B2-C7668EBC1A7A}"/>
              </a:ext>
            </a:extLst>
          </p:cNvPr>
          <p:cNvSpPr txBox="1"/>
          <p:nvPr/>
        </p:nvSpPr>
        <p:spPr>
          <a:xfrm>
            <a:off x="5590933" y="61575"/>
            <a:ext cx="6257629" cy="461665"/>
          </a:xfrm>
          <a:prstGeom prst="rect">
            <a:avLst/>
          </a:prstGeom>
          <a:noFill/>
        </p:spPr>
        <p:txBody>
          <a:bodyPr wrap="square" rtlCol="0">
            <a:spAutoFit/>
          </a:bodyPr>
          <a:lstStyle/>
          <a:p>
            <a:r>
              <a:rPr lang="en-US" sz="2400" b="1" dirty="0"/>
              <a:t>Benefits of the Water A.T.M. </a:t>
            </a:r>
            <a:r>
              <a:rPr lang="en-US" sz="2400" b="1" dirty="0" smtClean="0"/>
              <a:t>Project</a:t>
            </a:r>
            <a:endParaRPr lang="en-US" sz="2400" b="1" dirty="0"/>
          </a:p>
        </p:txBody>
      </p:sp>
      <p:pic>
        <p:nvPicPr>
          <p:cNvPr id="4" name="Picture 3">
            <a:extLst>
              <a:ext uri="{FF2B5EF4-FFF2-40B4-BE49-F238E27FC236}">
                <a16:creationId xmlns:a16="http://schemas.microsoft.com/office/drawing/2014/main" xmlns="" id="{B61D7DCA-4063-4A5F-998F-D03F39222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523240"/>
            <a:ext cx="4358640" cy="5811520"/>
          </a:xfrm>
          <a:prstGeom prst="rect">
            <a:avLst/>
          </a:prstGeom>
        </p:spPr>
      </p:pic>
      <p:sp>
        <p:nvSpPr>
          <p:cNvPr id="5" name="TextBox 4">
            <a:extLst>
              <a:ext uri="{FF2B5EF4-FFF2-40B4-BE49-F238E27FC236}">
                <a16:creationId xmlns:a16="http://schemas.microsoft.com/office/drawing/2014/main" xmlns="" id="{F6D1137E-8C51-43ED-82A7-B8206741EAC7}"/>
              </a:ext>
            </a:extLst>
          </p:cNvPr>
          <p:cNvSpPr txBox="1"/>
          <p:nvPr/>
        </p:nvSpPr>
        <p:spPr>
          <a:xfrm>
            <a:off x="5590933" y="733227"/>
            <a:ext cx="5966067" cy="58939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This project will provide 24x7 clean drinking water </a:t>
            </a:r>
            <a:r>
              <a:rPr lang="en-US" dirty="0" smtClean="0"/>
              <a:t>to 10760 residents of these 7 villages and travelers passing by.</a:t>
            </a:r>
            <a:endParaRPr lang="en-US" dirty="0"/>
          </a:p>
          <a:p>
            <a:pPr algn="just"/>
            <a:endParaRPr lang="en-US" sz="700" dirty="0"/>
          </a:p>
          <a:p>
            <a:pPr marL="285750" indent="-285750" algn="just">
              <a:buFont typeface="Arial" panose="020B0604020202020204" pitchFamily="34" charset="0"/>
              <a:buChar char="•"/>
            </a:pPr>
            <a:r>
              <a:rPr lang="en-US" dirty="0"/>
              <a:t>Access to clean drinking water will reduce illnesses such as </a:t>
            </a:r>
            <a:r>
              <a:rPr lang="en-US" dirty="0">
                <a:latin typeface="Calibri" panose="020F0502020204030204" pitchFamily="34" charset="0"/>
                <a:ea typeface="Calibri" panose="020F0502020204030204" pitchFamily="34" charset="0"/>
                <a:cs typeface="Times New Roman" panose="02020603050405020304" pitchFamily="18" charset="0"/>
              </a:rPr>
              <a:t>diarrhea, typhoid, cholera, hepatitis B, etc. that are generally</a:t>
            </a:r>
            <a:r>
              <a:rPr lang="en-US" dirty="0"/>
              <a:t> caused by polluted water, thus reducing the medical expenditure of rural families and improving their health and standard of living.</a:t>
            </a:r>
          </a:p>
          <a:p>
            <a:pPr marL="285750" indent="-285750" algn="just">
              <a:buFont typeface="Arial" panose="020B0604020202020204" pitchFamily="34" charset="0"/>
              <a:buChar char="•"/>
            </a:pPr>
            <a:endParaRPr lang="en-US" sz="700" dirty="0"/>
          </a:p>
          <a:p>
            <a:pPr marL="285750" indent="-285750" algn="just">
              <a:buFont typeface="Arial" panose="020B0604020202020204" pitchFamily="34" charset="0"/>
              <a:buChar char="•"/>
            </a:pPr>
            <a:r>
              <a:rPr lang="en-US" dirty="0"/>
              <a:t>Since the water from the ATM will have a price, people will use it more wisely and there is less wastage of water.</a:t>
            </a:r>
          </a:p>
          <a:p>
            <a:pPr marL="285750" indent="-285750" algn="just">
              <a:buFont typeface="Arial" panose="020B0604020202020204" pitchFamily="34" charset="0"/>
              <a:buChar char="•"/>
            </a:pPr>
            <a:endParaRPr lang="en-US" sz="700" dirty="0"/>
          </a:p>
          <a:p>
            <a:pPr marL="285750" indent="-285750" algn="just">
              <a:buFont typeface="Arial" panose="020B0604020202020204" pitchFamily="34" charset="0"/>
              <a:buChar char="•"/>
            </a:pPr>
            <a:r>
              <a:rPr lang="en-US" dirty="0"/>
              <a:t>Water from the ATM will be available to anyone from the village at an affordable </a:t>
            </a:r>
            <a:r>
              <a:rPr lang="en-US" dirty="0" smtClean="0"/>
              <a:t>price </a:t>
            </a:r>
            <a:r>
              <a:rPr lang="en-US" dirty="0"/>
              <a:t>regardless of their social class, caste, or religion.</a:t>
            </a:r>
          </a:p>
          <a:p>
            <a:pPr marL="285750" indent="-285750" algn="just">
              <a:buFont typeface="Arial" panose="020B0604020202020204" pitchFamily="34" charset="0"/>
              <a:buChar char="•"/>
            </a:pPr>
            <a:endParaRPr lang="en-US" sz="700" dirty="0"/>
          </a:p>
          <a:p>
            <a:pPr marL="285750" indent="-285750" algn="just">
              <a:buFont typeface="Arial" panose="020B0604020202020204" pitchFamily="34" charset="0"/>
              <a:buChar char="•"/>
            </a:pPr>
            <a:r>
              <a:rPr lang="en-US" dirty="0"/>
              <a:t>Reject water from RO Filter will be re-used for irrigating trees and kitchen garden near the </a:t>
            </a:r>
            <a:r>
              <a:rPr lang="en-US" dirty="0" smtClean="0"/>
              <a:t>school/Gram panchayat</a:t>
            </a:r>
            <a:r>
              <a:rPr lang="en-US" dirty="0"/>
              <a:t>.</a:t>
            </a:r>
          </a:p>
          <a:p>
            <a:pPr marL="285750" indent="-285750" algn="just">
              <a:buFont typeface="Arial" panose="020B0604020202020204" pitchFamily="34" charset="0"/>
              <a:buChar char="•"/>
            </a:pPr>
            <a:endParaRPr lang="en-US" sz="700" dirty="0"/>
          </a:p>
          <a:p>
            <a:pPr marL="285750" indent="-285750" algn="just">
              <a:buFont typeface="Arial" panose="020B0604020202020204" pitchFamily="34" charset="0"/>
              <a:buChar char="•"/>
            </a:pPr>
            <a:r>
              <a:rPr lang="en-US" dirty="0"/>
              <a:t>The money collected in the ATM will be used for maintaining and servicing the filtration system regularly, and to pay the electricity bill, thus making it a self-sustaining project.</a:t>
            </a:r>
          </a:p>
        </p:txBody>
      </p:sp>
    </p:spTree>
    <p:extLst>
      <p:ext uri="{BB962C8B-B14F-4D97-AF65-F5344CB8AC3E}">
        <p14:creationId xmlns:p14="http://schemas.microsoft.com/office/powerpoint/2010/main" val="226866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2948097"/>
              </p:ext>
            </p:extLst>
          </p:nvPr>
        </p:nvGraphicFramePr>
        <p:xfrm>
          <a:off x="1687132" y="888647"/>
          <a:ext cx="9259909" cy="5322147"/>
        </p:xfrm>
        <a:graphic>
          <a:graphicData uri="http://schemas.openxmlformats.org/drawingml/2006/table">
            <a:tbl>
              <a:tblPr firstRow="1" firstCol="1" bandRow="1"/>
              <a:tblGrid>
                <a:gridCol w="940218"/>
                <a:gridCol w="1895361"/>
                <a:gridCol w="3267384"/>
                <a:gridCol w="1538178"/>
                <a:gridCol w="1618768"/>
              </a:tblGrid>
              <a:tr h="671719">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Sr.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Item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Budget in INR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Budget in USD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803">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Water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Water filtration system (reverse osmosis), storage tank for purified water, pump, control panel, automatic water dispensing machine</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2370232.00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27244.05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05">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Pipeline &amp; allied civil work</a:t>
                      </a:r>
                      <a:endParaRPr lang="en-IN"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U-PVC pipeline, valves, civil work, project Electrical work, etc.</a:t>
                      </a:r>
                    </a:p>
                    <a:p>
                      <a:pPr algn="l">
                        <a:lnSpc>
                          <a:spcPct val="107000"/>
                        </a:lnSpc>
                        <a:spcAft>
                          <a:spcPts val="0"/>
                        </a:spcAft>
                        <a:tabLst>
                          <a:tab pos="1362075" algn="l"/>
                        </a:tabLst>
                      </a:pPr>
                      <a:r>
                        <a:rPr lang="en-IN"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140000.00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1609.20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67">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Room 10’x10’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Provided by </a:t>
                      </a:r>
                      <a:r>
                        <a:rPr lang="en-IN" sz="1400" dirty="0" smtClean="0">
                          <a:effectLst/>
                          <a:latin typeface="Arial" panose="020B0604020202020204" pitchFamily="34" charset="0"/>
                          <a:ea typeface="Calibri" panose="020F0502020204030204" pitchFamily="34" charset="0"/>
                          <a:cs typeface="Arial" panose="020B0604020202020204" pitchFamily="34" charset="0"/>
                        </a:rPr>
                        <a:t>Gram panchayat</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05">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Monitoring &amp; Evaluation Co-Op Agency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Facilitation agency (local NGO)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70000.00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804.60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70">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Project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28000.00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321.84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306">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Signages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17500.00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201.15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67">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Contingencies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71268.00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819.17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05">
                <a:tc>
                  <a:txBody>
                    <a:bodyPr/>
                    <a:lstStyle/>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Total Project Cost for 7 villages</a:t>
                      </a:r>
                      <a:endParaRPr lang="en-IN" sz="140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IN"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(Walen, Nandgaon, Kule, Nanegaon, Bhalgudi-Ramwadi, Shilimb, , Paud</a:t>
                      </a:r>
                      <a:r>
                        <a:rPr lang="en-US" sz="1400">
                          <a:effectLst/>
                          <a:latin typeface="Arial" panose="020B0604020202020204" pitchFamily="34" charset="0"/>
                          <a:ea typeface="Calibri" panose="020F0502020204030204" pitchFamily="34" charset="0"/>
                          <a:cs typeface="Arial" panose="020B0604020202020204" pitchFamily="34" charset="0"/>
                        </a:rPr>
                        <a:t>,  </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2697000.00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IN" sz="1400" dirty="0" smtClean="0">
                          <a:effectLst/>
                          <a:latin typeface="Arial" panose="020B0604020202020204" pitchFamily="34" charset="0"/>
                          <a:ea typeface="Calibri" panose="020F0502020204030204" pitchFamily="34" charset="0"/>
                          <a:cs typeface="Arial" panose="020B0604020202020204" pitchFamily="34" charset="0"/>
                        </a:rPr>
                        <a:t>31000.00</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343956" y="256435"/>
            <a:ext cx="7662928" cy="400110"/>
          </a:xfrm>
          <a:prstGeom prst="rect">
            <a:avLst/>
          </a:prstGeom>
        </p:spPr>
        <p:txBody>
          <a:bodyPr wrap="square">
            <a:spAutoFit/>
          </a:bodyPr>
          <a:lstStyle/>
          <a:p>
            <a:r>
              <a:rPr lang="en-US" sz="2000" b="1" dirty="0" smtClean="0"/>
              <a:t>Project Budget for Water Filtration System and Water ATM in 7 villages </a:t>
            </a:r>
            <a:endParaRPr lang="en-US" sz="2000" b="1" dirty="0"/>
          </a:p>
        </p:txBody>
      </p:sp>
    </p:spTree>
    <p:extLst>
      <p:ext uri="{BB962C8B-B14F-4D97-AF65-F5344CB8AC3E}">
        <p14:creationId xmlns:p14="http://schemas.microsoft.com/office/powerpoint/2010/main" val="263483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5835780"/>
              </p:ext>
            </p:extLst>
          </p:nvPr>
        </p:nvGraphicFramePr>
        <p:xfrm>
          <a:off x="2009105" y="1545466"/>
          <a:ext cx="8654604" cy="4136249"/>
        </p:xfrm>
        <a:graphic>
          <a:graphicData uri="http://schemas.openxmlformats.org/drawingml/2006/table">
            <a:tbl>
              <a:tblPr firstRow="1" firstCol="1" bandRow="1"/>
              <a:tblGrid>
                <a:gridCol w="2659895"/>
                <a:gridCol w="1012094"/>
                <a:gridCol w="1012094"/>
                <a:gridCol w="1245653"/>
                <a:gridCol w="1790627"/>
                <a:gridCol w="934241"/>
              </a:tblGrid>
              <a:tr h="387981">
                <a:tc rowSpan="2">
                  <a:txBody>
                    <a:bodyPr/>
                    <a:lstStyle/>
                    <a:p>
                      <a:pPr>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Funding Source</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Contributions</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Support Fee for Cash, 5%</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World Fund Match on DDF (80%)</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Total to Project</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981">
                <a:tc vMerge="1">
                  <a:txBody>
                    <a:bodyPr/>
                    <a:lstStyle/>
                    <a:p>
                      <a:endParaRPr lang="en-IN"/>
                    </a:p>
                  </a:txBody>
                  <a:tcPr/>
                </a:tc>
                <a:tc>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Type</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Arial" panose="020B0604020202020204" pitchFamily="34" charset="0"/>
                          <a:ea typeface="Calibri" panose="020F0502020204030204" pitchFamily="34" charset="0"/>
                          <a:cs typeface="Arial" panose="020B0604020202020204" pitchFamily="34" charset="0"/>
                        </a:rPr>
                        <a:t>Amount</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vMerge="1">
                  <a:txBody>
                    <a:bodyPr/>
                    <a:lstStyle/>
                    <a:p>
                      <a:endParaRPr lang="en-IN"/>
                    </a:p>
                  </a:txBody>
                  <a:tcPr/>
                </a:tc>
              </a:tr>
              <a:tr h="371969">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RC </a:t>
                      </a:r>
                      <a:r>
                        <a:rPr lang="en-US" sz="1600" dirty="0" err="1">
                          <a:effectLst/>
                          <a:latin typeface="Arial" panose="020B0604020202020204" pitchFamily="34" charset="0"/>
                          <a:ea typeface="Calibri" panose="020F0502020204030204" pitchFamily="34" charset="0"/>
                          <a:cs typeface="Arial" panose="020B0604020202020204" pitchFamily="34" charset="0"/>
                        </a:rPr>
                        <a:t>Puné</a:t>
                      </a:r>
                      <a:r>
                        <a:rPr lang="en-US" sz="1600" dirty="0">
                          <a:effectLst/>
                          <a:latin typeface="Arial" panose="020B0604020202020204" pitchFamily="34" charset="0"/>
                          <a:ea typeface="Calibri" panose="020F0502020204030204" pitchFamily="34" charset="0"/>
                          <a:cs typeface="Arial" panose="020B0604020202020204" pitchFamily="34" charset="0"/>
                        </a:rPr>
                        <a:t> Laxmi Road, D 3131</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Arial" panose="020B0604020202020204" pitchFamily="34" charset="0"/>
                          <a:ea typeface="Calibri" panose="020F0502020204030204" pitchFamily="34" charset="0"/>
                          <a:cs typeface="Arial" panose="020B0604020202020204" pitchFamily="34" charset="0"/>
                        </a:rPr>
                        <a:t>Cash</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3000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150**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Arial" panose="020B0604020202020204" pitchFamily="34" charset="0"/>
                          <a:ea typeface="Calibri" panose="020F0502020204030204" pitchFamily="34" charset="0"/>
                          <a:cs typeface="Arial" panose="020B0604020202020204" pitchFamily="34" charset="0"/>
                        </a:rPr>
                        <a:t> </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3,000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901">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District 3131 , India</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DDF</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5000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Arial" panose="020B0604020202020204" pitchFamily="34" charset="0"/>
                          <a:ea typeface="Calibri" panose="020F0502020204030204" pitchFamily="34" charset="0"/>
                          <a:cs typeface="Arial" panose="020B0604020202020204" pitchFamily="34" charset="0"/>
                        </a:rPr>
                        <a:t> </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4,000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9,000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901">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Club </a:t>
                      </a:r>
                      <a:r>
                        <a:rPr lang="en-US" sz="1600" dirty="0" smtClean="0">
                          <a:effectLst/>
                          <a:latin typeface="Arial" panose="020B0604020202020204" pitchFamily="34" charset="0"/>
                          <a:ea typeface="Calibri" panose="020F0502020204030204" pitchFamily="34" charset="0"/>
                          <a:cs typeface="Arial" panose="020B0604020202020204" pitchFamily="34" charset="0"/>
                        </a:rPr>
                        <a:t>in USA ( Proposed)</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Cash</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50***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    1,000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969">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TBD, District in USA</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DDF</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10000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8,000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18,000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969">
                <a:tc>
                  <a:txBody>
                    <a:bodyPr/>
                    <a:lstStyle/>
                    <a:p>
                      <a:pPr>
                        <a:lnSpc>
                          <a:spcPct val="107000"/>
                        </a:lnSpc>
                        <a:spcAft>
                          <a:spcPts val="800"/>
                        </a:spcAft>
                      </a:pPr>
                      <a:r>
                        <a:rPr lang="en-US" sz="1600" b="1" u="sng">
                          <a:effectLst/>
                          <a:latin typeface="Arial" panose="020B0604020202020204" pitchFamily="34" charset="0"/>
                          <a:ea typeface="Calibri" panose="020F0502020204030204" pitchFamily="34" charset="0"/>
                          <a:cs typeface="Arial" panose="020B0604020202020204" pitchFamily="34" charset="0"/>
                        </a:rPr>
                        <a:t>TOTAL</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u="none" strike="noStrike">
                          <a:effectLst/>
                          <a:latin typeface="Arial" panose="020B0604020202020204" pitchFamily="34" charset="0"/>
                          <a:ea typeface="Calibri" panose="020F0502020204030204" pitchFamily="34" charset="0"/>
                          <a:cs typeface="Arial" panose="020B0604020202020204" pitchFamily="34" charset="0"/>
                        </a:rPr>
                        <a:t> </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600" b="1" u="sng" dirty="0" smtClean="0">
                          <a:effectLst/>
                          <a:latin typeface="Arial" panose="020B0604020202020204" pitchFamily="34" charset="0"/>
                          <a:ea typeface="Calibri" panose="020F0502020204030204" pitchFamily="34" charset="0"/>
                          <a:cs typeface="Arial" panose="020B0604020202020204" pitchFamily="34" charset="0"/>
                        </a:rPr>
                        <a:t>$36,000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u="sng">
                          <a:effectLst/>
                          <a:latin typeface="Arial" panose="020B0604020202020204" pitchFamily="34" charset="0"/>
                          <a:ea typeface="Calibri" panose="020F0502020204030204" pitchFamily="34" charset="0"/>
                          <a:cs typeface="Arial" panose="020B0604020202020204" pitchFamily="34" charset="0"/>
                        </a:rPr>
                        <a:t>$100**</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u="sng" dirty="0" smtClean="0">
                          <a:effectLst/>
                          <a:latin typeface="Arial" panose="020B0604020202020204" pitchFamily="34" charset="0"/>
                          <a:ea typeface="Calibri" panose="020F0502020204030204" pitchFamily="34" charset="0"/>
                          <a:cs typeface="Arial" panose="020B0604020202020204" pitchFamily="34" charset="0"/>
                        </a:rPr>
                        <a:t>$12,000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u="sng" dirty="0" smtClean="0">
                          <a:effectLst/>
                          <a:latin typeface="Arial" panose="020B0604020202020204" pitchFamily="34" charset="0"/>
                          <a:ea typeface="Calibri" panose="020F0502020204030204" pitchFamily="34" charset="0"/>
                          <a:cs typeface="Arial" panose="020B0604020202020204" pitchFamily="34" charset="0"/>
                        </a:rPr>
                        <a:t>$31,000</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901">
                <a:tc gridSpan="6">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The 5% support fee on cash donations does not go to the project. The host club will pay their share upon GG approval.</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4" name="Rectangle 3"/>
          <p:cNvSpPr/>
          <p:nvPr/>
        </p:nvSpPr>
        <p:spPr>
          <a:xfrm>
            <a:off x="2034862" y="556468"/>
            <a:ext cx="8384146" cy="355803"/>
          </a:xfrm>
          <a:prstGeom prst="rect">
            <a:avLst/>
          </a:prstGeom>
        </p:spPr>
        <p:txBody>
          <a:bodyPr wrap="square">
            <a:spAutoFit/>
          </a:bodyPr>
          <a:lstStyle/>
          <a:p>
            <a:pPr>
              <a:lnSpc>
                <a:spcPct val="107000"/>
              </a:lnSpc>
              <a:spcAft>
                <a:spcPts val="800"/>
              </a:spcAft>
            </a:pPr>
            <a:r>
              <a:rPr lang="en-US" sz="1600" b="1" u="sng" dirty="0">
                <a:latin typeface="Arial" panose="020B0604020202020204" pitchFamily="34" charset="0"/>
                <a:ea typeface="Calibri" panose="020F0502020204030204" pitchFamily="34" charset="0"/>
                <a:cs typeface="Times New Roman" panose="02020603050405020304" pitchFamily="18" charset="0"/>
              </a:rPr>
              <a:t>PROPOSED FUNDING </a:t>
            </a:r>
            <a:r>
              <a:rPr lang="en-US" sz="1600" dirty="0">
                <a:latin typeface="Arial" panose="020B0604020202020204" pitchFamily="34" charset="0"/>
                <a:ea typeface="Calibri" panose="020F0502020204030204" pitchFamily="34" charset="0"/>
                <a:cs typeface="Times New Roman" panose="02020603050405020304" pitchFamily="18" charset="0"/>
              </a:rPr>
              <a:t>(May change depending on DDF allocation by TBD , </a:t>
            </a:r>
            <a:r>
              <a:rPr lang="en-US" sz="1600" dirty="0" err="1" smtClean="0">
                <a:latin typeface="Arial" panose="020B0604020202020204" pitchFamily="34" charset="0"/>
                <a:ea typeface="Calibri" panose="020F0502020204030204" pitchFamily="34" charset="0"/>
                <a:cs typeface="Times New Roman" panose="02020603050405020304" pitchFamily="18" charset="0"/>
              </a:rPr>
              <a:t>Dist</a:t>
            </a:r>
            <a:r>
              <a:rPr lang="en-US" sz="1600" dirty="0" smtClean="0">
                <a:latin typeface="Arial" panose="020B0604020202020204" pitchFamily="34" charset="0"/>
                <a:ea typeface="Calibri" panose="020F0502020204030204" pitchFamily="34" charset="0"/>
                <a:cs typeface="Times New Roman" panose="02020603050405020304" pitchFamily="18" charset="0"/>
              </a:rPr>
              <a:t> in .USA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4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320" y="648520"/>
            <a:ext cx="9702085" cy="2862322"/>
          </a:xfrm>
          <a:prstGeom prst="rect">
            <a:avLst/>
          </a:prstGeom>
        </p:spPr>
        <p:txBody>
          <a:bodyPr wrap="square">
            <a:spAutoFit/>
          </a:bodyPr>
          <a:lstStyle/>
          <a:p>
            <a:r>
              <a:rPr lang="en-US" dirty="0"/>
              <a:t>Submitted by:</a:t>
            </a:r>
          </a:p>
          <a:p>
            <a:r>
              <a:rPr lang="en-US" dirty="0"/>
              <a:t>										 		</a:t>
            </a:r>
          </a:p>
          <a:p>
            <a:r>
              <a:rPr lang="en-US" dirty="0"/>
              <a:t>PP Rtn Deepa Bhagwat, Primary Contact, RCP Laxmi Road, RID 3131, INDIA.       Signature and Date</a:t>
            </a:r>
          </a:p>
          <a:p>
            <a:r>
              <a:rPr lang="en-US" dirty="0"/>
              <a:t>Director- Cervical cancer Vaccination Drive ( 2018-19&amp; 2024-25 )District Literacy Committee Chair (</a:t>
            </a:r>
            <a:r>
              <a:rPr lang="en-US" dirty="0" smtClean="0"/>
              <a:t>2022-23) Counsellor </a:t>
            </a:r>
            <a:r>
              <a:rPr lang="en-US" dirty="0"/>
              <a:t>- District Literacy </a:t>
            </a:r>
            <a:r>
              <a:rPr lang="en-US" dirty="0" smtClean="0"/>
              <a:t>Team 2022-23 </a:t>
            </a:r>
            <a:r>
              <a:rPr lang="en-US" dirty="0"/>
              <a:t>, </a:t>
            </a:r>
            <a:r>
              <a:rPr lang="en-US" dirty="0" smtClean="0"/>
              <a:t>Counsellor- Human Development 2025-2026</a:t>
            </a:r>
          </a:p>
          <a:p>
            <a:r>
              <a:rPr lang="en-US" dirty="0" smtClean="0"/>
              <a:t>And </a:t>
            </a:r>
            <a:r>
              <a:rPr lang="en-US" dirty="0"/>
              <a:t>Primary Contact for more than </a:t>
            </a:r>
            <a:r>
              <a:rPr lang="en-US" dirty="0" smtClean="0"/>
              <a:t>16 </a:t>
            </a:r>
            <a:r>
              <a:rPr lang="en-US" dirty="0"/>
              <a:t>grants ,out of </a:t>
            </a:r>
            <a:r>
              <a:rPr lang="en-US" dirty="0" smtClean="0"/>
              <a:t>which2 grants </a:t>
            </a:r>
            <a:r>
              <a:rPr lang="en-US" dirty="0"/>
              <a:t>are partnered by your </a:t>
            </a:r>
            <a:r>
              <a:rPr lang="en-US" dirty="0" smtClean="0"/>
              <a:t>district</a:t>
            </a:r>
            <a:endParaRPr lang="en-US" dirty="0"/>
          </a:p>
          <a:p>
            <a:r>
              <a:rPr lang="en-US" dirty="0"/>
              <a:t>.</a:t>
            </a:r>
          </a:p>
          <a:p>
            <a:r>
              <a:rPr lang="en-US" dirty="0"/>
              <a:t>Phone: +91 98220 55461, Email: deepa.a.bhagwat@gmail.com</a:t>
            </a:r>
          </a:p>
          <a:p>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8870086" y="998984"/>
            <a:ext cx="865505" cy="352425"/>
          </a:xfrm>
          <a:prstGeom prst="rect">
            <a:avLst/>
          </a:prstGeom>
        </p:spPr>
      </p:pic>
    </p:spTree>
    <p:extLst>
      <p:ext uri="{BB962C8B-B14F-4D97-AF65-F5344CB8AC3E}">
        <p14:creationId xmlns:p14="http://schemas.microsoft.com/office/powerpoint/2010/main" val="26020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529E6C-3C58-4B04-B843-E99B324CC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930" y="299104"/>
            <a:ext cx="4630244" cy="6259792"/>
          </a:xfrm>
          <a:prstGeom prst="rect">
            <a:avLst/>
          </a:prstGeom>
        </p:spPr>
      </p:pic>
      <p:sp>
        <p:nvSpPr>
          <p:cNvPr id="6" name="TextBox 5">
            <a:extLst>
              <a:ext uri="{FF2B5EF4-FFF2-40B4-BE49-F238E27FC236}">
                <a16:creationId xmlns:a16="http://schemas.microsoft.com/office/drawing/2014/main" xmlns="" id="{FD82A142-56EE-4C6A-8049-4084CC8C15C7}"/>
              </a:ext>
            </a:extLst>
          </p:cNvPr>
          <p:cNvSpPr txBox="1"/>
          <p:nvPr/>
        </p:nvSpPr>
        <p:spPr>
          <a:xfrm>
            <a:off x="257667" y="256037"/>
            <a:ext cx="2356705" cy="3262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ctr"/>
            <a:r>
              <a:rPr lang="en-US" sz="1400" dirty="0" smtClean="0"/>
              <a:t>30</a:t>
            </a:r>
            <a:r>
              <a:rPr lang="en-US" sz="1400" baseline="30000" dirty="0" smtClean="0"/>
              <a:t>th</a:t>
            </a:r>
            <a:r>
              <a:rPr lang="en-US" sz="1400" dirty="0" smtClean="0"/>
              <a:t>  </a:t>
            </a:r>
            <a:r>
              <a:rPr lang="en-US" sz="1400" dirty="0"/>
              <a:t>April 2025</a:t>
            </a:r>
          </a:p>
          <a:p>
            <a:pPr algn="ctr"/>
            <a:endParaRPr lang="en-US" u="sng" dirty="0"/>
          </a:p>
          <a:p>
            <a:pPr algn="ctr"/>
            <a:r>
              <a:rPr lang="en-US" u="sng" dirty="0"/>
              <a:t>GRANT PROPOSAL</a:t>
            </a:r>
            <a:endParaRPr lang="en-US" dirty="0"/>
          </a:p>
          <a:p>
            <a:pPr algn="ctr"/>
            <a:endParaRPr lang="en-US" dirty="0"/>
          </a:p>
          <a:p>
            <a:pPr algn="ctr"/>
            <a:r>
              <a:rPr lang="en-US" sz="2000" b="1" dirty="0" smtClean="0"/>
              <a:t>DRINKING </a:t>
            </a:r>
            <a:r>
              <a:rPr lang="en-US" sz="2000" b="1" dirty="0"/>
              <a:t>WATER </a:t>
            </a:r>
            <a:r>
              <a:rPr lang="en-US" sz="2000" b="1" dirty="0" err="1" smtClean="0"/>
              <a:t>A.T.M.Project</a:t>
            </a:r>
            <a:endParaRPr lang="en-US" sz="2000" b="1" dirty="0"/>
          </a:p>
          <a:p>
            <a:pPr algn="ctr"/>
            <a:r>
              <a:rPr lang="en-US" sz="2000" b="1" dirty="0" smtClean="0"/>
              <a:t>FOR 7 VILLAGES </a:t>
            </a:r>
            <a:r>
              <a:rPr lang="en-US" sz="2000" b="1" dirty="0"/>
              <a:t>IN MULSHI &amp; MAVAL BLOCKS OF PUNE DISTRICT IN INDIA</a:t>
            </a:r>
          </a:p>
          <a:p>
            <a:pPr algn="ctr"/>
            <a:endParaRPr lang="en-US" dirty="0"/>
          </a:p>
        </p:txBody>
      </p:sp>
      <p:sp>
        <p:nvSpPr>
          <p:cNvPr id="7" name="TextBox 6">
            <a:extLst>
              <a:ext uri="{FF2B5EF4-FFF2-40B4-BE49-F238E27FC236}">
                <a16:creationId xmlns:a16="http://schemas.microsoft.com/office/drawing/2014/main" xmlns="" id="{651F2A9B-8856-41E1-AC10-D270308318D9}"/>
              </a:ext>
            </a:extLst>
          </p:cNvPr>
          <p:cNvSpPr txBox="1"/>
          <p:nvPr/>
        </p:nvSpPr>
        <p:spPr>
          <a:xfrm>
            <a:off x="257666" y="4011280"/>
            <a:ext cx="2356705" cy="147732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ctr"/>
            <a:endParaRPr lang="en-US" u="sng" dirty="0"/>
          </a:p>
          <a:p>
            <a:pPr algn="ctr"/>
            <a:r>
              <a:rPr lang="en-US" u="sng" dirty="0"/>
              <a:t>Submitted by</a:t>
            </a:r>
            <a:r>
              <a:rPr lang="en-US" dirty="0"/>
              <a:t>:</a:t>
            </a:r>
          </a:p>
          <a:p>
            <a:pPr algn="ctr"/>
            <a:r>
              <a:rPr lang="en-US" dirty="0"/>
              <a:t>Rotary Club of Pune </a:t>
            </a:r>
            <a:r>
              <a:rPr lang="en-US" dirty="0" smtClean="0"/>
              <a:t>Laxmi Road</a:t>
            </a:r>
            <a:endParaRPr lang="en-US" dirty="0"/>
          </a:p>
          <a:p>
            <a:pPr algn="ctr"/>
            <a:r>
              <a:rPr lang="en-US" dirty="0" err="1" smtClean="0"/>
              <a:t>Dostrict</a:t>
            </a:r>
            <a:r>
              <a:rPr lang="en-US" dirty="0" smtClean="0"/>
              <a:t> 3131</a:t>
            </a:r>
            <a:endParaRPr lang="en-US" dirty="0"/>
          </a:p>
        </p:txBody>
      </p:sp>
      <p:sp>
        <p:nvSpPr>
          <p:cNvPr id="8" name="Rectangle 7">
            <a:extLst>
              <a:ext uri="{FF2B5EF4-FFF2-40B4-BE49-F238E27FC236}">
                <a16:creationId xmlns:a16="http://schemas.microsoft.com/office/drawing/2014/main" xmlns="" id="{03E9A9C2-130D-443F-9663-FAFF6D676E88}"/>
              </a:ext>
            </a:extLst>
          </p:cNvPr>
          <p:cNvSpPr/>
          <p:nvPr/>
        </p:nvSpPr>
        <p:spPr>
          <a:xfrm>
            <a:off x="7604893" y="625369"/>
            <a:ext cx="4329439" cy="3261983"/>
          </a:xfrm>
          <a:prstGeom prst="rect">
            <a:avLst/>
          </a:prstGeom>
        </p:spPr>
        <p:txBody>
          <a:bodyPr wrap="square">
            <a:spAutoFit/>
          </a:bodyPr>
          <a:lstStyle/>
          <a:p>
            <a:pPr algn="just">
              <a:lnSpc>
                <a:spcPct val="107000"/>
              </a:lnSpc>
              <a:spcAft>
                <a:spcPts val="800"/>
              </a:spcAft>
            </a:pPr>
            <a:r>
              <a:rPr lang="en-US" sz="1700" dirty="0">
                <a:latin typeface="Calibri" panose="020F0502020204030204" pitchFamily="34" charset="0"/>
                <a:ea typeface="Calibri" panose="020F0502020204030204" pitchFamily="34" charset="0"/>
                <a:cs typeface="Times New Roman" panose="02020603050405020304" pitchFamily="18" charset="0"/>
              </a:rPr>
              <a:t>Water, Sanitation, and Hygiene (WASH) related impacts on the health of rural people in India are significant. Polluted water is the main source of illnesses such as diarrhea, typhoid, cholera, hepatitis B, etc. A recent study (</a:t>
            </a:r>
            <a:r>
              <a:rPr lang="en-US" sz="1700" dirty="0" err="1">
                <a:latin typeface="Calibri" panose="020F0502020204030204" pitchFamily="34" charset="0"/>
                <a:ea typeface="Calibri" panose="020F0502020204030204" pitchFamily="34" charset="0"/>
                <a:cs typeface="Times New Roman" panose="02020603050405020304" pitchFamily="18" charset="0"/>
              </a:rPr>
              <a:t>Goyanka</a:t>
            </a:r>
            <a:r>
              <a:rPr lang="en-US" sz="1700" dirty="0">
                <a:latin typeface="Calibri" panose="020F0502020204030204" pitchFamily="34" charset="0"/>
                <a:ea typeface="Calibri" panose="020F0502020204030204" pitchFamily="34" charset="0"/>
                <a:cs typeface="Times New Roman" panose="02020603050405020304" pitchFamily="18" charset="0"/>
              </a:rPr>
              <a:t>, 2021) revealed that about 7% of all hospital visits in rural India were due to WASH related issues. The mean out-of-pocket expenditure for all WASH related diseases was INR 703 per out-patient and INR 9656 for patients admitted to the hospital.</a:t>
            </a:r>
          </a:p>
        </p:txBody>
      </p:sp>
      <p:sp>
        <p:nvSpPr>
          <p:cNvPr id="9" name="TextBox 8">
            <a:extLst>
              <a:ext uri="{FF2B5EF4-FFF2-40B4-BE49-F238E27FC236}">
                <a16:creationId xmlns:a16="http://schemas.microsoft.com/office/drawing/2014/main" xmlns="" id="{59B03CFD-86F0-49B0-AE25-44517DBA4118}"/>
              </a:ext>
            </a:extLst>
          </p:cNvPr>
          <p:cNvSpPr txBox="1"/>
          <p:nvPr/>
        </p:nvSpPr>
        <p:spPr>
          <a:xfrm>
            <a:off x="2812090" y="5389345"/>
            <a:ext cx="4595084" cy="1169551"/>
          </a:xfrm>
          <a:prstGeom prst="rect">
            <a:avLst/>
          </a:prstGeom>
          <a:solidFill>
            <a:schemeClr val="bg1"/>
          </a:solidFill>
        </p:spPr>
        <p:txBody>
          <a:bodyPr wrap="square" rtlCol="0">
            <a:spAutoFit/>
          </a:bodyPr>
          <a:lstStyle/>
          <a:p>
            <a:r>
              <a:rPr lang="en-US" sz="1400" b="1" dirty="0">
                <a:solidFill>
                  <a:srgbClr val="0070C0"/>
                </a:solidFill>
              </a:rPr>
              <a:t>Photo</a:t>
            </a:r>
            <a:r>
              <a:rPr lang="en-US" sz="1400" b="1" dirty="0"/>
              <a:t>: </a:t>
            </a:r>
            <a:r>
              <a:rPr lang="en-US" sz="1400" b="1" dirty="0">
                <a:solidFill>
                  <a:srgbClr val="FF0000"/>
                </a:solidFill>
              </a:rPr>
              <a:t>Water </a:t>
            </a:r>
            <a:r>
              <a:rPr lang="en-US" sz="1400" b="1" dirty="0" smtClean="0">
                <a:solidFill>
                  <a:srgbClr val="FF0000"/>
                </a:solidFill>
              </a:rPr>
              <a:t>ATM and Filtration System Provided by our Club  RC Pune Laxmi Road , </a:t>
            </a:r>
            <a:r>
              <a:rPr lang="en-US" sz="1400" b="1" dirty="0" err="1" smtClean="0">
                <a:solidFill>
                  <a:srgbClr val="FF0000"/>
                </a:solidFill>
              </a:rPr>
              <a:t>Dist</a:t>
            </a:r>
            <a:r>
              <a:rPr lang="en-US" sz="1400" b="1" dirty="0" smtClean="0">
                <a:solidFill>
                  <a:srgbClr val="FF0000"/>
                </a:solidFill>
              </a:rPr>
              <a:t> 3131is running successfully for last 8 years from 2017 </a:t>
            </a:r>
            <a:r>
              <a:rPr lang="en-US" sz="1400" b="1" dirty="0">
                <a:solidFill>
                  <a:srgbClr val="FF0000"/>
                </a:solidFill>
              </a:rPr>
              <a:t>located at </a:t>
            </a:r>
            <a:r>
              <a:rPr lang="en-US" sz="1400" b="1" dirty="0" err="1">
                <a:solidFill>
                  <a:srgbClr val="FF0000"/>
                </a:solidFill>
              </a:rPr>
              <a:t>Kolvan</a:t>
            </a:r>
            <a:r>
              <a:rPr lang="en-US" sz="1400" b="1" dirty="0">
                <a:solidFill>
                  <a:srgbClr val="FF0000"/>
                </a:solidFill>
              </a:rPr>
              <a:t> village</a:t>
            </a:r>
            <a:endParaRPr lang="en-US" sz="1400" b="1" dirty="0" smtClean="0">
              <a:solidFill>
                <a:srgbClr val="FF0000"/>
              </a:solidFill>
            </a:endParaRPr>
          </a:p>
          <a:p>
            <a:r>
              <a:rPr lang="en-US" sz="1400" dirty="0" smtClean="0"/>
              <a:t>. </a:t>
            </a:r>
            <a:r>
              <a:rPr lang="en-US" sz="1400" dirty="0"/>
              <a:t>Local people can buy this water at INR 10 ($0.10) for 20 liters.</a:t>
            </a:r>
          </a:p>
        </p:txBody>
      </p:sp>
      <p:sp>
        <p:nvSpPr>
          <p:cNvPr id="10" name="TextBox 9">
            <a:extLst>
              <a:ext uri="{FF2B5EF4-FFF2-40B4-BE49-F238E27FC236}">
                <a16:creationId xmlns:a16="http://schemas.microsoft.com/office/drawing/2014/main" xmlns="" id="{711AACCB-E1C7-43B6-88CE-7EE76AF19FFB}"/>
              </a:ext>
            </a:extLst>
          </p:cNvPr>
          <p:cNvSpPr txBox="1"/>
          <p:nvPr/>
        </p:nvSpPr>
        <p:spPr>
          <a:xfrm>
            <a:off x="8185608" y="180821"/>
            <a:ext cx="3440783" cy="369332"/>
          </a:xfrm>
          <a:prstGeom prst="rect">
            <a:avLst/>
          </a:prstGeom>
          <a:noFill/>
        </p:spPr>
        <p:txBody>
          <a:bodyPr wrap="square" rtlCol="0">
            <a:spAutoFit/>
          </a:bodyPr>
          <a:lstStyle/>
          <a:p>
            <a:pPr algn="just"/>
            <a:r>
              <a:rPr lang="en-US" b="1" u="sng" dirty="0"/>
              <a:t>Need for Clean Drinking Water</a:t>
            </a:r>
          </a:p>
        </p:txBody>
      </p:sp>
      <p:sp>
        <p:nvSpPr>
          <p:cNvPr id="11" name="TextBox 10">
            <a:extLst>
              <a:ext uri="{FF2B5EF4-FFF2-40B4-BE49-F238E27FC236}">
                <a16:creationId xmlns:a16="http://schemas.microsoft.com/office/drawing/2014/main" xmlns="" id="{D2BEB350-A8D5-4458-97C3-1CEA5C24C655}"/>
              </a:ext>
            </a:extLst>
          </p:cNvPr>
          <p:cNvSpPr txBox="1"/>
          <p:nvPr/>
        </p:nvSpPr>
        <p:spPr>
          <a:xfrm>
            <a:off x="7604892" y="3735045"/>
            <a:ext cx="4329439" cy="3062377"/>
          </a:xfrm>
          <a:prstGeom prst="rect">
            <a:avLst/>
          </a:prstGeom>
          <a:noFill/>
        </p:spPr>
        <p:txBody>
          <a:bodyPr wrap="square" rtlCol="0">
            <a:spAutoFit/>
          </a:bodyPr>
          <a:lstStyle/>
          <a:p>
            <a:pPr algn="ctr"/>
            <a:r>
              <a:rPr lang="en-US" b="1" u="sng" dirty="0"/>
              <a:t>Why Water A.T.M</a:t>
            </a:r>
            <a:r>
              <a:rPr lang="en-US" dirty="0"/>
              <a:t>. ?</a:t>
            </a:r>
          </a:p>
          <a:p>
            <a:endParaRPr lang="en-US" sz="500" dirty="0"/>
          </a:p>
          <a:p>
            <a:pPr algn="just"/>
            <a:r>
              <a:rPr lang="en-US" sz="1700" dirty="0"/>
              <a:t>It uses ‘reverse osmosis’ &amp; UV technology for purifying water, and dispenses a measured quantity through an automated teller machine (ATM). </a:t>
            </a:r>
          </a:p>
          <a:p>
            <a:pPr algn="just"/>
            <a:r>
              <a:rPr lang="en-US" sz="1700" dirty="0"/>
              <a:t>This project provides clean water to rural families at an affordable price, and thus, illnesses related to polluted water can be reduced significantly. Wastage of water is also reduced when there is a ‘price’ associated with water.</a:t>
            </a:r>
          </a:p>
        </p:txBody>
      </p:sp>
      <p:sp>
        <p:nvSpPr>
          <p:cNvPr id="12" name="TextBox 11">
            <a:extLst>
              <a:ext uri="{FF2B5EF4-FFF2-40B4-BE49-F238E27FC236}">
                <a16:creationId xmlns:a16="http://schemas.microsoft.com/office/drawing/2014/main" xmlns="" id="{E3259219-639E-44EF-B650-77A5CB8DEB48}"/>
              </a:ext>
            </a:extLst>
          </p:cNvPr>
          <p:cNvSpPr txBox="1"/>
          <p:nvPr/>
        </p:nvSpPr>
        <p:spPr>
          <a:xfrm>
            <a:off x="4534448" y="256037"/>
            <a:ext cx="2509520" cy="461665"/>
          </a:xfrm>
          <a:prstGeom prst="rect">
            <a:avLst/>
          </a:prstGeom>
          <a:noFill/>
        </p:spPr>
        <p:txBody>
          <a:bodyPr wrap="square" rtlCol="0">
            <a:spAutoFit/>
          </a:bodyPr>
          <a:lstStyle/>
          <a:p>
            <a:r>
              <a:rPr lang="en-US" sz="2400" b="1" dirty="0">
                <a:solidFill>
                  <a:schemeClr val="accent5">
                    <a:lumMod val="50000"/>
                  </a:schemeClr>
                </a:solidFill>
              </a:rPr>
              <a:t>Water A.T.M</a:t>
            </a:r>
          </a:p>
        </p:txBody>
      </p:sp>
    </p:spTree>
    <p:extLst>
      <p:ext uri="{BB962C8B-B14F-4D97-AF65-F5344CB8AC3E}">
        <p14:creationId xmlns:p14="http://schemas.microsoft.com/office/powerpoint/2010/main" val="1170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365AE4-A75B-400F-9A1F-FEA9785E4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20" y="760149"/>
            <a:ext cx="6610772" cy="4958079"/>
          </a:xfrm>
          <a:prstGeom prst="rect">
            <a:avLst/>
          </a:prstGeom>
        </p:spPr>
      </p:pic>
      <p:pic>
        <p:nvPicPr>
          <p:cNvPr id="7" name="Picture 6">
            <a:extLst>
              <a:ext uri="{FF2B5EF4-FFF2-40B4-BE49-F238E27FC236}">
                <a16:creationId xmlns:a16="http://schemas.microsoft.com/office/drawing/2014/main" xmlns="" id="{7E47F7B1-90B5-4CAF-B720-38D4367ECBE6}"/>
              </a:ext>
            </a:extLst>
          </p:cNvPr>
          <p:cNvPicPr>
            <a:picLocks noChangeAspect="1"/>
          </p:cNvPicPr>
          <p:nvPr/>
        </p:nvPicPr>
        <p:blipFill>
          <a:blip r:embed="rId3"/>
          <a:stretch>
            <a:fillRect/>
          </a:stretch>
        </p:blipFill>
        <p:spPr>
          <a:xfrm>
            <a:off x="3801306" y="4518788"/>
            <a:ext cx="2148700" cy="2069814"/>
          </a:xfrm>
          <a:prstGeom prst="rect">
            <a:avLst/>
          </a:prstGeom>
        </p:spPr>
      </p:pic>
      <p:pic>
        <p:nvPicPr>
          <p:cNvPr id="9" name="Picture 8">
            <a:extLst>
              <a:ext uri="{FF2B5EF4-FFF2-40B4-BE49-F238E27FC236}">
                <a16:creationId xmlns:a16="http://schemas.microsoft.com/office/drawing/2014/main" xmlns="" id="{FE584BB0-0B47-452D-93FD-7A70E51392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03" y="4521200"/>
            <a:ext cx="2756537" cy="2067402"/>
          </a:xfrm>
          <a:prstGeom prst="rect">
            <a:avLst/>
          </a:prstGeom>
        </p:spPr>
      </p:pic>
      <p:pic>
        <p:nvPicPr>
          <p:cNvPr id="11" name="Picture 10">
            <a:extLst>
              <a:ext uri="{FF2B5EF4-FFF2-40B4-BE49-F238E27FC236}">
                <a16:creationId xmlns:a16="http://schemas.microsoft.com/office/drawing/2014/main" xmlns="" id="{989BC0FD-45B9-4AA7-AFB9-332019E2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272" y="4518788"/>
            <a:ext cx="2759752" cy="2069814"/>
          </a:xfrm>
          <a:prstGeom prst="rect">
            <a:avLst/>
          </a:prstGeom>
        </p:spPr>
      </p:pic>
      <p:pic>
        <p:nvPicPr>
          <p:cNvPr id="14" name="Picture 13">
            <a:extLst>
              <a:ext uri="{FF2B5EF4-FFF2-40B4-BE49-F238E27FC236}">
                <a16:creationId xmlns:a16="http://schemas.microsoft.com/office/drawing/2014/main" xmlns="" id="{58DBE083-0441-4AB2-AEFF-F6B7EDF5D368}"/>
              </a:ext>
            </a:extLst>
          </p:cNvPr>
          <p:cNvPicPr>
            <a:picLocks noChangeAspect="1"/>
          </p:cNvPicPr>
          <p:nvPr/>
        </p:nvPicPr>
        <p:blipFill>
          <a:blip r:embed="rId6"/>
          <a:stretch>
            <a:fillRect/>
          </a:stretch>
        </p:blipFill>
        <p:spPr>
          <a:xfrm>
            <a:off x="230503" y="228600"/>
            <a:ext cx="1764299" cy="1733401"/>
          </a:xfrm>
          <a:prstGeom prst="rect">
            <a:avLst/>
          </a:prstGeom>
        </p:spPr>
      </p:pic>
      <p:pic>
        <p:nvPicPr>
          <p:cNvPr id="16" name="Picture 15">
            <a:extLst>
              <a:ext uri="{FF2B5EF4-FFF2-40B4-BE49-F238E27FC236}">
                <a16:creationId xmlns:a16="http://schemas.microsoft.com/office/drawing/2014/main" xmlns="" id="{745CEE0E-659A-4059-99AA-89F38B618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2518" y="4518788"/>
            <a:ext cx="1558192" cy="2077589"/>
          </a:xfrm>
          <a:prstGeom prst="rect">
            <a:avLst/>
          </a:prstGeom>
        </p:spPr>
      </p:pic>
      <p:sp>
        <p:nvSpPr>
          <p:cNvPr id="18" name="Rectangle 17">
            <a:extLst>
              <a:ext uri="{FF2B5EF4-FFF2-40B4-BE49-F238E27FC236}">
                <a16:creationId xmlns:a16="http://schemas.microsoft.com/office/drawing/2014/main" xmlns="" id="{FE8148A4-D7F5-41E6-80DA-4791E07DBCD9}"/>
              </a:ext>
            </a:extLst>
          </p:cNvPr>
          <p:cNvSpPr/>
          <p:nvPr/>
        </p:nvSpPr>
        <p:spPr>
          <a:xfrm>
            <a:off x="5950006" y="158492"/>
            <a:ext cx="6109914" cy="830997"/>
          </a:xfrm>
          <a:prstGeom prst="rect">
            <a:avLst/>
          </a:prstGeom>
        </p:spPr>
        <p:txBody>
          <a:bodyPr wrap="square">
            <a:spAutoFit/>
          </a:bodyPr>
          <a:lstStyle/>
          <a:p>
            <a:r>
              <a:rPr lang="en-US" sz="2400" b="1" dirty="0"/>
              <a:t>About the project area (</a:t>
            </a:r>
            <a:r>
              <a:rPr lang="en-US" sz="2400" b="1" dirty="0" err="1"/>
              <a:t>Kolvan</a:t>
            </a:r>
            <a:r>
              <a:rPr lang="en-US" sz="2400" b="1" dirty="0"/>
              <a:t> valley region)</a:t>
            </a:r>
          </a:p>
          <a:p>
            <a:endParaRPr lang="en-US" sz="2400" dirty="0"/>
          </a:p>
        </p:txBody>
      </p:sp>
      <p:sp>
        <p:nvSpPr>
          <p:cNvPr id="2" name="TextBox 1">
            <a:extLst>
              <a:ext uri="{FF2B5EF4-FFF2-40B4-BE49-F238E27FC236}">
                <a16:creationId xmlns:a16="http://schemas.microsoft.com/office/drawing/2014/main" xmlns="" id="{36D09A76-3D64-4AF4-A3DF-12384F332BDE}"/>
              </a:ext>
            </a:extLst>
          </p:cNvPr>
          <p:cNvSpPr txBox="1"/>
          <p:nvPr/>
        </p:nvSpPr>
        <p:spPr>
          <a:xfrm>
            <a:off x="7259354" y="681647"/>
            <a:ext cx="4687811" cy="3600986"/>
          </a:xfrm>
          <a:prstGeom prst="rect">
            <a:avLst/>
          </a:prstGeom>
          <a:noFill/>
        </p:spPr>
        <p:txBody>
          <a:bodyPr wrap="square" rtlCol="0">
            <a:spAutoFit/>
          </a:bodyPr>
          <a:lstStyle/>
          <a:p>
            <a:r>
              <a:rPr lang="en-US" sz="1700" dirty="0"/>
              <a:t>The </a:t>
            </a:r>
            <a:r>
              <a:rPr lang="en-US" sz="1700" dirty="0" smtClean="0"/>
              <a:t>7 </a:t>
            </a:r>
            <a:r>
              <a:rPr lang="en-US" sz="1700" dirty="0"/>
              <a:t>villages selected for this project are located in </a:t>
            </a:r>
            <a:r>
              <a:rPr lang="en-US" sz="1700" dirty="0" err="1"/>
              <a:t>Kolvan</a:t>
            </a:r>
            <a:r>
              <a:rPr lang="en-US" sz="1700" dirty="0"/>
              <a:t> valley region (Mulshi &amp; </a:t>
            </a:r>
            <a:r>
              <a:rPr lang="en-US" sz="1700" dirty="0" err="1"/>
              <a:t>Maval</a:t>
            </a:r>
            <a:r>
              <a:rPr lang="en-US" sz="1700" dirty="0"/>
              <a:t> blocks) of Pune district in the state of Maharashtra, India.</a:t>
            </a:r>
          </a:p>
          <a:p>
            <a:endParaRPr lang="en-US" sz="700" dirty="0"/>
          </a:p>
          <a:p>
            <a:r>
              <a:rPr lang="en-US" sz="1700" u="sng" dirty="0"/>
              <a:t>Project villages</a:t>
            </a:r>
            <a:r>
              <a:rPr lang="en-US" sz="1700" dirty="0"/>
              <a:t>: </a:t>
            </a:r>
            <a:r>
              <a:rPr lang="en-US" sz="1700" dirty="0" smtClean="0"/>
              <a:t>7</a:t>
            </a:r>
            <a:endParaRPr lang="en-US" sz="1700" dirty="0"/>
          </a:p>
          <a:p>
            <a:r>
              <a:rPr lang="en-US" sz="1700" u="sng" dirty="0"/>
              <a:t>Elevation range</a:t>
            </a:r>
            <a:r>
              <a:rPr lang="en-US" sz="1700" dirty="0"/>
              <a:t>: 600 – 750 meters above sea level</a:t>
            </a:r>
          </a:p>
          <a:p>
            <a:r>
              <a:rPr lang="en-US" sz="1700" u="sng" dirty="0"/>
              <a:t>Annual rainfall</a:t>
            </a:r>
            <a:r>
              <a:rPr lang="en-US" sz="1700" dirty="0"/>
              <a:t>: 90-105 inches (June – Oct)</a:t>
            </a:r>
          </a:p>
          <a:p>
            <a:r>
              <a:rPr lang="en-US" sz="1700" u="sng" dirty="0"/>
              <a:t>Topography</a:t>
            </a:r>
            <a:r>
              <a:rPr lang="en-US" sz="1700" dirty="0"/>
              <a:t>: Hilly</a:t>
            </a:r>
          </a:p>
          <a:p>
            <a:r>
              <a:rPr lang="en-US" sz="1700" u="sng" dirty="0"/>
              <a:t>River</a:t>
            </a:r>
            <a:r>
              <a:rPr lang="en-US" sz="1700" dirty="0"/>
              <a:t>: </a:t>
            </a:r>
            <a:r>
              <a:rPr lang="en-US" sz="1700" dirty="0" err="1"/>
              <a:t>Walki</a:t>
            </a:r>
            <a:endParaRPr lang="en-US" sz="1700" dirty="0"/>
          </a:p>
          <a:p>
            <a:r>
              <a:rPr lang="en-US" sz="1700" u="sng" dirty="0"/>
              <a:t>Main livelihood</a:t>
            </a:r>
            <a:r>
              <a:rPr lang="en-US" sz="1700" dirty="0"/>
              <a:t>: Agriculture</a:t>
            </a:r>
          </a:p>
          <a:p>
            <a:r>
              <a:rPr lang="en-US" sz="1700" u="sng" dirty="0"/>
              <a:t>Avg. farm size</a:t>
            </a:r>
            <a:r>
              <a:rPr lang="en-US" sz="1700" dirty="0"/>
              <a:t>: small to medium (1 to 10 acres)</a:t>
            </a:r>
          </a:p>
          <a:p>
            <a:r>
              <a:rPr lang="en-US" sz="1700" u="sng" dirty="0"/>
              <a:t>Local language</a:t>
            </a:r>
            <a:r>
              <a:rPr lang="en-US" sz="1700" dirty="0"/>
              <a:t>: Marathi</a:t>
            </a:r>
          </a:p>
          <a:p>
            <a:r>
              <a:rPr lang="en-US" sz="1700" u="sng" dirty="0"/>
              <a:t>Religions</a:t>
            </a:r>
            <a:r>
              <a:rPr lang="en-US" sz="1700" dirty="0"/>
              <a:t>: Hindu (90%), Buddhist (8%), Muslim (2%)</a:t>
            </a:r>
          </a:p>
          <a:p>
            <a:r>
              <a:rPr lang="en-US" sz="1700" u="sng" dirty="0"/>
              <a:t>Literacy</a:t>
            </a:r>
            <a:r>
              <a:rPr lang="en-US" sz="1700" dirty="0"/>
              <a:t>: 70%</a:t>
            </a:r>
          </a:p>
        </p:txBody>
      </p:sp>
    </p:spTree>
    <p:extLst>
      <p:ext uri="{BB962C8B-B14F-4D97-AF65-F5344CB8AC3E}">
        <p14:creationId xmlns:p14="http://schemas.microsoft.com/office/powerpoint/2010/main" val="17056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59AA1C-0582-4767-9987-B7EAA48A5384}"/>
              </a:ext>
            </a:extLst>
          </p:cNvPr>
          <p:cNvPicPr>
            <a:picLocks noChangeAspect="1"/>
          </p:cNvPicPr>
          <p:nvPr/>
        </p:nvPicPr>
        <p:blipFill>
          <a:blip r:embed="rId2"/>
          <a:stretch>
            <a:fillRect/>
          </a:stretch>
        </p:blipFill>
        <p:spPr>
          <a:xfrm>
            <a:off x="954656" y="786375"/>
            <a:ext cx="10282687" cy="4517145"/>
          </a:xfrm>
          <a:prstGeom prst="rect">
            <a:avLst/>
          </a:prstGeom>
        </p:spPr>
      </p:pic>
      <p:cxnSp>
        <p:nvCxnSpPr>
          <p:cNvPr id="7" name="Connector: Curved 6">
            <a:extLst>
              <a:ext uri="{FF2B5EF4-FFF2-40B4-BE49-F238E27FC236}">
                <a16:creationId xmlns:a16="http://schemas.microsoft.com/office/drawing/2014/main" xmlns="" id="{F8D3BA80-B420-48F4-B28A-0BD1134506E7}"/>
              </a:ext>
            </a:extLst>
          </p:cNvPr>
          <p:cNvCxnSpPr>
            <a:cxnSpLocks/>
          </p:cNvCxnSpPr>
          <p:nvPr/>
        </p:nvCxnSpPr>
        <p:spPr>
          <a:xfrm flipV="1">
            <a:off x="4226563" y="2813458"/>
            <a:ext cx="1788159" cy="1688507"/>
          </a:xfrm>
          <a:prstGeom prst="curvedConnector3">
            <a:avLst>
              <a:gd name="adj1" fmla="val 5000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76ADFC14-093F-4290-AEEA-F6BDB5C4D078}"/>
              </a:ext>
            </a:extLst>
          </p:cNvPr>
          <p:cNvSpPr txBox="1"/>
          <p:nvPr/>
        </p:nvSpPr>
        <p:spPr>
          <a:xfrm>
            <a:off x="4226563" y="224568"/>
            <a:ext cx="4277357" cy="461665"/>
          </a:xfrm>
          <a:prstGeom prst="rect">
            <a:avLst/>
          </a:prstGeom>
          <a:noFill/>
        </p:spPr>
        <p:txBody>
          <a:bodyPr wrap="square" rtlCol="0">
            <a:spAutoFit/>
          </a:bodyPr>
          <a:lstStyle/>
          <a:p>
            <a:r>
              <a:rPr lang="en-US" sz="2400" b="1" dirty="0"/>
              <a:t>Project Location (</a:t>
            </a:r>
            <a:r>
              <a:rPr lang="en-US" sz="2400" b="1" dirty="0" err="1"/>
              <a:t>Kolvan</a:t>
            </a:r>
            <a:r>
              <a:rPr lang="en-US" sz="2400" b="1" dirty="0"/>
              <a:t> valley)</a:t>
            </a:r>
          </a:p>
        </p:txBody>
      </p:sp>
      <p:sp>
        <p:nvSpPr>
          <p:cNvPr id="2" name="TextBox 1">
            <a:extLst>
              <a:ext uri="{FF2B5EF4-FFF2-40B4-BE49-F238E27FC236}">
                <a16:creationId xmlns:a16="http://schemas.microsoft.com/office/drawing/2014/main" xmlns="" id="{419010A8-ED63-4425-80F9-9D727EC47566}"/>
              </a:ext>
            </a:extLst>
          </p:cNvPr>
          <p:cNvSpPr txBox="1"/>
          <p:nvPr/>
        </p:nvSpPr>
        <p:spPr>
          <a:xfrm>
            <a:off x="1734180" y="4501965"/>
            <a:ext cx="4443099" cy="1815882"/>
          </a:xfrm>
          <a:prstGeom prst="rect">
            <a:avLst/>
          </a:prstGeom>
          <a:solidFill>
            <a:schemeClr val="accent1">
              <a:lumMod val="40000"/>
              <a:lumOff val="60000"/>
            </a:schemeClr>
          </a:solidFill>
          <a:ln w="28575">
            <a:solidFill>
              <a:srgbClr val="FFFF00"/>
            </a:solidFill>
          </a:ln>
        </p:spPr>
        <p:txBody>
          <a:bodyPr wrap="square" rtlCol="0">
            <a:spAutoFit/>
          </a:bodyPr>
          <a:lstStyle/>
          <a:p>
            <a:pPr algn="ctr"/>
            <a:r>
              <a:rPr lang="en-US" sz="1600" dirty="0"/>
              <a:t>Project Area: Ten villages in </a:t>
            </a:r>
            <a:r>
              <a:rPr lang="en-US" sz="1600" dirty="0" err="1"/>
              <a:t>Kolvan</a:t>
            </a:r>
            <a:r>
              <a:rPr lang="en-US" sz="1600" dirty="0"/>
              <a:t> valley region: </a:t>
            </a:r>
          </a:p>
          <a:p>
            <a:pPr marL="342900" indent="-342900" algn="ctr">
              <a:buAutoNum type="arabicParenBoth"/>
            </a:pPr>
            <a:r>
              <a:rPr lang="en-US" sz="1600" b="1" dirty="0" err="1"/>
              <a:t>Walen</a:t>
            </a:r>
            <a:r>
              <a:rPr lang="en-US" sz="1600" b="1" dirty="0"/>
              <a:t>, (2) </a:t>
            </a:r>
            <a:r>
              <a:rPr lang="en-US" sz="1600" b="1" dirty="0" err="1"/>
              <a:t>Nandgaon</a:t>
            </a:r>
            <a:r>
              <a:rPr lang="en-US" sz="1600" b="1" dirty="0"/>
              <a:t>, (3) </a:t>
            </a:r>
            <a:r>
              <a:rPr lang="en-US" sz="1600" b="1" dirty="0" err="1"/>
              <a:t>Kule</a:t>
            </a:r>
            <a:r>
              <a:rPr lang="en-US" sz="1600" b="1" dirty="0"/>
              <a:t>, (4) </a:t>
            </a:r>
            <a:r>
              <a:rPr lang="en-US" sz="1600" b="1" dirty="0" err="1"/>
              <a:t>Nanegaon</a:t>
            </a:r>
            <a:r>
              <a:rPr lang="en-US" sz="1600" b="1" dirty="0"/>
              <a:t>, </a:t>
            </a:r>
          </a:p>
          <a:p>
            <a:pPr algn="ctr"/>
            <a:r>
              <a:rPr lang="en-US" sz="1600" b="1" dirty="0"/>
              <a:t>(5) </a:t>
            </a:r>
            <a:r>
              <a:rPr lang="en-US" sz="1600" b="1" dirty="0" err="1"/>
              <a:t>Bhalgudi</a:t>
            </a:r>
            <a:r>
              <a:rPr lang="en-US" sz="1600" b="1" dirty="0"/>
              <a:t> (</a:t>
            </a:r>
            <a:r>
              <a:rPr lang="en-US" sz="1600" b="1" dirty="0" err="1"/>
              <a:t>Ramwadi</a:t>
            </a:r>
            <a:r>
              <a:rPr lang="en-US" sz="1600" b="1" dirty="0"/>
              <a:t>), (6) </a:t>
            </a:r>
            <a:r>
              <a:rPr lang="en-US" sz="1600" b="1" dirty="0" err="1"/>
              <a:t>Shilimb</a:t>
            </a:r>
            <a:r>
              <a:rPr lang="en-US" sz="1600" b="1" dirty="0"/>
              <a:t>, </a:t>
            </a:r>
          </a:p>
          <a:p>
            <a:pPr algn="ctr"/>
            <a:r>
              <a:rPr lang="en-US" sz="1600" b="1" dirty="0" smtClean="0"/>
              <a:t> (7) </a:t>
            </a:r>
            <a:r>
              <a:rPr lang="en-US" sz="1600" b="1" dirty="0"/>
              <a:t>Paud </a:t>
            </a:r>
          </a:p>
          <a:p>
            <a:pPr algn="ctr"/>
            <a:endParaRPr lang="en-US" sz="1600" b="1" dirty="0"/>
          </a:p>
          <a:p>
            <a:pPr algn="ctr"/>
            <a:r>
              <a:rPr lang="en-US" sz="1600" dirty="0"/>
              <a:t>Blocks – </a:t>
            </a:r>
            <a:r>
              <a:rPr lang="en-US" sz="1600" dirty="0" err="1"/>
              <a:t>Mulshi</a:t>
            </a:r>
            <a:r>
              <a:rPr lang="en-US" sz="1600" dirty="0"/>
              <a:t> &amp; </a:t>
            </a:r>
            <a:r>
              <a:rPr lang="en-US" sz="1600" dirty="0" err="1"/>
              <a:t>Maval</a:t>
            </a:r>
            <a:r>
              <a:rPr lang="en-US" sz="1600" dirty="0"/>
              <a:t>, District – Pune</a:t>
            </a:r>
          </a:p>
          <a:p>
            <a:pPr algn="ctr"/>
            <a:r>
              <a:rPr lang="en-US" sz="1600" dirty="0"/>
              <a:t>State – Maharashtra, Country - India</a:t>
            </a:r>
          </a:p>
        </p:txBody>
      </p:sp>
      <p:pic>
        <p:nvPicPr>
          <p:cNvPr id="16" name="Picture 15">
            <a:hlinkClick r:id="rId3"/>
            <a:extLst>
              <a:ext uri="{FF2B5EF4-FFF2-40B4-BE49-F238E27FC236}">
                <a16:creationId xmlns:a16="http://schemas.microsoft.com/office/drawing/2014/main" xmlns="" id="{55254E3B-ED71-4215-A304-C0BDE30DB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5527" y="5465217"/>
            <a:ext cx="531113" cy="764007"/>
          </a:xfrm>
          <a:prstGeom prst="rect">
            <a:avLst/>
          </a:prstGeom>
        </p:spPr>
      </p:pic>
      <p:sp>
        <p:nvSpPr>
          <p:cNvPr id="17" name="TextBox 16">
            <a:extLst>
              <a:ext uri="{FF2B5EF4-FFF2-40B4-BE49-F238E27FC236}">
                <a16:creationId xmlns:a16="http://schemas.microsoft.com/office/drawing/2014/main" xmlns="" id="{6C2FDB9D-40D8-4C57-BE36-51964545FA5B}"/>
              </a:ext>
            </a:extLst>
          </p:cNvPr>
          <p:cNvSpPr txBox="1"/>
          <p:nvPr/>
        </p:nvSpPr>
        <p:spPr>
          <a:xfrm>
            <a:off x="7474432" y="5582893"/>
            <a:ext cx="1727200" cy="584775"/>
          </a:xfrm>
          <a:prstGeom prst="rect">
            <a:avLst/>
          </a:prstGeom>
          <a:noFill/>
        </p:spPr>
        <p:txBody>
          <a:bodyPr wrap="square" rtlCol="0">
            <a:spAutoFit/>
          </a:bodyPr>
          <a:lstStyle/>
          <a:p>
            <a:r>
              <a:rPr lang="en-US" sz="1600" dirty="0"/>
              <a:t>Click to view on Google Maps</a:t>
            </a:r>
          </a:p>
        </p:txBody>
      </p:sp>
    </p:spTree>
    <p:extLst>
      <p:ext uri="{BB962C8B-B14F-4D97-AF65-F5344CB8AC3E}">
        <p14:creationId xmlns:p14="http://schemas.microsoft.com/office/powerpoint/2010/main" val="207847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30CD268-5945-4C80-A470-01AFE59E8624}"/>
              </a:ext>
            </a:extLst>
          </p:cNvPr>
          <p:cNvSpPr txBox="1"/>
          <p:nvPr/>
        </p:nvSpPr>
        <p:spPr>
          <a:xfrm>
            <a:off x="788444" y="478189"/>
            <a:ext cx="10378912" cy="923330"/>
          </a:xfrm>
          <a:prstGeom prst="rect">
            <a:avLst/>
          </a:prstGeom>
          <a:noFill/>
        </p:spPr>
        <p:txBody>
          <a:bodyPr wrap="square" rtlCol="0">
            <a:spAutoFit/>
          </a:bodyPr>
          <a:lstStyle/>
          <a:p>
            <a:r>
              <a:rPr lang="en-US" dirty="0" smtClean="0"/>
              <a:t>Seven </a:t>
            </a:r>
            <a:r>
              <a:rPr lang="en-US" dirty="0"/>
              <a:t>villages in the </a:t>
            </a:r>
            <a:r>
              <a:rPr lang="en-US" dirty="0" err="1"/>
              <a:t>Kolvan</a:t>
            </a:r>
            <a:r>
              <a:rPr lang="en-US" dirty="0"/>
              <a:t> valley region across Mulshi and </a:t>
            </a:r>
            <a:r>
              <a:rPr lang="en-US" dirty="0" err="1"/>
              <a:t>Maval</a:t>
            </a:r>
            <a:r>
              <a:rPr lang="en-US" dirty="0"/>
              <a:t> blocks have been selected for installation of Water Filtration System + Water ATM :</a:t>
            </a:r>
          </a:p>
          <a:p>
            <a:endParaRPr lang="en-US" dirty="0"/>
          </a:p>
        </p:txBody>
      </p:sp>
      <p:sp>
        <p:nvSpPr>
          <p:cNvPr id="3" name="TextBox 2">
            <a:extLst>
              <a:ext uri="{FF2B5EF4-FFF2-40B4-BE49-F238E27FC236}">
                <a16:creationId xmlns:a16="http://schemas.microsoft.com/office/drawing/2014/main" xmlns="" id="{73645E2B-C30F-4B05-8C76-4078488F192C}"/>
              </a:ext>
            </a:extLst>
          </p:cNvPr>
          <p:cNvSpPr txBox="1"/>
          <p:nvPr/>
        </p:nvSpPr>
        <p:spPr>
          <a:xfrm>
            <a:off x="4526122" y="16524"/>
            <a:ext cx="5071621" cy="461665"/>
          </a:xfrm>
          <a:prstGeom prst="rect">
            <a:avLst/>
          </a:prstGeom>
          <a:noFill/>
        </p:spPr>
        <p:txBody>
          <a:bodyPr wrap="square" rtlCol="0">
            <a:spAutoFit/>
          </a:bodyPr>
          <a:lstStyle/>
          <a:p>
            <a:r>
              <a:rPr lang="en-US" sz="2400" b="1" dirty="0"/>
              <a:t>Details of Project Villages</a:t>
            </a:r>
          </a:p>
        </p:txBody>
      </p:sp>
      <p:graphicFrame>
        <p:nvGraphicFramePr>
          <p:cNvPr id="5" name="Table 4">
            <a:extLst>
              <a:ext uri="{FF2B5EF4-FFF2-40B4-BE49-F238E27FC236}">
                <a16:creationId xmlns:a16="http://schemas.microsoft.com/office/drawing/2014/main" xmlns="" id="{E8F5D05D-8198-4BAD-BA60-6E4007273CB2}"/>
              </a:ext>
            </a:extLst>
          </p:cNvPr>
          <p:cNvGraphicFramePr>
            <a:graphicFrameLocks noGrp="1"/>
          </p:cNvGraphicFramePr>
          <p:nvPr>
            <p:extLst>
              <p:ext uri="{D42A27DB-BD31-4B8C-83A1-F6EECF244321}">
                <p14:modId xmlns:p14="http://schemas.microsoft.com/office/powerpoint/2010/main" val="3938156276"/>
              </p:ext>
            </p:extLst>
          </p:nvPr>
        </p:nvGraphicFramePr>
        <p:xfrm>
          <a:off x="336230" y="1223678"/>
          <a:ext cx="11381286" cy="5013960"/>
        </p:xfrm>
        <a:graphic>
          <a:graphicData uri="http://schemas.openxmlformats.org/drawingml/2006/table">
            <a:tbl>
              <a:tblPr firstRow="1" bandRow="1">
                <a:tableStyleId>{5C22544A-7EE6-4342-B048-85BDC9FD1C3A}</a:tableStyleId>
              </a:tblPr>
              <a:tblGrid>
                <a:gridCol w="678818">
                  <a:extLst>
                    <a:ext uri="{9D8B030D-6E8A-4147-A177-3AD203B41FA5}">
                      <a16:colId xmlns:a16="http://schemas.microsoft.com/office/drawing/2014/main" xmlns="" val="3839668327"/>
                    </a:ext>
                  </a:extLst>
                </a:gridCol>
                <a:gridCol w="3366784">
                  <a:extLst>
                    <a:ext uri="{9D8B030D-6E8A-4147-A177-3AD203B41FA5}">
                      <a16:colId xmlns:a16="http://schemas.microsoft.com/office/drawing/2014/main" xmlns="" val="298074039"/>
                    </a:ext>
                  </a:extLst>
                </a:gridCol>
                <a:gridCol w="1607052">
                  <a:extLst>
                    <a:ext uri="{9D8B030D-6E8A-4147-A177-3AD203B41FA5}">
                      <a16:colId xmlns:a16="http://schemas.microsoft.com/office/drawing/2014/main" xmlns="" val="479940782"/>
                    </a:ext>
                  </a:extLst>
                </a:gridCol>
                <a:gridCol w="2271141">
                  <a:extLst>
                    <a:ext uri="{9D8B030D-6E8A-4147-A177-3AD203B41FA5}">
                      <a16:colId xmlns:a16="http://schemas.microsoft.com/office/drawing/2014/main" xmlns="" val="3236383021"/>
                    </a:ext>
                  </a:extLst>
                </a:gridCol>
                <a:gridCol w="3457491">
                  <a:extLst>
                    <a:ext uri="{9D8B030D-6E8A-4147-A177-3AD203B41FA5}">
                      <a16:colId xmlns:a16="http://schemas.microsoft.com/office/drawing/2014/main" xmlns="" val="759857791"/>
                    </a:ext>
                  </a:extLst>
                </a:gridCol>
              </a:tblGrid>
              <a:tr h="0">
                <a:tc>
                  <a:txBody>
                    <a:bodyPr/>
                    <a:lstStyle/>
                    <a:p>
                      <a:r>
                        <a:rPr lang="en-US" dirty="0"/>
                        <a:t>Sr.</a:t>
                      </a:r>
                    </a:p>
                  </a:txBody>
                  <a:tcPr/>
                </a:tc>
                <a:tc>
                  <a:txBody>
                    <a:bodyPr/>
                    <a:lstStyle/>
                    <a:p>
                      <a:r>
                        <a:rPr lang="en-US" dirty="0"/>
                        <a:t>Name of Village</a:t>
                      </a:r>
                    </a:p>
                  </a:txBody>
                  <a:tcPr/>
                </a:tc>
                <a:tc>
                  <a:txBody>
                    <a:bodyPr/>
                    <a:lstStyle/>
                    <a:p>
                      <a:pPr algn="ctr"/>
                      <a:r>
                        <a:rPr lang="en-US" dirty="0"/>
                        <a:t>Total</a:t>
                      </a:r>
                    </a:p>
                    <a:p>
                      <a:pPr algn="ctr"/>
                      <a:r>
                        <a:rPr lang="en-US" dirty="0"/>
                        <a:t>Population</a:t>
                      </a:r>
                    </a:p>
                  </a:txBody>
                  <a:tcPr/>
                </a:tc>
                <a:tc>
                  <a:txBody>
                    <a:bodyPr/>
                    <a:lstStyle/>
                    <a:p>
                      <a:pPr algn="ctr"/>
                      <a:r>
                        <a:rPr lang="en-US" dirty="0"/>
                        <a:t>Number of students in the school</a:t>
                      </a:r>
                    </a:p>
                  </a:txBody>
                  <a:tcPr/>
                </a:tc>
                <a:tc>
                  <a:txBody>
                    <a:bodyPr/>
                    <a:lstStyle/>
                    <a:p>
                      <a:r>
                        <a:rPr lang="en-US" dirty="0"/>
                        <a:t>Room available for Project?</a:t>
                      </a:r>
                    </a:p>
                  </a:txBody>
                  <a:tcPr/>
                </a:tc>
                <a:extLst>
                  <a:ext uri="{0D108BD9-81ED-4DB2-BD59-A6C34878D82A}">
                    <a16:rowId xmlns:a16="http://schemas.microsoft.com/office/drawing/2014/main" xmlns="" val="2398935123"/>
                  </a:ext>
                </a:extLst>
              </a:tr>
              <a:tr h="370840">
                <a:tc>
                  <a:txBody>
                    <a:bodyPr/>
                    <a:lstStyle/>
                    <a:p>
                      <a:r>
                        <a:rPr lang="en-US" b="1" dirty="0"/>
                        <a:t>1.</a:t>
                      </a:r>
                    </a:p>
                  </a:txBody>
                  <a:tcPr/>
                </a:tc>
                <a:tc>
                  <a:txBody>
                    <a:bodyPr/>
                    <a:lstStyle/>
                    <a:p>
                      <a:r>
                        <a:rPr lang="en-US" b="1" dirty="0" err="1"/>
                        <a:t>Walen</a:t>
                      </a:r>
                      <a:endParaRPr lang="en-US" b="1" dirty="0"/>
                    </a:p>
                  </a:txBody>
                  <a:tcPr/>
                </a:tc>
                <a:tc>
                  <a:txBody>
                    <a:bodyPr/>
                    <a:lstStyle/>
                    <a:p>
                      <a:pPr algn="ctr"/>
                      <a:r>
                        <a:rPr lang="en-US" dirty="0"/>
                        <a:t>1260</a:t>
                      </a:r>
                    </a:p>
                  </a:txBody>
                  <a:tcPr/>
                </a:tc>
                <a:tc>
                  <a:txBody>
                    <a:bodyPr/>
                    <a:lstStyle/>
                    <a:p>
                      <a:pPr algn="ctr"/>
                      <a:r>
                        <a:rPr lang="en-US" dirty="0"/>
                        <a:t>55</a:t>
                      </a:r>
                    </a:p>
                  </a:txBody>
                  <a:tcPr/>
                </a:tc>
                <a:tc>
                  <a:txBody>
                    <a:bodyPr/>
                    <a:lstStyle/>
                    <a:p>
                      <a:r>
                        <a:rPr lang="en-US" sz="1400" dirty="0"/>
                        <a:t>No; </a:t>
                      </a:r>
                      <a:r>
                        <a:rPr lang="en-US" sz="1400" dirty="0" smtClean="0"/>
                        <a:t>Gram panchayat </a:t>
                      </a:r>
                      <a:r>
                        <a:rPr lang="en-US" sz="1400" dirty="0"/>
                        <a:t>will build a room for the project.</a:t>
                      </a:r>
                    </a:p>
                  </a:txBody>
                  <a:tcPr/>
                </a:tc>
                <a:extLst>
                  <a:ext uri="{0D108BD9-81ED-4DB2-BD59-A6C34878D82A}">
                    <a16:rowId xmlns:a16="http://schemas.microsoft.com/office/drawing/2014/main" xmlns="" val="4156093093"/>
                  </a:ext>
                </a:extLst>
              </a:tr>
              <a:tr h="370840">
                <a:tc>
                  <a:txBody>
                    <a:bodyPr/>
                    <a:lstStyle/>
                    <a:p>
                      <a:r>
                        <a:rPr lang="en-US" b="1" dirty="0"/>
                        <a:t>2.</a:t>
                      </a:r>
                    </a:p>
                  </a:txBody>
                  <a:tcPr/>
                </a:tc>
                <a:tc>
                  <a:txBody>
                    <a:bodyPr/>
                    <a:lstStyle/>
                    <a:p>
                      <a:r>
                        <a:rPr lang="en-US" b="1" dirty="0" err="1"/>
                        <a:t>Nandgaon</a:t>
                      </a:r>
                      <a:endParaRPr lang="en-US" b="1" dirty="0"/>
                    </a:p>
                  </a:txBody>
                  <a:tcPr/>
                </a:tc>
                <a:tc>
                  <a:txBody>
                    <a:bodyPr/>
                    <a:lstStyle/>
                    <a:p>
                      <a:pPr algn="ctr"/>
                      <a:r>
                        <a:rPr lang="en-US" dirty="0"/>
                        <a:t>1400</a:t>
                      </a:r>
                    </a:p>
                  </a:txBody>
                  <a:tcPr/>
                </a:tc>
                <a:tc>
                  <a:txBody>
                    <a:bodyPr/>
                    <a:lstStyle/>
                    <a:p>
                      <a:pPr algn="ctr"/>
                      <a:r>
                        <a:rPr lang="en-US" dirty="0"/>
                        <a:t>24</a:t>
                      </a:r>
                    </a:p>
                  </a:txBody>
                  <a:tcPr/>
                </a:tc>
                <a:tc>
                  <a:txBody>
                    <a:bodyPr/>
                    <a:lstStyle/>
                    <a:p>
                      <a:r>
                        <a:rPr lang="en-US" sz="1400" dirty="0"/>
                        <a:t>Yes, near the school.</a:t>
                      </a:r>
                    </a:p>
                  </a:txBody>
                  <a:tcPr/>
                </a:tc>
                <a:extLst>
                  <a:ext uri="{0D108BD9-81ED-4DB2-BD59-A6C34878D82A}">
                    <a16:rowId xmlns:a16="http://schemas.microsoft.com/office/drawing/2014/main" xmlns="" val="1775204235"/>
                  </a:ext>
                </a:extLst>
              </a:tr>
              <a:tr h="370840">
                <a:tc>
                  <a:txBody>
                    <a:bodyPr/>
                    <a:lstStyle/>
                    <a:p>
                      <a:r>
                        <a:rPr lang="en-US" b="1" dirty="0"/>
                        <a:t>3.</a:t>
                      </a:r>
                    </a:p>
                  </a:txBody>
                  <a:tcPr/>
                </a:tc>
                <a:tc>
                  <a:txBody>
                    <a:bodyPr/>
                    <a:lstStyle/>
                    <a:p>
                      <a:r>
                        <a:rPr lang="en-US" b="1" dirty="0" err="1"/>
                        <a:t>Kule</a:t>
                      </a:r>
                      <a:endParaRPr lang="en-US" b="1" dirty="0"/>
                    </a:p>
                  </a:txBody>
                  <a:tcPr/>
                </a:tc>
                <a:tc>
                  <a:txBody>
                    <a:bodyPr/>
                    <a:lstStyle/>
                    <a:p>
                      <a:pPr algn="ctr"/>
                      <a:r>
                        <a:rPr lang="en-US" dirty="0"/>
                        <a:t>2100</a:t>
                      </a:r>
                    </a:p>
                  </a:txBody>
                  <a:tcPr/>
                </a:tc>
                <a:tc>
                  <a:txBody>
                    <a:bodyPr/>
                    <a:lstStyle/>
                    <a:p>
                      <a:pPr algn="ctr"/>
                      <a:r>
                        <a:rPr lang="en-US" dirty="0"/>
                        <a:t>100</a:t>
                      </a:r>
                    </a:p>
                  </a:txBody>
                  <a:tcPr/>
                </a:tc>
                <a:tc>
                  <a:txBody>
                    <a:bodyPr/>
                    <a:lstStyle/>
                    <a:p>
                      <a:r>
                        <a:rPr lang="en-US" sz="1400" dirty="0"/>
                        <a:t>No; </a:t>
                      </a:r>
                      <a:r>
                        <a:rPr lang="en-US" sz="1400" dirty="0" smtClean="0"/>
                        <a:t>Gram panchayat </a:t>
                      </a:r>
                      <a:r>
                        <a:rPr lang="en-US" sz="1400" dirty="0"/>
                        <a:t>will build a room for the project.</a:t>
                      </a:r>
                    </a:p>
                  </a:txBody>
                  <a:tcPr/>
                </a:tc>
                <a:extLst>
                  <a:ext uri="{0D108BD9-81ED-4DB2-BD59-A6C34878D82A}">
                    <a16:rowId xmlns:a16="http://schemas.microsoft.com/office/drawing/2014/main" xmlns="" val="3118279021"/>
                  </a:ext>
                </a:extLst>
              </a:tr>
              <a:tr h="370840">
                <a:tc>
                  <a:txBody>
                    <a:bodyPr/>
                    <a:lstStyle/>
                    <a:p>
                      <a:r>
                        <a:rPr lang="en-US" b="1" dirty="0"/>
                        <a:t>4.</a:t>
                      </a:r>
                    </a:p>
                  </a:txBody>
                  <a:tcPr/>
                </a:tc>
                <a:tc>
                  <a:txBody>
                    <a:bodyPr/>
                    <a:lstStyle/>
                    <a:p>
                      <a:r>
                        <a:rPr lang="en-US" b="1" dirty="0" err="1"/>
                        <a:t>Nanegaon</a:t>
                      </a:r>
                      <a:endParaRPr lang="en-US" b="1" dirty="0"/>
                    </a:p>
                  </a:txBody>
                  <a:tcPr/>
                </a:tc>
                <a:tc>
                  <a:txBody>
                    <a:bodyPr/>
                    <a:lstStyle/>
                    <a:p>
                      <a:pPr algn="ctr"/>
                      <a:r>
                        <a:rPr lang="en-US" dirty="0"/>
                        <a:t>800</a:t>
                      </a:r>
                    </a:p>
                  </a:txBody>
                  <a:tcPr/>
                </a:tc>
                <a:tc>
                  <a:txBody>
                    <a:bodyPr/>
                    <a:lstStyle/>
                    <a:p>
                      <a:pPr algn="ctr"/>
                      <a:r>
                        <a:rPr lang="en-US" dirty="0"/>
                        <a:t>23</a:t>
                      </a:r>
                    </a:p>
                  </a:txBody>
                  <a:tcPr/>
                </a:tc>
                <a:tc>
                  <a:txBody>
                    <a:bodyPr/>
                    <a:lstStyle/>
                    <a:p>
                      <a:r>
                        <a:rPr lang="en-US" sz="1400" dirty="0"/>
                        <a:t>Yes, near the school.</a:t>
                      </a:r>
                    </a:p>
                  </a:txBody>
                  <a:tcPr/>
                </a:tc>
                <a:extLst>
                  <a:ext uri="{0D108BD9-81ED-4DB2-BD59-A6C34878D82A}">
                    <a16:rowId xmlns:a16="http://schemas.microsoft.com/office/drawing/2014/main" xmlns="" val="541105108"/>
                  </a:ext>
                </a:extLst>
              </a:tr>
              <a:tr h="370840">
                <a:tc>
                  <a:txBody>
                    <a:bodyPr/>
                    <a:lstStyle/>
                    <a:p>
                      <a:r>
                        <a:rPr lang="en-US" b="1" dirty="0"/>
                        <a:t>5.</a:t>
                      </a:r>
                    </a:p>
                  </a:txBody>
                  <a:tcPr/>
                </a:tc>
                <a:tc>
                  <a:txBody>
                    <a:bodyPr/>
                    <a:lstStyle/>
                    <a:p>
                      <a:r>
                        <a:rPr lang="en-US" b="1" dirty="0" err="1"/>
                        <a:t>Bhalgudi</a:t>
                      </a:r>
                      <a:r>
                        <a:rPr lang="en-US" b="1" dirty="0"/>
                        <a:t> (</a:t>
                      </a:r>
                      <a:r>
                        <a:rPr lang="en-US" b="1" dirty="0" err="1"/>
                        <a:t>Ramwadi</a:t>
                      </a:r>
                      <a:r>
                        <a:rPr lang="en-US" b="1" dirty="0"/>
                        <a:t>)</a:t>
                      </a:r>
                    </a:p>
                  </a:txBody>
                  <a:tcPr/>
                </a:tc>
                <a:tc>
                  <a:txBody>
                    <a:bodyPr/>
                    <a:lstStyle/>
                    <a:p>
                      <a:pPr algn="ctr"/>
                      <a:r>
                        <a:rPr lang="en-US" b="1" dirty="0"/>
                        <a:t>700</a:t>
                      </a:r>
                    </a:p>
                  </a:txBody>
                  <a:tcPr/>
                </a:tc>
                <a:tc>
                  <a:txBody>
                    <a:bodyPr/>
                    <a:lstStyle/>
                    <a:p>
                      <a:pPr algn="ctr"/>
                      <a:r>
                        <a:rPr lang="en-US" b="1" dirty="0"/>
                        <a:t>25</a:t>
                      </a:r>
                    </a:p>
                  </a:txBody>
                  <a:tcPr/>
                </a:tc>
                <a:tc>
                  <a:txBody>
                    <a:bodyPr/>
                    <a:lstStyle/>
                    <a:p>
                      <a:r>
                        <a:rPr lang="en-US" sz="1400" dirty="0"/>
                        <a:t>Yes, near the temple</a:t>
                      </a:r>
                    </a:p>
                  </a:txBody>
                  <a:tcPr/>
                </a:tc>
                <a:extLst>
                  <a:ext uri="{0D108BD9-81ED-4DB2-BD59-A6C34878D82A}">
                    <a16:rowId xmlns:a16="http://schemas.microsoft.com/office/drawing/2014/main" xmlns="" val="2943444860"/>
                  </a:ext>
                </a:extLst>
              </a:tr>
              <a:tr h="370840">
                <a:tc>
                  <a:txBody>
                    <a:bodyPr/>
                    <a:lstStyle/>
                    <a:p>
                      <a:r>
                        <a:rPr lang="en-US" b="1" dirty="0"/>
                        <a:t>6.</a:t>
                      </a:r>
                    </a:p>
                  </a:txBody>
                  <a:tcPr/>
                </a:tc>
                <a:tc>
                  <a:txBody>
                    <a:bodyPr/>
                    <a:lstStyle/>
                    <a:p>
                      <a:r>
                        <a:rPr lang="en-US" b="1" dirty="0" err="1"/>
                        <a:t>Shilimb</a:t>
                      </a:r>
                      <a:endParaRPr lang="en-US" b="1" dirty="0"/>
                    </a:p>
                  </a:txBody>
                  <a:tcPr/>
                </a:tc>
                <a:tc>
                  <a:txBody>
                    <a:bodyPr/>
                    <a:lstStyle/>
                    <a:p>
                      <a:pPr algn="ctr"/>
                      <a:r>
                        <a:rPr lang="en-US" b="1" dirty="0"/>
                        <a:t>1500</a:t>
                      </a:r>
                    </a:p>
                  </a:txBody>
                  <a:tcPr/>
                </a:tc>
                <a:tc>
                  <a:txBody>
                    <a:bodyPr/>
                    <a:lstStyle/>
                    <a:p>
                      <a:pPr algn="ctr"/>
                      <a:r>
                        <a:rPr lang="en-US" b="1" dirty="0"/>
                        <a:t>80</a:t>
                      </a:r>
                    </a:p>
                  </a:txBody>
                  <a:tcPr/>
                </a:tc>
                <a:tc>
                  <a:txBody>
                    <a:bodyPr/>
                    <a:lstStyle/>
                    <a:p>
                      <a:r>
                        <a:rPr lang="en-US" sz="1400" dirty="0"/>
                        <a:t>Yes, near </a:t>
                      </a:r>
                      <a:r>
                        <a:rPr lang="en-US" sz="1400" dirty="0" smtClean="0"/>
                        <a:t>Gram panchayat</a:t>
                      </a:r>
                      <a:endParaRPr lang="en-US" sz="1400" dirty="0"/>
                    </a:p>
                  </a:txBody>
                  <a:tcPr/>
                </a:tc>
                <a:extLst>
                  <a:ext uri="{0D108BD9-81ED-4DB2-BD59-A6C34878D82A}">
                    <a16:rowId xmlns:a16="http://schemas.microsoft.com/office/drawing/2014/main" xmlns="" val="2787470977"/>
                  </a:ext>
                </a:extLst>
              </a:tr>
              <a:tr h="370840">
                <a:tc>
                  <a:txBody>
                    <a:bodyPr/>
                    <a:lstStyle/>
                    <a:p>
                      <a:r>
                        <a:rPr lang="en-US" b="1" dirty="0"/>
                        <a:t>7. </a:t>
                      </a:r>
                    </a:p>
                  </a:txBody>
                  <a:tcPr/>
                </a:tc>
                <a:tc>
                  <a:txBody>
                    <a:bodyPr/>
                    <a:lstStyle/>
                    <a:p>
                      <a:r>
                        <a:rPr lang="en-US" b="1" dirty="0" err="1"/>
                        <a:t>Paud</a:t>
                      </a:r>
                      <a:endParaRPr lang="en-US" b="1" dirty="0"/>
                    </a:p>
                  </a:txBody>
                  <a:tcPr/>
                </a:tc>
                <a:tc>
                  <a:txBody>
                    <a:bodyPr/>
                    <a:lstStyle/>
                    <a:p>
                      <a:pPr algn="ctr"/>
                      <a:r>
                        <a:rPr lang="en-US" b="1" dirty="0"/>
                        <a:t>3000</a:t>
                      </a:r>
                    </a:p>
                  </a:txBody>
                  <a:tcPr/>
                </a:tc>
                <a:tc>
                  <a:txBody>
                    <a:bodyPr/>
                    <a:lstStyle/>
                    <a:p>
                      <a:pPr algn="ctr"/>
                      <a:r>
                        <a:rPr lang="en-US" b="1" dirty="0" smtClean="0"/>
                        <a:t>670</a:t>
                      </a:r>
                      <a:endParaRPr lang="en-US" b="1" dirty="0"/>
                    </a:p>
                  </a:txBody>
                  <a:tcPr/>
                </a:tc>
                <a:tc>
                  <a:txBody>
                    <a:bodyPr/>
                    <a:lstStyle/>
                    <a:p>
                      <a:r>
                        <a:rPr lang="en-US" sz="1400" dirty="0"/>
                        <a:t>Yes, near </a:t>
                      </a:r>
                      <a:r>
                        <a:rPr lang="en-US" sz="1400" dirty="0" smtClean="0"/>
                        <a:t>Gram panchayat</a:t>
                      </a:r>
                      <a:endParaRPr lang="en-US" sz="1400" dirty="0"/>
                    </a:p>
                  </a:txBody>
                  <a:tcPr/>
                </a:tc>
                <a:extLst>
                  <a:ext uri="{0D108BD9-81ED-4DB2-BD59-A6C34878D82A}">
                    <a16:rowId xmlns:a16="http://schemas.microsoft.com/office/drawing/2014/main" xmlns="" val="1498223756"/>
                  </a:ext>
                </a:extLst>
              </a:tr>
              <a:tr h="370840">
                <a:tc>
                  <a:txBody>
                    <a:bodyPr/>
                    <a:lstStyle/>
                    <a:p>
                      <a:endParaRPr lang="en-US" b="1" dirty="0"/>
                    </a:p>
                  </a:txBody>
                  <a:tcPr/>
                </a:tc>
                <a:tc>
                  <a:txBody>
                    <a:bodyPr/>
                    <a:lstStyle/>
                    <a:p>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endParaRPr lang="en-US" sz="1400" dirty="0"/>
                    </a:p>
                  </a:txBody>
                  <a:tcPr/>
                </a:tc>
                <a:extLst>
                  <a:ext uri="{0D108BD9-81ED-4DB2-BD59-A6C34878D82A}">
                    <a16:rowId xmlns:a16="http://schemas.microsoft.com/office/drawing/2014/main" xmlns="" val="2145132155"/>
                  </a:ext>
                </a:extLst>
              </a:tr>
              <a:tr h="370840">
                <a:tc>
                  <a:txBody>
                    <a:bodyPr/>
                    <a:lstStyle/>
                    <a:p>
                      <a:endParaRPr lang="en-US" b="1" dirty="0"/>
                    </a:p>
                  </a:txBody>
                  <a:tcPr/>
                </a:tc>
                <a:tc>
                  <a:txBody>
                    <a:bodyPr/>
                    <a:lstStyle/>
                    <a:p>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endParaRPr lang="en-US" sz="1400" dirty="0"/>
                    </a:p>
                  </a:txBody>
                  <a:tcPr/>
                </a:tc>
                <a:extLst>
                  <a:ext uri="{0D108BD9-81ED-4DB2-BD59-A6C34878D82A}">
                    <a16:rowId xmlns:a16="http://schemas.microsoft.com/office/drawing/2014/main" xmlns="" val="4160766574"/>
                  </a:ext>
                </a:extLst>
              </a:tr>
              <a:tr h="370840">
                <a:tc>
                  <a:txBody>
                    <a:bodyPr/>
                    <a:lstStyle/>
                    <a:p>
                      <a:endParaRPr lang="en-US" b="1" dirty="0"/>
                    </a:p>
                  </a:txBody>
                  <a:tcPr/>
                </a:tc>
                <a:tc>
                  <a:txBody>
                    <a:bodyPr/>
                    <a:lstStyle/>
                    <a:p>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endParaRPr lang="en-US" sz="1400" dirty="0"/>
                    </a:p>
                  </a:txBody>
                  <a:tcPr/>
                </a:tc>
                <a:extLst>
                  <a:ext uri="{0D108BD9-81ED-4DB2-BD59-A6C34878D82A}">
                    <a16:rowId xmlns:a16="http://schemas.microsoft.com/office/drawing/2014/main" xmlns="" val="2679324366"/>
                  </a:ext>
                </a:extLst>
              </a:tr>
              <a:tr h="370840">
                <a:tc>
                  <a:txBody>
                    <a:bodyPr/>
                    <a:lstStyle/>
                    <a:p>
                      <a:endParaRPr lang="en-US" dirty="0"/>
                    </a:p>
                  </a:txBody>
                  <a:tcPr/>
                </a:tc>
                <a:tc>
                  <a:txBody>
                    <a:bodyPr/>
                    <a:lstStyle/>
                    <a:p>
                      <a:endParaRPr lang="en-US" dirty="0"/>
                    </a:p>
                  </a:txBody>
                  <a:tcPr/>
                </a:tc>
                <a:tc>
                  <a:txBody>
                    <a:bodyPr/>
                    <a:lstStyle/>
                    <a:p>
                      <a:pPr algn="ctr"/>
                      <a:r>
                        <a:rPr lang="en-US" b="1" dirty="0" smtClean="0"/>
                        <a:t>10760</a:t>
                      </a:r>
                      <a:endParaRPr lang="en-US" b="1" dirty="0"/>
                    </a:p>
                  </a:txBody>
                  <a:tcPr/>
                </a:tc>
                <a:tc>
                  <a:txBody>
                    <a:bodyPr/>
                    <a:lstStyle/>
                    <a:p>
                      <a:pPr algn="ctr"/>
                      <a:endParaRPr lang="en-US" b="1" dirty="0"/>
                    </a:p>
                  </a:txBody>
                  <a:tcPr/>
                </a:tc>
                <a:tc>
                  <a:txBody>
                    <a:bodyPr/>
                    <a:lstStyle/>
                    <a:p>
                      <a:endParaRPr lang="en-US" dirty="0"/>
                    </a:p>
                  </a:txBody>
                  <a:tcPr/>
                </a:tc>
                <a:extLst>
                  <a:ext uri="{0D108BD9-81ED-4DB2-BD59-A6C34878D82A}">
                    <a16:rowId xmlns:a16="http://schemas.microsoft.com/office/drawing/2014/main" xmlns="" val="2190175463"/>
                  </a:ext>
                </a:extLst>
              </a:tr>
            </a:tbl>
          </a:graphicData>
        </a:graphic>
      </p:graphicFrame>
    </p:spTree>
    <p:extLst>
      <p:ext uri="{BB962C8B-B14F-4D97-AF65-F5344CB8AC3E}">
        <p14:creationId xmlns:p14="http://schemas.microsoft.com/office/powerpoint/2010/main" val="198908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9B859C1-44BB-435B-99A4-55378611301D}"/>
              </a:ext>
            </a:extLst>
          </p:cNvPr>
          <p:cNvSpPr txBox="1"/>
          <p:nvPr/>
        </p:nvSpPr>
        <p:spPr>
          <a:xfrm>
            <a:off x="3865880" y="114469"/>
            <a:ext cx="4460240" cy="400110"/>
          </a:xfrm>
          <a:prstGeom prst="rect">
            <a:avLst/>
          </a:prstGeom>
          <a:noFill/>
        </p:spPr>
        <p:txBody>
          <a:bodyPr wrap="square" rtlCol="0">
            <a:spAutoFit/>
          </a:bodyPr>
          <a:lstStyle/>
          <a:p>
            <a:pPr algn="ctr"/>
            <a:r>
              <a:rPr lang="en-US" sz="2000" b="1" dirty="0"/>
              <a:t>Where will the Water A.T.M. be located?</a:t>
            </a:r>
          </a:p>
        </p:txBody>
      </p:sp>
      <p:pic>
        <p:nvPicPr>
          <p:cNvPr id="4" name="Picture 3">
            <a:extLst>
              <a:ext uri="{FF2B5EF4-FFF2-40B4-BE49-F238E27FC236}">
                <a16:creationId xmlns:a16="http://schemas.microsoft.com/office/drawing/2014/main" xmlns="" id="{736848B5-5C82-4C98-8AD6-71239F5BC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940" y="882650"/>
            <a:ext cx="7716520" cy="5787390"/>
          </a:xfrm>
          <a:prstGeom prst="rect">
            <a:avLst/>
          </a:prstGeom>
        </p:spPr>
      </p:pic>
      <p:sp>
        <p:nvSpPr>
          <p:cNvPr id="5" name="TextBox 4">
            <a:extLst>
              <a:ext uri="{FF2B5EF4-FFF2-40B4-BE49-F238E27FC236}">
                <a16:creationId xmlns:a16="http://schemas.microsoft.com/office/drawing/2014/main" xmlns="" id="{783DBD6B-2147-4481-B63C-75BBFFD29923}"/>
              </a:ext>
            </a:extLst>
          </p:cNvPr>
          <p:cNvSpPr txBox="1"/>
          <p:nvPr/>
        </p:nvSpPr>
        <p:spPr>
          <a:xfrm>
            <a:off x="3059469" y="5839848"/>
            <a:ext cx="6225461" cy="584775"/>
          </a:xfrm>
          <a:prstGeom prst="rect">
            <a:avLst/>
          </a:prstGeom>
          <a:solidFill>
            <a:schemeClr val="bg1"/>
          </a:solidFill>
        </p:spPr>
        <p:txBody>
          <a:bodyPr wrap="square" rtlCol="0">
            <a:spAutoFit/>
          </a:bodyPr>
          <a:lstStyle/>
          <a:p>
            <a:pPr algn="ctr"/>
            <a:r>
              <a:rPr lang="en-US" sz="1600" dirty="0"/>
              <a:t>The Water A.T.M. will be installed in a new room adjacent to the </a:t>
            </a:r>
            <a:r>
              <a:rPr lang="en-US" sz="1600" dirty="0" err="1"/>
              <a:t>Grampanchayat</a:t>
            </a:r>
            <a:r>
              <a:rPr lang="en-US" sz="1600" dirty="0"/>
              <a:t> Office (right corner).</a:t>
            </a:r>
          </a:p>
        </p:txBody>
      </p:sp>
      <p:sp>
        <p:nvSpPr>
          <p:cNvPr id="3" name="TextBox 2">
            <a:extLst>
              <a:ext uri="{FF2B5EF4-FFF2-40B4-BE49-F238E27FC236}">
                <a16:creationId xmlns:a16="http://schemas.microsoft.com/office/drawing/2014/main" xmlns="" id="{4B291EE7-4B8E-4FD6-ADB9-EA168FA41F09}"/>
              </a:ext>
            </a:extLst>
          </p:cNvPr>
          <p:cNvSpPr txBox="1"/>
          <p:nvPr/>
        </p:nvSpPr>
        <p:spPr>
          <a:xfrm>
            <a:off x="4658360" y="514579"/>
            <a:ext cx="2875280" cy="369332"/>
          </a:xfrm>
          <a:prstGeom prst="rect">
            <a:avLst/>
          </a:prstGeom>
          <a:noFill/>
        </p:spPr>
        <p:txBody>
          <a:bodyPr wrap="square" rtlCol="0">
            <a:spAutoFit/>
          </a:bodyPr>
          <a:lstStyle/>
          <a:p>
            <a:pPr algn="ctr"/>
            <a:r>
              <a:rPr lang="en-US" b="1" dirty="0"/>
              <a:t>1. </a:t>
            </a:r>
            <a:r>
              <a:rPr lang="en-US" b="1" dirty="0" err="1"/>
              <a:t>Walen</a:t>
            </a:r>
            <a:r>
              <a:rPr lang="en-US" b="1" dirty="0"/>
              <a:t> village</a:t>
            </a:r>
          </a:p>
        </p:txBody>
      </p:sp>
    </p:spTree>
    <p:extLst>
      <p:ext uri="{BB962C8B-B14F-4D97-AF65-F5344CB8AC3E}">
        <p14:creationId xmlns:p14="http://schemas.microsoft.com/office/powerpoint/2010/main" val="162318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4AFC91-8978-4723-A5FE-5F91503716F8}"/>
              </a:ext>
            </a:extLst>
          </p:cNvPr>
          <p:cNvSpPr txBox="1"/>
          <p:nvPr/>
        </p:nvSpPr>
        <p:spPr>
          <a:xfrm>
            <a:off x="3865880" y="114469"/>
            <a:ext cx="4460240" cy="400110"/>
          </a:xfrm>
          <a:prstGeom prst="rect">
            <a:avLst/>
          </a:prstGeom>
          <a:noFill/>
        </p:spPr>
        <p:txBody>
          <a:bodyPr wrap="square" rtlCol="0">
            <a:spAutoFit/>
          </a:bodyPr>
          <a:lstStyle/>
          <a:p>
            <a:pPr algn="ctr"/>
            <a:r>
              <a:rPr lang="en-US" sz="2000" b="1" dirty="0"/>
              <a:t>Where will the Water A.T.M. be located?</a:t>
            </a:r>
          </a:p>
        </p:txBody>
      </p:sp>
      <p:sp>
        <p:nvSpPr>
          <p:cNvPr id="3" name="TextBox 2">
            <a:extLst>
              <a:ext uri="{FF2B5EF4-FFF2-40B4-BE49-F238E27FC236}">
                <a16:creationId xmlns:a16="http://schemas.microsoft.com/office/drawing/2014/main" xmlns="" id="{AF4C04FD-7DDE-4E5C-B8EC-1573EABCC9B4}"/>
              </a:ext>
            </a:extLst>
          </p:cNvPr>
          <p:cNvSpPr txBox="1"/>
          <p:nvPr/>
        </p:nvSpPr>
        <p:spPr>
          <a:xfrm>
            <a:off x="4658360" y="792316"/>
            <a:ext cx="2875280" cy="369332"/>
          </a:xfrm>
          <a:prstGeom prst="rect">
            <a:avLst/>
          </a:prstGeom>
          <a:noFill/>
        </p:spPr>
        <p:txBody>
          <a:bodyPr wrap="square" rtlCol="0">
            <a:spAutoFit/>
          </a:bodyPr>
          <a:lstStyle/>
          <a:p>
            <a:pPr algn="ctr"/>
            <a:r>
              <a:rPr lang="en-US" b="1" dirty="0"/>
              <a:t>2. </a:t>
            </a:r>
            <a:r>
              <a:rPr lang="en-US" b="1" dirty="0" err="1"/>
              <a:t>Nandgaon</a:t>
            </a:r>
            <a:r>
              <a:rPr lang="en-US" b="1" dirty="0"/>
              <a:t> village</a:t>
            </a:r>
          </a:p>
        </p:txBody>
      </p:sp>
      <p:pic>
        <p:nvPicPr>
          <p:cNvPr id="5" name="Picture 4">
            <a:extLst>
              <a:ext uri="{FF2B5EF4-FFF2-40B4-BE49-F238E27FC236}">
                <a16:creationId xmlns:a16="http://schemas.microsoft.com/office/drawing/2014/main" xmlns="" id="{A8FEFCC2-085E-43CD-8336-61B825873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858" y="1188711"/>
            <a:ext cx="6429080" cy="4821810"/>
          </a:xfrm>
          <a:prstGeom prst="rect">
            <a:avLst/>
          </a:prstGeom>
        </p:spPr>
      </p:pic>
      <p:sp>
        <p:nvSpPr>
          <p:cNvPr id="6" name="TextBox 5">
            <a:extLst>
              <a:ext uri="{FF2B5EF4-FFF2-40B4-BE49-F238E27FC236}">
                <a16:creationId xmlns:a16="http://schemas.microsoft.com/office/drawing/2014/main" xmlns="" id="{473B5321-3EC7-4C62-A14A-1ED85E2877B1}"/>
              </a:ext>
            </a:extLst>
          </p:cNvPr>
          <p:cNvSpPr txBox="1"/>
          <p:nvPr/>
        </p:nvSpPr>
        <p:spPr>
          <a:xfrm>
            <a:off x="3576029" y="5050021"/>
            <a:ext cx="5366738" cy="830997"/>
          </a:xfrm>
          <a:prstGeom prst="rect">
            <a:avLst/>
          </a:prstGeom>
          <a:solidFill>
            <a:schemeClr val="bg1"/>
          </a:solidFill>
        </p:spPr>
        <p:txBody>
          <a:bodyPr wrap="square" rtlCol="0">
            <a:spAutoFit/>
          </a:bodyPr>
          <a:lstStyle/>
          <a:p>
            <a:pPr algn="ctr"/>
            <a:r>
              <a:rPr lang="en-US" sz="1600" dirty="0"/>
              <a:t>The Water A.T.M. will be installed in this existing room adjacent to the school building at </a:t>
            </a:r>
            <a:r>
              <a:rPr lang="en-US" sz="1600" dirty="0" err="1"/>
              <a:t>Nandgaon</a:t>
            </a:r>
            <a:r>
              <a:rPr lang="en-US" sz="1600" dirty="0"/>
              <a:t> village. The room will be renovated/ painted before installing the Water ATM.</a:t>
            </a:r>
          </a:p>
        </p:txBody>
      </p:sp>
    </p:spTree>
    <p:extLst>
      <p:ext uri="{BB962C8B-B14F-4D97-AF65-F5344CB8AC3E}">
        <p14:creationId xmlns:p14="http://schemas.microsoft.com/office/powerpoint/2010/main" val="237245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704186-EFF3-47A0-93E4-AC2C0AFB4090}"/>
              </a:ext>
            </a:extLst>
          </p:cNvPr>
          <p:cNvSpPr txBox="1"/>
          <p:nvPr/>
        </p:nvSpPr>
        <p:spPr>
          <a:xfrm>
            <a:off x="3865880" y="114469"/>
            <a:ext cx="4460240" cy="400110"/>
          </a:xfrm>
          <a:prstGeom prst="rect">
            <a:avLst/>
          </a:prstGeom>
          <a:noFill/>
        </p:spPr>
        <p:txBody>
          <a:bodyPr wrap="square" rtlCol="0">
            <a:spAutoFit/>
          </a:bodyPr>
          <a:lstStyle/>
          <a:p>
            <a:pPr algn="ctr"/>
            <a:r>
              <a:rPr lang="en-US" sz="2000" b="1" dirty="0"/>
              <a:t>Where will the Water A.T.M. be located?</a:t>
            </a:r>
          </a:p>
        </p:txBody>
      </p:sp>
      <p:sp>
        <p:nvSpPr>
          <p:cNvPr id="3" name="TextBox 2">
            <a:extLst>
              <a:ext uri="{FF2B5EF4-FFF2-40B4-BE49-F238E27FC236}">
                <a16:creationId xmlns:a16="http://schemas.microsoft.com/office/drawing/2014/main" xmlns="" id="{206370DF-EA6B-41BB-8CB4-D106FBCAC8A7}"/>
              </a:ext>
            </a:extLst>
          </p:cNvPr>
          <p:cNvSpPr txBox="1"/>
          <p:nvPr/>
        </p:nvSpPr>
        <p:spPr>
          <a:xfrm>
            <a:off x="4658360" y="825592"/>
            <a:ext cx="2875280" cy="369332"/>
          </a:xfrm>
          <a:prstGeom prst="rect">
            <a:avLst/>
          </a:prstGeom>
          <a:noFill/>
        </p:spPr>
        <p:txBody>
          <a:bodyPr wrap="square" rtlCol="0">
            <a:spAutoFit/>
          </a:bodyPr>
          <a:lstStyle/>
          <a:p>
            <a:pPr algn="ctr"/>
            <a:r>
              <a:rPr lang="en-US" b="1" dirty="0"/>
              <a:t>3. </a:t>
            </a:r>
            <a:r>
              <a:rPr lang="en-US" b="1" dirty="0" err="1"/>
              <a:t>Kule</a:t>
            </a:r>
            <a:r>
              <a:rPr lang="en-US" b="1" dirty="0"/>
              <a:t> village</a:t>
            </a:r>
          </a:p>
        </p:txBody>
      </p:sp>
      <p:pic>
        <p:nvPicPr>
          <p:cNvPr id="5" name="Picture 4">
            <a:extLst>
              <a:ext uri="{FF2B5EF4-FFF2-40B4-BE49-F238E27FC236}">
                <a16:creationId xmlns:a16="http://schemas.microsoft.com/office/drawing/2014/main" xmlns="" id="{426AEEE1-FFAC-4E95-835D-525E265B7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788" y="1194924"/>
            <a:ext cx="8179520" cy="4613362"/>
          </a:xfrm>
          <a:prstGeom prst="rect">
            <a:avLst/>
          </a:prstGeom>
        </p:spPr>
      </p:pic>
      <p:sp>
        <p:nvSpPr>
          <p:cNvPr id="6" name="TextBox 5">
            <a:extLst>
              <a:ext uri="{FF2B5EF4-FFF2-40B4-BE49-F238E27FC236}">
                <a16:creationId xmlns:a16="http://schemas.microsoft.com/office/drawing/2014/main" xmlns="" id="{EE6654DF-157A-41AA-BAA8-C6CDD2573026}"/>
              </a:ext>
            </a:extLst>
          </p:cNvPr>
          <p:cNvSpPr txBox="1"/>
          <p:nvPr/>
        </p:nvSpPr>
        <p:spPr>
          <a:xfrm>
            <a:off x="3301179" y="4880339"/>
            <a:ext cx="5366738" cy="584775"/>
          </a:xfrm>
          <a:prstGeom prst="rect">
            <a:avLst/>
          </a:prstGeom>
          <a:solidFill>
            <a:schemeClr val="bg1"/>
          </a:solidFill>
        </p:spPr>
        <p:txBody>
          <a:bodyPr wrap="square" rtlCol="0">
            <a:spAutoFit/>
          </a:bodyPr>
          <a:lstStyle/>
          <a:p>
            <a:pPr algn="ctr"/>
            <a:r>
              <a:rPr lang="en-US" sz="1600" dirty="0"/>
              <a:t>The Water A.T.M. will be installed in a new room which will be built adjacent to the school building in </a:t>
            </a:r>
            <a:r>
              <a:rPr lang="en-US" sz="1600" dirty="0" err="1"/>
              <a:t>Kule</a:t>
            </a:r>
            <a:r>
              <a:rPr lang="en-US" sz="1600" dirty="0"/>
              <a:t> village.</a:t>
            </a:r>
          </a:p>
        </p:txBody>
      </p:sp>
    </p:spTree>
    <p:extLst>
      <p:ext uri="{BB962C8B-B14F-4D97-AF65-F5344CB8AC3E}">
        <p14:creationId xmlns:p14="http://schemas.microsoft.com/office/powerpoint/2010/main" val="336517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6A6506-2581-4766-B1CB-EEFAC5708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0460"/>
            <a:ext cx="7254240" cy="5440680"/>
          </a:xfrm>
          <a:prstGeom prst="rect">
            <a:avLst/>
          </a:prstGeom>
        </p:spPr>
      </p:pic>
      <p:sp>
        <p:nvSpPr>
          <p:cNvPr id="4" name="TextBox 3">
            <a:extLst>
              <a:ext uri="{FF2B5EF4-FFF2-40B4-BE49-F238E27FC236}">
                <a16:creationId xmlns:a16="http://schemas.microsoft.com/office/drawing/2014/main" xmlns="" id="{3D7EE448-B067-433C-BBA1-474394446D1A}"/>
              </a:ext>
            </a:extLst>
          </p:cNvPr>
          <p:cNvSpPr txBox="1"/>
          <p:nvPr/>
        </p:nvSpPr>
        <p:spPr>
          <a:xfrm>
            <a:off x="3865880" y="114469"/>
            <a:ext cx="4460240" cy="400110"/>
          </a:xfrm>
          <a:prstGeom prst="rect">
            <a:avLst/>
          </a:prstGeom>
          <a:noFill/>
        </p:spPr>
        <p:txBody>
          <a:bodyPr wrap="square" rtlCol="0">
            <a:spAutoFit/>
          </a:bodyPr>
          <a:lstStyle/>
          <a:p>
            <a:pPr algn="ctr"/>
            <a:r>
              <a:rPr lang="en-US" sz="2000" b="1" dirty="0"/>
              <a:t>Where will the Water A.T.M. be located?</a:t>
            </a:r>
          </a:p>
        </p:txBody>
      </p:sp>
      <p:sp>
        <p:nvSpPr>
          <p:cNvPr id="5" name="TextBox 4">
            <a:extLst>
              <a:ext uri="{FF2B5EF4-FFF2-40B4-BE49-F238E27FC236}">
                <a16:creationId xmlns:a16="http://schemas.microsoft.com/office/drawing/2014/main" xmlns="" id="{FBF44897-81FB-48E7-BF4A-1452B81867A5}"/>
              </a:ext>
            </a:extLst>
          </p:cNvPr>
          <p:cNvSpPr txBox="1"/>
          <p:nvPr/>
        </p:nvSpPr>
        <p:spPr>
          <a:xfrm>
            <a:off x="2870200" y="5847179"/>
            <a:ext cx="6085840" cy="584775"/>
          </a:xfrm>
          <a:prstGeom prst="rect">
            <a:avLst/>
          </a:prstGeom>
          <a:solidFill>
            <a:schemeClr val="bg1"/>
          </a:solidFill>
        </p:spPr>
        <p:txBody>
          <a:bodyPr wrap="square" rtlCol="0">
            <a:spAutoFit/>
          </a:bodyPr>
          <a:lstStyle/>
          <a:p>
            <a:pPr algn="ctr"/>
            <a:r>
              <a:rPr lang="en-US" sz="1600" dirty="0"/>
              <a:t>The Water A.T.M. will be installed in an existing room adjacent to the </a:t>
            </a:r>
            <a:r>
              <a:rPr lang="en-US" sz="1600" dirty="0" smtClean="0"/>
              <a:t>Gram panchayat </a:t>
            </a:r>
            <a:r>
              <a:rPr lang="en-US" sz="1600" dirty="0"/>
              <a:t>Office, </a:t>
            </a:r>
            <a:r>
              <a:rPr lang="en-US" sz="1600" dirty="0" err="1"/>
              <a:t>Nanegaon</a:t>
            </a:r>
            <a:r>
              <a:rPr lang="en-US" sz="1600" dirty="0"/>
              <a:t> village.</a:t>
            </a:r>
          </a:p>
        </p:txBody>
      </p:sp>
      <p:sp>
        <p:nvSpPr>
          <p:cNvPr id="6" name="TextBox 5">
            <a:extLst>
              <a:ext uri="{FF2B5EF4-FFF2-40B4-BE49-F238E27FC236}">
                <a16:creationId xmlns:a16="http://schemas.microsoft.com/office/drawing/2014/main" xmlns="" id="{97B26560-E101-469A-B803-E0B130663D3B}"/>
              </a:ext>
            </a:extLst>
          </p:cNvPr>
          <p:cNvSpPr txBox="1"/>
          <p:nvPr/>
        </p:nvSpPr>
        <p:spPr>
          <a:xfrm>
            <a:off x="4658360" y="771128"/>
            <a:ext cx="2875280" cy="369332"/>
          </a:xfrm>
          <a:prstGeom prst="rect">
            <a:avLst/>
          </a:prstGeom>
          <a:noFill/>
        </p:spPr>
        <p:txBody>
          <a:bodyPr wrap="square" rtlCol="0">
            <a:spAutoFit/>
          </a:bodyPr>
          <a:lstStyle/>
          <a:p>
            <a:pPr algn="ctr"/>
            <a:r>
              <a:rPr lang="en-US" b="1" dirty="0"/>
              <a:t>4. </a:t>
            </a:r>
            <a:r>
              <a:rPr lang="en-US" b="1" dirty="0" err="1"/>
              <a:t>Nanegaon</a:t>
            </a:r>
            <a:r>
              <a:rPr lang="en-US" b="1" dirty="0"/>
              <a:t> village</a:t>
            </a:r>
          </a:p>
        </p:txBody>
      </p:sp>
    </p:spTree>
    <p:extLst>
      <p:ext uri="{BB962C8B-B14F-4D97-AF65-F5344CB8AC3E}">
        <p14:creationId xmlns:p14="http://schemas.microsoft.com/office/powerpoint/2010/main" val="76686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1362</Words>
  <Application>Microsoft Office PowerPoint</Application>
  <PresentationFormat>Widescreen</PresentationFormat>
  <Paragraphs>215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105</cp:revision>
  <cp:lastPrinted>2025-03-09T04:43:32Z</cp:lastPrinted>
  <dcterms:created xsi:type="dcterms:W3CDTF">2025-03-09T02:55:35Z</dcterms:created>
  <dcterms:modified xsi:type="dcterms:W3CDTF">2025-04-30T10:58:28Z</dcterms:modified>
</cp:coreProperties>
</file>