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264"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44" autoAdjust="0"/>
    <p:restoredTop sz="94660"/>
  </p:normalViewPr>
  <p:slideViewPr>
    <p:cSldViewPr>
      <p:cViewPr varScale="1">
        <p:scale>
          <a:sx n="74" d="100"/>
          <a:sy n="74" d="100"/>
        </p:scale>
        <p:origin x="472"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8FE58E3-94C7-47C5-84E0-2E1778F596DD}" type="datetimeFigureOut">
              <a:rPr lang="en-US" smtClean="0"/>
              <a:t>6/9/2025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6FA8CE6-29E5-4A06-B5CE-27E4AA3A8A2B}" type="slidenum">
              <a:rPr lang="en-US" smtClean="0"/>
              <a:t>‹#›</a:t>
            </a:fld>
            <a:endParaRPr lang="en-US"/>
          </a:p>
        </p:txBody>
      </p:sp>
    </p:spTree>
    <p:extLst>
      <p:ext uri="{BB962C8B-B14F-4D97-AF65-F5344CB8AC3E}">
        <p14:creationId xmlns:p14="http://schemas.microsoft.com/office/powerpoint/2010/main" val="3408315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4A85136E-90A5-4737-BDEC-D7C662A4C557}" type="datetimeFigureOut">
              <a:rPr lang="en-US"/>
              <a:pPr>
                <a:defRPr/>
              </a:pPr>
              <a:t>6/9/2025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3C0C1EC-9FB6-415E-B979-2113EB67EF08}" type="slidenum">
              <a:rPr lang="en-US"/>
              <a:pPr>
                <a:defRPr/>
              </a:pPr>
              <a:t>‹#›</a:t>
            </a:fld>
            <a:endParaRPr lang="en-US"/>
          </a:p>
        </p:txBody>
      </p:sp>
    </p:spTree>
    <p:extLst>
      <p:ext uri="{BB962C8B-B14F-4D97-AF65-F5344CB8AC3E}">
        <p14:creationId xmlns:p14="http://schemas.microsoft.com/office/powerpoint/2010/main" val="762436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66D6E2-2A54-4468-ABE7-A222C7971BE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AEBF1C-C0E0-4B92-B1AB-997E13BDBE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D83551-F309-421C-8E26-40F91616628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ey-1content">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AEA6F14C-3A9D-A948-90CD-EB9F57B5A1AF}"/>
              </a:ext>
            </a:extLst>
          </p:cNvPr>
          <p:cNvSpPr/>
          <p:nvPr userDrawn="1"/>
        </p:nvSpPr>
        <p:spPr>
          <a:xfrm rot="10800000">
            <a:off x="4324350" y="819649"/>
            <a:ext cx="4819650" cy="514680"/>
          </a:xfrm>
          <a:prstGeom prst="rtTriangle">
            <a:avLst/>
          </a:prstGeom>
          <a:solidFill>
            <a:srgbClr val="FFD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87F83C8D-3104-674B-911B-5E24A090C467}"/>
              </a:ext>
            </a:extLst>
          </p:cNvPr>
          <p:cNvSpPr/>
          <p:nvPr userDrawn="1"/>
        </p:nvSpPr>
        <p:spPr>
          <a:xfrm rot="10800000" flipH="1">
            <a:off x="-44401" y="-21197"/>
            <a:ext cx="9232802" cy="1124117"/>
          </a:xfrm>
          <a:custGeom>
            <a:avLst/>
            <a:gdLst>
              <a:gd name="connsiteX0" fmla="*/ 0 w 12192000"/>
              <a:gd name="connsiteY0" fmla="*/ 0 h 3525644"/>
              <a:gd name="connsiteX1" fmla="*/ 12192000 w 12192000"/>
              <a:gd name="connsiteY1" fmla="*/ 0 h 3525644"/>
              <a:gd name="connsiteX2" fmla="*/ 12192000 w 12192000"/>
              <a:gd name="connsiteY2" fmla="*/ 3525644 h 3525644"/>
              <a:gd name="connsiteX3" fmla="*/ 0 w 12192000"/>
              <a:gd name="connsiteY3" fmla="*/ 3525644 h 3525644"/>
              <a:gd name="connsiteX4" fmla="*/ 0 w 12192000"/>
              <a:gd name="connsiteY4" fmla="*/ 0 h 3525644"/>
              <a:gd name="connsiteX0" fmla="*/ 0 w 12192000"/>
              <a:gd name="connsiteY0" fmla="*/ 0 h 3525644"/>
              <a:gd name="connsiteX1" fmla="*/ 12173339 w 12192000"/>
              <a:gd name="connsiteY1" fmla="*/ 1688841 h 3525644"/>
              <a:gd name="connsiteX2" fmla="*/ 12192000 w 12192000"/>
              <a:gd name="connsiteY2" fmla="*/ 3525644 h 3525644"/>
              <a:gd name="connsiteX3" fmla="*/ 0 w 12192000"/>
              <a:gd name="connsiteY3" fmla="*/ 3525644 h 3525644"/>
              <a:gd name="connsiteX4" fmla="*/ 0 w 12192000"/>
              <a:gd name="connsiteY4" fmla="*/ 0 h 3525644"/>
              <a:gd name="connsiteX0" fmla="*/ 0 w 12192000"/>
              <a:gd name="connsiteY0" fmla="*/ 0 h 3525644"/>
              <a:gd name="connsiteX1" fmla="*/ 12187516 w 12192000"/>
              <a:gd name="connsiteY1" fmla="*/ 1704759 h 3525644"/>
              <a:gd name="connsiteX2" fmla="*/ 12192000 w 12192000"/>
              <a:gd name="connsiteY2" fmla="*/ 3525644 h 3525644"/>
              <a:gd name="connsiteX3" fmla="*/ 0 w 12192000"/>
              <a:gd name="connsiteY3" fmla="*/ 3525644 h 3525644"/>
              <a:gd name="connsiteX4" fmla="*/ 0 w 12192000"/>
              <a:gd name="connsiteY4" fmla="*/ 0 h 3525644"/>
              <a:gd name="connsiteX0" fmla="*/ 0 w 12194860"/>
              <a:gd name="connsiteY0" fmla="*/ 0 h 3525644"/>
              <a:gd name="connsiteX1" fmla="*/ 12194604 w 12194860"/>
              <a:gd name="connsiteY1" fmla="*/ 1744554 h 3525644"/>
              <a:gd name="connsiteX2" fmla="*/ 12192000 w 12194860"/>
              <a:gd name="connsiteY2" fmla="*/ 3525644 h 3525644"/>
              <a:gd name="connsiteX3" fmla="*/ 0 w 12194860"/>
              <a:gd name="connsiteY3" fmla="*/ 3525644 h 3525644"/>
              <a:gd name="connsiteX4" fmla="*/ 0 w 12194860"/>
              <a:gd name="connsiteY4" fmla="*/ 0 h 3525644"/>
              <a:gd name="connsiteX0" fmla="*/ 33867 w 12194860"/>
              <a:gd name="connsiteY0" fmla="*/ 0 h 2791075"/>
              <a:gd name="connsiteX1" fmla="*/ 12194604 w 12194860"/>
              <a:gd name="connsiteY1" fmla="*/ 1009985 h 2791075"/>
              <a:gd name="connsiteX2" fmla="*/ 12192000 w 12194860"/>
              <a:gd name="connsiteY2" fmla="*/ 2791075 h 2791075"/>
              <a:gd name="connsiteX3" fmla="*/ 0 w 12194860"/>
              <a:gd name="connsiteY3" fmla="*/ 2791075 h 2791075"/>
              <a:gd name="connsiteX4" fmla="*/ 33867 w 12194860"/>
              <a:gd name="connsiteY4" fmla="*/ 0 h 2791075"/>
              <a:gd name="connsiteX0" fmla="*/ 33867 w 12203182"/>
              <a:gd name="connsiteY0" fmla="*/ 0 h 2791075"/>
              <a:gd name="connsiteX1" fmla="*/ 12203071 w 12203182"/>
              <a:gd name="connsiteY1" fmla="*/ 713579 h 2791075"/>
              <a:gd name="connsiteX2" fmla="*/ 12192000 w 12203182"/>
              <a:gd name="connsiteY2" fmla="*/ 2791075 h 2791075"/>
              <a:gd name="connsiteX3" fmla="*/ 0 w 12203182"/>
              <a:gd name="connsiteY3" fmla="*/ 2791075 h 2791075"/>
              <a:gd name="connsiteX4" fmla="*/ 33867 w 12203182"/>
              <a:gd name="connsiteY4" fmla="*/ 0 h 2791075"/>
              <a:gd name="connsiteX0" fmla="*/ 0 w 12215810"/>
              <a:gd name="connsiteY0" fmla="*/ 0 h 2814666"/>
              <a:gd name="connsiteX1" fmla="*/ 12215699 w 12215810"/>
              <a:gd name="connsiteY1" fmla="*/ 737170 h 2814666"/>
              <a:gd name="connsiteX2" fmla="*/ 12204628 w 12215810"/>
              <a:gd name="connsiteY2" fmla="*/ 2814666 h 2814666"/>
              <a:gd name="connsiteX3" fmla="*/ 12628 w 12215810"/>
              <a:gd name="connsiteY3" fmla="*/ 2814666 h 2814666"/>
              <a:gd name="connsiteX4" fmla="*/ 0 w 12215810"/>
              <a:gd name="connsiteY4" fmla="*/ 0 h 281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5810" h="2814666">
                <a:moveTo>
                  <a:pt x="0" y="0"/>
                </a:moveTo>
                <a:lnTo>
                  <a:pt x="12215699" y="737170"/>
                </a:lnTo>
                <a:cubicBezTo>
                  <a:pt x="12217194" y="1344132"/>
                  <a:pt x="12203133" y="2207704"/>
                  <a:pt x="12204628" y="2814666"/>
                </a:cubicBezTo>
                <a:lnTo>
                  <a:pt x="12628" y="2814666"/>
                </a:lnTo>
                <a:cubicBezTo>
                  <a:pt x="8419" y="1876444"/>
                  <a:pt x="4209" y="938222"/>
                  <a:pt x="0" y="0"/>
                </a:cubicBezTo>
                <a:close/>
              </a:path>
            </a:pathLst>
          </a:custGeom>
          <a:solidFill>
            <a:srgbClr val="075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 name="Title 1">
            <a:extLst>
              <a:ext uri="{FF2B5EF4-FFF2-40B4-BE49-F238E27FC236}">
                <a16:creationId xmlns:a16="http://schemas.microsoft.com/office/drawing/2014/main" id="{F6F1AD52-EF37-3C46-B5D1-4AC37ABBB34D}"/>
              </a:ext>
            </a:extLst>
          </p:cNvPr>
          <p:cNvSpPr>
            <a:spLocks noGrp="1"/>
          </p:cNvSpPr>
          <p:nvPr>
            <p:ph type="title"/>
          </p:nvPr>
        </p:nvSpPr>
        <p:spPr>
          <a:xfrm>
            <a:off x="628650" y="-121921"/>
            <a:ext cx="6272893" cy="1325563"/>
          </a:xfrm>
        </p:spPr>
        <p:txBody>
          <a:bodyPr/>
          <a:lstStyle>
            <a:lvl1pPr>
              <a:defRPr b="1">
                <a:solidFill>
                  <a:schemeClr val="bg1"/>
                </a:solidFill>
              </a:defRPr>
            </a:lvl1pPr>
          </a:lstStyle>
          <a:p>
            <a:r>
              <a:rPr lang="en-US" dirty="0"/>
              <a:t>Click to edit Master title style</a:t>
            </a:r>
          </a:p>
        </p:txBody>
      </p:sp>
      <p:sp>
        <p:nvSpPr>
          <p:cNvPr id="8" name="Content Placeholder 2">
            <a:extLst>
              <a:ext uri="{FF2B5EF4-FFF2-40B4-BE49-F238E27FC236}">
                <a16:creationId xmlns:a16="http://schemas.microsoft.com/office/drawing/2014/main" id="{6BC630B4-28E1-2440-8C71-824AA01BE488}"/>
              </a:ext>
            </a:extLst>
          </p:cNvPr>
          <p:cNvSpPr>
            <a:spLocks noGrp="1"/>
          </p:cNvSpPr>
          <p:nvPr>
            <p:ph idx="1"/>
          </p:nvPr>
        </p:nvSpPr>
        <p:spPr>
          <a:xfrm>
            <a:off x="628649" y="1470038"/>
            <a:ext cx="7886700" cy="387315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6A495C3D-89B3-477C-893F-70F492937C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2757"/>
          <a:stretch/>
        </p:blipFill>
        <p:spPr>
          <a:xfrm>
            <a:off x="7843345" y="-31529"/>
            <a:ext cx="990524" cy="923262"/>
          </a:xfrm>
          <a:prstGeom prst="rect">
            <a:avLst/>
          </a:prstGeom>
        </p:spPr>
      </p:pic>
      <p:pic>
        <p:nvPicPr>
          <p:cNvPr id="10" name="Picture 9">
            <a:extLst>
              <a:ext uri="{FF2B5EF4-FFF2-40B4-BE49-F238E27FC236}">
                <a16:creationId xmlns:a16="http://schemas.microsoft.com/office/drawing/2014/main" id="{F1C59D3B-6ACC-4468-A8BC-0F4AED43DC9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3345" y="6043118"/>
            <a:ext cx="1105312" cy="615056"/>
          </a:xfrm>
          <a:prstGeom prst="rect">
            <a:avLst/>
          </a:prstGeom>
        </p:spPr>
      </p:pic>
    </p:spTree>
    <p:extLst>
      <p:ext uri="{BB962C8B-B14F-4D97-AF65-F5344CB8AC3E}">
        <p14:creationId xmlns:p14="http://schemas.microsoft.com/office/powerpoint/2010/main" val="18852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A46CFD-D126-4FDB-85B8-472F2D537F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65B73E-47A5-441E-9EC6-0984331BC82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0CE36B-368A-40FA-9631-BD9641FD70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8F0868-C48E-465D-A4A9-CC17A9429F2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A9DA111-CCD4-4576-AE4E-332FF16F757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E924E5-4EC6-4270-BC64-8C1CD19820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EA5139-83C4-4B5C-9088-E4E8228A915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EF126F-3E2B-43C6-8C7A-DD78187D27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0881491-6090-4F5B-B910-AC32E733C49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aterman6960@yahoo.com" TargetMode="External"/><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hyperlink" Target="mailto:5jfitch5@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96DED-0C82-4855-8553-55B6D1F93047}"/>
              </a:ext>
            </a:extLst>
          </p:cNvPr>
          <p:cNvSpPr>
            <a:spLocks noGrp="1"/>
          </p:cNvSpPr>
          <p:nvPr>
            <p:ph type="title"/>
          </p:nvPr>
        </p:nvSpPr>
        <p:spPr>
          <a:xfrm>
            <a:off x="326952" y="801429"/>
            <a:ext cx="7440133" cy="849011"/>
          </a:xfrm>
        </p:spPr>
        <p:txBody>
          <a:bodyPr>
            <a:normAutofit fontScale="90000"/>
          </a:bodyPr>
          <a:lstStyle/>
          <a:p>
            <a:r>
              <a:rPr lang="en-US" sz="2700" dirty="0"/>
              <a:t>Change a Child’s Life through Sharing Smiles</a:t>
            </a:r>
          </a:p>
        </p:txBody>
      </p:sp>
      <p:sp>
        <p:nvSpPr>
          <p:cNvPr id="5" name="TextBox 4">
            <a:extLst>
              <a:ext uri="{FF2B5EF4-FFF2-40B4-BE49-F238E27FC236}">
                <a16:creationId xmlns:a16="http://schemas.microsoft.com/office/drawing/2014/main" id="{EDFAB4E2-5CCF-44B6-9207-B2D8D3C56CE7}"/>
              </a:ext>
            </a:extLst>
          </p:cNvPr>
          <p:cNvSpPr txBox="1"/>
          <p:nvPr/>
        </p:nvSpPr>
        <p:spPr>
          <a:xfrm>
            <a:off x="148533" y="68149"/>
            <a:ext cx="7440133" cy="830997"/>
          </a:xfrm>
          <a:prstGeom prst="rect">
            <a:avLst/>
          </a:prstGeom>
          <a:noFill/>
        </p:spPr>
        <p:txBody>
          <a:bodyPr wrap="square" rtlCol="0">
            <a:spAutoFit/>
          </a:bodyPr>
          <a:lstStyle/>
          <a:p>
            <a:pPr algn="ctr"/>
            <a:r>
              <a:rPr lang="en-US" sz="2400" dirty="0">
                <a:solidFill>
                  <a:schemeClr val="bg1"/>
                </a:solidFill>
              </a:rPr>
              <a:t>GG 2580217 - 2026 Villahermosa, Mexico </a:t>
            </a:r>
          </a:p>
          <a:p>
            <a:pPr algn="ctr"/>
            <a:r>
              <a:rPr lang="en-US" sz="2400" dirty="0">
                <a:solidFill>
                  <a:schemeClr val="bg1"/>
                </a:solidFill>
              </a:rPr>
              <a:t>Cleft Lip &amp; Palate Vocational Training</a:t>
            </a:r>
          </a:p>
        </p:txBody>
      </p:sp>
      <p:sp>
        <p:nvSpPr>
          <p:cNvPr id="12" name="TextBox 11">
            <a:extLst>
              <a:ext uri="{FF2B5EF4-FFF2-40B4-BE49-F238E27FC236}">
                <a16:creationId xmlns:a16="http://schemas.microsoft.com/office/drawing/2014/main" id="{AAC3DFD4-677A-48FD-B602-705118BAD4D1}"/>
              </a:ext>
            </a:extLst>
          </p:cNvPr>
          <p:cNvSpPr txBox="1"/>
          <p:nvPr/>
        </p:nvSpPr>
        <p:spPr>
          <a:xfrm>
            <a:off x="3375039" y="4262789"/>
            <a:ext cx="671979" cy="369332"/>
          </a:xfrm>
          <a:prstGeom prst="rect">
            <a:avLst/>
          </a:prstGeom>
          <a:noFill/>
        </p:spPr>
        <p:txBody>
          <a:bodyPr wrap="none" rtlCol="0">
            <a:spAutoFit/>
          </a:bodyPr>
          <a:lstStyle/>
          <a:p>
            <a:r>
              <a:rPr lang="en-US" dirty="0"/>
              <a:t>After</a:t>
            </a:r>
          </a:p>
        </p:txBody>
      </p:sp>
      <p:sp>
        <p:nvSpPr>
          <p:cNvPr id="13" name="Rectangle 12">
            <a:extLst>
              <a:ext uri="{FF2B5EF4-FFF2-40B4-BE49-F238E27FC236}">
                <a16:creationId xmlns:a16="http://schemas.microsoft.com/office/drawing/2014/main" id="{157BFC96-4D19-42EC-B9C1-2CCB67958D39}"/>
              </a:ext>
            </a:extLst>
          </p:cNvPr>
          <p:cNvSpPr/>
          <p:nvPr/>
        </p:nvSpPr>
        <p:spPr>
          <a:xfrm>
            <a:off x="112366" y="2019772"/>
            <a:ext cx="8919267" cy="2308324"/>
          </a:xfrm>
          <a:prstGeom prst="rect">
            <a:avLst/>
          </a:prstGeom>
        </p:spPr>
        <p:txBody>
          <a:bodyPr wrap="square">
            <a:spAutoFit/>
          </a:bodyPr>
          <a:lstStyle/>
          <a:p>
            <a:r>
              <a:rPr lang="en-US" sz="1200" dirty="0"/>
              <a:t>This grant will </a:t>
            </a:r>
            <a:r>
              <a:rPr lang="en-US" sz="1200" b="1" dirty="0"/>
              <a:t>provide children with hope and healing </a:t>
            </a:r>
            <a:r>
              <a:rPr lang="en-US" sz="1200" dirty="0"/>
              <a:t>by developing a </a:t>
            </a:r>
            <a:r>
              <a:rPr lang="en-US" sz="1200" b="1" dirty="0"/>
              <a:t>sustainable</a:t>
            </a:r>
            <a:r>
              <a:rPr lang="en-US" sz="1200" dirty="0"/>
              <a:t>, fully-staffed multi-disciplinary </a:t>
            </a:r>
            <a:r>
              <a:rPr lang="en-US" sz="1200" b="1" dirty="0"/>
              <a:t>cleft lip and palate clinic</a:t>
            </a:r>
            <a:r>
              <a:rPr lang="en-US" sz="1200" dirty="0"/>
              <a:t>. The clinic will not only perform the initial surgery on each child, but continue follow-up care and services, which may include additional surgery, speech therapy, nutritionist, dentist, social worker, psychologist, and orthodontist specialties.</a:t>
            </a:r>
          </a:p>
          <a:p>
            <a:endParaRPr lang="en-US" sz="1200" dirty="0"/>
          </a:p>
          <a:p>
            <a:r>
              <a:rPr lang="en-US" sz="1200" dirty="0"/>
              <a:t>The proposed activity is to provide professional </a:t>
            </a:r>
            <a:r>
              <a:rPr lang="en-US" sz="1200" b="1" dirty="0"/>
              <a:t>Vocational Training Teams</a:t>
            </a:r>
            <a:r>
              <a:rPr lang="en-US" sz="1200" dirty="0"/>
              <a:t>. The teams (composed of volunteer U.S. medical personnel recruited by </a:t>
            </a:r>
            <a:r>
              <a:rPr lang="en-US" sz="1200" i="1" dirty="0"/>
              <a:t>AdventHealth Sharing Smiles </a:t>
            </a:r>
            <a:r>
              <a:rPr lang="en-US" sz="1200" dirty="0"/>
              <a:t>and local medical professionals) will screen patients and perform </a:t>
            </a:r>
            <a:r>
              <a:rPr lang="en-US" sz="1200" b="1" dirty="0"/>
              <a:t>cleft lip and/or palate surgeries </a:t>
            </a:r>
            <a:r>
              <a:rPr lang="en-US" sz="1200" dirty="0"/>
              <a:t>on up to 50 children per week, while </a:t>
            </a:r>
            <a:r>
              <a:rPr lang="en-US" sz="1200" b="1" dirty="0"/>
              <a:t>training in-country professionals </a:t>
            </a:r>
            <a:r>
              <a:rPr lang="en-US" sz="1200" dirty="0"/>
              <a:t>to continue treatment throughout the year.</a:t>
            </a:r>
          </a:p>
          <a:p>
            <a:endParaRPr lang="en-US" sz="1200" dirty="0"/>
          </a:p>
          <a:p>
            <a:r>
              <a:rPr lang="en-US" sz="1200" dirty="0"/>
              <a:t>These vocational training teams will help develop each of the disciplines that are required in a cleft lip and palate clinic. The disciplines include plastic surgery, speech therapy, orthodontics, dentofacial orthopedics, pediatric anesthesiology, pediatric recovery room nursing and operating room nursing. We will work with the local medical teams for three years.</a:t>
            </a:r>
            <a:endParaRPr lang="en-US" sz="1200" kern="0" dirty="0">
              <a:solidFill>
                <a:srgbClr val="000000"/>
              </a:solidFill>
              <a:latin typeface="Arial"/>
              <a:cs typeface="Arial"/>
            </a:endParaRPr>
          </a:p>
        </p:txBody>
      </p:sp>
      <p:sp>
        <p:nvSpPr>
          <p:cNvPr id="16" name="Title 3">
            <a:extLst>
              <a:ext uri="{FF2B5EF4-FFF2-40B4-BE49-F238E27FC236}">
                <a16:creationId xmlns:a16="http://schemas.microsoft.com/office/drawing/2014/main" id="{6251F8F4-273B-4641-86C7-A666954BC307}"/>
              </a:ext>
            </a:extLst>
          </p:cNvPr>
          <p:cNvSpPr txBox="1">
            <a:spLocks/>
          </p:cNvSpPr>
          <p:nvPr/>
        </p:nvSpPr>
        <p:spPr bwMode="auto">
          <a:xfrm>
            <a:off x="914400" y="1096800"/>
            <a:ext cx="7440133" cy="86008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lgn="l"/>
            <a:r>
              <a:rPr lang="en-US" sz="1200" kern="0" dirty="0">
                <a:solidFill>
                  <a:schemeClr val="tx1"/>
                </a:solidFill>
              </a:rPr>
              <a:t>Sponsor:  	Rotary Club of Venice-Nokomis	Host:  Real del Grijalva-Villahermosa, Mexico</a:t>
            </a:r>
            <a:br>
              <a:rPr lang="en-US" sz="1200" kern="0" dirty="0">
                <a:solidFill>
                  <a:schemeClr val="tx1"/>
                </a:solidFill>
              </a:rPr>
            </a:br>
            <a:r>
              <a:rPr lang="en-US" sz="1200" kern="0" dirty="0">
                <a:solidFill>
                  <a:schemeClr val="tx1"/>
                </a:solidFill>
              </a:rPr>
              <a:t> Location: 	Villahermosa, Mexico		Budget: $47,2020</a:t>
            </a:r>
          </a:p>
          <a:p>
            <a:pPr algn="l"/>
            <a:r>
              <a:rPr lang="en-US" sz="1200" kern="0">
                <a:solidFill>
                  <a:schemeClr val="tx1"/>
                </a:solidFill>
              </a:rPr>
              <a:t> Team:     </a:t>
            </a:r>
            <a:r>
              <a:rPr lang="en-US" sz="1200" kern="0" dirty="0">
                <a:solidFill>
                  <a:schemeClr val="tx1"/>
                </a:solidFill>
              </a:rPr>
              <a:t>	</a:t>
            </a:r>
            <a:r>
              <a:rPr lang="en-US" sz="1200" kern="0">
                <a:solidFill>
                  <a:schemeClr val="tx1"/>
                </a:solidFill>
              </a:rPr>
              <a:t>15 volunteers	           </a:t>
            </a:r>
            <a:r>
              <a:rPr lang="en-US" sz="1200" kern="0" dirty="0">
                <a:solidFill>
                  <a:schemeClr val="tx1"/>
                </a:solidFill>
              </a:rPr>
              <a:t>	Dates:  February 2026</a:t>
            </a:r>
          </a:p>
        </p:txBody>
      </p:sp>
      <p:pic>
        <p:nvPicPr>
          <p:cNvPr id="17" name="Picture 2">
            <a:extLst>
              <a:ext uri="{FF2B5EF4-FFF2-40B4-BE49-F238E27FC236}">
                <a16:creationId xmlns:a16="http://schemas.microsoft.com/office/drawing/2014/main" id="{2DE3911E-C20E-49BD-9321-AE39234D9826}"/>
              </a:ext>
            </a:extLst>
          </p:cNvPr>
          <p:cNvPicPr>
            <a:picLocks noChangeAspect="1"/>
          </p:cNvPicPr>
          <p:nvPr/>
        </p:nvPicPr>
        <p:blipFill rotWithShape="1">
          <a:blip r:embed="rId2">
            <a:extLst>
              <a:ext uri="{28A0092B-C50C-407E-A947-70E740481C1C}">
                <a14:useLocalDpi xmlns:a14="http://schemas.microsoft.com/office/drawing/2010/main" val="0"/>
              </a:ext>
            </a:extLst>
          </a:blip>
          <a:srcRect l="18260" t="15476" r="13520" b="17522"/>
          <a:stretch/>
        </p:blipFill>
        <p:spPr bwMode="auto">
          <a:xfrm>
            <a:off x="7702269" y="4585954"/>
            <a:ext cx="1388880" cy="126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05DD33A6-6A65-4682-BC0E-7BC973358369}"/>
              </a:ext>
            </a:extLst>
          </p:cNvPr>
          <p:cNvSpPr txBox="1"/>
          <p:nvPr/>
        </p:nvSpPr>
        <p:spPr>
          <a:xfrm>
            <a:off x="844291" y="4262789"/>
            <a:ext cx="864339" cy="646331"/>
          </a:xfrm>
          <a:prstGeom prst="rect">
            <a:avLst/>
          </a:prstGeom>
          <a:noFill/>
        </p:spPr>
        <p:txBody>
          <a:bodyPr wrap="none" rtlCol="0">
            <a:spAutoFit/>
          </a:bodyPr>
          <a:lstStyle/>
          <a:p>
            <a:r>
              <a:rPr lang="en-US" dirty="0"/>
              <a:t>Before</a:t>
            </a:r>
          </a:p>
          <a:p>
            <a:endParaRPr lang="en-US" dirty="0"/>
          </a:p>
        </p:txBody>
      </p:sp>
      <p:sp>
        <p:nvSpPr>
          <p:cNvPr id="4" name="TextBox 3">
            <a:extLst>
              <a:ext uri="{FF2B5EF4-FFF2-40B4-BE49-F238E27FC236}">
                <a16:creationId xmlns:a16="http://schemas.microsoft.com/office/drawing/2014/main" id="{C72E5E2F-C94A-EEFB-A3CF-78A99A286803}"/>
              </a:ext>
            </a:extLst>
          </p:cNvPr>
          <p:cNvSpPr txBox="1"/>
          <p:nvPr/>
        </p:nvSpPr>
        <p:spPr>
          <a:xfrm>
            <a:off x="4953000" y="4390982"/>
            <a:ext cx="2768776" cy="1815882"/>
          </a:xfrm>
          <a:prstGeom prst="rect">
            <a:avLst/>
          </a:prstGeom>
          <a:noFill/>
        </p:spPr>
        <p:txBody>
          <a:bodyPr wrap="square" rtlCol="0">
            <a:spAutoFit/>
          </a:bodyPr>
          <a:lstStyle/>
          <a:p>
            <a:r>
              <a:rPr lang="en-US" sz="1600" dirty="0"/>
              <a:t>For more information, contact George Lewis at </a:t>
            </a:r>
            <a:r>
              <a:rPr lang="en-US" sz="1600" dirty="0">
                <a:hlinkClick r:id="rId3"/>
              </a:rPr>
              <a:t>waterman6960@yahoo.com</a:t>
            </a:r>
            <a:r>
              <a:rPr lang="en-US" sz="1600" dirty="0"/>
              <a:t> or Tom Fitch at </a:t>
            </a:r>
            <a:r>
              <a:rPr lang="en-US" sz="1600" dirty="0">
                <a:hlinkClick r:id="rId4"/>
              </a:rPr>
              <a:t>5jfitch5@yahoo.com</a:t>
            </a:r>
            <a:endParaRPr lang="en-US" sz="1600" dirty="0"/>
          </a:p>
          <a:p>
            <a:endParaRPr lang="en-US" sz="1600" dirty="0"/>
          </a:p>
          <a:p>
            <a:endParaRPr lang="en-US" sz="1600" b="1" dirty="0">
              <a:solidFill>
                <a:schemeClr val="accent6"/>
              </a:solidFill>
            </a:endParaRPr>
          </a:p>
        </p:txBody>
      </p:sp>
      <p:pic>
        <p:nvPicPr>
          <p:cNvPr id="9" name="Picture 8" descr="A person holding a baby&#10;&#10;AI-generated content may be incorrect.">
            <a:extLst>
              <a:ext uri="{FF2B5EF4-FFF2-40B4-BE49-F238E27FC236}">
                <a16:creationId xmlns:a16="http://schemas.microsoft.com/office/drawing/2014/main" id="{6ADC757A-95A3-B35A-D7F1-2B8625DEBCCA}"/>
              </a:ext>
            </a:extLst>
          </p:cNvPr>
          <p:cNvPicPr>
            <a:picLocks noChangeAspect="1"/>
          </p:cNvPicPr>
          <p:nvPr/>
        </p:nvPicPr>
        <p:blipFill>
          <a:blip r:embed="rId5">
            <a:extLst>
              <a:ext uri="{28A0092B-C50C-407E-A947-70E740481C1C}">
                <a14:useLocalDpi xmlns:a14="http://schemas.microsoft.com/office/drawing/2010/main" val="0"/>
              </a:ext>
            </a:extLst>
          </a:blip>
          <a:srcRect l="117210" t="-27896" r="-64617" b="101229"/>
          <a:stretch/>
        </p:blipFill>
        <p:spPr>
          <a:xfrm>
            <a:off x="3962400" y="1447800"/>
            <a:ext cx="1828800" cy="1828800"/>
          </a:xfrm>
          <a:prstGeom prst="rect">
            <a:avLst/>
          </a:prstGeom>
        </p:spPr>
      </p:pic>
      <p:pic>
        <p:nvPicPr>
          <p:cNvPr id="11" name="Picture 10" descr="A child smiling for the camera&#10;&#10;AI-generated content may be incorrect.">
            <a:extLst>
              <a:ext uri="{FF2B5EF4-FFF2-40B4-BE49-F238E27FC236}">
                <a16:creationId xmlns:a16="http://schemas.microsoft.com/office/drawing/2014/main" id="{9F68AB41-60F6-C985-FBA6-2B2145C831C4}"/>
              </a:ext>
            </a:extLst>
          </p:cNvPr>
          <p:cNvPicPr>
            <a:picLocks noChangeAspect="1"/>
          </p:cNvPicPr>
          <p:nvPr/>
        </p:nvPicPr>
        <p:blipFill>
          <a:blip r:embed="rId6" cstate="print">
            <a:extLst>
              <a:ext uri="{28A0092B-C50C-407E-A947-70E740481C1C}">
                <a14:useLocalDpi xmlns:a14="http://schemas.microsoft.com/office/drawing/2010/main" val="0"/>
              </a:ext>
            </a:extLst>
          </a:blip>
          <a:srcRect t="4444" b="15994"/>
          <a:stretch/>
        </p:blipFill>
        <p:spPr>
          <a:xfrm>
            <a:off x="2762764" y="4585953"/>
            <a:ext cx="2041231" cy="2165408"/>
          </a:xfrm>
          <a:prstGeom prst="rect">
            <a:avLst/>
          </a:prstGeom>
        </p:spPr>
      </p:pic>
      <p:pic>
        <p:nvPicPr>
          <p:cNvPr id="15" name="Picture 14" descr="A person holding a baby&#10;&#10;AI-generated content may be incorrect.">
            <a:extLst>
              <a:ext uri="{FF2B5EF4-FFF2-40B4-BE49-F238E27FC236}">
                <a16:creationId xmlns:a16="http://schemas.microsoft.com/office/drawing/2014/main" id="{BBBA6171-D9B2-2EA2-2502-4364EAD2522C}"/>
              </a:ext>
            </a:extLst>
          </p:cNvPr>
          <p:cNvPicPr>
            <a:picLocks noChangeAspect="1"/>
          </p:cNvPicPr>
          <p:nvPr/>
        </p:nvPicPr>
        <p:blipFill>
          <a:blip r:embed="rId5">
            <a:extLst>
              <a:ext uri="{28A0092B-C50C-407E-A947-70E740481C1C}">
                <a14:useLocalDpi xmlns:a14="http://schemas.microsoft.com/office/drawing/2010/main" val="0"/>
              </a:ext>
            </a:extLst>
          </a:blip>
          <a:srcRect l="34190" t="20438" r="11158" b="51759"/>
          <a:stretch/>
        </p:blipFill>
        <p:spPr>
          <a:xfrm>
            <a:off x="148533" y="4585954"/>
            <a:ext cx="2394323" cy="2165407"/>
          </a:xfrm>
          <a:prstGeom prst="rect">
            <a:avLst/>
          </a:prstGeom>
        </p:spPr>
      </p:pic>
    </p:spTree>
    <p:extLst>
      <p:ext uri="{BB962C8B-B14F-4D97-AF65-F5344CB8AC3E}">
        <p14:creationId xmlns:p14="http://schemas.microsoft.com/office/powerpoint/2010/main" val="402607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Comment xmlns="adb1d47b-9fba-46f6-9f33-137c9acbb1ad" xsi:nil="true"/>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EDCB10546AF649B90899073D0316E8" ma:contentTypeVersion="1" ma:contentTypeDescription="Create a new document." ma:contentTypeScope="" ma:versionID="4e4ad951b43c23b2b929860f98b30037">
  <xsd:schema xmlns:xsd="http://www.w3.org/2001/XMLSchema" xmlns:p="http://schemas.microsoft.com/office/2006/metadata/properties" xmlns:ns2="adb1d47b-9fba-46f6-9f33-137c9acbb1ad" targetNamespace="http://schemas.microsoft.com/office/2006/metadata/properties" ma:root="true" ma:fieldsID="448f20245402b23ab285dc04386d271e" ns2:_="">
    <xsd:import namespace="adb1d47b-9fba-46f6-9f33-137c9acbb1ad"/>
    <xsd:element name="properties">
      <xsd:complexType>
        <xsd:sequence>
          <xsd:element name="documentManagement">
            <xsd:complexType>
              <xsd:all>
                <xsd:element ref="ns2:Comment" minOccurs="0"/>
              </xsd:all>
            </xsd:complexType>
          </xsd:element>
        </xsd:sequence>
      </xsd:complexType>
    </xsd:element>
  </xsd:schema>
  <xsd:schema xmlns:xsd="http://www.w3.org/2001/XMLSchema" xmlns:dms="http://schemas.microsoft.com/office/2006/documentManagement/types" targetNamespace="adb1d47b-9fba-46f6-9f33-137c9acbb1ad" elementFormDefault="qualified">
    <xsd:import namespace="http://schemas.microsoft.com/office/2006/documentManagement/types"/>
    <xsd:element name="Comment" ma:index="8" nillable="true" ma:displayName="Comment" ma:internalName="Comm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342187-352A-4A5C-A8F1-A0F621870761}">
  <ds:schemaRef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adb1d47b-9fba-46f6-9f33-137c9acbb1ad"/>
    <ds:schemaRef ds:uri="http://purl.org/dc/terms/"/>
    <ds:schemaRef ds:uri="http://www.w3.org/XML/1998/namespace"/>
    <ds:schemaRef ds:uri="http://purl.org/dc/elements/1.1/"/>
  </ds:schemaRefs>
</ds:datastoreItem>
</file>

<file path=customXml/itemProps2.xml><?xml version="1.0" encoding="utf-8"?>
<ds:datastoreItem xmlns:ds="http://schemas.openxmlformats.org/officeDocument/2006/customXml" ds:itemID="{C0293778-A8F3-4C71-B8B7-5D7AE9A90864}">
  <ds:schemaRefs>
    <ds:schemaRef ds:uri="http://schemas.microsoft.com/office/2006/metadata/longProperties"/>
  </ds:schemaRefs>
</ds:datastoreItem>
</file>

<file path=customXml/itemProps3.xml><?xml version="1.0" encoding="utf-8"?>
<ds:datastoreItem xmlns:ds="http://schemas.openxmlformats.org/officeDocument/2006/customXml" ds:itemID="{140CE24A-544B-4268-A4CE-1447E634B7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b1d47b-9fba-46f6-9f33-137c9acbb1a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DB739FDA-74CB-41AD-AA57-DBB2955FD8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1808</TotalTime>
  <Words>274</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Change a Child’s Life through Sharing Smiles</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Adam McCormack</dc:creator>
  <cp:lastModifiedBy>BOWLING, Ruth</cp:lastModifiedBy>
  <cp:revision>129</cp:revision>
  <cp:lastPrinted>2015-04-10T21:00:16Z</cp:lastPrinted>
  <dcterms:created xsi:type="dcterms:W3CDTF">2011-07-13T16:55:42Z</dcterms:created>
  <dcterms:modified xsi:type="dcterms:W3CDTF">2025-06-09T22:03:05Z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Owner">
    <vt:lpwstr/>
  </property>
  <property fmtid="{D5CDD505-2E9C-101B-9397-08002B2CF9AE}" pid="4" name="Description0">
    <vt:lpwstr/>
  </property>
  <property fmtid="{D5CDD505-2E9C-101B-9397-08002B2CF9AE}" pid="5" name="Status">
    <vt:lpwstr/>
  </property>
</Properties>
</file>