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69" r:id="rId2"/>
    <p:sldId id="277" r:id="rId3"/>
    <p:sldId id="270" r:id="rId4"/>
    <p:sldId id="271" r:id="rId5"/>
    <p:sldId id="282" r:id="rId6"/>
    <p:sldId id="276" r:id="rId7"/>
    <p:sldId id="272" r:id="rId8"/>
    <p:sldId id="273"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80" r:id="rId23"/>
    <p:sldId id="279" r:id="rId24"/>
    <p:sldId id="278" r:id="rId25"/>
    <p:sldId id="281" r:id="rId26"/>
  </p:sldIdLst>
  <p:sldSz cx="18288000" cy="10287000"/>
  <p:notesSz cx="6858000" cy="9144000"/>
  <p:embeddedFontLst>
    <p:embeddedFont>
      <p:font typeface="Canva Sans" panose="020B0503030501040103" pitchFamily="34" charset="0"/>
      <p:regular r:id="rId28"/>
    </p:embeddedFont>
    <p:embeddedFont>
      <p:font typeface="Canva Sans Bold" panose="020B0803030501040103" pitchFamily="34" charset="0"/>
      <p:regular r:id="rId29"/>
      <p:bold r:id="rId30"/>
    </p:embeddedFont>
    <p:embeddedFont>
      <p:font typeface="Frutiger Bold" panose="020B0803030504020204" pitchFamily="34" charset="77"/>
      <p:regular r:id="rId31"/>
      <p:bold r:id="rId32"/>
    </p:embeddedFont>
    <p:embeddedFont>
      <p:font typeface="Meiryo" panose="020B0604030504040204" pitchFamily="34" charset="-128"/>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Open Sans Bold" pitchFamily="2" charset="0"/>
      <p:regular r:id="rId41"/>
      <p:bold r:id="rId42"/>
    </p:embeddedFont>
    <p:embeddedFont>
      <p:font typeface="Open Sans Bold Bold" pitchFamily="2" charset="0"/>
      <p:regular r:id="rId43"/>
      <p:bold r:id="rId44"/>
    </p:embeddedFont>
    <p:embeddedFont>
      <p:font typeface="Open Sans Extra Bold" panose="020B0906030804020204" pitchFamily="34"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83" autoAdjust="0"/>
  </p:normalViewPr>
  <p:slideViewPr>
    <p:cSldViewPr>
      <p:cViewPr varScale="1">
        <p:scale>
          <a:sx n="62" d="100"/>
          <a:sy n="62" d="100"/>
        </p:scale>
        <p:origin x="264"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8BE84-F699-E84F-B73A-657A68B4A851}" type="datetimeFigureOut">
              <a:rPr lang="en-US" smtClean="0"/>
              <a:t>8/22/24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C3F16-13EA-B042-9FFC-30A6F52881BE}" type="slidenum">
              <a:rPr lang="en-US" smtClean="0"/>
              <a:t>‹#›</a:t>
            </a:fld>
            <a:endParaRPr lang="en-US"/>
          </a:p>
        </p:txBody>
      </p:sp>
    </p:spTree>
    <p:extLst>
      <p:ext uri="{BB962C8B-B14F-4D97-AF65-F5344CB8AC3E}">
        <p14:creationId xmlns:p14="http://schemas.microsoft.com/office/powerpoint/2010/main" val="27537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C3F16-13EA-B042-9FFC-30A6F52881BE}" type="slidenum">
              <a:rPr lang="en-US" smtClean="0"/>
              <a:t>22</a:t>
            </a:fld>
            <a:endParaRPr lang="en-US"/>
          </a:p>
        </p:txBody>
      </p:sp>
    </p:spTree>
    <p:extLst>
      <p:ext uri="{BB962C8B-B14F-4D97-AF65-F5344CB8AC3E}">
        <p14:creationId xmlns:p14="http://schemas.microsoft.com/office/powerpoint/2010/main" val="42422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C3F16-13EA-B042-9FFC-30A6F52881BE}" type="slidenum">
              <a:rPr lang="en-US" smtClean="0"/>
              <a:t>25</a:t>
            </a:fld>
            <a:endParaRPr lang="en-US"/>
          </a:p>
        </p:txBody>
      </p:sp>
    </p:spTree>
    <p:extLst>
      <p:ext uri="{BB962C8B-B14F-4D97-AF65-F5344CB8AC3E}">
        <p14:creationId xmlns:p14="http://schemas.microsoft.com/office/powerpoint/2010/main" val="304613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4.jpeg"/><Relationship Id="rId7" Type="http://schemas.openxmlformats.org/officeDocument/2006/relationships/image" Target="../media/image21.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5.jpe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29603"/>
            <a:ext cx="18288000" cy="2057397"/>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EDDA4D-1B8E-88D4-29D0-97EAEE4171DD}"/>
              </a:ext>
            </a:extLst>
          </p:cNvPr>
          <p:cNvSpPr>
            <a:spLocks noGrp="1"/>
          </p:cNvSpPr>
          <p:nvPr>
            <p:ph type="title"/>
          </p:nvPr>
        </p:nvSpPr>
        <p:spPr>
          <a:xfrm>
            <a:off x="884334" y="8619106"/>
            <a:ext cx="15727266" cy="1278390"/>
          </a:xfrm>
          <a:solidFill>
            <a:schemeClr val="accent5">
              <a:lumMod val="20000"/>
              <a:lumOff val="80000"/>
            </a:schemeClr>
          </a:solidFill>
        </p:spPr>
        <p:txBody>
          <a:bodyPr vert="horz" lIns="91440" tIns="45720" rIns="91440" bIns="45720" rtlCol="0" anchor="ctr">
            <a:normAutofit fontScale="90000"/>
          </a:bodyPr>
          <a:lstStyle/>
          <a:p>
            <a:pPr>
              <a:lnSpc>
                <a:spcPct val="90000"/>
              </a:lnSpc>
            </a:pPr>
            <a:r>
              <a:rPr lang="en-US" sz="5400" dirty="0">
                <a:ln w="0"/>
                <a:solidFill>
                  <a:schemeClr val="accent1"/>
                </a:solidFill>
                <a:effectLst>
                  <a:innerShdw blurRad="63500" dist="50800" dir="10800000">
                    <a:prstClr val="black">
                      <a:alpha val="50000"/>
                    </a:prstClr>
                  </a:innerShdw>
                </a:effectLst>
              </a:rPr>
              <a:t>D6890 Vibrant Club Workshop </a:t>
            </a:r>
            <a:r>
              <a:rPr lang="en-US" sz="5400" dirty="0">
                <a:ln w="0"/>
                <a:solidFill>
                  <a:schemeClr val="accent1"/>
                </a:solidFill>
                <a:effectLst>
                  <a:outerShdw blurRad="38100" dist="25400" dir="5400000" algn="ctr" rotWithShape="0">
                    <a:srgbClr val="6E747A">
                      <a:alpha val="43000"/>
                    </a:srgbClr>
                  </a:outerShdw>
                </a:effectLst>
              </a:rPr>
              <a:t>| </a:t>
            </a:r>
            <a:r>
              <a:rPr lang="en-US" sz="5400" dirty="0">
                <a:ln w="0"/>
                <a:solidFill>
                  <a:schemeClr val="accent1"/>
                </a:solidFill>
                <a:effectLst>
                  <a:innerShdw blurRad="63500" dist="50800" dir="10800000">
                    <a:prstClr val="black">
                      <a:alpha val="50000"/>
                    </a:prstClr>
                  </a:innerShdw>
                </a:effectLst>
              </a:rPr>
              <a:t>August 24, 2024</a:t>
            </a:r>
            <a:br>
              <a:rPr lang="en-US" sz="5400" dirty="0">
                <a:ln w="0"/>
                <a:solidFill>
                  <a:schemeClr val="accent1"/>
                </a:solidFill>
                <a:effectLst>
                  <a:outerShdw blurRad="38100" dist="25400" dir="5400000" algn="ctr" rotWithShape="0">
                    <a:srgbClr val="6E747A">
                      <a:alpha val="43000"/>
                    </a:srgbClr>
                  </a:outerShdw>
                </a:effectLst>
              </a:rPr>
            </a:br>
            <a:r>
              <a:rPr lang="en-US" sz="4000" dirty="0">
                <a:ln w="0"/>
                <a:solidFill>
                  <a:schemeClr val="accent1"/>
                </a:solidFill>
                <a:effectLst>
                  <a:outerShdw blurRad="38100" dist="25400" dir="5400000" algn="ctr" rotWithShape="0">
                    <a:srgbClr val="6E747A">
                      <a:alpha val="43000"/>
                    </a:srgbClr>
                  </a:outerShdw>
                </a:effectLst>
              </a:rPr>
              <a:t>First Presbyterian Church of Winter Haven</a:t>
            </a:r>
          </a:p>
        </p:txBody>
      </p:sp>
      <p:pic>
        <p:nvPicPr>
          <p:cNvPr id="9220" name="Picture 4" descr="Home - The Magic of Rotary">
            <a:extLst>
              <a:ext uri="{FF2B5EF4-FFF2-40B4-BE49-F238E27FC236}">
                <a16:creationId xmlns:a16="http://schemas.microsoft.com/office/drawing/2014/main" id="{B635A984-BAA2-2291-2AC7-3B305761C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3182"/>
            <a:ext cx="15713411" cy="970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7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77260" y="7801712"/>
            <a:ext cx="5659888" cy="4863966"/>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4" name="TextBox 4"/>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986425" y="2694838"/>
            <a:ext cx="5659888" cy="4863966"/>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2298623" y="2751796"/>
            <a:ext cx="1491475" cy="1281736"/>
            <a:chOff x="0" y="0"/>
            <a:chExt cx="812800" cy="698500"/>
          </a:xfrm>
        </p:grpSpPr>
        <p:sp>
          <p:nvSpPr>
            <p:cNvPr id="9" name="Freeform 9"/>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F7A81B"/>
            </a:solidFill>
            <a:ln w="152400" cap="sq">
              <a:solidFill>
                <a:srgbClr val="17458F"/>
              </a:solidFill>
              <a:prstDash val="solid"/>
              <a:miter/>
            </a:ln>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3060552" y="4517121"/>
            <a:ext cx="1491475" cy="1281736"/>
            <a:chOff x="0" y="0"/>
            <a:chExt cx="812800" cy="698500"/>
          </a:xfrm>
        </p:grpSpPr>
        <p:sp>
          <p:nvSpPr>
            <p:cNvPr id="12" name="Freeform 12"/>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F7A81B"/>
            </a:solidFill>
            <a:ln w="152400" cap="sq">
              <a:solidFill>
                <a:srgbClr val="17458F"/>
              </a:solidFill>
              <a:prstDash val="solid"/>
              <a:miter/>
            </a:ln>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3822481" y="6323978"/>
            <a:ext cx="1491475" cy="1281736"/>
            <a:chOff x="0" y="0"/>
            <a:chExt cx="812800" cy="698500"/>
          </a:xfrm>
        </p:grpSpPr>
        <p:sp>
          <p:nvSpPr>
            <p:cNvPr id="15" name="Freeform 15"/>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F7A81B"/>
            </a:solidFill>
            <a:ln w="152400" cap="sq">
              <a:solidFill>
                <a:srgbClr val="17458F"/>
              </a:solidFill>
              <a:prstDash val="solid"/>
              <a:miter/>
            </a:ln>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4552027" y="8130835"/>
            <a:ext cx="1491475" cy="1281736"/>
            <a:chOff x="0" y="0"/>
            <a:chExt cx="812800" cy="698500"/>
          </a:xfrm>
        </p:grpSpPr>
        <p:sp>
          <p:nvSpPr>
            <p:cNvPr id="18" name="Freeform 18"/>
            <p:cNvSpPr/>
            <p:nvPr/>
          </p:nvSpPr>
          <p:spPr>
            <a:xfrm>
              <a:off x="7974" y="0"/>
              <a:ext cx="796852" cy="698500"/>
            </a:xfrm>
            <a:custGeom>
              <a:avLst/>
              <a:gdLst/>
              <a:ahLst/>
              <a:cxnLst/>
              <a:rect l="l" t="t" r="r" b="b"/>
              <a:pathLst>
                <a:path w="796852" h="698500">
                  <a:moveTo>
                    <a:pt x="783943" y="385143"/>
                  </a:moveTo>
                  <a:lnTo>
                    <a:pt x="622509" y="662607"/>
                  </a:lnTo>
                  <a:cubicBezTo>
                    <a:pt x="609580" y="684829"/>
                    <a:pt x="585810" y="698500"/>
                    <a:pt x="560100" y="698500"/>
                  </a:cubicBezTo>
                  <a:lnTo>
                    <a:pt x="236752" y="698500"/>
                  </a:lnTo>
                  <a:cubicBezTo>
                    <a:pt x="211042" y="698500"/>
                    <a:pt x="187272" y="684829"/>
                    <a:pt x="174343" y="662607"/>
                  </a:cubicBezTo>
                  <a:lnTo>
                    <a:pt x="12909" y="385143"/>
                  </a:lnTo>
                  <a:cubicBezTo>
                    <a:pt x="0" y="362955"/>
                    <a:pt x="0" y="335545"/>
                    <a:pt x="12909" y="313357"/>
                  </a:cubicBezTo>
                  <a:lnTo>
                    <a:pt x="174343" y="35893"/>
                  </a:lnTo>
                  <a:cubicBezTo>
                    <a:pt x="187272" y="13671"/>
                    <a:pt x="211042" y="0"/>
                    <a:pt x="236752" y="0"/>
                  </a:cubicBezTo>
                  <a:lnTo>
                    <a:pt x="560100" y="0"/>
                  </a:lnTo>
                  <a:cubicBezTo>
                    <a:pt x="585810" y="0"/>
                    <a:pt x="609580" y="13671"/>
                    <a:pt x="622509" y="35893"/>
                  </a:cubicBezTo>
                  <a:lnTo>
                    <a:pt x="783943" y="313357"/>
                  </a:lnTo>
                  <a:cubicBezTo>
                    <a:pt x="796852" y="335545"/>
                    <a:pt x="796852" y="362955"/>
                    <a:pt x="783943" y="385143"/>
                  </a:cubicBezTo>
                  <a:close/>
                </a:path>
              </a:pathLst>
            </a:custGeom>
            <a:solidFill>
              <a:srgbClr val="F7A81B"/>
            </a:solidFill>
            <a:ln w="152400" cap="sq">
              <a:solidFill>
                <a:srgbClr val="17458F"/>
              </a:solidFill>
              <a:prstDash val="solid"/>
              <a:miter/>
            </a:ln>
          </p:spPr>
          <p:txBody>
            <a:bodyPr/>
            <a:lstStyle/>
            <a:p>
              <a:endParaRPr lang="en-US"/>
            </a:p>
          </p:txBody>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3357542" y="459209"/>
            <a:ext cx="15390304" cy="1614317"/>
            <a:chOff x="0" y="0"/>
            <a:chExt cx="4053413" cy="425170"/>
          </a:xfrm>
        </p:grpSpPr>
        <p:sp>
          <p:nvSpPr>
            <p:cNvPr id="21" name="Freeform 21"/>
            <p:cNvSpPr/>
            <p:nvPr/>
          </p:nvSpPr>
          <p:spPr>
            <a:xfrm>
              <a:off x="0" y="0"/>
              <a:ext cx="4053413" cy="425170"/>
            </a:xfrm>
            <a:custGeom>
              <a:avLst/>
              <a:gdLst/>
              <a:ahLst/>
              <a:cxnLst/>
              <a:rect l="l" t="t" r="r" b="b"/>
              <a:pathLst>
                <a:path w="4053413" h="425170">
                  <a:moveTo>
                    <a:pt x="4024" y="0"/>
                  </a:moveTo>
                  <a:lnTo>
                    <a:pt x="4049389" y="0"/>
                  </a:lnTo>
                  <a:cubicBezTo>
                    <a:pt x="4051612" y="0"/>
                    <a:pt x="4053413" y="1802"/>
                    <a:pt x="4053413" y="4024"/>
                  </a:cubicBezTo>
                  <a:lnTo>
                    <a:pt x="4053413" y="421146"/>
                  </a:lnTo>
                  <a:cubicBezTo>
                    <a:pt x="4053413" y="423368"/>
                    <a:pt x="4051612" y="425170"/>
                    <a:pt x="4049389" y="425170"/>
                  </a:cubicBezTo>
                  <a:lnTo>
                    <a:pt x="4024" y="425170"/>
                  </a:lnTo>
                  <a:cubicBezTo>
                    <a:pt x="1802" y="425170"/>
                    <a:pt x="0" y="423368"/>
                    <a:pt x="0" y="421146"/>
                  </a:cubicBezTo>
                  <a:lnTo>
                    <a:pt x="0" y="4024"/>
                  </a:lnTo>
                  <a:cubicBezTo>
                    <a:pt x="0" y="1802"/>
                    <a:pt x="1802" y="0"/>
                    <a:pt x="4024" y="0"/>
                  </a:cubicBezTo>
                  <a:close/>
                </a:path>
              </a:pathLst>
            </a:custGeom>
            <a:solidFill>
              <a:srgbClr val="F7A81B"/>
            </a:solidFill>
          </p:spPr>
          <p:txBody>
            <a:bodyPr/>
            <a:lstStyle/>
            <a:p>
              <a:endParaRPr lang="en-US"/>
            </a:p>
          </p:txBody>
        </p:sp>
        <p:sp>
          <p:nvSpPr>
            <p:cNvPr id="22" name="TextBox 22"/>
            <p:cNvSpPr txBox="1"/>
            <p:nvPr/>
          </p:nvSpPr>
          <p:spPr>
            <a:xfrm>
              <a:off x="0" y="-38100"/>
              <a:ext cx="4053413" cy="46327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8186487" y="-1150978"/>
            <a:ext cx="16018266" cy="4359355"/>
          </a:xfrm>
          <a:custGeom>
            <a:avLst/>
            <a:gdLst/>
            <a:ahLst/>
            <a:cxnLst/>
            <a:rect l="l" t="t" r="r" b="b"/>
            <a:pathLst>
              <a:path w="16018266" h="4359355">
                <a:moveTo>
                  <a:pt x="0" y="0"/>
                </a:moveTo>
                <a:lnTo>
                  <a:pt x="16018266" y="0"/>
                </a:lnTo>
                <a:lnTo>
                  <a:pt x="16018266" y="4359356"/>
                </a:lnTo>
                <a:lnTo>
                  <a:pt x="0" y="4359356"/>
                </a:lnTo>
                <a:lnTo>
                  <a:pt x="0" y="0"/>
                </a:lnTo>
                <a:close/>
              </a:path>
            </a:pathLst>
          </a:custGeom>
          <a:blipFill>
            <a:blip r:embed="rId4"/>
            <a:stretch>
              <a:fillRect/>
            </a:stretch>
          </a:blipFill>
        </p:spPr>
        <p:txBody>
          <a:bodyPr/>
          <a:lstStyle/>
          <a:p>
            <a:endParaRPr lang="en-US"/>
          </a:p>
        </p:txBody>
      </p:sp>
      <p:sp>
        <p:nvSpPr>
          <p:cNvPr id="25" name="TextBox 25"/>
          <p:cNvSpPr txBox="1"/>
          <p:nvPr/>
        </p:nvSpPr>
        <p:spPr>
          <a:xfrm>
            <a:off x="783076" y="790398"/>
            <a:ext cx="11200688" cy="1125673"/>
          </a:xfrm>
          <a:prstGeom prst="rect">
            <a:avLst/>
          </a:prstGeom>
        </p:spPr>
        <p:txBody>
          <a:bodyPr lIns="0" tIns="0" rIns="0" bIns="0" rtlCol="0" anchor="t">
            <a:spAutoFit/>
          </a:bodyPr>
          <a:lstStyle/>
          <a:p>
            <a:pPr algn="l">
              <a:lnSpc>
                <a:spcPts val="8549"/>
              </a:lnSpc>
            </a:pPr>
            <a:r>
              <a:rPr lang="en-US" sz="8636">
                <a:solidFill>
                  <a:srgbClr val="17458F"/>
                </a:solidFill>
                <a:latin typeface="Open Sans Extra Bold"/>
                <a:ea typeface="Open Sans Extra Bold"/>
                <a:cs typeface="Open Sans Extra Bold"/>
                <a:sym typeface="Open Sans Extra Bold"/>
              </a:rPr>
              <a:t>TABLE OF CONTENT</a:t>
            </a:r>
          </a:p>
        </p:txBody>
      </p:sp>
      <p:sp>
        <p:nvSpPr>
          <p:cNvPr id="26" name="TextBox 26"/>
          <p:cNvSpPr txBox="1"/>
          <p:nvPr/>
        </p:nvSpPr>
        <p:spPr>
          <a:xfrm>
            <a:off x="4006229" y="2613040"/>
            <a:ext cx="8360515" cy="1271887"/>
          </a:xfrm>
          <a:prstGeom prst="rect">
            <a:avLst/>
          </a:prstGeom>
        </p:spPr>
        <p:txBody>
          <a:bodyPr lIns="0" tIns="0" rIns="0" bIns="0" rtlCol="0" anchor="t">
            <a:spAutoFit/>
          </a:bodyPr>
          <a:lstStyle/>
          <a:p>
            <a:pPr algn="l">
              <a:lnSpc>
                <a:spcPts val="5049"/>
              </a:lnSpc>
            </a:pPr>
            <a:r>
              <a:rPr lang="en-US" sz="4315">
                <a:solidFill>
                  <a:srgbClr val="17458F"/>
                </a:solidFill>
                <a:latin typeface="Open Sans Bold Bold"/>
                <a:ea typeface="Open Sans Bold Bold"/>
                <a:cs typeface="Open Sans Bold Bold"/>
                <a:sym typeface="Open Sans Bold Bold"/>
              </a:rPr>
              <a:t>PUBLIC IMAGE PURPOSE:  PROTECT THE BRAND</a:t>
            </a:r>
          </a:p>
        </p:txBody>
      </p:sp>
      <p:sp>
        <p:nvSpPr>
          <p:cNvPr id="27" name="TextBox 27"/>
          <p:cNvSpPr txBox="1"/>
          <p:nvPr/>
        </p:nvSpPr>
        <p:spPr>
          <a:xfrm>
            <a:off x="2498563" y="2962103"/>
            <a:ext cx="1123979" cy="869745"/>
          </a:xfrm>
          <a:prstGeom prst="rect">
            <a:avLst/>
          </a:prstGeom>
        </p:spPr>
        <p:txBody>
          <a:bodyPr lIns="0" tIns="0" rIns="0" bIns="0" rtlCol="0" anchor="t">
            <a:spAutoFit/>
          </a:bodyPr>
          <a:lstStyle/>
          <a:p>
            <a:pPr algn="ctr">
              <a:lnSpc>
                <a:spcPts val="6762"/>
              </a:lnSpc>
            </a:pPr>
            <a:r>
              <a:rPr lang="en-US" sz="5779" spc="-277">
                <a:solidFill>
                  <a:srgbClr val="FFFFFF"/>
                </a:solidFill>
                <a:latin typeface="Open Sans Bold"/>
                <a:ea typeface="Open Sans Bold"/>
                <a:cs typeface="Open Sans Bold"/>
                <a:sym typeface="Open Sans Bold"/>
              </a:rPr>
              <a:t>1</a:t>
            </a:r>
          </a:p>
        </p:txBody>
      </p:sp>
      <p:sp>
        <p:nvSpPr>
          <p:cNvPr id="28" name="TextBox 28"/>
          <p:cNvSpPr txBox="1"/>
          <p:nvPr/>
        </p:nvSpPr>
        <p:spPr>
          <a:xfrm>
            <a:off x="5022916" y="4687144"/>
            <a:ext cx="6960849" cy="693859"/>
          </a:xfrm>
          <a:prstGeom prst="rect">
            <a:avLst/>
          </a:prstGeom>
        </p:spPr>
        <p:txBody>
          <a:bodyPr lIns="0" tIns="0" rIns="0" bIns="0" rtlCol="0" anchor="t">
            <a:spAutoFit/>
          </a:bodyPr>
          <a:lstStyle/>
          <a:p>
            <a:pPr algn="l">
              <a:lnSpc>
                <a:spcPts val="5433"/>
              </a:lnSpc>
            </a:pPr>
            <a:r>
              <a:rPr lang="en-US" sz="4643">
                <a:solidFill>
                  <a:srgbClr val="17458F"/>
                </a:solidFill>
                <a:latin typeface="Open Sans Bold Bold"/>
                <a:ea typeface="Open Sans Bold Bold"/>
                <a:cs typeface="Open Sans Bold Bold"/>
                <a:sym typeface="Open Sans Bold Bold"/>
              </a:rPr>
              <a:t>SHARE YOUR STORY</a:t>
            </a:r>
          </a:p>
        </p:txBody>
      </p:sp>
      <p:sp>
        <p:nvSpPr>
          <p:cNvPr id="29" name="TextBox 29"/>
          <p:cNvSpPr txBox="1"/>
          <p:nvPr/>
        </p:nvSpPr>
        <p:spPr>
          <a:xfrm>
            <a:off x="3213631" y="4727428"/>
            <a:ext cx="1123979" cy="870647"/>
          </a:xfrm>
          <a:prstGeom prst="rect">
            <a:avLst/>
          </a:prstGeom>
        </p:spPr>
        <p:txBody>
          <a:bodyPr lIns="0" tIns="0" rIns="0" bIns="0" rtlCol="0" anchor="t">
            <a:spAutoFit/>
          </a:bodyPr>
          <a:lstStyle/>
          <a:p>
            <a:pPr algn="ctr">
              <a:lnSpc>
                <a:spcPts val="6762"/>
              </a:lnSpc>
            </a:pPr>
            <a:r>
              <a:rPr lang="en-US" sz="5779" spc="-277">
                <a:solidFill>
                  <a:srgbClr val="FFFFFF"/>
                </a:solidFill>
                <a:latin typeface="Open Sans Bold"/>
                <a:ea typeface="Open Sans Bold"/>
                <a:cs typeface="Open Sans Bold"/>
                <a:sym typeface="Open Sans Bold"/>
              </a:rPr>
              <a:t>2</a:t>
            </a:r>
          </a:p>
        </p:txBody>
      </p:sp>
      <p:sp>
        <p:nvSpPr>
          <p:cNvPr id="30" name="TextBox 30"/>
          <p:cNvSpPr txBox="1"/>
          <p:nvPr/>
        </p:nvSpPr>
        <p:spPr>
          <a:xfrm>
            <a:off x="5823597" y="6526189"/>
            <a:ext cx="6416281" cy="693967"/>
          </a:xfrm>
          <a:prstGeom prst="rect">
            <a:avLst/>
          </a:prstGeom>
        </p:spPr>
        <p:txBody>
          <a:bodyPr lIns="0" tIns="0" rIns="0" bIns="0" rtlCol="0" anchor="t">
            <a:spAutoFit/>
          </a:bodyPr>
          <a:lstStyle/>
          <a:p>
            <a:pPr algn="l">
              <a:lnSpc>
                <a:spcPts val="5433"/>
              </a:lnSpc>
            </a:pPr>
            <a:r>
              <a:rPr lang="en-US" sz="4643">
                <a:solidFill>
                  <a:srgbClr val="17458F"/>
                </a:solidFill>
                <a:latin typeface="Open Sans Bold Bold"/>
                <a:ea typeface="Open Sans Bold Bold"/>
                <a:cs typeface="Open Sans Bold Bold"/>
                <a:sym typeface="Open Sans Bold Bold"/>
              </a:rPr>
              <a:t>TOOLS / RESOURCES</a:t>
            </a:r>
          </a:p>
        </p:txBody>
      </p:sp>
      <p:sp>
        <p:nvSpPr>
          <p:cNvPr id="31" name="TextBox 31"/>
          <p:cNvSpPr txBox="1"/>
          <p:nvPr/>
        </p:nvSpPr>
        <p:spPr>
          <a:xfrm>
            <a:off x="4006229" y="6526189"/>
            <a:ext cx="1123979" cy="870647"/>
          </a:xfrm>
          <a:prstGeom prst="rect">
            <a:avLst/>
          </a:prstGeom>
        </p:spPr>
        <p:txBody>
          <a:bodyPr lIns="0" tIns="0" rIns="0" bIns="0" rtlCol="0" anchor="t">
            <a:spAutoFit/>
          </a:bodyPr>
          <a:lstStyle/>
          <a:p>
            <a:pPr algn="ctr">
              <a:lnSpc>
                <a:spcPts val="6762"/>
              </a:lnSpc>
            </a:pPr>
            <a:r>
              <a:rPr lang="en-US" sz="5779" spc="-277">
                <a:solidFill>
                  <a:srgbClr val="FFFFFF"/>
                </a:solidFill>
                <a:latin typeface="Open Sans Bold"/>
                <a:ea typeface="Open Sans Bold"/>
                <a:cs typeface="Open Sans Bold"/>
                <a:sym typeface="Open Sans Bold"/>
              </a:rPr>
              <a:t>3</a:t>
            </a:r>
          </a:p>
        </p:txBody>
      </p:sp>
      <p:sp>
        <p:nvSpPr>
          <p:cNvPr id="32" name="TextBox 32"/>
          <p:cNvSpPr txBox="1"/>
          <p:nvPr/>
        </p:nvSpPr>
        <p:spPr>
          <a:xfrm>
            <a:off x="6614601" y="8454417"/>
            <a:ext cx="5058798" cy="693859"/>
          </a:xfrm>
          <a:prstGeom prst="rect">
            <a:avLst/>
          </a:prstGeom>
        </p:spPr>
        <p:txBody>
          <a:bodyPr lIns="0" tIns="0" rIns="0" bIns="0" rtlCol="0" anchor="t">
            <a:spAutoFit/>
          </a:bodyPr>
          <a:lstStyle/>
          <a:p>
            <a:pPr algn="l">
              <a:lnSpc>
                <a:spcPts val="5433"/>
              </a:lnSpc>
            </a:pPr>
            <a:r>
              <a:rPr lang="en-US" sz="4643">
                <a:solidFill>
                  <a:srgbClr val="17458F"/>
                </a:solidFill>
                <a:latin typeface="Open Sans Bold Bold"/>
                <a:ea typeface="Open Sans Bold Bold"/>
                <a:cs typeface="Open Sans Bold Bold"/>
                <a:sym typeface="Open Sans Bold Bold"/>
              </a:rPr>
              <a:t>ROAD AHEAD</a:t>
            </a:r>
          </a:p>
        </p:txBody>
      </p:sp>
      <p:sp>
        <p:nvSpPr>
          <p:cNvPr id="33" name="TextBox 33"/>
          <p:cNvSpPr txBox="1"/>
          <p:nvPr/>
        </p:nvSpPr>
        <p:spPr>
          <a:xfrm>
            <a:off x="4699618" y="8351125"/>
            <a:ext cx="1123979" cy="797150"/>
          </a:xfrm>
          <a:prstGeom prst="rect">
            <a:avLst/>
          </a:prstGeom>
        </p:spPr>
        <p:txBody>
          <a:bodyPr lIns="0" tIns="0" rIns="0" bIns="0" rtlCol="0" anchor="t">
            <a:spAutoFit/>
          </a:bodyPr>
          <a:lstStyle/>
          <a:p>
            <a:pPr algn="ctr">
              <a:lnSpc>
                <a:spcPts val="6217"/>
              </a:lnSpc>
            </a:pPr>
            <a:r>
              <a:rPr lang="en-US" sz="5314" spc="-255">
                <a:solidFill>
                  <a:srgbClr val="FFFFFF"/>
                </a:solidFill>
                <a:latin typeface="Open Sans Bold"/>
                <a:ea typeface="Open Sans Bold"/>
                <a:cs typeface="Open Sans Bold"/>
                <a:sym typeface="Open Sans Bold"/>
              </a:rPr>
              <a:t>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5350" y="2269007"/>
            <a:ext cx="11782583" cy="2275327"/>
            <a:chOff x="0" y="0"/>
            <a:chExt cx="3479289" cy="671883"/>
          </a:xfrm>
        </p:grpSpPr>
        <p:sp>
          <p:nvSpPr>
            <p:cNvPr id="3" name="Freeform 3"/>
            <p:cNvSpPr/>
            <p:nvPr/>
          </p:nvSpPr>
          <p:spPr>
            <a:xfrm>
              <a:off x="0" y="0"/>
              <a:ext cx="3479289" cy="671883"/>
            </a:xfrm>
            <a:custGeom>
              <a:avLst/>
              <a:gdLst/>
              <a:ahLst/>
              <a:cxnLst/>
              <a:rect l="l" t="t" r="r" b="b"/>
              <a:pathLst>
                <a:path w="3479289" h="671883">
                  <a:moveTo>
                    <a:pt x="10513" y="0"/>
                  </a:moveTo>
                  <a:lnTo>
                    <a:pt x="3468776" y="0"/>
                  </a:lnTo>
                  <a:cubicBezTo>
                    <a:pt x="3471564" y="0"/>
                    <a:pt x="3474238" y="1108"/>
                    <a:pt x="3476210" y="3079"/>
                  </a:cubicBezTo>
                  <a:cubicBezTo>
                    <a:pt x="3478181" y="5051"/>
                    <a:pt x="3479289" y="7725"/>
                    <a:pt x="3479289" y="10513"/>
                  </a:cubicBezTo>
                  <a:lnTo>
                    <a:pt x="3479289" y="661370"/>
                  </a:lnTo>
                  <a:cubicBezTo>
                    <a:pt x="3479289" y="664158"/>
                    <a:pt x="3478181" y="666833"/>
                    <a:pt x="3476210" y="668804"/>
                  </a:cubicBezTo>
                  <a:cubicBezTo>
                    <a:pt x="3474238" y="670776"/>
                    <a:pt x="3471564" y="671883"/>
                    <a:pt x="3468776" y="671883"/>
                  </a:cubicBezTo>
                  <a:lnTo>
                    <a:pt x="10513" y="671883"/>
                  </a:lnTo>
                  <a:cubicBezTo>
                    <a:pt x="7725" y="671883"/>
                    <a:pt x="5051" y="670776"/>
                    <a:pt x="3079" y="668804"/>
                  </a:cubicBezTo>
                  <a:cubicBezTo>
                    <a:pt x="1108" y="666833"/>
                    <a:pt x="0" y="664158"/>
                    <a:pt x="0" y="661370"/>
                  </a:cubicBezTo>
                  <a:lnTo>
                    <a:pt x="0" y="10513"/>
                  </a:lnTo>
                  <a:cubicBezTo>
                    <a:pt x="0" y="7725"/>
                    <a:pt x="1108" y="5051"/>
                    <a:pt x="3079" y="3079"/>
                  </a:cubicBezTo>
                  <a:cubicBezTo>
                    <a:pt x="5051" y="1108"/>
                    <a:pt x="7725" y="0"/>
                    <a:pt x="10513" y="0"/>
                  </a:cubicBezTo>
                  <a:close/>
                </a:path>
              </a:pathLst>
            </a:custGeom>
            <a:solidFill>
              <a:srgbClr val="F7A81B"/>
            </a:solidFill>
          </p:spPr>
          <p:txBody>
            <a:bodyPr/>
            <a:lstStyle/>
            <a:p>
              <a:endParaRPr lang="en-US"/>
            </a:p>
          </p:txBody>
        </p:sp>
        <p:sp>
          <p:nvSpPr>
            <p:cNvPr id="4" name="TextBox 4"/>
            <p:cNvSpPr txBox="1"/>
            <p:nvPr/>
          </p:nvSpPr>
          <p:spPr>
            <a:xfrm>
              <a:off x="0" y="-38100"/>
              <a:ext cx="3479289" cy="70998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86204" y="2381493"/>
            <a:ext cx="10680059" cy="2084486"/>
          </a:xfrm>
          <a:prstGeom prst="rect">
            <a:avLst/>
          </a:prstGeom>
        </p:spPr>
        <p:txBody>
          <a:bodyPr lIns="0" tIns="0" rIns="0" bIns="0" rtlCol="0" anchor="t">
            <a:spAutoFit/>
          </a:bodyPr>
          <a:lstStyle/>
          <a:p>
            <a:pPr algn="l">
              <a:lnSpc>
                <a:spcPts val="8233"/>
              </a:lnSpc>
            </a:pPr>
            <a:r>
              <a:rPr lang="en-US" sz="6977">
                <a:solidFill>
                  <a:srgbClr val="17458F"/>
                </a:solidFill>
                <a:latin typeface="Open Sans Extra Bold"/>
                <a:ea typeface="Open Sans Extra Bold"/>
                <a:cs typeface="Open Sans Extra Bold"/>
                <a:sym typeface="Open Sans Extra Bold"/>
              </a:rPr>
              <a:t>WHY DO WE NEED TO PROTECT THE BRAND?</a:t>
            </a:r>
          </a:p>
        </p:txBody>
      </p:sp>
      <p:grpSp>
        <p:nvGrpSpPr>
          <p:cNvPr id="6" name="Group 6"/>
          <p:cNvGrpSpPr/>
          <p:nvPr/>
        </p:nvGrpSpPr>
        <p:grpSpPr>
          <a:xfrm>
            <a:off x="14803890" y="6598368"/>
            <a:ext cx="4910819" cy="422023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16017697" y="2378132"/>
            <a:ext cx="4910819" cy="4220235"/>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2004135" y="4879180"/>
            <a:ext cx="12299896" cy="3350257"/>
          </a:xfrm>
          <a:prstGeom prst="rect">
            <a:avLst/>
          </a:prstGeom>
        </p:spPr>
        <p:txBody>
          <a:bodyPr lIns="0" tIns="0" rIns="0" bIns="0" rtlCol="0" anchor="t">
            <a:spAutoFit/>
          </a:bodyPr>
          <a:lstStyle/>
          <a:p>
            <a:pPr algn="just">
              <a:lnSpc>
                <a:spcPts val="5375"/>
              </a:lnSpc>
            </a:pPr>
            <a:r>
              <a:rPr lang="en-US" sz="3839">
                <a:solidFill>
                  <a:srgbClr val="000000"/>
                </a:solidFill>
                <a:latin typeface="Open Sans Bold"/>
                <a:ea typeface="Open Sans Bold"/>
                <a:cs typeface="Open Sans Bold"/>
                <a:sym typeface="Open Sans Bold"/>
              </a:rPr>
              <a:t>We have an internationally recognized brand that people trust.  </a:t>
            </a:r>
          </a:p>
          <a:p>
            <a:pPr algn="just">
              <a:lnSpc>
                <a:spcPts val="5375"/>
              </a:lnSpc>
            </a:pPr>
            <a:endParaRPr lang="en-US" sz="3839">
              <a:solidFill>
                <a:srgbClr val="000000"/>
              </a:solidFill>
              <a:latin typeface="Open Sans Bold"/>
              <a:ea typeface="Open Sans Bold"/>
              <a:cs typeface="Open Sans Bold"/>
              <a:sym typeface="Open Sans Bold"/>
            </a:endParaRPr>
          </a:p>
          <a:p>
            <a:pPr algn="just">
              <a:lnSpc>
                <a:spcPts val="5375"/>
              </a:lnSpc>
            </a:pPr>
            <a:r>
              <a:rPr lang="en-US" sz="3839">
                <a:solidFill>
                  <a:srgbClr val="000000"/>
                </a:solidFill>
                <a:latin typeface="Open Sans Bold"/>
                <a:ea typeface="Open Sans Bold"/>
                <a:cs typeface="Open Sans Bold"/>
                <a:sym typeface="Open Sans Bold"/>
              </a:rPr>
              <a:t>It is part of our identity and we should take pride in our brand and our accomplishments.</a:t>
            </a:r>
          </a:p>
        </p:txBody>
      </p:sp>
      <p:grpSp>
        <p:nvGrpSpPr>
          <p:cNvPr id="13" name="Group 13"/>
          <p:cNvGrpSpPr/>
          <p:nvPr/>
        </p:nvGrpSpPr>
        <p:grpSpPr>
          <a:xfrm>
            <a:off x="341472" y="370047"/>
            <a:ext cx="4210323" cy="6419139"/>
            <a:chOff x="0" y="0"/>
            <a:chExt cx="3585346" cy="5466287"/>
          </a:xfrm>
        </p:grpSpPr>
        <p:sp>
          <p:nvSpPr>
            <p:cNvPr id="14" name="Freeform 14"/>
            <p:cNvSpPr/>
            <p:nvPr/>
          </p:nvSpPr>
          <p:spPr>
            <a:xfrm>
              <a:off x="0" y="0"/>
              <a:ext cx="3585346" cy="5466286"/>
            </a:xfrm>
            <a:custGeom>
              <a:avLst/>
              <a:gdLst/>
              <a:ahLst/>
              <a:cxnLst/>
              <a:rect l="l" t="t" r="r" b="b"/>
              <a:pathLst>
                <a:path w="3585346" h="5466286">
                  <a:moveTo>
                    <a:pt x="3421516" y="0"/>
                  </a:moveTo>
                  <a:lnTo>
                    <a:pt x="0" y="0"/>
                  </a:lnTo>
                  <a:lnTo>
                    <a:pt x="0" y="5466286"/>
                  </a:lnTo>
                  <a:lnTo>
                    <a:pt x="76200" y="5466286"/>
                  </a:lnTo>
                  <a:lnTo>
                    <a:pt x="76200" y="76200"/>
                  </a:lnTo>
                  <a:lnTo>
                    <a:pt x="3585346" y="76200"/>
                  </a:lnTo>
                  <a:lnTo>
                    <a:pt x="3585346" y="0"/>
                  </a:lnTo>
                  <a:close/>
                </a:path>
              </a:pathLst>
            </a:custGeom>
            <a:solidFill>
              <a:srgbClr val="00ADBB"/>
            </a:solidFill>
          </p:spPr>
          <p:txBody>
            <a:bodyPr/>
            <a:lstStyle/>
            <a:p>
              <a:endParaRPr lang="en-US"/>
            </a:p>
          </p:txBody>
        </p:sp>
      </p:grpSp>
      <p:sp>
        <p:nvSpPr>
          <p:cNvPr id="15" name="Freeform 15"/>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8008564" y="-1320878"/>
            <a:ext cx="16018266" cy="4359355"/>
          </a:xfrm>
          <a:custGeom>
            <a:avLst/>
            <a:gdLst/>
            <a:ahLst/>
            <a:cxnLst/>
            <a:rect l="l" t="t" r="r" b="b"/>
            <a:pathLst>
              <a:path w="16018266" h="4359355">
                <a:moveTo>
                  <a:pt x="0" y="0"/>
                </a:moveTo>
                <a:lnTo>
                  <a:pt x="16018266" y="0"/>
                </a:lnTo>
                <a:lnTo>
                  <a:pt x="16018266" y="4359355"/>
                </a:lnTo>
                <a:lnTo>
                  <a:pt x="0" y="4359355"/>
                </a:lnTo>
                <a:lnTo>
                  <a:pt x="0" y="0"/>
                </a:lnTo>
                <a:close/>
              </a:path>
            </a:pathLst>
          </a:custGeom>
          <a:blipFill>
            <a:blip r:embed="rId4"/>
            <a:stretch>
              <a:fillRect/>
            </a:stretch>
          </a:blipFill>
        </p:spPr>
        <p:txBody>
          <a:bodyPr/>
          <a:lstStyle/>
          <a:p>
            <a:endParaRPr lang="en-US"/>
          </a:p>
        </p:txBody>
      </p:sp>
      <p:sp>
        <p:nvSpPr>
          <p:cNvPr id="17" name="TextBox 17"/>
          <p:cNvSpPr txBox="1"/>
          <p:nvPr/>
        </p:nvSpPr>
        <p:spPr>
          <a:xfrm>
            <a:off x="3829370" y="9371344"/>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06469" y="1799559"/>
            <a:ext cx="8633034" cy="2234254"/>
            <a:chOff x="0" y="0"/>
            <a:chExt cx="2549256" cy="659755"/>
          </a:xfrm>
        </p:grpSpPr>
        <p:sp>
          <p:nvSpPr>
            <p:cNvPr id="3" name="Freeform 3"/>
            <p:cNvSpPr/>
            <p:nvPr/>
          </p:nvSpPr>
          <p:spPr>
            <a:xfrm>
              <a:off x="0" y="0"/>
              <a:ext cx="2549256" cy="659755"/>
            </a:xfrm>
            <a:custGeom>
              <a:avLst/>
              <a:gdLst/>
              <a:ahLst/>
              <a:cxnLst/>
              <a:rect l="l" t="t" r="r" b="b"/>
              <a:pathLst>
                <a:path w="2549256" h="659755">
                  <a:moveTo>
                    <a:pt x="14348" y="0"/>
                  </a:moveTo>
                  <a:lnTo>
                    <a:pt x="2534907" y="0"/>
                  </a:lnTo>
                  <a:cubicBezTo>
                    <a:pt x="2542832" y="0"/>
                    <a:pt x="2549256" y="6424"/>
                    <a:pt x="2549256" y="14348"/>
                  </a:cubicBezTo>
                  <a:lnTo>
                    <a:pt x="2549256" y="645406"/>
                  </a:lnTo>
                  <a:cubicBezTo>
                    <a:pt x="2549256" y="649212"/>
                    <a:pt x="2547744" y="652861"/>
                    <a:pt x="2545053" y="655552"/>
                  </a:cubicBezTo>
                  <a:cubicBezTo>
                    <a:pt x="2542362" y="658243"/>
                    <a:pt x="2538713" y="659755"/>
                    <a:pt x="2534907" y="659755"/>
                  </a:cubicBezTo>
                  <a:lnTo>
                    <a:pt x="14348" y="659755"/>
                  </a:lnTo>
                  <a:cubicBezTo>
                    <a:pt x="10543" y="659755"/>
                    <a:pt x="6893" y="658243"/>
                    <a:pt x="4203" y="655552"/>
                  </a:cubicBezTo>
                  <a:cubicBezTo>
                    <a:pt x="1512" y="652861"/>
                    <a:pt x="0" y="649212"/>
                    <a:pt x="0" y="645406"/>
                  </a:cubicBezTo>
                  <a:lnTo>
                    <a:pt x="0" y="14348"/>
                  </a:lnTo>
                  <a:cubicBezTo>
                    <a:pt x="0" y="10543"/>
                    <a:pt x="1512" y="6893"/>
                    <a:pt x="4203" y="4203"/>
                  </a:cubicBezTo>
                  <a:cubicBezTo>
                    <a:pt x="6893" y="1512"/>
                    <a:pt x="10543" y="0"/>
                    <a:pt x="14348" y="0"/>
                  </a:cubicBezTo>
                  <a:close/>
                </a:path>
              </a:pathLst>
            </a:custGeom>
            <a:solidFill>
              <a:srgbClr val="F7A81B"/>
            </a:solidFill>
          </p:spPr>
          <p:txBody>
            <a:bodyPr/>
            <a:lstStyle/>
            <a:p>
              <a:endParaRPr lang="en-US"/>
            </a:p>
          </p:txBody>
        </p:sp>
        <p:sp>
          <p:nvSpPr>
            <p:cNvPr id="4" name="TextBox 4"/>
            <p:cNvSpPr txBox="1"/>
            <p:nvPr/>
          </p:nvSpPr>
          <p:spPr>
            <a:xfrm>
              <a:off x="0" y="-38100"/>
              <a:ext cx="2549256" cy="69785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742041" y="1888198"/>
            <a:ext cx="3536383" cy="3039079"/>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7003868" y="928059"/>
            <a:ext cx="3536383" cy="303907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242437" y="-2111020"/>
            <a:ext cx="3536383" cy="303907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670086" y="-526745"/>
            <a:ext cx="3536383" cy="3039079"/>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7" name="AutoShape 17"/>
          <p:cNvSpPr/>
          <p:nvPr/>
        </p:nvSpPr>
        <p:spPr>
          <a:xfrm>
            <a:off x="-172221" y="9610725"/>
            <a:ext cx="483441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8" name="AutoShape 18"/>
          <p:cNvSpPr/>
          <p:nvPr/>
        </p:nvSpPr>
        <p:spPr>
          <a:xfrm>
            <a:off x="13453584" y="9563100"/>
            <a:ext cx="4834416" cy="0"/>
          </a:xfrm>
          <a:prstGeom prst="line">
            <a:avLst/>
          </a:prstGeom>
          <a:ln w="95250" cap="flat">
            <a:solidFill>
              <a:srgbClr val="17458F"/>
            </a:solidFill>
            <a:prstDash val="solid"/>
            <a:headEnd type="none" w="sm" len="sm"/>
            <a:tailEnd type="none" w="sm" len="sm"/>
          </a:ln>
        </p:spPr>
        <p:txBody>
          <a:bodyPr/>
          <a:lstStyle/>
          <a:p>
            <a:endParaRPr lang="en-US"/>
          </a:p>
        </p:txBody>
      </p:sp>
      <p:sp>
        <p:nvSpPr>
          <p:cNvPr id="19" name="Freeform 19"/>
          <p:cNvSpPr/>
          <p:nvPr/>
        </p:nvSpPr>
        <p:spPr>
          <a:xfrm>
            <a:off x="17211675" y="5143500"/>
            <a:ext cx="1917658" cy="1910467"/>
          </a:xfrm>
          <a:custGeom>
            <a:avLst/>
            <a:gdLst/>
            <a:ahLst/>
            <a:cxnLst/>
            <a:rect l="l" t="t" r="r" b="b"/>
            <a:pathLst>
              <a:path w="1917658" h="1910467">
                <a:moveTo>
                  <a:pt x="0" y="0"/>
                </a:moveTo>
                <a:lnTo>
                  <a:pt x="1917658" y="0"/>
                </a:lnTo>
                <a:lnTo>
                  <a:pt x="1917658" y="1910467"/>
                </a:lnTo>
                <a:lnTo>
                  <a:pt x="0" y="1910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a:off x="-888958" y="5143500"/>
            <a:ext cx="1917658" cy="1910467"/>
          </a:xfrm>
          <a:custGeom>
            <a:avLst/>
            <a:gdLst/>
            <a:ahLst/>
            <a:cxnLst/>
            <a:rect l="l" t="t" r="r" b="b"/>
            <a:pathLst>
              <a:path w="1917658" h="1910467">
                <a:moveTo>
                  <a:pt x="0" y="0"/>
                </a:moveTo>
                <a:lnTo>
                  <a:pt x="1917658" y="0"/>
                </a:lnTo>
                <a:lnTo>
                  <a:pt x="1917658" y="1910467"/>
                </a:lnTo>
                <a:lnTo>
                  <a:pt x="0" y="1910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7677720" y="-1526596"/>
            <a:ext cx="16018266" cy="4359355"/>
          </a:xfrm>
          <a:custGeom>
            <a:avLst/>
            <a:gdLst/>
            <a:ahLst/>
            <a:cxnLst/>
            <a:rect l="l" t="t" r="r" b="b"/>
            <a:pathLst>
              <a:path w="16018266" h="4359355">
                <a:moveTo>
                  <a:pt x="0" y="0"/>
                </a:moveTo>
                <a:lnTo>
                  <a:pt x="16018266" y="0"/>
                </a:lnTo>
                <a:lnTo>
                  <a:pt x="16018266" y="4359355"/>
                </a:lnTo>
                <a:lnTo>
                  <a:pt x="0" y="4359355"/>
                </a:lnTo>
                <a:lnTo>
                  <a:pt x="0" y="0"/>
                </a:lnTo>
                <a:close/>
              </a:path>
            </a:pathLst>
          </a:custGeom>
          <a:blipFill>
            <a:blip r:embed="rId6"/>
            <a:stretch>
              <a:fillRect/>
            </a:stretch>
          </a:blipFill>
        </p:spPr>
        <p:txBody>
          <a:bodyPr/>
          <a:lstStyle/>
          <a:p>
            <a:endParaRPr lang="en-US"/>
          </a:p>
        </p:txBody>
      </p:sp>
      <p:sp>
        <p:nvSpPr>
          <p:cNvPr id="22" name="TextBox 22"/>
          <p:cNvSpPr txBox="1"/>
          <p:nvPr/>
        </p:nvSpPr>
        <p:spPr>
          <a:xfrm>
            <a:off x="5206469" y="1932909"/>
            <a:ext cx="8575235" cy="1933051"/>
          </a:xfrm>
          <a:prstGeom prst="rect">
            <a:avLst/>
          </a:prstGeom>
        </p:spPr>
        <p:txBody>
          <a:bodyPr lIns="0" tIns="0" rIns="0" bIns="0" rtlCol="0" anchor="t">
            <a:spAutoFit/>
          </a:bodyPr>
          <a:lstStyle/>
          <a:p>
            <a:pPr algn="ctr">
              <a:lnSpc>
                <a:spcPts val="7407"/>
              </a:lnSpc>
            </a:pPr>
            <a:r>
              <a:rPr lang="en-US" sz="7482">
                <a:solidFill>
                  <a:srgbClr val="CB242E"/>
                </a:solidFill>
                <a:latin typeface="Open Sans Extra Bold"/>
                <a:ea typeface="Open Sans Extra Bold"/>
                <a:cs typeface="Open Sans Extra Bold"/>
                <a:sym typeface="Open Sans Extra Bold"/>
              </a:rPr>
              <a:t>WHY SHARE OUR STORY?</a:t>
            </a:r>
          </a:p>
        </p:txBody>
      </p:sp>
      <p:sp>
        <p:nvSpPr>
          <p:cNvPr id="23" name="TextBox 23"/>
          <p:cNvSpPr txBox="1"/>
          <p:nvPr/>
        </p:nvSpPr>
        <p:spPr>
          <a:xfrm>
            <a:off x="1366047" y="4640262"/>
            <a:ext cx="15637821" cy="3803635"/>
          </a:xfrm>
          <a:prstGeom prst="rect">
            <a:avLst/>
          </a:prstGeom>
        </p:spPr>
        <p:txBody>
          <a:bodyPr lIns="0" tIns="0" rIns="0" bIns="0" rtlCol="0" anchor="t">
            <a:spAutoFit/>
          </a:bodyPr>
          <a:lstStyle/>
          <a:p>
            <a:pPr marL="777240" lvl="1" indent="-388620" algn="just">
              <a:lnSpc>
                <a:spcPts val="5040"/>
              </a:lnSpc>
              <a:buFont typeface="Arial"/>
              <a:buChar char="•"/>
            </a:pPr>
            <a:r>
              <a:rPr lang="en-US" sz="3600">
                <a:solidFill>
                  <a:srgbClr val="000000"/>
                </a:solidFill>
                <a:latin typeface="Open Sans"/>
                <a:ea typeface="Open Sans"/>
                <a:cs typeface="Open Sans"/>
                <a:sym typeface="Open Sans"/>
              </a:rPr>
              <a:t>Build trust in the community.  </a:t>
            </a:r>
          </a:p>
          <a:p>
            <a:pPr marL="777240" lvl="1" indent="-388620" algn="just">
              <a:lnSpc>
                <a:spcPts val="5040"/>
              </a:lnSpc>
              <a:buFont typeface="Arial"/>
              <a:buChar char="•"/>
            </a:pPr>
            <a:r>
              <a:rPr lang="en-US" sz="3600">
                <a:solidFill>
                  <a:srgbClr val="000000"/>
                </a:solidFill>
                <a:latin typeface="Open Sans"/>
                <a:ea typeface="Open Sans"/>
                <a:cs typeface="Open Sans"/>
                <a:sym typeface="Open Sans"/>
              </a:rPr>
              <a:t>Increase Contribution.  People may resonate with your story.</a:t>
            </a:r>
          </a:p>
          <a:p>
            <a:pPr marL="777240" lvl="1" indent="-388620" algn="just">
              <a:lnSpc>
                <a:spcPts val="5040"/>
              </a:lnSpc>
              <a:buFont typeface="Arial"/>
              <a:buChar char="•"/>
            </a:pPr>
            <a:r>
              <a:rPr lang="en-US" sz="3600">
                <a:solidFill>
                  <a:srgbClr val="000000"/>
                </a:solidFill>
                <a:latin typeface="Open Sans"/>
                <a:ea typeface="Open Sans"/>
                <a:cs typeface="Open Sans"/>
                <a:sym typeface="Open Sans"/>
              </a:rPr>
              <a:t>Increase Participation.  People may want to help.</a:t>
            </a:r>
          </a:p>
          <a:p>
            <a:pPr algn="just">
              <a:lnSpc>
                <a:spcPts val="5040"/>
              </a:lnSpc>
            </a:pPr>
            <a:endParaRPr lang="en-US" sz="3600">
              <a:solidFill>
                <a:srgbClr val="000000"/>
              </a:solidFill>
              <a:latin typeface="Open Sans"/>
              <a:ea typeface="Open Sans"/>
              <a:cs typeface="Open Sans"/>
              <a:sym typeface="Open Sans"/>
            </a:endParaRPr>
          </a:p>
          <a:p>
            <a:pPr marL="777240" lvl="1" indent="-388620" algn="just">
              <a:lnSpc>
                <a:spcPts val="5040"/>
              </a:lnSpc>
              <a:buFont typeface="Arial"/>
              <a:buChar char="•"/>
            </a:pPr>
            <a:r>
              <a:rPr lang="en-US" sz="3600">
                <a:solidFill>
                  <a:srgbClr val="000000"/>
                </a:solidFill>
                <a:latin typeface="Open Sans"/>
                <a:ea typeface="Open Sans"/>
                <a:cs typeface="Open Sans"/>
                <a:sym typeface="Open Sans"/>
              </a:rPr>
              <a:t>Get the word out and stop being the best kept secret in town.  It is okay to share what your club's doing in the community!</a:t>
            </a:r>
          </a:p>
        </p:txBody>
      </p:sp>
      <p:sp>
        <p:nvSpPr>
          <p:cNvPr id="24" name="TextBox 24"/>
          <p:cNvSpPr txBox="1"/>
          <p:nvPr/>
        </p:nvSpPr>
        <p:spPr>
          <a:xfrm>
            <a:off x="5426498" y="9239567"/>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70479" y="720777"/>
            <a:ext cx="9901408" cy="1333084"/>
            <a:chOff x="0" y="0"/>
            <a:chExt cx="2923795" cy="393648"/>
          </a:xfrm>
        </p:grpSpPr>
        <p:sp>
          <p:nvSpPr>
            <p:cNvPr id="3" name="Freeform 3"/>
            <p:cNvSpPr/>
            <p:nvPr/>
          </p:nvSpPr>
          <p:spPr>
            <a:xfrm>
              <a:off x="0" y="0"/>
              <a:ext cx="2923795" cy="393648"/>
            </a:xfrm>
            <a:custGeom>
              <a:avLst/>
              <a:gdLst/>
              <a:ahLst/>
              <a:cxnLst/>
              <a:rect l="l" t="t" r="r" b="b"/>
              <a:pathLst>
                <a:path w="2923795" h="393648">
                  <a:moveTo>
                    <a:pt x="12510" y="0"/>
                  </a:moveTo>
                  <a:lnTo>
                    <a:pt x="2911285" y="0"/>
                  </a:lnTo>
                  <a:cubicBezTo>
                    <a:pt x="2918194" y="0"/>
                    <a:pt x="2923795" y="5601"/>
                    <a:pt x="2923795" y="12510"/>
                  </a:cubicBezTo>
                  <a:lnTo>
                    <a:pt x="2923795" y="381137"/>
                  </a:lnTo>
                  <a:cubicBezTo>
                    <a:pt x="2923795" y="388046"/>
                    <a:pt x="2918194" y="393648"/>
                    <a:pt x="2911285" y="393648"/>
                  </a:cubicBezTo>
                  <a:lnTo>
                    <a:pt x="12510" y="393648"/>
                  </a:lnTo>
                  <a:cubicBezTo>
                    <a:pt x="9192" y="393648"/>
                    <a:pt x="6010" y="392330"/>
                    <a:pt x="3664" y="389983"/>
                  </a:cubicBezTo>
                  <a:cubicBezTo>
                    <a:pt x="1318" y="387637"/>
                    <a:pt x="0" y="384455"/>
                    <a:pt x="0" y="381137"/>
                  </a:cubicBezTo>
                  <a:lnTo>
                    <a:pt x="0" y="12510"/>
                  </a:lnTo>
                  <a:cubicBezTo>
                    <a:pt x="0" y="5601"/>
                    <a:pt x="5601" y="0"/>
                    <a:pt x="12510" y="0"/>
                  </a:cubicBezTo>
                  <a:close/>
                </a:path>
              </a:pathLst>
            </a:custGeom>
            <a:solidFill>
              <a:srgbClr val="F7A81B"/>
            </a:solidFill>
          </p:spPr>
          <p:txBody>
            <a:bodyPr/>
            <a:lstStyle/>
            <a:p>
              <a:endParaRPr lang="en-US"/>
            </a:p>
          </p:txBody>
        </p:sp>
        <p:sp>
          <p:nvSpPr>
            <p:cNvPr id="4" name="TextBox 4"/>
            <p:cNvSpPr txBox="1"/>
            <p:nvPr/>
          </p:nvSpPr>
          <p:spPr>
            <a:xfrm>
              <a:off x="0" y="-38100"/>
              <a:ext cx="2923795" cy="43174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7647" y="649302"/>
            <a:ext cx="3335294" cy="2866268"/>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313759" y="3460146"/>
            <a:ext cx="3743886" cy="3217402"/>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13453584" y="9563100"/>
            <a:ext cx="4834416" cy="0"/>
          </a:xfrm>
          <a:prstGeom prst="line">
            <a:avLst/>
          </a:prstGeom>
          <a:ln w="95250" cap="flat">
            <a:solidFill>
              <a:srgbClr val="17458F"/>
            </a:solidFill>
            <a:prstDash val="solid"/>
            <a:headEnd type="none" w="sm" len="sm"/>
            <a:tailEnd type="none" w="sm" len="sm"/>
          </a:ln>
        </p:spPr>
        <p:txBody>
          <a:bodyPr/>
          <a:lstStyle/>
          <a:p>
            <a:endParaRPr lang="en-US"/>
          </a:p>
        </p:txBody>
      </p:sp>
      <p:sp>
        <p:nvSpPr>
          <p:cNvPr id="12" name="AutoShape 12"/>
          <p:cNvSpPr/>
          <p:nvPr/>
        </p:nvSpPr>
        <p:spPr>
          <a:xfrm>
            <a:off x="-172221" y="9610725"/>
            <a:ext cx="483441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3" name="Freeform 13"/>
          <p:cNvSpPr/>
          <p:nvPr/>
        </p:nvSpPr>
        <p:spPr>
          <a:xfrm>
            <a:off x="17122395" y="7395776"/>
            <a:ext cx="1917658" cy="1910467"/>
          </a:xfrm>
          <a:custGeom>
            <a:avLst/>
            <a:gdLst/>
            <a:ahLst/>
            <a:cxnLst/>
            <a:rect l="l" t="t" r="r" b="b"/>
            <a:pathLst>
              <a:path w="1917658" h="1910467">
                <a:moveTo>
                  <a:pt x="0" y="0"/>
                </a:moveTo>
                <a:lnTo>
                  <a:pt x="1917658" y="0"/>
                </a:lnTo>
                <a:lnTo>
                  <a:pt x="1917658" y="1910466"/>
                </a:lnTo>
                <a:lnTo>
                  <a:pt x="0" y="19104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8930650" y="-1364466"/>
            <a:ext cx="14799009" cy="4027536"/>
          </a:xfrm>
          <a:custGeom>
            <a:avLst/>
            <a:gdLst/>
            <a:ahLst/>
            <a:cxnLst/>
            <a:rect l="l" t="t" r="r" b="b"/>
            <a:pathLst>
              <a:path w="14799009" h="4027536">
                <a:moveTo>
                  <a:pt x="0" y="0"/>
                </a:moveTo>
                <a:lnTo>
                  <a:pt x="14799009" y="0"/>
                </a:lnTo>
                <a:lnTo>
                  <a:pt x="14799009" y="4027536"/>
                </a:lnTo>
                <a:lnTo>
                  <a:pt x="0" y="4027536"/>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3046704" y="1019663"/>
            <a:ext cx="9312781" cy="858696"/>
          </a:xfrm>
          <a:prstGeom prst="rect">
            <a:avLst/>
          </a:prstGeom>
        </p:spPr>
        <p:txBody>
          <a:bodyPr lIns="0" tIns="0" rIns="0" bIns="0" rtlCol="0" anchor="t">
            <a:spAutoFit/>
          </a:bodyPr>
          <a:lstStyle/>
          <a:p>
            <a:pPr algn="ctr">
              <a:lnSpc>
                <a:spcPts val="6417"/>
              </a:lnSpc>
            </a:pPr>
            <a:r>
              <a:rPr lang="en-US" sz="6482">
                <a:solidFill>
                  <a:srgbClr val="17458F"/>
                </a:solidFill>
                <a:latin typeface="Open Sans Extra Bold"/>
                <a:ea typeface="Open Sans Extra Bold"/>
                <a:cs typeface="Open Sans Extra Bold"/>
                <a:sym typeface="Open Sans Extra Bold"/>
              </a:rPr>
              <a:t>TOOLS / RESOURCES</a:t>
            </a:r>
          </a:p>
        </p:txBody>
      </p:sp>
      <p:sp>
        <p:nvSpPr>
          <p:cNvPr id="16" name="TextBox 16"/>
          <p:cNvSpPr txBox="1"/>
          <p:nvPr/>
        </p:nvSpPr>
        <p:spPr>
          <a:xfrm>
            <a:off x="5299259" y="9239567"/>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
        <p:nvSpPr>
          <p:cNvPr id="17" name="TextBox 17"/>
          <p:cNvSpPr txBox="1"/>
          <p:nvPr/>
        </p:nvSpPr>
        <p:spPr>
          <a:xfrm>
            <a:off x="2903829" y="2330730"/>
            <a:ext cx="9123086" cy="887095"/>
          </a:xfrm>
          <a:prstGeom prst="rect">
            <a:avLst/>
          </a:prstGeom>
        </p:spPr>
        <p:txBody>
          <a:bodyPr lIns="0" tIns="0" rIns="0" bIns="0" rtlCol="0" anchor="t">
            <a:spAutoFit/>
          </a:bodyPr>
          <a:lstStyle/>
          <a:p>
            <a:pPr marL="1122679" lvl="1" indent="-561340" algn="l">
              <a:lnSpc>
                <a:spcPts val="7279"/>
              </a:lnSpc>
              <a:buFont typeface="Arial"/>
              <a:buChar char="•"/>
            </a:pPr>
            <a:r>
              <a:rPr lang="en-US" sz="5199">
                <a:solidFill>
                  <a:srgbClr val="4F4E97"/>
                </a:solidFill>
                <a:latin typeface="Open Sans Bold"/>
                <a:ea typeface="Open Sans Bold"/>
                <a:cs typeface="Open Sans Bold"/>
                <a:sym typeface="Open Sans Bold"/>
              </a:rPr>
              <a:t>Rotary Brand Center</a:t>
            </a:r>
          </a:p>
        </p:txBody>
      </p:sp>
      <p:sp>
        <p:nvSpPr>
          <p:cNvPr id="18" name="TextBox 18"/>
          <p:cNvSpPr txBox="1"/>
          <p:nvPr/>
        </p:nvSpPr>
        <p:spPr>
          <a:xfrm>
            <a:off x="4185637" y="3314590"/>
            <a:ext cx="12114690" cy="2380615"/>
          </a:xfrm>
          <a:prstGeom prst="rect">
            <a:avLst/>
          </a:prstGeom>
        </p:spPr>
        <p:txBody>
          <a:bodyPr lIns="0" tIns="0" rIns="0" bIns="0" rtlCol="0" anchor="t">
            <a:spAutoFit/>
          </a:bodyPr>
          <a:lstStyle/>
          <a:p>
            <a:pPr algn="just">
              <a:lnSpc>
                <a:spcPts val="4759"/>
              </a:lnSpc>
            </a:pPr>
            <a:r>
              <a:rPr lang="en-US" sz="3399">
                <a:solidFill>
                  <a:srgbClr val="000000"/>
                </a:solidFill>
                <a:latin typeface="Canva Sans"/>
                <a:ea typeface="Canva Sans"/>
                <a:cs typeface="Canva Sans"/>
                <a:sym typeface="Canva Sans"/>
              </a:rPr>
              <a:t>Don't know where to get your Club logo?  Don't have a clean logo to share anymore? </a:t>
            </a:r>
          </a:p>
          <a:p>
            <a:pPr algn="just">
              <a:lnSpc>
                <a:spcPts val="4759"/>
              </a:lnSpc>
            </a:pPr>
            <a:endParaRPr lang="en-US" sz="3399">
              <a:solidFill>
                <a:srgbClr val="000000"/>
              </a:solidFill>
              <a:latin typeface="Canva Sans"/>
              <a:ea typeface="Canva Sans"/>
              <a:cs typeface="Canva Sans"/>
              <a:sym typeface="Canva Sans"/>
            </a:endParaRPr>
          </a:p>
          <a:p>
            <a:pPr algn="just">
              <a:lnSpc>
                <a:spcPts val="4759"/>
              </a:lnSpc>
            </a:pPr>
            <a:r>
              <a:rPr lang="en-US" sz="3399">
                <a:solidFill>
                  <a:srgbClr val="000000"/>
                </a:solidFill>
                <a:latin typeface="Canva Sans Bold"/>
                <a:ea typeface="Canva Sans Bold"/>
                <a:cs typeface="Canva Sans Bold"/>
                <a:sym typeface="Canva Sans Bold"/>
              </a:rPr>
              <a:t>The Brand Center is your one stop shop to get it all done.  </a:t>
            </a:r>
          </a:p>
        </p:txBody>
      </p:sp>
      <p:sp>
        <p:nvSpPr>
          <p:cNvPr id="19" name="TextBox 19"/>
          <p:cNvSpPr txBox="1"/>
          <p:nvPr/>
        </p:nvSpPr>
        <p:spPr>
          <a:xfrm>
            <a:off x="2903829" y="5933330"/>
            <a:ext cx="11683816" cy="887095"/>
          </a:xfrm>
          <a:prstGeom prst="rect">
            <a:avLst/>
          </a:prstGeom>
        </p:spPr>
        <p:txBody>
          <a:bodyPr lIns="0" tIns="0" rIns="0" bIns="0" rtlCol="0" anchor="t">
            <a:spAutoFit/>
          </a:bodyPr>
          <a:lstStyle/>
          <a:p>
            <a:pPr marL="1122679" lvl="1" indent="-561340" algn="l">
              <a:lnSpc>
                <a:spcPts val="7279"/>
              </a:lnSpc>
              <a:buFont typeface="Arial"/>
              <a:buChar char="•"/>
            </a:pPr>
            <a:r>
              <a:rPr lang="en-US" sz="5199">
                <a:solidFill>
                  <a:srgbClr val="9D62A8"/>
                </a:solidFill>
                <a:latin typeface="Open Sans Bold"/>
                <a:ea typeface="Open Sans Bold"/>
                <a:cs typeface="Open Sans Bold"/>
                <a:sym typeface="Open Sans Bold"/>
              </a:rPr>
              <a:t>Zone PI Site:  elevaterotary.org</a:t>
            </a:r>
          </a:p>
        </p:txBody>
      </p:sp>
      <p:sp>
        <p:nvSpPr>
          <p:cNvPr id="20" name="TextBox 20"/>
          <p:cNvSpPr txBox="1"/>
          <p:nvPr/>
        </p:nvSpPr>
        <p:spPr>
          <a:xfrm>
            <a:off x="4025484" y="7077600"/>
            <a:ext cx="11845308" cy="2980690"/>
          </a:xfrm>
          <a:prstGeom prst="rect">
            <a:avLst/>
          </a:prstGeom>
        </p:spPr>
        <p:txBody>
          <a:bodyPr lIns="0" tIns="0" rIns="0" bIns="0" rtlCol="0" anchor="t">
            <a:spAutoFit/>
          </a:bodyPr>
          <a:lstStyle/>
          <a:p>
            <a:pPr algn="just">
              <a:lnSpc>
                <a:spcPts val="4759"/>
              </a:lnSpc>
            </a:pPr>
            <a:r>
              <a:rPr lang="en-US" sz="3399">
                <a:solidFill>
                  <a:srgbClr val="000000"/>
                </a:solidFill>
                <a:latin typeface="Canva Sans"/>
                <a:ea typeface="Canva Sans"/>
                <a:cs typeface="Canva Sans"/>
                <a:sym typeface="Canva Sans"/>
              </a:rPr>
              <a:t>This is your one stop shop for all Zone related PI needs from resource guides to the PI Toolkit.  Everything's at your fingertips here including the Zone PI contact info.</a:t>
            </a:r>
          </a:p>
          <a:p>
            <a:pPr algn="just">
              <a:lnSpc>
                <a:spcPts val="4759"/>
              </a:lnSpc>
            </a:pPr>
            <a:endParaRPr lang="en-US" sz="3399">
              <a:solidFill>
                <a:srgbClr val="000000"/>
              </a:solidFill>
              <a:latin typeface="Canva Sans"/>
              <a:ea typeface="Canva Sans"/>
              <a:cs typeface="Canva Sans"/>
              <a:sym typeface="Canva Sans"/>
            </a:endParaRPr>
          </a:p>
          <a:p>
            <a:pPr algn="just">
              <a:lnSpc>
                <a:spcPts val="4759"/>
              </a:lnSpc>
            </a:pPr>
            <a:endParaRPr lang="en-US" sz="3399">
              <a:solidFill>
                <a:srgbClr val="000000"/>
              </a:solidFill>
              <a:latin typeface="Canva Sans"/>
              <a:ea typeface="Canva Sans"/>
              <a:cs typeface="Canva Sans"/>
              <a:sym typeface="Canv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11077" y="1058607"/>
            <a:ext cx="9589006" cy="1333084"/>
            <a:chOff x="0" y="0"/>
            <a:chExt cx="2831546" cy="393648"/>
          </a:xfrm>
        </p:grpSpPr>
        <p:sp>
          <p:nvSpPr>
            <p:cNvPr id="3" name="Freeform 3"/>
            <p:cNvSpPr/>
            <p:nvPr/>
          </p:nvSpPr>
          <p:spPr>
            <a:xfrm>
              <a:off x="0" y="0"/>
              <a:ext cx="2831546" cy="393648"/>
            </a:xfrm>
            <a:custGeom>
              <a:avLst/>
              <a:gdLst/>
              <a:ahLst/>
              <a:cxnLst/>
              <a:rect l="l" t="t" r="r" b="b"/>
              <a:pathLst>
                <a:path w="2831546" h="393648">
                  <a:moveTo>
                    <a:pt x="12918" y="0"/>
                  </a:moveTo>
                  <a:lnTo>
                    <a:pt x="2818628" y="0"/>
                  </a:lnTo>
                  <a:cubicBezTo>
                    <a:pt x="2825762" y="0"/>
                    <a:pt x="2831546" y="5784"/>
                    <a:pt x="2831546" y="12918"/>
                  </a:cubicBezTo>
                  <a:lnTo>
                    <a:pt x="2831546" y="380730"/>
                  </a:lnTo>
                  <a:cubicBezTo>
                    <a:pt x="2831546" y="387864"/>
                    <a:pt x="2825762" y="393648"/>
                    <a:pt x="2818628" y="393648"/>
                  </a:cubicBezTo>
                  <a:lnTo>
                    <a:pt x="12918" y="393648"/>
                  </a:lnTo>
                  <a:cubicBezTo>
                    <a:pt x="5784" y="393648"/>
                    <a:pt x="0" y="387864"/>
                    <a:pt x="0" y="380730"/>
                  </a:cubicBezTo>
                  <a:lnTo>
                    <a:pt x="0" y="12918"/>
                  </a:lnTo>
                  <a:cubicBezTo>
                    <a:pt x="0" y="5784"/>
                    <a:pt x="5784" y="0"/>
                    <a:pt x="12918" y="0"/>
                  </a:cubicBezTo>
                  <a:close/>
                </a:path>
              </a:pathLst>
            </a:custGeom>
            <a:solidFill>
              <a:srgbClr val="F7A81B"/>
            </a:solidFill>
          </p:spPr>
          <p:txBody>
            <a:bodyPr/>
            <a:lstStyle/>
            <a:p>
              <a:endParaRPr lang="en-US"/>
            </a:p>
          </p:txBody>
        </p:sp>
        <p:sp>
          <p:nvSpPr>
            <p:cNvPr id="4" name="TextBox 4"/>
            <p:cNvSpPr txBox="1"/>
            <p:nvPr/>
          </p:nvSpPr>
          <p:spPr>
            <a:xfrm>
              <a:off x="0" y="-38100"/>
              <a:ext cx="2831546" cy="43174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67647" y="1028700"/>
            <a:ext cx="3335294" cy="2866268"/>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313759" y="3460146"/>
            <a:ext cx="3743886" cy="3217402"/>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13453584" y="9563100"/>
            <a:ext cx="4834416" cy="0"/>
          </a:xfrm>
          <a:prstGeom prst="line">
            <a:avLst/>
          </a:prstGeom>
          <a:ln w="95250" cap="flat">
            <a:solidFill>
              <a:srgbClr val="17458F"/>
            </a:solidFill>
            <a:prstDash val="solid"/>
            <a:headEnd type="none" w="sm" len="sm"/>
            <a:tailEnd type="none" w="sm" len="sm"/>
          </a:ln>
        </p:spPr>
        <p:txBody>
          <a:bodyPr/>
          <a:lstStyle/>
          <a:p>
            <a:endParaRPr lang="en-US"/>
          </a:p>
        </p:txBody>
      </p:sp>
      <p:sp>
        <p:nvSpPr>
          <p:cNvPr id="12" name="AutoShape 12"/>
          <p:cNvSpPr/>
          <p:nvPr/>
        </p:nvSpPr>
        <p:spPr>
          <a:xfrm>
            <a:off x="-172221" y="9610725"/>
            <a:ext cx="483441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3" name="Freeform 13"/>
          <p:cNvSpPr/>
          <p:nvPr/>
        </p:nvSpPr>
        <p:spPr>
          <a:xfrm>
            <a:off x="17560959" y="7043730"/>
            <a:ext cx="1917658" cy="1910467"/>
          </a:xfrm>
          <a:custGeom>
            <a:avLst/>
            <a:gdLst/>
            <a:ahLst/>
            <a:cxnLst/>
            <a:rect l="l" t="t" r="r" b="b"/>
            <a:pathLst>
              <a:path w="1917658" h="1910467">
                <a:moveTo>
                  <a:pt x="0" y="0"/>
                </a:moveTo>
                <a:lnTo>
                  <a:pt x="1917658" y="0"/>
                </a:lnTo>
                <a:lnTo>
                  <a:pt x="1917658" y="1910467"/>
                </a:lnTo>
                <a:lnTo>
                  <a:pt x="0" y="1910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8179532" y="-1340829"/>
            <a:ext cx="16018266" cy="4359355"/>
          </a:xfrm>
          <a:custGeom>
            <a:avLst/>
            <a:gdLst/>
            <a:ahLst/>
            <a:cxnLst/>
            <a:rect l="l" t="t" r="r" b="b"/>
            <a:pathLst>
              <a:path w="16018266" h="4359355">
                <a:moveTo>
                  <a:pt x="0" y="0"/>
                </a:moveTo>
                <a:lnTo>
                  <a:pt x="16018266" y="0"/>
                </a:lnTo>
                <a:lnTo>
                  <a:pt x="16018266" y="4359356"/>
                </a:lnTo>
                <a:lnTo>
                  <a:pt x="0" y="4359356"/>
                </a:lnTo>
                <a:lnTo>
                  <a:pt x="0" y="0"/>
                </a:lnTo>
                <a:close/>
              </a:path>
            </a:pathLst>
          </a:custGeom>
          <a:blipFill>
            <a:blip r:embed="rId4"/>
            <a:stretch>
              <a:fillRect/>
            </a:stretch>
          </a:blipFill>
        </p:spPr>
        <p:txBody>
          <a:bodyPr/>
          <a:lstStyle/>
          <a:p>
            <a:endParaRPr lang="en-US"/>
          </a:p>
        </p:txBody>
      </p:sp>
      <p:sp>
        <p:nvSpPr>
          <p:cNvPr id="15" name="TextBox 15"/>
          <p:cNvSpPr txBox="1"/>
          <p:nvPr/>
        </p:nvSpPr>
        <p:spPr>
          <a:xfrm>
            <a:off x="2687302" y="1357493"/>
            <a:ext cx="9312781" cy="858696"/>
          </a:xfrm>
          <a:prstGeom prst="rect">
            <a:avLst/>
          </a:prstGeom>
        </p:spPr>
        <p:txBody>
          <a:bodyPr lIns="0" tIns="0" rIns="0" bIns="0" rtlCol="0" anchor="t">
            <a:spAutoFit/>
          </a:bodyPr>
          <a:lstStyle/>
          <a:p>
            <a:pPr algn="ctr">
              <a:lnSpc>
                <a:spcPts val="6417"/>
              </a:lnSpc>
            </a:pPr>
            <a:r>
              <a:rPr lang="en-US" sz="6482">
                <a:solidFill>
                  <a:srgbClr val="17458F"/>
                </a:solidFill>
                <a:latin typeface="Open Sans Extra Bold"/>
                <a:ea typeface="Open Sans Extra Bold"/>
                <a:cs typeface="Open Sans Extra Bold"/>
                <a:sym typeface="Open Sans Extra Bold"/>
              </a:rPr>
              <a:t>TOOLS / RESOURCES</a:t>
            </a:r>
          </a:p>
        </p:txBody>
      </p:sp>
      <p:sp>
        <p:nvSpPr>
          <p:cNvPr id="16" name="TextBox 16"/>
          <p:cNvSpPr txBox="1"/>
          <p:nvPr/>
        </p:nvSpPr>
        <p:spPr>
          <a:xfrm>
            <a:off x="5299259" y="9239567"/>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
        <p:nvSpPr>
          <p:cNvPr id="17" name="TextBox 17"/>
          <p:cNvSpPr txBox="1"/>
          <p:nvPr/>
        </p:nvSpPr>
        <p:spPr>
          <a:xfrm>
            <a:off x="2644037" y="2527354"/>
            <a:ext cx="9123086" cy="887095"/>
          </a:xfrm>
          <a:prstGeom prst="rect">
            <a:avLst/>
          </a:prstGeom>
        </p:spPr>
        <p:txBody>
          <a:bodyPr lIns="0" tIns="0" rIns="0" bIns="0" rtlCol="0" anchor="t">
            <a:spAutoFit/>
          </a:bodyPr>
          <a:lstStyle/>
          <a:p>
            <a:pPr marL="1122679" lvl="1" indent="-561340" algn="l">
              <a:lnSpc>
                <a:spcPts val="7279"/>
              </a:lnSpc>
              <a:buFont typeface="Arial"/>
              <a:buChar char="•"/>
            </a:pPr>
            <a:r>
              <a:rPr lang="en-US" sz="5199">
                <a:solidFill>
                  <a:srgbClr val="4F4E97"/>
                </a:solidFill>
                <a:latin typeface="Open Sans Bold"/>
                <a:ea typeface="Open Sans Bold"/>
                <a:cs typeface="Open Sans Bold"/>
                <a:sym typeface="Open Sans Bold"/>
              </a:rPr>
              <a:t>Canva.com</a:t>
            </a:r>
          </a:p>
        </p:txBody>
      </p:sp>
      <p:sp>
        <p:nvSpPr>
          <p:cNvPr id="18" name="TextBox 18"/>
          <p:cNvSpPr txBox="1"/>
          <p:nvPr/>
        </p:nvSpPr>
        <p:spPr>
          <a:xfrm>
            <a:off x="3644776" y="3437468"/>
            <a:ext cx="13461601" cy="2380615"/>
          </a:xfrm>
          <a:prstGeom prst="rect">
            <a:avLst/>
          </a:prstGeom>
        </p:spPr>
        <p:txBody>
          <a:bodyPr lIns="0" tIns="0" rIns="0" bIns="0" rtlCol="0" anchor="t">
            <a:spAutoFit/>
          </a:bodyPr>
          <a:lstStyle/>
          <a:p>
            <a:pPr algn="just">
              <a:lnSpc>
                <a:spcPts val="4759"/>
              </a:lnSpc>
            </a:pPr>
            <a:r>
              <a:rPr lang="en-US" sz="3399">
                <a:solidFill>
                  <a:srgbClr val="000000"/>
                </a:solidFill>
                <a:latin typeface="Canva Sans"/>
                <a:ea typeface="Canva Sans"/>
                <a:cs typeface="Canva Sans"/>
                <a:sym typeface="Canva Sans"/>
              </a:rPr>
              <a:t>We have setup a District wide Canva account that the PIC for each club can have access to.  We've already uploaded all the colors and fonts, plus other templates to make content creation stress free for you!</a:t>
            </a:r>
          </a:p>
        </p:txBody>
      </p:sp>
      <p:sp>
        <p:nvSpPr>
          <p:cNvPr id="19" name="TextBox 19"/>
          <p:cNvSpPr txBox="1"/>
          <p:nvPr/>
        </p:nvSpPr>
        <p:spPr>
          <a:xfrm>
            <a:off x="2687302" y="5869173"/>
            <a:ext cx="11683816" cy="887095"/>
          </a:xfrm>
          <a:prstGeom prst="rect">
            <a:avLst/>
          </a:prstGeom>
        </p:spPr>
        <p:txBody>
          <a:bodyPr lIns="0" tIns="0" rIns="0" bIns="0" rtlCol="0" anchor="t">
            <a:spAutoFit/>
          </a:bodyPr>
          <a:lstStyle/>
          <a:p>
            <a:pPr marL="1122679" lvl="1" indent="-561340" algn="l">
              <a:lnSpc>
                <a:spcPts val="7279"/>
              </a:lnSpc>
              <a:buFont typeface="Arial"/>
              <a:buChar char="•"/>
            </a:pPr>
            <a:r>
              <a:rPr lang="en-US" sz="5199">
                <a:solidFill>
                  <a:srgbClr val="9D62A8"/>
                </a:solidFill>
                <a:latin typeface="Open Sans Bold"/>
                <a:ea typeface="Open Sans Bold"/>
                <a:cs typeface="Open Sans Bold"/>
                <a:sym typeface="Open Sans Bold"/>
              </a:rPr>
              <a:t>Your Local News Outlets</a:t>
            </a:r>
          </a:p>
        </p:txBody>
      </p:sp>
      <p:sp>
        <p:nvSpPr>
          <p:cNvPr id="20" name="TextBox 20"/>
          <p:cNvSpPr txBox="1"/>
          <p:nvPr/>
        </p:nvSpPr>
        <p:spPr>
          <a:xfrm>
            <a:off x="4040431" y="6775318"/>
            <a:ext cx="13065946" cy="2380615"/>
          </a:xfrm>
          <a:prstGeom prst="rect">
            <a:avLst/>
          </a:prstGeom>
        </p:spPr>
        <p:txBody>
          <a:bodyPr lIns="0" tIns="0" rIns="0" bIns="0" rtlCol="0" anchor="t">
            <a:spAutoFit/>
          </a:bodyPr>
          <a:lstStyle/>
          <a:p>
            <a:pPr algn="just">
              <a:lnSpc>
                <a:spcPts val="4759"/>
              </a:lnSpc>
            </a:pPr>
            <a:r>
              <a:rPr lang="en-US" sz="3399">
                <a:solidFill>
                  <a:srgbClr val="000000"/>
                </a:solidFill>
                <a:latin typeface="Canva Sans"/>
                <a:ea typeface="Canva Sans"/>
                <a:cs typeface="Canva Sans"/>
                <a:sym typeface="Canva Sans"/>
              </a:rPr>
              <a:t>What better way to get the word out about what your club is up to than to partner with a local news outlet.  Ask for a monthly article slot, or maybe even see about a membership to your club for them!!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055" y="191146"/>
            <a:ext cx="12315358" cy="2425863"/>
            <a:chOff x="0" y="0"/>
            <a:chExt cx="3452545" cy="680078"/>
          </a:xfrm>
        </p:grpSpPr>
        <p:sp>
          <p:nvSpPr>
            <p:cNvPr id="3" name="Freeform 3"/>
            <p:cNvSpPr/>
            <p:nvPr/>
          </p:nvSpPr>
          <p:spPr>
            <a:xfrm>
              <a:off x="0" y="0"/>
              <a:ext cx="3452545" cy="680078"/>
            </a:xfrm>
            <a:custGeom>
              <a:avLst/>
              <a:gdLst/>
              <a:ahLst/>
              <a:cxnLst/>
              <a:rect l="l" t="t" r="r" b="b"/>
              <a:pathLst>
                <a:path w="3452545" h="680078">
                  <a:moveTo>
                    <a:pt x="10058" y="0"/>
                  </a:moveTo>
                  <a:lnTo>
                    <a:pt x="3442487" y="0"/>
                  </a:lnTo>
                  <a:cubicBezTo>
                    <a:pt x="3448042" y="0"/>
                    <a:pt x="3452545" y="4503"/>
                    <a:pt x="3452545" y="10058"/>
                  </a:cubicBezTo>
                  <a:lnTo>
                    <a:pt x="3452545" y="670020"/>
                  </a:lnTo>
                  <a:cubicBezTo>
                    <a:pt x="3452545" y="675575"/>
                    <a:pt x="3448042" y="680078"/>
                    <a:pt x="3442487" y="680078"/>
                  </a:cubicBezTo>
                  <a:lnTo>
                    <a:pt x="10058" y="680078"/>
                  </a:lnTo>
                  <a:cubicBezTo>
                    <a:pt x="7391" y="680078"/>
                    <a:pt x="4832" y="679018"/>
                    <a:pt x="2946" y="677132"/>
                  </a:cubicBezTo>
                  <a:cubicBezTo>
                    <a:pt x="1060" y="675246"/>
                    <a:pt x="0" y="672687"/>
                    <a:pt x="0" y="670020"/>
                  </a:cubicBezTo>
                  <a:lnTo>
                    <a:pt x="0" y="10058"/>
                  </a:lnTo>
                  <a:cubicBezTo>
                    <a:pt x="0" y="4503"/>
                    <a:pt x="4503" y="0"/>
                    <a:pt x="10058" y="0"/>
                  </a:cubicBezTo>
                  <a:close/>
                </a:path>
              </a:pathLst>
            </a:custGeom>
            <a:solidFill>
              <a:srgbClr val="F7A81B"/>
            </a:solidFill>
          </p:spPr>
          <p:txBody>
            <a:bodyPr/>
            <a:lstStyle/>
            <a:p>
              <a:endParaRPr lang="en-US"/>
            </a:p>
          </p:txBody>
        </p:sp>
        <p:sp>
          <p:nvSpPr>
            <p:cNvPr id="4" name="TextBox 4"/>
            <p:cNvSpPr txBox="1"/>
            <p:nvPr/>
          </p:nvSpPr>
          <p:spPr>
            <a:xfrm>
              <a:off x="0" y="-38100"/>
              <a:ext cx="3452545" cy="71817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476025" y="3293254"/>
            <a:ext cx="4483620" cy="3853111"/>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4966638" y="7344315"/>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0" y="9270871"/>
            <a:ext cx="741294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2" name="Freeform 12"/>
          <p:cNvSpPr/>
          <p:nvPr/>
        </p:nvSpPr>
        <p:spPr>
          <a:xfrm>
            <a:off x="8218133" y="-1266127"/>
            <a:ext cx="16018266" cy="4359355"/>
          </a:xfrm>
          <a:custGeom>
            <a:avLst/>
            <a:gdLst/>
            <a:ahLst/>
            <a:cxnLst/>
            <a:rect l="l" t="t" r="r" b="b"/>
            <a:pathLst>
              <a:path w="16018266" h="4359355">
                <a:moveTo>
                  <a:pt x="0" y="0"/>
                </a:moveTo>
                <a:lnTo>
                  <a:pt x="16018266" y="0"/>
                </a:lnTo>
                <a:lnTo>
                  <a:pt x="16018266" y="4359356"/>
                </a:lnTo>
                <a:lnTo>
                  <a:pt x="0" y="4359356"/>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737245" y="417295"/>
            <a:ext cx="10551789" cy="1097184"/>
          </a:xfrm>
          <a:prstGeom prst="rect">
            <a:avLst/>
          </a:prstGeom>
        </p:spPr>
        <p:txBody>
          <a:bodyPr lIns="0" tIns="0" rIns="0" bIns="0" rtlCol="0" anchor="t">
            <a:spAutoFit/>
          </a:bodyPr>
          <a:lstStyle/>
          <a:p>
            <a:pPr algn="l">
              <a:lnSpc>
                <a:spcPts val="8202"/>
              </a:lnSpc>
            </a:pPr>
            <a:r>
              <a:rPr lang="en-US" sz="8285">
                <a:solidFill>
                  <a:srgbClr val="17458F"/>
                </a:solidFill>
                <a:latin typeface="Open Sans Extra Bold"/>
                <a:ea typeface="Open Sans Extra Bold"/>
                <a:cs typeface="Open Sans Extra Bold"/>
                <a:sym typeface="Open Sans Extra Bold"/>
              </a:rPr>
              <a:t> THE ROAD AHEAD</a:t>
            </a:r>
          </a:p>
        </p:txBody>
      </p:sp>
      <p:sp>
        <p:nvSpPr>
          <p:cNvPr id="14" name="TextBox 14"/>
          <p:cNvSpPr txBox="1"/>
          <p:nvPr/>
        </p:nvSpPr>
        <p:spPr>
          <a:xfrm>
            <a:off x="7657642" y="8994963"/>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
        <p:nvSpPr>
          <p:cNvPr id="15" name="TextBox 15"/>
          <p:cNvSpPr txBox="1"/>
          <p:nvPr/>
        </p:nvSpPr>
        <p:spPr>
          <a:xfrm>
            <a:off x="0" y="3217054"/>
            <a:ext cx="13793937" cy="712443"/>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9D62A8"/>
                </a:solidFill>
                <a:latin typeface="Frutiger Bold"/>
                <a:ea typeface="Frutiger Bold"/>
                <a:cs typeface="Frutiger Bold"/>
                <a:sym typeface="Frutiger Bold"/>
              </a:rPr>
              <a:t>Annual Club PI Audit</a:t>
            </a:r>
          </a:p>
        </p:txBody>
      </p:sp>
      <p:sp>
        <p:nvSpPr>
          <p:cNvPr id="16" name="TextBox 16"/>
          <p:cNvSpPr txBox="1"/>
          <p:nvPr/>
        </p:nvSpPr>
        <p:spPr>
          <a:xfrm>
            <a:off x="1397420" y="5370320"/>
            <a:ext cx="10999096" cy="712443"/>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22478E"/>
                </a:solidFill>
                <a:latin typeface="Frutiger Bold"/>
                <a:ea typeface="Frutiger Bold"/>
                <a:cs typeface="Frutiger Bold"/>
                <a:sym typeface="Frutiger Bold"/>
              </a:rPr>
              <a:t>Content Creation Sessions</a:t>
            </a:r>
          </a:p>
        </p:txBody>
      </p:sp>
      <p:sp>
        <p:nvSpPr>
          <p:cNvPr id="17" name="TextBox 17"/>
          <p:cNvSpPr txBox="1"/>
          <p:nvPr/>
        </p:nvSpPr>
        <p:spPr>
          <a:xfrm>
            <a:off x="602141" y="4295927"/>
            <a:ext cx="10260333" cy="712443"/>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E04403"/>
                </a:solidFill>
                <a:latin typeface="Frutiger Bold"/>
                <a:ea typeface="Frutiger Bold"/>
                <a:cs typeface="Frutiger Bold"/>
                <a:sym typeface="Frutiger Bold"/>
              </a:rPr>
              <a:t>Monthly Zone webinars for PI</a:t>
            </a:r>
          </a:p>
        </p:txBody>
      </p:sp>
      <p:sp>
        <p:nvSpPr>
          <p:cNvPr id="18" name="TextBox 18"/>
          <p:cNvSpPr txBox="1"/>
          <p:nvPr/>
        </p:nvSpPr>
        <p:spPr>
          <a:xfrm>
            <a:off x="2158094" y="6631872"/>
            <a:ext cx="10999096" cy="712443"/>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0067C8"/>
                </a:solidFill>
                <a:latin typeface="Frutiger Bold"/>
                <a:ea typeface="Frutiger Bold"/>
                <a:cs typeface="Frutiger Bold"/>
                <a:sym typeface="Frutiger Bold"/>
              </a:rPr>
              <a:t>EPIC Citations for Clubs and Districts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055" y="191146"/>
            <a:ext cx="11815831" cy="1323414"/>
            <a:chOff x="0" y="0"/>
            <a:chExt cx="3312505" cy="371012"/>
          </a:xfrm>
        </p:grpSpPr>
        <p:sp>
          <p:nvSpPr>
            <p:cNvPr id="3" name="Freeform 3"/>
            <p:cNvSpPr/>
            <p:nvPr/>
          </p:nvSpPr>
          <p:spPr>
            <a:xfrm>
              <a:off x="0" y="0"/>
              <a:ext cx="3312506" cy="371012"/>
            </a:xfrm>
            <a:custGeom>
              <a:avLst/>
              <a:gdLst/>
              <a:ahLst/>
              <a:cxnLst/>
              <a:rect l="l" t="t" r="r" b="b"/>
              <a:pathLst>
                <a:path w="3312506" h="371012">
                  <a:moveTo>
                    <a:pt x="10483" y="0"/>
                  </a:moveTo>
                  <a:lnTo>
                    <a:pt x="3302022" y="0"/>
                  </a:lnTo>
                  <a:cubicBezTo>
                    <a:pt x="3307812" y="0"/>
                    <a:pt x="3312506" y="4694"/>
                    <a:pt x="3312506" y="10483"/>
                  </a:cubicBezTo>
                  <a:lnTo>
                    <a:pt x="3312506" y="360529"/>
                  </a:lnTo>
                  <a:cubicBezTo>
                    <a:pt x="3312506" y="363309"/>
                    <a:pt x="3311401" y="365976"/>
                    <a:pt x="3309435" y="367942"/>
                  </a:cubicBezTo>
                  <a:cubicBezTo>
                    <a:pt x="3307469" y="369908"/>
                    <a:pt x="3304803" y="371012"/>
                    <a:pt x="3302022" y="371012"/>
                  </a:cubicBezTo>
                  <a:lnTo>
                    <a:pt x="10483" y="371012"/>
                  </a:lnTo>
                  <a:cubicBezTo>
                    <a:pt x="4694" y="371012"/>
                    <a:pt x="0" y="366319"/>
                    <a:pt x="0" y="360529"/>
                  </a:cubicBezTo>
                  <a:lnTo>
                    <a:pt x="0" y="10483"/>
                  </a:lnTo>
                  <a:cubicBezTo>
                    <a:pt x="0" y="4694"/>
                    <a:pt x="4694" y="0"/>
                    <a:pt x="10483" y="0"/>
                  </a:cubicBezTo>
                  <a:close/>
                </a:path>
              </a:pathLst>
            </a:custGeom>
            <a:solidFill>
              <a:srgbClr val="F7A81B"/>
            </a:solidFill>
          </p:spPr>
          <p:txBody>
            <a:bodyPr/>
            <a:lstStyle/>
            <a:p>
              <a:endParaRPr lang="en-US"/>
            </a:p>
          </p:txBody>
        </p:sp>
        <p:sp>
          <p:nvSpPr>
            <p:cNvPr id="4" name="TextBox 4"/>
            <p:cNvSpPr txBox="1"/>
            <p:nvPr/>
          </p:nvSpPr>
          <p:spPr>
            <a:xfrm>
              <a:off x="0" y="-38100"/>
              <a:ext cx="3312505" cy="40911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795917" y="2900857"/>
            <a:ext cx="4483620" cy="3853111"/>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530981" y="7344315"/>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0" y="9823003"/>
            <a:ext cx="741294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2" name="Freeform 12"/>
          <p:cNvSpPr/>
          <p:nvPr/>
        </p:nvSpPr>
        <p:spPr>
          <a:xfrm>
            <a:off x="8140931" y="-1294712"/>
            <a:ext cx="16018266" cy="4359355"/>
          </a:xfrm>
          <a:custGeom>
            <a:avLst/>
            <a:gdLst/>
            <a:ahLst/>
            <a:cxnLst/>
            <a:rect l="l" t="t" r="r" b="b"/>
            <a:pathLst>
              <a:path w="16018266" h="4359355">
                <a:moveTo>
                  <a:pt x="0" y="0"/>
                </a:moveTo>
                <a:lnTo>
                  <a:pt x="16018266" y="0"/>
                </a:lnTo>
                <a:lnTo>
                  <a:pt x="16018266" y="4359355"/>
                </a:lnTo>
                <a:lnTo>
                  <a:pt x="0" y="4359355"/>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0" y="417295"/>
            <a:ext cx="11289033" cy="1097184"/>
          </a:xfrm>
          <a:prstGeom prst="rect">
            <a:avLst/>
          </a:prstGeom>
        </p:spPr>
        <p:txBody>
          <a:bodyPr lIns="0" tIns="0" rIns="0" bIns="0" rtlCol="0" anchor="t">
            <a:spAutoFit/>
          </a:bodyPr>
          <a:lstStyle/>
          <a:p>
            <a:pPr algn="l">
              <a:lnSpc>
                <a:spcPts val="8202"/>
              </a:lnSpc>
            </a:pPr>
            <a:r>
              <a:rPr lang="en-US" sz="8285">
                <a:solidFill>
                  <a:srgbClr val="17458F"/>
                </a:solidFill>
                <a:latin typeface="Open Sans Extra Bold"/>
                <a:ea typeface="Open Sans Extra Bold"/>
                <a:cs typeface="Open Sans Extra Bold"/>
                <a:sym typeface="Open Sans Extra Bold"/>
              </a:rPr>
              <a:t> EPIC CITATION INFO</a:t>
            </a:r>
          </a:p>
        </p:txBody>
      </p:sp>
      <p:sp>
        <p:nvSpPr>
          <p:cNvPr id="14" name="TextBox 14"/>
          <p:cNvSpPr txBox="1"/>
          <p:nvPr/>
        </p:nvSpPr>
        <p:spPr>
          <a:xfrm>
            <a:off x="7657642" y="9499471"/>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
        <p:nvSpPr>
          <p:cNvPr id="15" name="TextBox 15"/>
          <p:cNvSpPr txBox="1"/>
          <p:nvPr/>
        </p:nvSpPr>
        <p:spPr>
          <a:xfrm>
            <a:off x="559713" y="1698232"/>
            <a:ext cx="14710735" cy="7832074"/>
          </a:xfrm>
          <a:prstGeom prst="rect">
            <a:avLst/>
          </a:prstGeom>
        </p:spPr>
        <p:txBody>
          <a:bodyPr lIns="0" tIns="0" rIns="0" bIns="0" rtlCol="0" anchor="t">
            <a:spAutoFit/>
          </a:bodyPr>
          <a:lstStyle/>
          <a:p>
            <a:pPr algn="l">
              <a:lnSpc>
                <a:spcPts val="5635"/>
              </a:lnSpc>
            </a:pPr>
            <a:r>
              <a:rPr lang="en-US" sz="4025">
                <a:solidFill>
                  <a:srgbClr val="000000"/>
                </a:solidFill>
                <a:latin typeface="Open Sans"/>
                <a:ea typeface="Open Sans"/>
                <a:cs typeface="Open Sans"/>
                <a:sym typeface="Open Sans"/>
              </a:rPr>
              <a:t>Month                Task                      Start Date         End Date</a:t>
            </a:r>
          </a:p>
          <a:p>
            <a:pPr algn="l">
              <a:lnSpc>
                <a:spcPts val="5635"/>
              </a:lnSpc>
            </a:pPr>
            <a:r>
              <a:rPr lang="en-US" sz="4025">
                <a:solidFill>
                  <a:srgbClr val="000000"/>
                </a:solidFill>
                <a:latin typeface="Open Sans Bold"/>
                <a:ea typeface="Open Sans Bold"/>
                <a:cs typeface="Open Sans Bold"/>
                <a:sym typeface="Open Sans Bold"/>
              </a:rPr>
              <a:t>July           Public Image Audit        May 15th            Oct 31st</a:t>
            </a:r>
          </a:p>
          <a:p>
            <a:pPr algn="l">
              <a:lnSpc>
                <a:spcPts val="5635"/>
              </a:lnSpc>
            </a:pPr>
            <a:endParaRPr lang="en-US" sz="4025">
              <a:solidFill>
                <a:srgbClr val="000000"/>
              </a:solidFill>
              <a:latin typeface="Open Sans Bold"/>
              <a:ea typeface="Open Sans Bold"/>
              <a:cs typeface="Open Sans Bold"/>
              <a:sym typeface="Open Sans Bold"/>
            </a:endParaRPr>
          </a:p>
          <a:p>
            <a:pPr algn="l">
              <a:lnSpc>
                <a:spcPts val="5635"/>
              </a:lnSpc>
            </a:pPr>
            <a:r>
              <a:rPr lang="en-US" sz="4025">
                <a:solidFill>
                  <a:srgbClr val="E04403"/>
                </a:solidFill>
                <a:latin typeface="Open Sans Bold"/>
                <a:ea typeface="Open Sans Bold"/>
                <a:cs typeface="Open Sans Bold"/>
                <a:sym typeface="Open Sans Bold"/>
              </a:rPr>
              <a:t>Aug           Public Image Plan         May 15th            Oct 31st</a:t>
            </a:r>
          </a:p>
          <a:p>
            <a:pPr algn="l">
              <a:lnSpc>
                <a:spcPts val="5635"/>
              </a:lnSpc>
            </a:pPr>
            <a:endParaRPr lang="en-US" sz="4025">
              <a:solidFill>
                <a:srgbClr val="E04403"/>
              </a:solidFill>
              <a:latin typeface="Open Sans Bold"/>
              <a:ea typeface="Open Sans Bold"/>
              <a:cs typeface="Open Sans Bold"/>
              <a:sym typeface="Open Sans Bold"/>
            </a:endParaRPr>
          </a:p>
          <a:p>
            <a:pPr algn="l">
              <a:lnSpc>
                <a:spcPts val="5635"/>
              </a:lnSpc>
            </a:pPr>
            <a:r>
              <a:rPr lang="en-US" sz="4025">
                <a:solidFill>
                  <a:srgbClr val="F7A81B"/>
                </a:solidFill>
                <a:latin typeface="Open Sans Bold"/>
                <a:ea typeface="Open Sans Bold"/>
                <a:cs typeface="Open Sans Bold"/>
                <a:sym typeface="Open Sans Bold"/>
              </a:rPr>
              <a:t>Sept           Content Calendar        May 15th            Oct 31st</a:t>
            </a:r>
          </a:p>
          <a:p>
            <a:pPr algn="l">
              <a:lnSpc>
                <a:spcPts val="5635"/>
              </a:lnSpc>
            </a:pPr>
            <a:endParaRPr lang="en-US" sz="4025">
              <a:solidFill>
                <a:srgbClr val="F7A81B"/>
              </a:solidFill>
              <a:latin typeface="Open Sans Bold"/>
              <a:ea typeface="Open Sans Bold"/>
              <a:cs typeface="Open Sans Bold"/>
              <a:sym typeface="Open Sans Bold"/>
            </a:endParaRPr>
          </a:p>
          <a:p>
            <a:pPr algn="l">
              <a:lnSpc>
                <a:spcPts val="5635"/>
              </a:lnSpc>
            </a:pPr>
            <a:r>
              <a:rPr lang="en-US" sz="4025">
                <a:solidFill>
                  <a:srgbClr val="00A2E0"/>
                </a:solidFill>
                <a:latin typeface="Open Sans Bold"/>
                <a:ea typeface="Open Sans Bold"/>
                <a:cs typeface="Open Sans Bold"/>
                <a:sym typeface="Open Sans Bold"/>
              </a:rPr>
              <a:t>Oct              World Polio Day           Sept 15th           Nov 30th</a:t>
            </a:r>
          </a:p>
          <a:p>
            <a:pPr algn="l">
              <a:lnSpc>
                <a:spcPts val="5635"/>
              </a:lnSpc>
            </a:pPr>
            <a:endParaRPr lang="en-US" sz="4025">
              <a:solidFill>
                <a:srgbClr val="00A2E0"/>
              </a:solidFill>
              <a:latin typeface="Open Sans Bold"/>
              <a:ea typeface="Open Sans Bold"/>
              <a:cs typeface="Open Sans Bold"/>
              <a:sym typeface="Open Sans Bold"/>
            </a:endParaRPr>
          </a:p>
          <a:p>
            <a:pPr algn="l">
              <a:lnSpc>
                <a:spcPts val="5635"/>
              </a:lnSpc>
            </a:pPr>
            <a:r>
              <a:rPr lang="en-US" sz="4025">
                <a:solidFill>
                  <a:srgbClr val="0067C8"/>
                </a:solidFill>
                <a:latin typeface="Open Sans Bold"/>
                <a:ea typeface="Open Sans Bold"/>
                <a:cs typeface="Open Sans Bold"/>
                <a:sym typeface="Open Sans Bold"/>
              </a:rPr>
              <a:t>Nov           Foundation Month        Oct 15th             Dec 31st</a:t>
            </a:r>
          </a:p>
          <a:p>
            <a:pPr algn="l">
              <a:lnSpc>
                <a:spcPts val="5635"/>
              </a:lnSpc>
            </a:pPr>
            <a:endParaRPr lang="en-US" sz="4025">
              <a:solidFill>
                <a:srgbClr val="0067C8"/>
              </a:solidFill>
              <a:latin typeface="Open Sans Bold"/>
              <a:ea typeface="Open Sans Bold"/>
              <a:cs typeface="Open Sans Bold"/>
              <a:sym typeface="Open Sa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055" y="191146"/>
            <a:ext cx="11815831" cy="1323414"/>
            <a:chOff x="0" y="0"/>
            <a:chExt cx="3312505" cy="371012"/>
          </a:xfrm>
        </p:grpSpPr>
        <p:sp>
          <p:nvSpPr>
            <p:cNvPr id="3" name="Freeform 3"/>
            <p:cNvSpPr/>
            <p:nvPr/>
          </p:nvSpPr>
          <p:spPr>
            <a:xfrm>
              <a:off x="0" y="0"/>
              <a:ext cx="3312506" cy="371012"/>
            </a:xfrm>
            <a:custGeom>
              <a:avLst/>
              <a:gdLst/>
              <a:ahLst/>
              <a:cxnLst/>
              <a:rect l="l" t="t" r="r" b="b"/>
              <a:pathLst>
                <a:path w="3312506" h="371012">
                  <a:moveTo>
                    <a:pt x="10483" y="0"/>
                  </a:moveTo>
                  <a:lnTo>
                    <a:pt x="3302022" y="0"/>
                  </a:lnTo>
                  <a:cubicBezTo>
                    <a:pt x="3307812" y="0"/>
                    <a:pt x="3312506" y="4694"/>
                    <a:pt x="3312506" y="10483"/>
                  </a:cubicBezTo>
                  <a:lnTo>
                    <a:pt x="3312506" y="360529"/>
                  </a:lnTo>
                  <a:cubicBezTo>
                    <a:pt x="3312506" y="363309"/>
                    <a:pt x="3311401" y="365976"/>
                    <a:pt x="3309435" y="367942"/>
                  </a:cubicBezTo>
                  <a:cubicBezTo>
                    <a:pt x="3307469" y="369908"/>
                    <a:pt x="3304803" y="371012"/>
                    <a:pt x="3302022" y="371012"/>
                  </a:cubicBezTo>
                  <a:lnTo>
                    <a:pt x="10483" y="371012"/>
                  </a:lnTo>
                  <a:cubicBezTo>
                    <a:pt x="4694" y="371012"/>
                    <a:pt x="0" y="366319"/>
                    <a:pt x="0" y="360529"/>
                  </a:cubicBezTo>
                  <a:lnTo>
                    <a:pt x="0" y="10483"/>
                  </a:lnTo>
                  <a:cubicBezTo>
                    <a:pt x="0" y="4694"/>
                    <a:pt x="4694" y="0"/>
                    <a:pt x="10483" y="0"/>
                  </a:cubicBezTo>
                  <a:close/>
                </a:path>
              </a:pathLst>
            </a:custGeom>
            <a:solidFill>
              <a:srgbClr val="F7A81B"/>
            </a:solidFill>
          </p:spPr>
          <p:txBody>
            <a:bodyPr/>
            <a:lstStyle/>
            <a:p>
              <a:endParaRPr lang="en-US"/>
            </a:p>
          </p:txBody>
        </p:sp>
        <p:sp>
          <p:nvSpPr>
            <p:cNvPr id="4" name="TextBox 4"/>
            <p:cNvSpPr txBox="1"/>
            <p:nvPr/>
          </p:nvSpPr>
          <p:spPr>
            <a:xfrm>
              <a:off x="0" y="-38100"/>
              <a:ext cx="3312505" cy="40911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795917" y="2900857"/>
            <a:ext cx="4483620" cy="3853111"/>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530981" y="7344315"/>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0" y="9823003"/>
            <a:ext cx="741294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2" name="Freeform 12"/>
          <p:cNvSpPr/>
          <p:nvPr/>
        </p:nvSpPr>
        <p:spPr>
          <a:xfrm>
            <a:off x="8140931" y="-1294712"/>
            <a:ext cx="16018266" cy="4359355"/>
          </a:xfrm>
          <a:custGeom>
            <a:avLst/>
            <a:gdLst/>
            <a:ahLst/>
            <a:cxnLst/>
            <a:rect l="l" t="t" r="r" b="b"/>
            <a:pathLst>
              <a:path w="16018266" h="4359355">
                <a:moveTo>
                  <a:pt x="0" y="0"/>
                </a:moveTo>
                <a:lnTo>
                  <a:pt x="16018266" y="0"/>
                </a:lnTo>
                <a:lnTo>
                  <a:pt x="16018266" y="4359355"/>
                </a:lnTo>
                <a:lnTo>
                  <a:pt x="0" y="4359355"/>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0" y="417295"/>
            <a:ext cx="11289033" cy="1097184"/>
          </a:xfrm>
          <a:prstGeom prst="rect">
            <a:avLst/>
          </a:prstGeom>
        </p:spPr>
        <p:txBody>
          <a:bodyPr lIns="0" tIns="0" rIns="0" bIns="0" rtlCol="0" anchor="t">
            <a:spAutoFit/>
          </a:bodyPr>
          <a:lstStyle/>
          <a:p>
            <a:pPr algn="l">
              <a:lnSpc>
                <a:spcPts val="8202"/>
              </a:lnSpc>
            </a:pPr>
            <a:r>
              <a:rPr lang="en-US" sz="8285">
                <a:solidFill>
                  <a:srgbClr val="17458F"/>
                </a:solidFill>
                <a:latin typeface="Open Sans Extra Bold"/>
                <a:ea typeface="Open Sans Extra Bold"/>
                <a:cs typeface="Open Sans Extra Bold"/>
                <a:sym typeface="Open Sans Extra Bold"/>
              </a:rPr>
              <a:t> EPIC CITATION INFO</a:t>
            </a:r>
          </a:p>
        </p:txBody>
      </p:sp>
      <p:sp>
        <p:nvSpPr>
          <p:cNvPr id="14" name="TextBox 14"/>
          <p:cNvSpPr txBox="1"/>
          <p:nvPr/>
        </p:nvSpPr>
        <p:spPr>
          <a:xfrm>
            <a:off x="7657642" y="9499471"/>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
        <p:nvSpPr>
          <p:cNvPr id="15" name="TextBox 15"/>
          <p:cNvSpPr txBox="1"/>
          <p:nvPr/>
        </p:nvSpPr>
        <p:spPr>
          <a:xfrm>
            <a:off x="559713" y="1698232"/>
            <a:ext cx="14710735" cy="8546448"/>
          </a:xfrm>
          <a:prstGeom prst="rect">
            <a:avLst/>
          </a:prstGeom>
        </p:spPr>
        <p:txBody>
          <a:bodyPr lIns="0" tIns="0" rIns="0" bIns="0" rtlCol="0" anchor="t">
            <a:spAutoFit/>
          </a:bodyPr>
          <a:lstStyle/>
          <a:p>
            <a:pPr algn="l">
              <a:lnSpc>
                <a:spcPts val="5635"/>
              </a:lnSpc>
            </a:pPr>
            <a:r>
              <a:rPr lang="en-US" sz="4025">
                <a:solidFill>
                  <a:srgbClr val="000000"/>
                </a:solidFill>
                <a:latin typeface="Open Sans"/>
                <a:ea typeface="Open Sans"/>
                <a:cs typeface="Open Sans"/>
                <a:sym typeface="Open Sans"/>
              </a:rPr>
              <a:t>Month                Task                        Start Date            End Date</a:t>
            </a:r>
          </a:p>
          <a:p>
            <a:pPr algn="l">
              <a:lnSpc>
                <a:spcPts val="5635"/>
              </a:lnSpc>
            </a:pPr>
            <a:r>
              <a:rPr lang="en-US" sz="4025">
                <a:solidFill>
                  <a:srgbClr val="000000"/>
                </a:solidFill>
                <a:latin typeface="Open Sans Bold"/>
                <a:ea typeface="Open Sans Bold"/>
                <a:cs typeface="Open Sans Bold"/>
                <a:sym typeface="Open Sans Bold"/>
              </a:rPr>
              <a:t>Dec                Feedback                   Nov 15th             Jan 31st</a:t>
            </a:r>
          </a:p>
          <a:p>
            <a:pPr algn="l">
              <a:lnSpc>
                <a:spcPts val="5635"/>
              </a:lnSpc>
            </a:pPr>
            <a:endParaRPr lang="en-US" sz="4025">
              <a:solidFill>
                <a:srgbClr val="000000"/>
              </a:solidFill>
              <a:latin typeface="Open Sans Bold"/>
              <a:ea typeface="Open Sans Bold"/>
              <a:cs typeface="Open Sans Bold"/>
              <a:sym typeface="Open Sans Bold"/>
            </a:endParaRPr>
          </a:p>
          <a:p>
            <a:pPr algn="l">
              <a:lnSpc>
                <a:spcPts val="5635"/>
              </a:lnSpc>
            </a:pPr>
            <a:r>
              <a:rPr lang="en-US" sz="4025">
                <a:solidFill>
                  <a:srgbClr val="E04403"/>
                </a:solidFill>
                <a:latin typeface="Open Sans Bold"/>
                <a:ea typeface="Open Sans Bold"/>
                <a:cs typeface="Open Sans Bold"/>
                <a:sym typeface="Open Sans Bold"/>
              </a:rPr>
              <a:t>Jan              Rotary Brand &amp;           Dec 15th              Feb 28th</a:t>
            </a:r>
          </a:p>
          <a:p>
            <a:pPr algn="l">
              <a:lnSpc>
                <a:spcPts val="5635"/>
              </a:lnSpc>
            </a:pPr>
            <a:r>
              <a:rPr lang="en-US" sz="4025">
                <a:solidFill>
                  <a:srgbClr val="E04403"/>
                </a:solidFill>
                <a:latin typeface="Open Sans Bold"/>
                <a:ea typeface="Open Sans Bold"/>
                <a:cs typeface="Open Sans Bold"/>
                <a:sym typeface="Open Sans Bold"/>
              </a:rPr>
              <a:t>                   Learning Centers</a:t>
            </a:r>
          </a:p>
          <a:p>
            <a:pPr algn="l">
              <a:lnSpc>
                <a:spcPts val="5635"/>
              </a:lnSpc>
            </a:pPr>
            <a:r>
              <a:rPr lang="en-US" sz="4025">
                <a:solidFill>
                  <a:srgbClr val="000000"/>
                </a:solidFill>
                <a:latin typeface="Open Sans Bold"/>
                <a:ea typeface="Open Sans Bold"/>
                <a:cs typeface="Open Sans Bold"/>
                <a:sym typeface="Open Sans Bold"/>
              </a:rPr>
              <a:t> </a:t>
            </a:r>
          </a:p>
          <a:p>
            <a:pPr algn="l">
              <a:lnSpc>
                <a:spcPts val="5635"/>
              </a:lnSpc>
            </a:pPr>
            <a:r>
              <a:rPr lang="en-US" sz="4025">
                <a:solidFill>
                  <a:srgbClr val="F7A81B"/>
                </a:solidFill>
                <a:latin typeface="Open Sans Bold"/>
                <a:ea typeface="Open Sans Bold"/>
                <a:cs typeface="Open Sans Bold"/>
                <a:sym typeface="Open Sans Bold"/>
              </a:rPr>
              <a:t>Feb             Rotary Showcase         Jan 15th              Apr 30th</a:t>
            </a:r>
          </a:p>
          <a:p>
            <a:pPr algn="l">
              <a:lnSpc>
                <a:spcPts val="5635"/>
              </a:lnSpc>
            </a:pPr>
            <a:endParaRPr lang="en-US" sz="4025">
              <a:solidFill>
                <a:srgbClr val="F7A81B"/>
              </a:solidFill>
              <a:latin typeface="Open Sans Bold"/>
              <a:ea typeface="Open Sans Bold"/>
              <a:cs typeface="Open Sans Bold"/>
              <a:sym typeface="Open Sans Bold"/>
            </a:endParaRPr>
          </a:p>
          <a:p>
            <a:pPr algn="l">
              <a:lnSpc>
                <a:spcPts val="5635"/>
              </a:lnSpc>
            </a:pPr>
            <a:r>
              <a:rPr lang="en-US" sz="4025">
                <a:solidFill>
                  <a:srgbClr val="00A2E0"/>
                </a:solidFill>
                <a:latin typeface="Open Sans Bold"/>
                <a:ea typeface="Open Sans Bold"/>
                <a:cs typeface="Open Sans Bold"/>
                <a:sym typeface="Open Sans Bold"/>
              </a:rPr>
              <a:t>Mar       People of Action Posts    Jan 15th              Apr 30th</a:t>
            </a:r>
          </a:p>
          <a:p>
            <a:pPr algn="l">
              <a:lnSpc>
                <a:spcPts val="5635"/>
              </a:lnSpc>
            </a:pPr>
            <a:endParaRPr lang="en-US" sz="4025">
              <a:solidFill>
                <a:srgbClr val="00A2E0"/>
              </a:solidFill>
              <a:latin typeface="Open Sans Bold"/>
              <a:ea typeface="Open Sans Bold"/>
              <a:cs typeface="Open Sans Bold"/>
              <a:sym typeface="Open Sans Bold"/>
            </a:endParaRPr>
          </a:p>
          <a:p>
            <a:pPr algn="l">
              <a:lnSpc>
                <a:spcPts val="5635"/>
              </a:lnSpc>
            </a:pPr>
            <a:r>
              <a:rPr lang="en-US" sz="4025">
                <a:solidFill>
                  <a:srgbClr val="0067C8"/>
                </a:solidFill>
                <a:latin typeface="Open Sans Bold"/>
                <a:ea typeface="Open Sans Bold"/>
                <a:cs typeface="Open Sans Bold"/>
                <a:sym typeface="Open Sans Bold"/>
              </a:rPr>
              <a:t>April          Incoming Chairs           Jan 15th              Apr  30th</a:t>
            </a:r>
          </a:p>
          <a:p>
            <a:pPr algn="l">
              <a:lnSpc>
                <a:spcPts val="5635"/>
              </a:lnSpc>
            </a:pPr>
            <a:endParaRPr lang="en-US" sz="4025">
              <a:solidFill>
                <a:srgbClr val="0067C8"/>
              </a:solidFill>
              <a:latin typeface="Open Sans Bold"/>
              <a:ea typeface="Open Sans Bold"/>
              <a:cs typeface="Open Sans Bold"/>
              <a:sym typeface="Open Sans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055" y="191146"/>
            <a:ext cx="11815831" cy="1323414"/>
            <a:chOff x="0" y="0"/>
            <a:chExt cx="3312505" cy="371012"/>
          </a:xfrm>
        </p:grpSpPr>
        <p:sp>
          <p:nvSpPr>
            <p:cNvPr id="3" name="Freeform 3"/>
            <p:cNvSpPr/>
            <p:nvPr/>
          </p:nvSpPr>
          <p:spPr>
            <a:xfrm>
              <a:off x="0" y="0"/>
              <a:ext cx="3312506" cy="371012"/>
            </a:xfrm>
            <a:custGeom>
              <a:avLst/>
              <a:gdLst/>
              <a:ahLst/>
              <a:cxnLst/>
              <a:rect l="l" t="t" r="r" b="b"/>
              <a:pathLst>
                <a:path w="3312506" h="371012">
                  <a:moveTo>
                    <a:pt x="10483" y="0"/>
                  </a:moveTo>
                  <a:lnTo>
                    <a:pt x="3302022" y="0"/>
                  </a:lnTo>
                  <a:cubicBezTo>
                    <a:pt x="3307812" y="0"/>
                    <a:pt x="3312506" y="4694"/>
                    <a:pt x="3312506" y="10483"/>
                  </a:cubicBezTo>
                  <a:lnTo>
                    <a:pt x="3312506" y="360529"/>
                  </a:lnTo>
                  <a:cubicBezTo>
                    <a:pt x="3312506" y="363309"/>
                    <a:pt x="3311401" y="365976"/>
                    <a:pt x="3309435" y="367942"/>
                  </a:cubicBezTo>
                  <a:cubicBezTo>
                    <a:pt x="3307469" y="369908"/>
                    <a:pt x="3304803" y="371012"/>
                    <a:pt x="3302022" y="371012"/>
                  </a:cubicBezTo>
                  <a:lnTo>
                    <a:pt x="10483" y="371012"/>
                  </a:lnTo>
                  <a:cubicBezTo>
                    <a:pt x="4694" y="371012"/>
                    <a:pt x="0" y="366319"/>
                    <a:pt x="0" y="360529"/>
                  </a:cubicBezTo>
                  <a:lnTo>
                    <a:pt x="0" y="10483"/>
                  </a:lnTo>
                  <a:cubicBezTo>
                    <a:pt x="0" y="4694"/>
                    <a:pt x="4694" y="0"/>
                    <a:pt x="10483" y="0"/>
                  </a:cubicBezTo>
                  <a:close/>
                </a:path>
              </a:pathLst>
            </a:custGeom>
            <a:solidFill>
              <a:srgbClr val="F7A81B"/>
            </a:solidFill>
          </p:spPr>
          <p:txBody>
            <a:bodyPr/>
            <a:lstStyle/>
            <a:p>
              <a:endParaRPr lang="en-US"/>
            </a:p>
          </p:txBody>
        </p:sp>
        <p:sp>
          <p:nvSpPr>
            <p:cNvPr id="4" name="TextBox 4"/>
            <p:cNvSpPr txBox="1"/>
            <p:nvPr/>
          </p:nvSpPr>
          <p:spPr>
            <a:xfrm>
              <a:off x="0" y="-38100"/>
              <a:ext cx="3312505" cy="40911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795917" y="2900857"/>
            <a:ext cx="4483620" cy="3853111"/>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530981" y="7344315"/>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0" y="9823003"/>
            <a:ext cx="741294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2" name="Freeform 12"/>
          <p:cNvSpPr/>
          <p:nvPr/>
        </p:nvSpPr>
        <p:spPr>
          <a:xfrm>
            <a:off x="8140931" y="-1294712"/>
            <a:ext cx="16018266" cy="4359355"/>
          </a:xfrm>
          <a:custGeom>
            <a:avLst/>
            <a:gdLst/>
            <a:ahLst/>
            <a:cxnLst/>
            <a:rect l="l" t="t" r="r" b="b"/>
            <a:pathLst>
              <a:path w="16018266" h="4359355">
                <a:moveTo>
                  <a:pt x="0" y="0"/>
                </a:moveTo>
                <a:lnTo>
                  <a:pt x="16018266" y="0"/>
                </a:lnTo>
                <a:lnTo>
                  <a:pt x="16018266" y="4359355"/>
                </a:lnTo>
                <a:lnTo>
                  <a:pt x="0" y="4359355"/>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0" y="417295"/>
            <a:ext cx="11289033" cy="1097184"/>
          </a:xfrm>
          <a:prstGeom prst="rect">
            <a:avLst/>
          </a:prstGeom>
        </p:spPr>
        <p:txBody>
          <a:bodyPr lIns="0" tIns="0" rIns="0" bIns="0" rtlCol="0" anchor="t">
            <a:spAutoFit/>
          </a:bodyPr>
          <a:lstStyle/>
          <a:p>
            <a:pPr algn="l">
              <a:lnSpc>
                <a:spcPts val="8202"/>
              </a:lnSpc>
            </a:pPr>
            <a:r>
              <a:rPr lang="en-US" sz="8285">
                <a:solidFill>
                  <a:srgbClr val="17458F"/>
                </a:solidFill>
                <a:latin typeface="Open Sans Extra Bold"/>
                <a:ea typeface="Open Sans Extra Bold"/>
                <a:cs typeface="Open Sans Extra Bold"/>
                <a:sym typeface="Open Sans Extra Bold"/>
              </a:rPr>
              <a:t> EPIC CITATION INFO</a:t>
            </a:r>
          </a:p>
        </p:txBody>
      </p:sp>
      <p:sp>
        <p:nvSpPr>
          <p:cNvPr id="14" name="TextBox 14"/>
          <p:cNvSpPr txBox="1"/>
          <p:nvPr/>
        </p:nvSpPr>
        <p:spPr>
          <a:xfrm>
            <a:off x="7657642" y="9499471"/>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
        <p:nvSpPr>
          <p:cNvPr id="15" name="TextBox 15"/>
          <p:cNvSpPr txBox="1"/>
          <p:nvPr/>
        </p:nvSpPr>
        <p:spPr>
          <a:xfrm>
            <a:off x="0" y="1987309"/>
            <a:ext cx="15795917" cy="7180890"/>
          </a:xfrm>
          <a:prstGeom prst="rect">
            <a:avLst/>
          </a:prstGeom>
        </p:spPr>
        <p:txBody>
          <a:bodyPr lIns="0" tIns="0" rIns="0" bIns="0" rtlCol="0" anchor="t">
            <a:spAutoFit/>
          </a:bodyPr>
          <a:lstStyle/>
          <a:p>
            <a:pPr algn="l">
              <a:lnSpc>
                <a:spcPts val="4760"/>
              </a:lnSpc>
            </a:pPr>
            <a:r>
              <a:rPr lang="en-US" sz="3400">
                <a:solidFill>
                  <a:srgbClr val="000000"/>
                </a:solidFill>
                <a:latin typeface="Open Sans Bold"/>
                <a:ea typeface="Open Sans Bold"/>
                <a:cs typeface="Open Sans Bold"/>
                <a:sym typeface="Open Sans Bold"/>
              </a:rPr>
              <a:t>These tasks are designed to aid in organizing and facilitating the duties of the Public Image Chaire while enhancing your club’s public image. </a:t>
            </a:r>
          </a:p>
          <a:p>
            <a:pPr algn="l">
              <a:lnSpc>
                <a:spcPts val="4760"/>
              </a:lnSpc>
            </a:pPr>
            <a:endParaRPr lang="en-US" sz="3400">
              <a:solidFill>
                <a:srgbClr val="000000"/>
              </a:solidFill>
              <a:latin typeface="Open Sans Bold"/>
              <a:ea typeface="Open Sans Bold"/>
              <a:cs typeface="Open Sans Bold"/>
              <a:sym typeface="Open Sans Bold"/>
            </a:endParaRPr>
          </a:p>
          <a:p>
            <a:pPr algn="l">
              <a:lnSpc>
                <a:spcPts val="4760"/>
              </a:lnSpc>
            </a:pPr>
            <a:r>
              <a:rPr lang="en-US" sz="3400">
                <a:solidFill>
                  <a:srgbClr val="000000"/>
                </a:solidFill>
                <a:latin typeface="Open Sans Bold"/>
                <a:ea typeface="Open Sans Bold"/>
                <a:cs typeface="Open Sans Bold"/>
                <a:sym typeface="Open Sans Bold"/>
              </a:rPr>
              <a:t> Complete each month’s tasks to earn higher level recongnitions as follows:</a:t>
            </a:r>
          </a:p>
          <a:p>
            <a:pPr algn="l">
              <a:lnSpc>
                <a:spcPts val="4760"/>
              </a:lnSpc>
            </a:pPr>
            <a:endParaRPr lang="en-US" sz="3400">
              <a:solidFill>
                <a:srgbClr val="000000"/>
              </a:solidFill>
              <a:latin typeface="Open Sans Bold"/>
              <a:ea typeface="Open Sans Bold"/>
              <a:cs typeface="Open Sans Bold"/>
              <a:sym typeface="Open Sans Bold"/>
            </a:endParaRPr>
          </a:p>
          <a:p>
            <a:pPr algn="l">
              <a:lnSpc>
                <a:spcPts val="4760"/>
              </a:lnSpc>
            </a:pPr>
            <a:r>
              <a:rPr lang="en-US" sz="3400">
                <a:solidFill>
                  <a:srgbClr val="000000"/>
                </a:solidFill>
                <a:latin typeface="Open Sans Bold"/>
                <a:ea typeface="Open Sans Bold"/>
                <a:cs typeface="Open Sans Bold"/>
                <a:sym typeface="Open Sans Bold"/>
              </a:rPr>
              <a:t>Platinum: Complete 9-10 tasks</a:t>
            </a:r>
          </a:p>
          <a:p>
            <a:pPr algn="l">
              <a:lnSpc>
                <a:spcPts val="4760"/>
              </a:lnSpc>
            </a:pPr>
            <a:r>
              <a:rPr lang="en-US" sz="3400">
                <a:solidFill>
                  <a:srgbClr val="000000"/>
                </a:solidFill>
                <a:latin typeface="Open Sans Bold"/>
                <a:ea typeface="Open Sans Bold"/>
                <a:cs typeface="Open Sans Bold"/>
                <a:sym typeface="Open Sans Bold"/>
              </a:rPr>
              <a:t>Gold: Complete 7-8 tasks</a:t>
            </a:r>
          </a:p>
          <a:p>
            <a:pPr algn="l">
              <a:lnSpc>
                <a:spcPts val="4760"/>
              </a:lnSpc>
            </a:pPr>
            <a:r>
              <a:rPr lang="en-US" sz="3400">
                <a:solidFill>
                  <a:srgbClr val="000000"/>
                </a:solidFill>
                <a:latin typeface="Open Sans Bold"/>
                <a:ea typeface="Open Sans Bold"/>
                <a:cs typeface="Open Sans Bold"/>
                <a:sym typeface="Open Sans Bold"/>
              </a:rPr>
              <a:t>Silver: Complete 5-6 tasks</a:t>
            </a:r>
          </a:p>
          <a:p>
            <a:pPr algn="l">
              <a:lnSpc>
                <a:spcPts val="4760"/>
              </a:lnSpc>
            </a:pPr>
            <a:r>
              <a:rPr lang="en-US" sz="3400">
                <a:solidFill>
                  <a:srgbClr val="000000"/>
                </a:solidFill>
                <a:latin typeface="Open Sans Bold"/>
                <a:ea typeface="Open Sans Bold"/>
                <a:cs typeface="Open Sans Bold"/>
                <a:sym typeface="Open Sans Bold"/>
              </a:rPr>
              <a:t>Bronze: Complete 3-4 tasks</a:t>
            </a:r>
          </a:p>
          <a:p>
            <a:pPr algn="l">
              <a:lnSpc>
                <a:spcPts val="4760"/>
              </a:lnSpc>
            </a:pPr>
            <a:endParaRPr lang="en-US" sz="3400">
              <a:solidFill>
                <a:srgbClr val="000000"/>
              </a:solidFill>
              <a:latin typeface="Open Sans Bold"/>
              <a:ea typeface="Open Sans Bold"/>
              <a:cs typeface="Open Sans Bold"/>
              <a:sym typeface="Open Sans Bold"/>
            </a:endParaRPr>
          </a:p>
          <a:p>
            <a:pPr algn="l">
              <a:lnSpc>
                <a:spcPts val="4760"/>
              </a:lnSpc>
            </a:pPr>
            <a:r>
              <a:rPr lang="en-US" sz="3400">
                <a:solidFill>
                  <a:srgbClr val="E04403"/>
                </a:solidFill>
                <a:latin typeface="Open Sans Bold"/>
                <a:ea typeface="Open Sans Bold"/>
                <a:cs typeface="Open Sans Bold"/>
                <a:sym typeface="Open Sans Bold"/>
              </a:rPr>
              <a:t>The first 3 tasks (July, Aug, Sept) must be done to get Platinum or Gold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4055" y="191146"/>
            <a:ext cx="11815831" cy="1323414"/>
            <a:chOff x="0" y="0"/>
            <a:chExt cx="3312505" cy="371012"/>
          </a:xfrm>
        </p:grpSpPr>
        <p:sp>
          <p:nvSpPr>
            <p:cNvPr id="3" name="Freeform 3"/>
            <p:cNvSpPr/>
            <p:nvPr/>
          </p:nvSpPr>
          <p:spPr>
            <a:xfrm>
              <a:off x="0" y="0"/>
              <a:ext cx="3312506" cy="371012"/>
            </a:xfrm>
            <a:custGeom>
              <a:avLst/>
              <a:gdLst/>
              <a:ahLst/>
              <a:cxnLst/>
              <a:rect l="l" t="t" r="r" b="b"/>
              <a:pathLst>
                <a:path w="3312506" h="371012">
                  <a:moveTo>
                    <a:pt x="10483" y="0"/>
                  </a:moveTo>
                  <a:lnTo>
                    <a:pt x="3302022" y="0"/>
                  </a:lnTo>
                  <a:cubicBezTo>
                    <a:pt x="3307812" y="0"/>
                    <a:pt x="3312506" y="4694"/>
                    <a:pt x="3312506" y="10483"/>
                  </a:cubicBezTo>
                  <a:lnTo>
                    <a:pt x="3312506" y="360529"/>
                  </a:lnTo>
                  <a:cubicBezTo>
                    <a:pt x="3312506" y="363309"/>
                    <a:pt x="3311401" y="365976"/>
                    <a:pt x="3309435" y="367942"/>
                  </a:cubicBezTo>
                  <a:cubicBezTo>
                    <a:pt x="3307469" y="369908"/>
                    <a:pt x="3304803" y="371012"/>
                    <a:pt x="3302022" y="371012"/>
                  </a:cubicBezTo>
                  <a:lnTo>
                    <a:pt x="10483" y="371012"/>
                  </a:lnTo>
                  <a:cubicBezTo>
                    <a:pt x="4694" y="371012"/>
                    <a:pt x="0" y="366319"/>
                    <a:pt x="0" y="360529"/>
                  </a:cubicBezTo>
                  <a:lnTo>
                    <a:pt x="0" y="10483"/>
                  </a:lnTo>
                  <a:cubicBezTo>
                    <a:pt x="0" y="4694"/>
                    <a:pt x="4694" y="0"/>
                    <a:pt x="10483" y="0"/>
                  </a:cubicBezTo>
                  <a:close/>
                </a:path>
              </a:pathLst>
            </a:custGeom>
            <a:solidFill>
              <a:srgbClr val="F7A81B"/>
            </a:solidFill>
          </p:spPr>
          <p:txBody>
            <a:bodyPr/>
            <a:lstStyle/>
            <a:p>
              <a:endParaRPr lang="en-US"/>
            </a:p>
          </p:txBody>
        </p:sp>
        <p:sp>
          <p:nvSpPr>
            <p:cNvPr id="4" name="TextBox 4"/>
            <p:cNvSpPr txBox="1"/>
            <p:nvPr/>
          </p:nvSpPr>
          <p:spPr>
            <a:xfrm>
              <a:off x="0" y="-38100"/>
              <a:ext cx="3312505" cy="40911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5795917" y="2900857"/>
            <a:ext cx="4483620" cy="3853111"/>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530981" y="7344315"/>
            <a:ext cx="4483620" cy="3853111"/>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AutoShape 11"/>
          <p:cNvSpPr/>
          <p:nvPr/>
        </p:nvSpPr>
        <p:spPr>
          <a:xfrm>
            <a:off x="0" y="9270871"/>
            <a:ext cx="7412946" cy="0"/>
          </a:xfrm>
          <a:prstGeom prst="line">
            <a:avLst/>
          </a:prstGeom>
          <a:ln w="95250" cap="flat">
            <a:solidFill>
              <a:srgbClr val="F7A81B"/>
            </a:solidFill>
            <a:prstDash val="solid"/>
            <a:headEnd type="none" w="sm" len="sm"/>
            <a:tailEnd type="none" w="sm" len="sm"/>
          </a:ln>
        </p:spPr>
        <p:txBody>
          <a:bodyPr/>
          <a:lstStyle/>
          <a:p>
            <a:endParaRPr lang="en-US"/>
          </a:p>
        </p:txBody>
      </p:sp>
      <p:sp>
        <p:nvSpPr>
          <p:cNvPr id="12" name="Freeform 12"/>
          <p:cNvSpPr/>
          <p:nvPr/>
        </p:nvSpPr>
        <p:spPr>
          <a:xfrm>
            <a:off x="4310069" y="1903233"/>
            <a:ext cx="6978964" cy="6978964"/>
          </a:xfrm>
          <a:custGeom>
            <a:avLst/>
            <a:gdLst/>
            <a:ahLst/>
            <a:cxnLst/>
            <a:rect l="l" t="t" r="r" b="b"/>
            <a:pathLst>
              <a:path w="6978964" h="6978964">
                <a:moveTo>
                  <a:pt x="0" y="0"/>
                </a:moveTo>
                <a:lnTo>
                  <a:pt x="6978964" y="0"/>
                </a:lnTo>
                <a:lnTo>
                  <a:pt x="6978964" y="6978965"/>
                </a:lnTo>
                <a:lnTo>
                  <a:pt x="0" y="6978965"/>
                </a:lnTo>
                <a:lnTo>
                  <a:pt x="0" y="0"/>
                </a:lnTo>
                <a:close/>
              </a:path>
            </a:pathLst>
          </a:custGeom>
          <a:blipFill>
            <a:blip r:embed="rId2"/>
            <a:stretch>
              <a:fillRect/>
            </a:stretch>
          </a:blipFill>
        </p:spPr>
        <p:txBody>
          <a:bodyPr/>
          <a:lstStyle/>
          <a:p>
            <a:endParaRPr lang="en-US"/>
          </a:p>
        </p:txBody>
      </p:sp>
      <p:sp>
        <p:nvSpPr>
          <p:cNvPr id="13" name="Freeform 13"/>
          <p:cNvSpPr/>
          <p:nvPr/>
        </p:nvSpPr>
        <p:spPr>
          <a:xfrm>
            <a:off x="8256734" y="-1326824"/>
            <a:ext cx="16018266" cy="4359355"/>
          </a:xfrm>
          <a:custGeom>
            <a:avLst/>
            <a:gdLst/>
            <a:ahLst/>
            <a:cxnLst/>
            <a:rect l="l" t="t" r="r" b="b"/>
            <a:pathLst>
              <a:path w="16018266" h="4359355">
                <a:moveTo>
                  <a:pt x="0" y="0"/>
                </a:moveTo>
                <a:lnTo>
                  <a:pt x="16018266" y="0"/>
                </a:lnTo>
                <a:lnTo>
                  <a:pt x="16018266" y="4359355"/>
                </a:lnTo>
                <a:lnTo>
                  <a:pt x="0" y="4359355"/>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0" y="417295"/>
            <a:ext cx="11289033" cy="1097266"/>
          </a:xfrm>
          <a:prstGeom prst="rect">
            <a:avLst/>
          </a:prstGeom>
        </p:spPr>
        <p:txBody>
          <a:bodyPr lIns="0" tIns="0" rIns="0" bIns="0" rtlCol="0" anchor="t">
            <a:spAutoFit/>
          </a:bodyPr>
          <a:lstStyle/>
          <a:p>
            <a:pPr algn="l">
              <a:lnSpc>
                <a:spcPts val="8202"/>
              </a:lnSpc>
            </a:pPr>
            <a:r>
              <a:rPr lang="en-US" sz="8285">
                <a:solidFill>
                  <a:srgbClr val="17458F"/>
                </a:solidFill>
                <a:latin typeface="Open Sans Extra Bold"/>
                <a:ea typeface="Open Sans Extra Bold"/>
                <a:cs typeface="Open Sans Extra Bold"/>
                <a:sym typeface="Open Sans Extra Bold"/>
              </a:rPr>
              <a:t> THAT SAID....</a:t>
            </a:r>
          </a:p>
        </p:txBody>
      </p:sp>
      <p:sp>
        <p:nvSpPr>
          <p:cNvPr id="15" name="TextBox 15"/>
          <p:cNvSpPr txBox="1"/>
          <p:nvPr/>
        </p:nvSpPr>
        <p:spPr>
          <a:xfrm>
            <a:off x="7657642" y="8994963"/>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082" y="272364"/>
            <a:ext cx="17735455" cy="975163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01C854B9-0137-D1AB-17E4-9F53C013A114}"/>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t="8114" b="41613"/>
          <a:stretch/>
        </p:blipFill>
        <p:spPr bwMode="auto">
          <a:xfrm>
            <a:off x="268929" y="537324"/>
            <a:ext cx="8872538" cy="9749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E3EE87CC-3F06-3AED-CF98-8F52E508AD15}"/>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t="5918" b="11667"/>
          <a:stretch/>
        </p:blipFill>
        <p:spPr bwMode="auto">
          <a:xfrm>
            <a:off x="9142734" y="274320"/>
            <a:ext cx="8872537" cy="97496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5B78880-C88E-D0A7-E49B-FB7EBC0A5592}"/>
              </a:ext>
            </a:extLst>
          </p:cNvPr>
          <p:cNvSpPr txBox="1"/>
          <p:nvPr/>
        </p:nvSpPr>
        <p:spPr>
          <a:xfrm>
            <a:off x="990600" y="6525063"/>
            <a:ext cx="5667279" cy="3190437"/>
          </a:xfrm>
          <a:prstGeom prst="rect">
            <a:avLst/>
          </a:prstGeom>
        </p:spPr>
        <p:txBody>
          <a:bodyPr vert="horz" lIns="91440" tIns="45720" rIns="91440" bIns="45720" rtlCol="0">
            <a:normAutofit lnSpcReduction="10000"/>
          </a:bodyPr>
          <a:lstStyle/>
          <a:p>
            <a:pPr algn="ctr">
              <a:lnSpc>
                <a:spcPct val="90000"/>
              </a:lnSpc>
              <a:spcAft>
                <a:spcPts val="600"/>
              </a:spcAft>
            </a:pPr>
            <a:r>
              <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PDG Deborah Williams</a:t>
            </a:r>
          </a:p>
          <a:p>
            <a:pPr algn="ctr">
              <a:lnSpc>
                <a:spcPct val="90000"/>
              </a:lnSpc>
              <a:spcAft>
                <a:spcPts val="600"/>
              </a:spcAft>
            </a:pPr>
            <a:endParaRPr lang="en-US" sz="3000" b="1" dirty="0">
              <a:solidFill>
                <a:srgbClr val="FFFFFF"/>
              </a:solidFill>
            </a:endParaRPr>
          </a:p>
          <a:p>
            <a:pPr algn="ctr">
              <a:lnSpc>
                <a:spcPct val="90000"/>
              </a:lnSpc>
              <a:spcAft>
                <a:spcPts val="600"/>
              </a:spcAft>
            </a:pPr>
            <a:r>
              <a:rPr lang="en-US" sz="3600" b="1" dirty="0">
                <a:solidFill>
                  <a:srgbClr val="FFFFFF"/>
                </a:solidFill>
              </a:rPr>
              <a:t>District Learning Facilitator</a:t>
            </a:r>
          </a:p>
          <a:p>
            <a:pPr algn="ctr">
              <a:lnSpc>
                <a:spcPct val="90000"/>
              </a:lnSpc>
              <a:spcAft>
                <a:spcPts val="600"/>
              </a:spcAft>
            </a:pPr>
            <a:r>
              <a:rPr lang="en-US" sz="3600" b="1" dirty="0">
                <a:solidFill>
                  <a:srgbClr val="FFFFFF"/>
                </a:solidFill>
              </a:rPr>
              <a:t>AKA District Trainer</a:t>
            </a:r>
          </a:p>
          <a:p>
            <a:pPr algn="ctr">
              <a:lnSpc>
                <a:spcPct val="90000"/>
              </a:lnSpc>
              <a:spcAft>
                <a:spcPts val="600"/>
              </a:spcAft>
            </a:pPr>
            <a:endParaRPr lang="en-US" sz="3000" b="1" dirty="0">
              <a:solidFill>
                <a:srgbClr val="FFFFFF"/>
              </a:solidFill>
            </a:endParaRPr>
          </a:p>
          <a:p>
            <a:pPr algn="ctr">
              <a:lnSpc>
                <a:spcPct val="90000"/>
              </a:lnSpc>
              <a:spcAft>
                <a:spcPts val="600"/>
              </a:spcAft>
            </a:pPr>
            <a:r>
              <a:rPr lang="en-US" sz="3000" b="1" dirty="0">
                <a:solidFill>
                  <a:srgbClr val="FFFFFF"/>
                </a:solidFill>
              </a:rPr>
              <a:t>Rotary E-Club of Tampa South</a:t>
            </a:r>
          </a:p>
        </p:txBody>
      </p:sp>
    </p:spTree>
    <p:extLst>
      <p:ext uri="{BB962C8B-B14F-4D97-AF65-F5344CB8AC3E}">
        <p14:creationId xmlns:p14="http://schemas.microsoft.com/office/powerpoint/2010/main" val="50224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97629" y="1309346"/>
            <a:ext cx="12776053" cy="1730977"/>
            <a:chOff x="0" y="0"/>
            <a:chExt cx="3312505" cy="448798"/>
          </a:xfrm>
        </p:grpSpPr>
        <p:sp>
          <p:nvSpPr>
            <p:cNvPr id="3" name="Freeform 3"/>
            <p:cNvSpPr/>
            <p:nvPr/>
          </p:nvSpPr>
          <p:spPr>
            <a:xfrm>
              <a:off x="0" y="0"/>
              <a:ext cx="3312506" cy="448798"/>
            </a:xfrm>
            <a:custGeom>
              <a:avLst/>
              <a:gdLst/>
              <a:ahLst/>
              <a:cxnLst/>
              <a:rect l="l" t="t" r="r" b="b"/>
              <a:pathLst>
                <a:path w="3312506" h="448798">
                  <a:moveTo>
                    <a:pt x="9696" y="0"/>
                  </a:moveTo>
                  <a:lnTo>
                    <a:pt x="3302810" y="0"/>
                  </a:lnTo>
                  <a:cubicBezTo>
                    <a:pt x="3305382" y="0"/>
                    <a:pt x="3307848" y="1021"/>
                    <a:pt x="3309666" y="2840"/>
                  </a:cubicBezTo>
                  <a:cubicBezTo>
                    <a:pt x="3311484" y="4658"/>
                    <a:pt x="3312506" y="7124"/>
                    <a:pt x="3312506" y="9696"/>
                  </a:cubicBezTo>
                  <a:lnTo>
                    <a:pt x="3312506" y="439103"/>
                  </a:lnTo>
                  <a:cubicBezTo>
                    <a:pt x="3312506" y="441674"/>
                    <a:pt x="3311484" y="444140"/>
                    <a:pt x="3309666" y="445958"/>
                  </a:cubicBezTo>
                  <a:cubicBezTo>
                    <a:pt x="3307848" y="447777"/>
                    <a:pt x="3305382" y="448798"/>
                    <a:pt x="3302810" y="448798"/>
                  </a:cubicBezTo>
                  <a:lnTo>
                    <a:pt x="9696" y="448798"/>
                  </a:lnTo>
                  <a:cubicBezTo>
                    <a:pt x="7124" y="448798"/>
                    <a:pt x="4658" y="447777"/>
                    <a:pt x="2840" y="445958"/>
                  </a:cubicBezTo>
                  <a:cubicBezTo>
                    <a:pt x="1021" y="444140"/>
                    <a:pt x="0" y="441674"/>
                    <a:pt x="0" y="439103"/>
                  </a:cubicBezTo>
                  <a:lnTo>
                    <a:pt x="0" y="9696"/>
                  </a:lnTo>
                  <a:cubicBezTo>
                    <a:pt x="0" y="7124"/>
                    <a:pt x="1021" y="4658"/>
                    <a:pt x="2840" y="2840"/>
                  </a:cubicBezTo>
                  <a:cubicBezTo>
                    <a:pt x="4658" y="1021"/>
                    <a:pt x="7124" y="0"/>
                    <a:pt x="9696" y="0"/>
                  </a:cubicBezTo>
                  <a:close/>
                </a:path>
              </a:pathLst>
            </a:custGeom>
            <a:solidFill>
              <a:srgbClr val="F7A81B"/>
            </a:solidFill>
          </p:spPr>
          <p:txBody>
            <a:bodyPr/>
            <a:lstStyle/>
            <a:p>
              <a:endParaRPr lang="en-US"/>
            </a:p>
          </p:txBody>
        </p:sp>
        <p:sp>
          <p:nvSpPr>
            <p:cNvPr id="4" name="TextBox 4"/>
            <p:cNvSpPr txBox="1"/>
            <p:nvPr/>
          </p:nvSpPr>
          <p:spPr>
            <a:xfrm>
              <a:off x="0" y="-38100"/>
              <a:ext cx="3312505" cy="48689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424533" y="3040323"/>
            <a:ext cx="3416370" cy="2935943"/>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7" name="TextBox 7"/>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5753152" y="5963095"/>
            <a:ext cx="3416370" cy="2935943"/>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614400" y="3922624"/>
            <a:ext cx="928444" cy="928444"/>
          </a:xfrm>
          <a:custGeom>
            <a:avLst/>
            <a:gdLst/>
            <a:ahLst/>
            <a:cxnLst/>
            <a:rect l="l" t="t" r="r" b="b"/>
            <a:pathLst>
              <a:path w="928444" h="928444">
                <a:moveTo>
                  <a:pt x="0" y="0"/>
                </a:moveTo>
                <a:lnTo>
                  <a:pt x="928444" y="0"/>
                </a:lnTo>
                <a:lnTo>
                  <a:pt x="928444" y="928444"/>
                </a:lnTo>
                <a:lnTo>
                  <a:pt x="0" y="928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614400" y="6153595"/>
            <a:ext cx="928444" cy="928444"/>
          </a:xfrm>
          <a:custGeom>
            <a:avLst/>
            <a:gdLst/>
            <a:ahLst/>
            <a:cxnLst/>
            <a:rect l="l" t="t" r="r" b="b"/>
            <a:pathLst>
              <a:path w="928444" h="928444">
                <a:moveTo>
                  <a:pt x="0" y="0"/>
                </a:moveTo>
                <a:lnTo>
                  <a:pt x="928444" y="0"/>
                </a:lnTo>
                <a:lnTo>
                  <a:pt x="928444" y="928444"/>
                </a:lnTo>
                <a:lnTo>
                  <a:pt x="0" y="92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057434" y="9258300"/>
            <a:ext cx="2479932" cy="2470633"/>
          </a:xfrm>
          <a:custGeom>
            <a:avLst/>
            <a:gdLst/>
            <a:ahLst/>
            <a:cxnLst/>
            <a:rect l="l" t="t" r="r" b="b"/>
            <a:pathLst>
              <a:path w="2479932" h="2470633">
                <a:moveTo>
                  <a:pt x="0" y="0"/>
                </a:moveTo>
                <a:lnTo>
                  <a:pt x="2479932" y="0"/>
                </a:lnTo>
                <a:lnTo>
                  <a:pt x="2479932" y="2470633"/>
                </a:lnTo>
                <a:lnTo>
                  <a:pt x="0" y="24706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564478" y="5034651"/>
            <a:ext cx="928444" cy="928444"/>
          </a:xfrm>
          <a:custGeom>
            <a:avLst/>
            <a:gdLst/>
            <a:ahLst/>
            <a:cxnLst/>
            <a:rect l="l" t="t" r="r" b="b"/>
            <a:pathLst>
              <a:path w="928444" h="928444">
                <a:moveTo>
                  <a:pt x="0" y="0"/>
                </a:moveTo>
                <a:lnTo>
                  <a:pt x="928444" y="0"/>
                </a:lnTo>
                <a:lnTo>
                  <a:pt x="928444" y="928444"/>
                </a:lnTo>
                <a:lnTo>
                  <a:pt x="0" y="92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8048301" y="-1319033"/>
            <a:ext cx="16018266" cy="4359355"/>
          </a:xfrm>
          <a:custGeom>
            <a:avLst/>
            <a:gdLst/>
            <a:ahLst/>
            <a:cxnLst/>
            <a:rect l="l" t="t" r="r" b="b"/>
            <a:pathLst>
              <a:path w="16018266" h="4359355">
                <a:moveTo>
                  <a:pt x="0" y="0"/>
                </a:moveTo>
                <a:lnTo>
                  <a:pt x="16018266" y="0"/>
                </a:lnTo>
                <a:lnTo>
                  <a:pt x="16018266" y="4359356"/>
                </a:lnTo>
                <a:lnTo>
                  <a:pt x="0" y="4359356"/>
                </a:lnTo>
                <a:lnTo>
                  <a:pt x="0" y="0"/>
                </a:lnTo>
                <a:close/>
              </a:path>
            </a:pathLst>
          </a:custGeom>
          <a:blipFill>
            <a:blip r:embed="rId8"/>
            <a:stretch>
              <a:fillRect/>
            </a:stretch>
          </a:blipFill>
        </p:spPr>
        <p:txBody>
          <a:bodyPr/>
          <a:lstStyle/>
          <a:p>
            <a:endParaRPr lang="en-US"/>
          </a:p>
        </p:txBody>
      </p:sp>
      <p:sp>
        <p:nvSpPr>
          <p:cNvPr id="16" name="TextBox 16"/>
          <p:cNvSpPr txBox="1"/>
          <p:nvPr/>
        </p:nvSpPr>
        <p:spPr>
          <a:xfrm>
            <a:off x="614400" y="1668119"/>
            <a:ext cx="8914394" cy="1194420"/>
          </a:xfrm>
          <a:prstGeom prst="rect">
            <a:avLst/>
          </a:prstGeom>
        </p:spPr>
        <p:txBody>
          <a:bodyPr lIns="0" tIns="0" rIns="0" bIns="0" rtlCol="0" anchor="t">
            <a:spAutoFit/>
          </a:bodyPr>
          <a:lstStyle/>
          <a:p>
            <a:pPr algn="l">
              <a:lnSpc>
                <a:spcPts val="8980"/>
              </a:lnSpc>
            </a:pPr>
            <a:r>
              <a:rPr lang="en-US" sz="9070">
                <a:solidFill>
                  <a:srgbClr val="17458F"/>
                </a:solidFill>
                <a:latin typeface="Open Sans Extra Bold"/>
                <a:ea typeface="Open Sans Extra Bold"/>
                <a:cs typeface="Open Sans Extra Bold"/>
                <a:sym typeface="Open Sans Extra Bold"/>
              </a:rPr>
              <a:t>CONTACT INFO</a:t>
            </a:r>
          </a:p>
        </p:txBody>
      </p:sp>
      <p:sp>
        <p:nvSpPr>
          <p:cNvPr id="17" name="TextBox 17"/>
          <p:cNvSpPr txBox="1"/>
          <p:nvPr/>
        </p:nvSpPr>
        <p:spPr>
          <a:xfrm>
            <a:off x="1973045" y="3909434"/>
            <a:ext cx="4766697" cy="786982"/>
          </a:xfrm>
          <a:prstGeom prst="rect">
            <a:avLst/>
          </a:prstGeom>
        </p:spPr>
        <p:txBody>
          <a:bodyPr lIns="0" tIns="0" rIns="0" bIns="0" rtlCol="0" anchor="t">
            <a:spAutoFit/>
          </a:bodyPr>
          <a:lstStyle/>
          <a:p>
            <a:pPr algn="l">
              <a:lnSpc>
                <a:spcPts val="6498"/>
              </a:lnSpc>
            </a:pPr>
            <a:r>
              <a:rPr lang="en-US" sz="4641">
                <a:solidFill>
                  <a:srgbClr val="22478E"/>
                </a:solidFill>
                <a:latin typeface="Open Sans Bold"/>
                <a:ea typeface="Open Sans Bold"/>
                <a:cs typeface="Open Sans Bold"/>
                <a:sym typeface="Open Sans Bold"/>
              </a:rPr>
              <a:t>813-454-5072</a:t>
            </a:r>
          </a:p>
        </p:txBody>
      </p:sp>
      <p:sp>
        <p:nvSpPr>
          <p:cNvPr id="18" name="TextBox 18"/>
          <p:cNvSpPr txBox="1"/>
          <p:nvPr/>
        </p:nvSpPr>
        <p:spPr>
          <a:xfrm>
            <a:off x="1973045" y="6178697"/>
            <a:ext cx="7773083" cy="786982"/>
          </a:xfrm>
          <a:prstGeom prst="rect">
            <a:avLst/>
          </a:prstGeom>
        </p:spPr>
        <p:txBody>
          <a:bodyPr lIns="0" tIns="0" rIns="0" bIns="0" rtlCol="0" anchor="t">
            <a:spAutoFit/>
          </a:bodyPr>
          <a:lstStyle/>
          <a:p>
            <a:pPr algn="l">
              <a:lnSpc>
                <a:spcPts val="6498"/>
              </a:lnSpc>
            </a:pPr>
            <a:r>
              <a:rPr lang="en-US" sz="4641">
                <a:solidFill>
                  <a:srgbClr val="22478E"/>
                </a:solidFill>
                <a:latin typeface="Open Sans Bold"/>
                <a:ea typeface="Open Sans Bold"/>
                <a:cs typeface="Open Sans Bold"/>
                <a:sym typeface="Open Sans Bold"/>
              </a:rPr>
              <a:t>chad@norgardinsgrp.com</a:t>
            </a:r>
          </a:p>
        </p:txBody>
      </p:sp>
      <p:sp>
        <p:nvSpPr>
          <p:cNvPr id="19" name="TextBox 19"/>
          <p:cNvSpPr txBox="1"/>
          <p:nvPr/>
        </p:nvSpPr>
        <p:spPr>
          <a:xfrm>
            <a:off x="1973045" y="5044065"/>
            <a:ext cx="7773083" cy="786982"/>
          </a:xfrm>
          <a:prstGeom prst="rect">
            <a:avLst/>
          </a:prstGeom>
        </p:spPr>
        <p:txBody>
          <a:bodyPr lIns="0" tIns="0" rIns="0" bIns="0" rtlCol="0" anchor="t">
            <a:spAutoFit/>
          </a:bodyPr>
          <a:lstStyle/>
          <a:p>
            <a:pPr algn="l">
              <a:lnSpc>
                <a:spcPts val="6498"/>
              </a:lnSpc>
            </a:pPr>
            <a:r>
              <a:rPr lang="en-US" sz="4641">
                <a:solidFill>
                  <a:srgbClr val="22478E"/>
                </a:solidFill>
                <a:latin typeface="Open Sans Bold"/>
                <a:ea typeface="Open Sans Bold"/>
                <a:cs typeface="Open Sans Bold"/>
                <a:sym typeface="Open Sans Bold"/>
              </a:rPr>
              <a:t>d6890pi@gmail.com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91044" y="2103490"/>
            <a:ext cx="8905912" cy="1907231"/>
            <a:chOff x="0" y="0"/>
            <a:chExt cx="2095686" cy="448798"/>
          </a:xfrm>
        </p:grpSpPr>
        <p:sp>
          <p:nvSpPr>
            <p:cNvPr id="3" name="Freeform 3"/>
            <p:cNvSpPr/>
            <p:nvPr/>
          </p:nvSpPr>
          <p:spPr>
            <a:xfrm>
              <a:off x="0" y="0"/>
              <a:ext cx="2095686" cy="448798"/>
            </a:xfrm>
            <a:custGeom>
              <a:avLst/>
              <a:gdLst/>
              <a:ahLst/>
              <a:cxnLst/>
              <a:rect l="l" t="t" r="r" b="b"/>
              <a:pathLst>
                <a:path w="2095686" h="448798">
                  <a:moveTo>
                    <a:pt x="13909" y="0"/>
                  </a:moveTo>
                  <a:lnTo>
                    <a:pt x="2081777" y="0"/>
                  </a:lnTo>
                  <a:cubicBezTo>
                    <a:pt x="2085466" y="0"/>
                    <a:pt x="2089004" y="1465"/>
                    <a:pt x="2091612" y="4074"/>
                  </a:cubicBezTo>
                  <a:cubicBezTo>
                    <a:pt x="2094221" y="6682"/>
                    <a:pt x="2095686" y="10220"/>
                    <a:pt x="2095686" y="13909"/>
                  </a:cubicBezTo>
                  <a:lnTo>
                    <a:pt x="2095686" y="434889"/>
                  </a:lnTo>
                  <a:cubicBezTo>
                    <a:pt x="2095686" y="438578"/>
                    <a:pt x="2094221" y="442116"/>
                    <a:pt x="2091612" y="444724"/>
                  </a:cubicBezTo>
                  <a:cubicBezTo>
                    <a:pt x="2089004" y="447333"/>
                    <a:pt x="2085466" y="448798"/>
                    <a:pt x="2081777" y="448798"/>
                  </a:cubicBezTo>
                  <a:lnTo>
                    <a:pt x="13909" y="448798"/>
                  </a:lnTo>
                  <a:cubicBezTo>
                    <a:pt x="6227" y="448798"/>
                    <a:pt x="0" y="442571"/>
                    <a:pt x="0" y="434889"/>
                  </a:cubicBezTo>
                  <a:lnTo>
                    <a:pt x="0" y="13909"/>
                  </a:lnTo>
                  <a:cubicBezTo>
                    <a:pt x="0" y="10220"/>
                    <a:pt x="1465" y="6682"/>
                    <a:pt x="4074" y="4074"/>
                  </a:cubicBezTo>
                  <a:cubicBezTo>
                    <a:pt x="6682" y="1465"/>
                    <a:pt x="10220" y="0"/>
                    <a:pt x="13909" y="0"/>
                  </a:cubicBezTo>
                  <a:close/>
                </a:path>
              </a:pathLst>
            </a:custGeom>
            <a:solidFill>
              <a:srgbClr val="F7A81B"/>
            </a:solidFill>
          </p:spPr>
          <p:txBody>
            <a:bodyPr/>
            <a:lstStyle/>
            <a:p>
              <a:endParaRPr lang="en-US"/>
            </a:p>
          </p:txBody>
        </p:sp>
        <p:sp>
          <p:nvSpPr>
            <p:cNvPr id="4" name="TextBox 4"/>
            <p:cNvSpPr txBox="1"/>
            <p:nvPr/>
          </p:nvSpPr>
          <p:spPr>
            <a:xfrm>
              <a:off x="0" y="-38100"/>
              <a:ext cx="2095686" cy="486898"/>
            </a:xfrm>
            <a:prstGeom prst="rect">
              <a:avLst/>
            </a:prstGeom>
          </p:spPr>
          <p:txBody>
            <a:bodyPr lIns="50800" tIns="50800" rIns="50800" bIns="50800" rtlCol="0" anchor="ctr"/>
            <a:lstStyle/>
            <a:p>
              <a:pPr algn="ctr">
                <a:lnSpc>
                  <a:spcPts val="2659"/>
                </a:lnSpc>
              </a:pPr>
              <a:endParaRPr/>
            </a:p>
          </p:txBody>
        </p:sp>
      </p:grpSp>
      <p:grpSp>
        <p:nvGrpSpPr>
          <p:cNvPr id="5" name="Group 5"/>
          <p:cNvGrpSpPr>
            <a:grpSpLocks noChangeAspect="1"/>
          </p:cNvGrpSpPr>
          <p:nvPr/>
        </p:nvGrpSpPr>
        <p:grpSpPr>
          <a:xfrm>
            <a:off x="15200388" y="-1385861"/>
            <a:ext cx="2188452" cy="1895200"/>
            <a:chOff x="0" y="0"/>
            <a:chExt cx="6350000" cy="5499100"/>
          </a:xfrm>
        </p:grpSpPr>
        <p:sp>
          <p:nvSpPr>
            <p:cNvPr id="6" name="Freeform 6"/>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solidFill>
              <a:srgbClr val="F7A81B"/>
            </a:solidFill>
            <a:ln w="12700">
              <a:solidFill>
                <a:srgbClr val="000000"/>
              </a:solidFill>
            </a:ln>
          </p:spPr>
          <p:txBody>
            <a:bodyPr/>
            <a:lstStyle/>
            <a:p>
              <a:endParaRPr lang="en-US"/>
            </a:p>
          </p:txBody>
        </p:sp>
      </p:grpSp>
      <p:grpSp>
        <p:nvGrpSpPr>
          <p:cNvPr id="7" name="Group 7"/>
          <p:cNvGrpSpPr/>
          <p:nvPr/>
        </p:nvGrpSpPr>
        <p:grpSpPr>
          <a:xfrm>
            <a:off x="16936709" y="-291424"/>
            <a:ext cx="2046518" cy="1758726"/>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9" name="TextBox 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a:grpSpLocks noChangeAspect="1"/>
          </p:cNvGrpSpPr>
          <p:nvPr/>
        </p:nvGrpSpPr>
        <p:grpSpPr>
          <a:xfrm>
            <a:off x="15176302" y="601685"/>
            <a:ext cx="2188452" cy="1895200"/>
            <a:chOff x="0" y="0"/>
            <a:chExt cx="6350000" cy="5499100"/>
          </a:xfrm>
        </p:grpSpPr>
        <p:sp>
          <p:nvSpPr>
            <p:cNvPr id="11" name="Freeform 11"/>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2"/>
              <a:stretch>
                <a:fillRect l="-5159" r="-5159"/>
              </a:stretch>
            </a:blipFill>
          </p:spPr>
          <p:txBody>
            <a:bodyPr/>
            <a:lstStyle/>
            <a:p>
              <a:endParaRPr lang="en-US"/>
            </a:p>
          </p:txBody>
        </p:sp>
      </p:grpSp>
      <p:grpSp>
        <p:nvGrpSpPr>
          <p:cNvPr id="12" name="Group 12"/>
          <p:cNvGrpSpPr>
            <a:grpSpLocks noChangeAspect="1"/>
          </p:cNvGrpSpPr>
          <p:nvPr/>
        </p:nvGrpSpPr>
        <p:grpSpPr>
          <a:xfrm>
            <a:off x="16909182" y="1583693"/>
            <a:ext cx="2188452" cy="1895200"/>
            <a:chOff x="0" y="0"/>
            <a:chExt cx="6350000" cy="5499100"/>
          </a:xfrm>
        </p:grpSpPr>
        <p:sp>
          <p:nvSpPr>
            <p:cNvPr id="13" name="Freeform 13"/>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90" r="-14990"/>
              </a:stretch>
            </a:blipFill>
          </p:spPr>
          <p:txBody>
            <a:bodyPr/>
            <a:lstStyle/>
            <a:p>
              <a:endParaRPr lang="en-US"/>
            </a:p>
          </p:txBody>
        </p:sp>
      </p:grpSp>
      <p:grpSp>
        <p:nvGrpSpPr>
          <p:cNvPr id="14" name="Group 14"/>
          <p:cNvGrpSpPr/>
          <p:nvPr/>
        </p:nvGrpSpPr>
        <p:grpSpPr>
          <a:xfrm>
            <a:off x="15209421" y="2586346"/>
            <a:ext cx="2141571" cy="1840412"/>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6909182" y="3571795"/>
            <a:ext cx="2141571" cy="1840412"/>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a:grpSpLocks noChangeAspect="1"/>
          </p:cNvGrpSpPr>
          <p:nvPr/>
        </p:nvGrpSpPr>
        <p:grpSpPr>
          <a:xfrm>
            <a:off x="13449865" y="-438262"/>
            <a:ext cx="2188452" cy="1895200"/>
            <a:chOff x="0" y="0"/>
            <a:chExt cx="6350000" cy="5499100"/>
          </a:xfrm>
        </p:grpSpPr>
        <p:sp>
          <p:nvSpPr>
            <p:cNvPr id="21" name="Freeform 21"/>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14868" r="-14868"/>
              </a:stretch>
            </a:blipFill>
          </p:spPr>
          <p:txBody>
            <a:bodyPr/>
            <a:lstStyle/>
            <a:p>
              <a:endParaRPr lang="en-US"/>
            </a:p>
          </p:txBody>
        </p:sp>
      </p:grpSp>
      <p:grpSp>
        <p:nvGrpSpPr>
          <p:cNvPr id="22" name="Group 22"/>
          <p:cNvGrpSpPr/>
          <p:nvPr/>
        </p:nvGrpSpPr>
        <p:grpSpPr>
          <a:xfrm>
            <a:off x="-930158" y="3539850"/>
            <a:ext cx="2141571" cy="1840412"/>
            <a:chOff x="0" y="0"/>
            <a:chExt cx="812800" cy="698500"/>
          </a:xfrm>
        </p:grpSpPr>
        <p:sp>
          <p:nvSpPr>
            <p:cNvPr id="23" name="Freeform 2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24" name="TextBox 24"/>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a:grpSpLocks noChangeAspect="1"/>
          </p:cNvGrpSpPr>
          <p:nvPr/>
        </p:nvGrpSpPr>
        <p:grpSpPr>
          <a:xfrm>
            <a:off x="-977039" y="1568335"/>
            <a:ext cx="2188452" cy="1895200"/>
            <a:chOff x="0" y="0"/>
            <a:chExt cx="6350000" cy="5499100"/>
          </a:xfrm>
        </p:grpSpPr>
        <p:sp>
          <p:nvSpPr>
            <p:cNvPr id="26" name="Freeform 26"/>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3"/>
              <a:stretch>
                <a:fillRect l="-14990" r="-14990"/>
              </a:stretch>
            </a:blipFill>
          </p:spPr>
          <p:txBody>
            <a:bodyPr/>
            <a:lstStyle/>
            <a:p>
              <a:endParaRPr lang="en-US"/>
            </a:p>
          </p:txBody>
        </p:sp>
      </p:grpSp>
      <p:grpSp>
        <p:nvGrpSpPr>
          <p:cNvPr id="27" name="Group 27"/>
          <p:cNvGrpSpPr/>
          <p:nvPr/>
        </p:nvGrpSpPr>
        <p:grpSpPr>
          <a:xfrm>
            <a:off x="743070" y="2558687"/>
            <a:ext cx="2141571" cy="1840412"/>
            <a:chOff x="0" y="0"/>
            <a:chExt cx="812800" cy="698500"/>
          </a:xfrm>
        </p:grpSpPr>
        <p:sp>
          <p:nvSpPr>
            <p:cNvPr id="28" name="Freeform 2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29" name="TextBox 29"/>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30" name="Group 30"/>
          <p:cNvGrpSpPr/>
          <p:nvPr/>
        </p:nvGrpSpPr>
        <p:grpSpPr>
          <a:xfrm>
            <a:off x="-854155" y="-327202"/>
            <a:ext cx="2046518" cy="1758726"/>
            <a:chOff x="0" y="0"/>
            <a:chExt cx="812800" cy="698500"/>
          </a:xfrm>
        </p:grpSpPr>
        <p:sp>
          <p:nvSpPr>
            <p:cNvPr id="31" name="Freeform 3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32" name="TextBox 32"/>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33" name="Group 33"/>
          <p:cNvGrpSpPr>
            <a:grpSpLocks noChangeAspect="1"/>
          </p:cNvGrpSpPr>
          <p:nvPr/>
        </p:nvGrpSpPr>
        <p:grpSpPr>
          <a:xfrm>
            <a:off x="743070" y="-1385861"/>
            <a:ext cx="2188452" cy="1895200"/>
            <a:chOff x="0" y="0"/>
            <a:chExt cx="6350000" cy="5499100"/>
          </a:xfrm>
        </p:grpSpPr>
        <p:sp>
          <p:nvSpPr>
            <p:cNvPr id="34" name="Freeform 34"/>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solidFill>
              <a:srgbClr val="17458F"/>
            </a:solidFill>
            <a:ln w="12700">
              <a:solidFill>
                <a:srgbClr val="000000"/>
              </a:solidFill>
            </a:ln>
          </p:spPr>
          <p:txBody>
            <a:bodyPr/>
            <a:lstStyle/>
            <a:p>
              <a:endParaRPr lang="en-US"/>
            </a:p>
          </p:txBody>
        </p:sp>
      </p:grpSp>
      <p:grpSp>
        <p:nvGrpSpPr>
          <p:cNvPr id="35" name="Group 35"/>
          <p:cNvGrpSpPr>
            <a:grpSpLocks noChangeAspect="1"/>
          </p:cNvGrpSpPr>
          <p:nvPr/>
        </p:nvGrpSpPr>
        <p:grpSpPr>
          <a:xfrm>
            <a:off x="743070" y="575077"/>
            <a:ext cx="2188452" cy="1895200"/>
            <a:chOff x="0" y="0"/>
            <a:chExt cx="6350000" cy="5499100"/>
          </a:xfrm>
        </p:grpSpPr>
        <p:sp>
          <p:nvSpPr>
            <p:cNvPr id="36" name="Freeform 36"/>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2"/>
              <a:stretch>
                <a:fillRect l="-5159" r="-5159"/>
              </a:stretch>
            </a:blipFill>
          </p:spPr>
          <p:txBody>
            <a:bodyPr/>
            <a:lstStyle/>
            <a:p>
              <a:endParaRPr lang="en-US"/>
            </a:p>
          </p:txBody>
        </p:sp>
      </p:grpSp>
      <p:grpSp>
        <p:nvGrpSpPr>
          <p:cNvPr id="37" name="Group 37"/>
          <p:cNvGrpSpPr>
            <a:grpSpLocks noChangeAspect="1"/>
          </p:cNvGrpSpPr>
          <p:nvPr/>
        </p:nvGrpSpPr>
        <p:grpSpPr>
          <a:xfrm>
            <a:off x="2480893" y="-382047"/>
            <a:ext cx="2188452" cy="1895200"/>
            <a:chOff x="0" y="0"/>
            <a:chExt cx="6350000" cy="5499100"/>
          </a:xfrm>
        </p:grpSpPr>
        <p:sp>
          <p:nvSpPr>
            <p:cNvPr id="38" name="Freeform 38"/>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blipFill>
              <a:blip r:embed="rId4"/>
              <a:stretch>
                <a:fillRect l="-14868" r="-14868"/>
              </a:stretch>
            </a:blipFill>
          </p:spPr>
          <p:txBody>
            <a:bodyPr/>
            <a:lstStyle/>
            <a:p>
              <a:endParaRPr lang="en-US"/>
            </a:p>
          </p:txBody>
        </p:sp>
      </p:grpSp>
      <p:sp>
        <p:nvSpPr>
          <p:cNvPr id="39" name="AutoShape 39"/>
          <p:cNvSpPr/>
          <p:nvPr/>
        </p:nvSpPr>
        <p:spPr>
          <a:xfrm>
            <a:off x="13453584" y="9563100"/>
            <a:ext cx="4834416" cy="0"/>
          </a:xfrm>
          <a:prstGeom prst="line">
            <a:avLst/>
          </a:prstGeom>
          <a:ln w="95250" cap="flat">
            <a:solidFill>
              <a:srgbClr val="F7A81B"/>
            </a:solidFill>
            <a:prstDash val="solid"/>
            <a:headEnd type="none" w="sm" len="sm"/>
            <a:tailEnd type="none" w="sm" len="sm"/>
          </a:ln>
        </p:spPr>
        <p:txBody>
          <a:bodyPr/>
          <a:lstStyle/>
          <a:p>
            <a:endParaRPr lang="en-US"/>
          </a:p>
        </p:txBody>
      </p:sp>
      <p:sp>
        <p:nvSpPr>
          <p:cNvPr id="40" name="AutoShape 40"/>
          <p:cNvSpPr/>
          <p:nvPr/>
        </p:nvSpPr>
        <p:spPr>
          <a:xfrm>
            <a:off x="-172221" y="9610725"/>
            <a:ext cx="4834416" cy="0"/>
          </a:xfrm>
          <a:prstGeom prst="line">
            <a:avLst/>
          </a:prstGeom>
          <a:ln w="95250" cap="flat">
            <a:solidFill>
              <a:srgbClr val="17458F"/>
            </a:solidFill>
            <a:prstDash val="solid"/>
            <a:headEnd type="none" w="sm" len="sm"/>
            <a:tailEnd type="none" w="sm" len="sm"/>
          </a:ln>
        </p:spPr>
        <p:txBody>
          <a:bodyPr/>
          <a:lstStyle/>
          <a:p>
            <a:endParaRPr lang="en-US"/>
          </a:p>
        </p:txBody>
      </p:sp>
      <p:sp>
        <p:nvSpPr>
          <p:cNvPr id="41" name="Freeform 41"/>
          <p:cNvSpPr/>
          <p:nvPr/>
        </p:nvSpPr>
        <p:spPr>
          <a:xfrm>
            <a:off x="17029569" y="6905086"/>
            <a:ext cx="1670298" cy="1664034"/>
          </a:xfrm>
          <a:custGeom>
            <a:avLst/>
            <a:gdLst/>
            <a:ahLst/>
            <a:cxnLst/>
            <a:rect l="l" t="t" r="r" b="b"/>
            <a:pathLst>
              <a:path w="1670298" h="1664034">
                <a:moveTo>
                  <a:pt x="0" y="0"/>
                </a:moveTo>
                <a:lnTo>
                  <a:pt x="1670298" y="0"/>
                </a:lnTo>
                <a:lnTo>
                  <a:pt x="1670298" y="1664034"/>
                </a:lnTo>
                <a:lnTo>
                  <a:pt x="0" y="16640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2" name="Freeform 42"/>
          <p:cNvSpPr/>
          <p:nvPr/>
        </p:nvSpPr>
        <p:spPr>
          <a:xfrm>
            <a:off x="-458885" y="6905086"/>
            <a:ext cx="1670298" cy="1664034"/>
          </a:xfrm>
          <a:custGeom>
            <a:avLst/>
            <a:gdLst/>
            <a:ahLst/>
            <a:cxnLst/>
            <a:rect l="l" t="t" r="r" b="b"/>
            <a:pathLst>
              <a:path w="1670298" h="1664034">
                <a:moveTo>
                  <a:pt x="0" y="0"/>
                </a:moveTo>
                <a:lnTo>
                  <a:pt x="1670298" y="0"/>
                </a:lnTo>
                <a:lnTo>
                  <a:pt x="1670298" y="1664034"/>
                </a:lnTo>
                <a:lnTo>
                  <a:pt x="0" y="16640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3" name="Freeform 43"/>
          <p:cNvSpPr/>
          <p:nvPr/>
        </p:nvSpPr>
        <p:spPr>
          <a:xfrm>
            <a:off x="1846452" y="-1299806"/>
            <a:ext cx="16018266" cy="4359355"/>
          </a:xfrm>
          <a:custGeom>
            <a:avLst/>
            <a:gdLst/>
            <a:ahLst/>
            <a:cxnLst/>
            <a:rect l="l" t="t" r="r" b="b"/>
            <a:pathLst>
              <a:path w="16018266" h="4359355">
                <a:moveTo>
                  <a:pt x="0" y="0"/>
                </a:moveTo>
                <a:lnTo>
                  <a:pt x="16018266" y="0"/>
                </a:lnTo>
                <a:lnTo>
                  <a:pt x="16018266" y="4359355"/>
                </a:lnTo>
                <a:lnTo>
                  <a:pt x="0" y="4359355"/>
                </a:lnTo>
                <a:lnTo>
                  <a:pt x="0" y="0"/>
                </a:lnTo>
                <a:close/>
              </a:path>
            </a:pathLst>
          </a:custGeom>
          <a:blipFill>
            <a:blip r:embed="rId9"/>
            <a:stretch>
              <a:fillRect/>
            </a:stretch>
          </a:blipFill>
        </p:spPr>
        <p:txBody>
          <a:bodyPr/>
          <a:lstStyle/>
          <a:p>
            <a:endParaRPr lang="en-US"/>
          </a:p>
        </p:txBody>
      </p:sp>
      <p:sp>
        <p:nvSpPr>
          <p:cNvPr id="44" name="TextBox 44"/>
          <p:cNvSpPr txBox="1"/>
          <p:nvPr/>
        </p:nvSpPr>
        <p:spPr>
          <a:xfrm>
            <a:off x="4926185" y="2508762"/>
            <a:ext cx="8435631" cy="1301600"/>
          </a:xfrm>
          <a:prstGeom prst="rect">
            <a:avLst/>
          </a:prstGeom>
        </p:spPr>
        <p:txBody>
          <a:bodyPr lIns="0" tIns="0" rIns="0" bIns="0" rtlCol="0" anchor="t">
            <a:spAutoFit/>
          </a:bodyPr>
          <a:lstStyle/>
          <a:p>
            <a:pPr algn="ctr">
              <a:lnSpc>
                <a:spcPts val="9776"/>
              </a:lnSpc>
            </a:pPr>
            <a:r>
              <a:rPr lang="en-US" sz="9875">
                <a:solidFill>
                  <a:srgbClr val="17458F"/>
                </a:solidFill>
                <a:latin typeface="Open Sans Extra Bold"/>
                <a:ea typeface="Open Sans Extra Bold"/>
                <a:cs typeface="Open Sans Extra Bold"/>
                <a:sym typeface="Open Sans Extra Bold"/>
              </a:rPr>
              <a:t>THANK YOU</a:t>
            </a:r>
          </a:p>
        </p:txBody>
      </p:sp>
      <p:sp>
        <p:nvSpPr>
          <p:cNvPr id="45" name="TextBox 45"/>
          <p:cNvSpPr txBox="1"/>
          <p:nvPr/>
        </p:nvSpPr>
        <p:spPr>
          <a:xfrm>
            <a:off x="1678961" y="4723727"/>
            <a:ext cx="14762674" cy="4227831"/>
          </a:xfrm>
          <a:prstGeom prst="rect">
            <a:avLst/>
          </a:prstGeom>
        </p:spPr>
        <p:txBody>
          <a:bodyPr lIns="0" tIns="0" rIns="0" bIns="0" rtlCol="0" anchor="t">
            <a:spAutoFit/>
          </a:bodyPr>
          <a:lstStyle/>
          <a:p>
            <a:pPr algn="ctr">
              <a:lnSpc>
                <a:spcPts val="7979"/>
              </a:lnSpc>
            </a:pPr>
            <a:r>
              <a:rPr lang="en-US" sz="5699">
                <a:solidFill>
                  <a:srgbClr val="DD3726"/>
                </a:solidFill>
                <a:latin typeface="Canva Sans Bold"/>
                <a:ea typeface="Canva Sans Bold"/>
                <a:cs typeface="Canva Sans Bold"/>
                <a:sym typeface="Canva Sans Bold"/>
              </a:rPr>
              <a:t>We want to be a resource for your clubs, so please let us know how we can best serve you!  </a:t>
            </a:r>
          </a:p>
          <a:p>
            <a:pPr algn="just">
              <a:lnSpc>
                <a:spcPts val="4759"/>
              </a:lnSpc>
            </a:pPr>
            <a:endParaRPr lang="en-US" sz="5699">
              <a:solidFill>
                <a:srgbClr val="DD3726"/>
              </a:solidFill>
              <a:latin typeface="Canva Sans Bold"/>
              <a:ea typeface="Canva Sans Bold"/>
              <a:cs typeface="Canva Sans Bold"/>
              <a:sym typeface="Canva Sans Bold"/>
            </a:endParaRPr>
          </a:p>
          <a:p>
            <a:pPr algn="just">
              <a:lnSpc>
                <a:spcPts val="4759"/>
              </a:lnSpc>
            </a:pPr>
            <a:endParaRPr lang="en-US" sz="5699">
              <a:solidFill>
                <a:srgbClr val="DD3726"/>
              </a:solidFill>
              <a:latin typeface="Canva Sans Bold"/>
              <a:ea typeface="Canva Sans Bold"/>
              <a:cs typeface="Canva Sans Bold"/>
              <a:sym typeface="Canva Sans Bold"/>
            </a:endParaRPr>
          </a:p>
        </p:txBody>
      </p:sp>
      <p:sp>
        <p:nvSpPr>
          <p:cNvPr id="46" name="TextBox 46"/>
          <p:cNvSpPr txBox="1"/>
          <p:nvPr/>
        </p:nvSpPr>
        <p:spPr>
          <a:xfrm>
            <a:off x="5299259" y="9239567"/>
            <a:ext cx="7262782" cy="580390"/>
          </a:xfrm>
          <a:prstGeom prst="rect">
            <a:avLst/>
          </a:prstGeom>
        </p:spPr>
        <p:txBody>
          <a:bodyPr lIns="0" tIns="0" rIns="0" bIns="0" rtlCol="0" anchor="t">
            <a:spAutoFit/>
          </a:bodyPr>
          <a:lstStyle/>
          <a:p>
            <a:pPr algn="ctr">
              <a:lnSpc>
                <a:spcPts val="4759"/>
              </a:lnSpc>
            </a:pPr>
            <a:r>
              <a:rPr lang="en-US" sz="3399" spc="343">
                <a:solidFill>
                  <a:srgbClr val="000000"/>
                </a:solidFill>
                <a:latin typeface="Open Sans"/>
                <a:ea typeface="Open Sans"/>
                <a:cs typeface="Open Sans"/>
                <a:sym typeface="Open Sans"/>
              </a:rPr>
              <a:t>Share - Connect - Collaborate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204" name="Rectangle 8203">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3246" y="916092"/>
            <a:ext cx="1139427" cy="856644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05"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16655" y="514618"/>
            <a:ext cx="723981" cy="828212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07" name="Freeform: Shape 8206">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 y="510636"/>
            <a:ext cx="6945208" cy="7898692"/>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6" name="Picture 4" descr="No photo description available.">
            <a:extLst>
              <a:ext uri="{FF2B5EF4-FFF2-40B4-BE49-F238E27FC236}">
                <a16:creationId xmlns:a16="http://schemas.microsoft.com/office/drawing/2014/main" id="{C6086C29-8E1B-3153-A490-A8890B7E09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6064" y="2427148"/>
            <a:ext cx="5014803" cy="4087064"/>
          </a:xfrm>
          <a:prstGeom prst="rect">
            <a:avLst/>
          </a:prstGeom>
          <a:noFill/>
          <a:extLst>
            <a:ext uri="{909E8E84-426E-40DD-AFC4-6F175D3DCCD1}">
              <a14:hiddenFill xmlns:a14="http://schemas.microsoft.com/office/drawing/2010/main">
                <a:solidFill>
                  <a:srgbClr val="FFFFFF"/>
                </a:solidFill>
              </a14:hiddenFill>
            </a:ext>
          </a:extLst>
        </p:spPr>
      </p:pic>
      <p:sp>
        <p:nvSpPr>
          <p:cNvPr id="8209" name="Freeform: Shape 8208">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670" y="1607344"/>
            <a:ext cx="10935327" cy="7863447"/>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No photo description available.">
            <a:extLst>
              <a:ext uri="{FF2B5EF4-FFF2-40B4-BE49-F238E27FC236}">
                <a16:creationId xmlns:a16="http://schemas.microsoft.com/office/drawing/2014/main" id="{C300B493-25F6-7229-E7DC-6FB9A32AF9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17866" y="2748240"/>
            <a:ext cx="9031095" cy="55992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F7FF53-F2D7-30C4-2C17-4F34038E5081}"/>
              </a:ext>
            </a:extLst>
          </p:cNvPr>
          <p:cNvSpPr txBox="1"/>
          <p:nvPr/>
        </p:nvSpPr>
        <p:spPr>
          <a:xfrm>
            <a:off x="9753600" y="342900"/>
            <a:ext cx="7233390" cy="1015663"/>
          </a:xfrm>
          <a:prstGeom prst="rect">
            <a:avLst/>
          </a:prstGeom>
          <a:noFill/>
        </p:spPr>
        <p:txBody>
          <a:bodyPr wrap="none" rtlCol="0">
            <a:spAutoFit/>
          </a:bodyPr>
          <a:lstStyle/>
          <a:p>
            <a:r>
              <a:rPr lang="en-US" sz="6000" b="1" dirty="0">
                <a:solidFill>
                  <a:schemeClr val="accent1"/>
                </a:solidFill>
                <a:effectLst>
                  <a:innerShdw blurRad="63500" dist="50800" dir="10800000">
                    <a:prstClr val="black">
                      <a:alpha val="50000"/>
                    </a:prstClr>
                  </a:innerShdw>
                </a:effectLst>
              </a:rPr>
              <a:t>Leveling Up the Magic</a:t>
            </a:r>
          </a:p>
        </p:txBody>
      </p:sp>
      <p:sp>
        <p:nvSpPr>
          <p:cNvPr id="3" name="TextBox 2">
            <a:extLst>
              <a:ext uri="{FF2B5EF4-FFF2-40B4-BE49-F238E27FC236}">
                <a16:creationId xmlns:a16="http://schemas.microsoft.com/office/drawing/2014/main" id="{824DF52E-B6EA-3846-0C1D-4C9B5DC6D2D1}"/>
              </a:ext>
            </a:extLst>
          </p:cNvPr>
          <p:cNvSpPr txBox="1"/>
          <p:nvPr/>
        </p:nvSpPr>
        <p:spPr>
          <a:xfrm>
            <a:off x="381000" y="8679240"/>
            <a:ext cx="3359638" cy="1569660"/>
          </a:xfrm>
          <a:prstGeom prst="rect">
            <a:avLst/>
          </a:prstGeom>
          <a:noFill/>
        </p:spPr>
        <p:txBody>
          <a:bodyPr wrap="none" rtlCol="0">
            <a:spAutoFit/>
          </a:bodyPr>
          <a:lstStyle/>
          <a:p>
            <a:pPr algn="ctr"/>
            <a:r>
              <a:rPr lang="en-US" sz="3200" b="1" dirty="0">
                <a:solidFill>
                  <a:schemeClr val="accent1"/>
                </a:solidFill>
              </a:rPr>
              <a:t>Brittany Rohr</a:t>
            </a:r>
          </a:p>
          <a:p>
            <a:pPr algn="ctr"/>
            <a:r>
              <a:rPr lang="en-US" sz="3200" dirty="0">
                <a:solidFill>
                  <a:schemeClr val="accent1"/>
                </a:solidFill>
              </a:rPr>
              <a:t>Rotary Club </a:t>
            </a:r>
          </a:p>
          <a:p>
            <a:pPr algn="ctr"/>
            <a:r>
              <a:rPr lang="en-US" sz="3200" dirty="0">
                <a:solidFill>
                  <a:schemeClr val="accent1"/>
                </a:solidFill>
              </a:rPr>
              <a:t>of Sarasota Sunrise</a:t>
            </a:r>
          </a:p>
        </p:txBody>
      </p:sp>
      <p:sp>
        <p:nvSpPr>
          <p:cNvPr id="4" name="TextBox 3">
            <a:extLst>
              <a:ext uri="{FF2B5EF4-FFF2-40B4-BE49-F238E27FC236}">
                <a16:creationId xmlns:a16="http://schemas.microsoft.com/office/drawing/2014/main" id="{AA8FBB32-78E2-037B-31BB-00C5C10ED80F}"/>
              </a:ext>
            </a:extLst>
          </p:cNvPr>
          <p:cNvSpPr txBox="1"/>
          <p:nvPr/>
        </p:nvSpPr>
        <p:spPr>
          <a:xfrm>
            <a:off x="3809608" y="8699146"/>
            <a:ext cx="2470741" cy="1569660"/>
          </a:xfrm>
          <a:prstGeom prst="rect">
            <a:avLst/>
          </a:prstGeom>
          <a:noFill/>
        </p:spPr>
        <p:txBody>
          <a:bodyPr wrap="none" rtlCol="0">
            <a:spAutoFit/>
          </a:bodyPr>
          <a:lstStyle/>
          <a:p>
            <a:pPr algn="ctr"/>
            <a:r>
              <a:rPr lang="en-US" sz="3200" b="1" dirty="0">
                <a:solidFill>
                  <a:schemeClr val="accent1"/>
                </a:solidFill>
              </a:rPr>
              <a:t>Craig Wallace</a:t>
            </a:r>
          </a:p>
          <a:p>
            <a:pPr algn="ctr"/>
            <a:r>
              <a:rPr lang="en-US" sz="3200" dirty="0">
                <a:solidFill>
                  <a:schemeClr val="accent1"/>
                </a:solidFill>
              </a:rPr>
              <a:t>Rotary </a:t>
            </a:r>
          </a:p>
          <a:p>
            <a:pPr algn="ctr"/>
            <a:r>
              <a:rPr lang="en-US" sz="3200" dirty="0">
                <a:solidFill>
                  <a:schemeClr val="accent1"/>
                </a:solidFill>
              </a:rPr>
              <a:t>on the Ridge</a:t>
            </a:r>
          </a:p>
        </p:txBody>
      </p:sp>
    </p:spTree>
    <p:extLst>
      <p:ext uri="{BB962C8B-B14F-4D97-AF65-F5344CB8AC3E}">
        <p14:creationId xmlns:p14="http://schemas.microsoft.com/office/powerpoint/2010/main" val="126680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B92A6-6238-C85F-12A0-4C2C1BD08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258" y="114300"/>
            <a:ext cx="12987342" cy="6938903"/>
          </a:xfrm>
          <a:prstGeom prst="rect">
            <a:avLst/>
          </a:prstGeom>
        </p:spPr>
      </p:pic>
      <p:sp>
        <p:nvSpPr>
          <p:cNvPr id="6" name="TextBox 5">
            <a:extLst>
              <a:ext uri="{FF2B5EF4-FFF2-40B4-BE49-F238E27FC236}">
                <a16:creationId xmlns:a16="http://schemas.microsoft.com/office/drawing/2014/main" id="{B4EAC405-7AA7-8F9C-1099-5504F36EE692}"/>
              </a:ext>
            </a:extLst>
          </p:cNvPr>
          <p:cNvSpPr txBox="1"/>
          <p:nvPr/>
        </p:nvSpPr>
        <p:spPr>
          <a:xfrm>
            <a:off x="1647574" y="7505700"/>
            <a:ext cx="5417637" cy="2308324"/>
          </a:xfrm>
          <a:prstGeom prst="rect">
            <a:avLst/>
          </a:prstGeom>
          <a:noFill/>
        </p:spPr>
        <p:txBody>
          <a:bodyPr wrap="none" rtlCol="0">
            <a:spAutoFit/>
          </a:bodyPr>
          <a:lstStyle/>
          <a:p>
            <a:pPr algn="ctr"/>
            <a:r>
              <a:rPr lang="en-US" sz="3600" b="1" dirty="0">
                <a:solidFill>
                  <a:schemeClr val="accent6">
                    <a:lumMod val="75000"/>
                  </a:schemeClr>
                </a:solidFill>
              </a:rPr>
              <a:t>Areas 2, 3, 4, 5</a:t>
            </a:r>
          </a:p>
          <a:p>
            <a:pPr algn="ctr"/>
            <a:r>
              <a:rPr lang="en-US" sz="3600" dirty="0">
                <a:solidFill>
                  <a:srgbClr val="0070C0"/>
                </a:solidFill>
              </a:rPr>
              <a:t>Christian Education Building</a:t>
            </a:r>
          </a:p>
          <a:p>
            <a:pPr algn="ctr"/>
            <a:r>
              <a:rPr lang="en-US" sz="3600" dirty="0">
                <a:solidFill>
                  <a:srgbClr val="0070C0"/>
                </a:solidFill>
              </a:rPr>
              <a:t>Geneva Room 106</a:t>
            </a:r>
          </a:p>
          <a:p>
            <a:pPr algn="ctr"/>
            <a:r>
              <a:rPr lang="en-US" sz="3600" b="1" dirty="0">
                <a:solidFill>
                  <a:schemeClr val="accent6">
                    <a:lumMod val="75000"/>
                  </a:schemeClr>
                </a:solidFill>
              </a:rPr>
              <a:t>Angela &amp; Joanna &amp; Carol</a:t>
            </a:r>
          </a:p>
        </p:txBody>
      </p:sp>
      <p:sp>
        <p:nvSpPr>
          <p:cNvPr id="7" name="TextBox 6">
            <a:extLst>
              <a:ext uri="{FF2B5EF4-FFF2-40B4-BE49-F238E27FC236}">
                <a16:creationId xmlns:a16="http://schemas.microsoft.com/office/drawing/2014/main" id="{845D0190-83EF-EBD6-6FF4-607FF887CA6B}"/>
              </a:ext>
            </a:extLst>
          </p:cNvPr>
          <p:cNvSpPr txBox="1"/>
          <p:nvPr/>
        </p:nvSpPr>
        <p:spPr>
          <a:xfrm>
            <a:off x="7200729" y="7581900"/>
            <a:ext cx="5269392" cy="1754326"/>
          </a:xfrm>
          <a:prstGeom prst="rect">
            <a:avLst/>
          </a:prstGeom>
          <a:noFill/>
        </p:spPr>
        <p:txBody>
          <a:bodyPr wrap="none" rtlCol="0">
            <a:spAutoFit/>
          </a:bodyPr>
          <a:lstStyle/>
          <a:p>
            <a:pPr algn="ctr"/>
            <a:r>
              <a:rPr lang="en-US" sz="3600" b="1" dirty="0">
                <a:solidFill>
                  <a:schemeClr val="accent6">
                    <a:lumMod val="75000"/>
                  </a:schemeClr>
                </a:solidFill>
              </a:rPr>
              <a:t>Areas 1, 6, 7</a:t>
            </a:r>
          </a:p>
          <a:p>
            <a:pPr algn="ctr"/>
            <a:r>
              <a:rPr lang="en-US" sz="3600" dirty="0">
                <a:solidFill>
                  <a:srgbClr val="0070C0"/>
                </a:solidFill>
              </a:rPr>
              <a:t>McLeod Hall – back section</a:t>
            </a:r>
          </a:p>
          <a:p>
            <a:pPr algn="ctr"/>
            <a:r>
              <a:rPr lang="en-US" sz="3600" b="1" dirty="0">
                <a:solidFill>
                  <a:schemeClr val="accent6">
                    <a:lumMod val="75000"/>
                  </a:schemeClr>
                </a:solidFill>
              </a:rPr>
              <a:t>Louis &amp; Walter</a:t>
            </a:r>
          </a:p>
        </p:txBody>
      </p:sp>
      <p:sp>
        <p:nvSpPr>
          <p:cNvPr id="8" name="TextBox 7">
            <a:extLst>
              <a:ext uri="{FF2B5EF4-FFF2-40B4-BE49-F238E27FC236}">
                <a16:creationId xmlns:a16="http://schemas.microsoft.com/office/drawing/2014/main" id="{3A706030-24CD-9920-EB0D-4FCC46F9A9DA}"/>
              </a:ext>
            </a:extLst>
          </p:cNvPr>
          <p:cNvSpPr txBox="1"/>
          <p:nvPr/>
        </p:nvSpPr>
        <p:spPr>
          <a:xfrm>
            <a:off x="13013339" y="7658100"/>
            <a:ext cx="3794629" cy="1754326"/>
          </a:xfrm>
          <a:prstGeom prst="rect">
            <a:avLst/>
          </a:prstGeom>
          <a:noFill/>
        </p:spPr>
        <p:txBody>
          <a:bodyPr wrap="none" rtlCol="0">
            <a:spAutoFit/>
          </a:bodyPr>
          <a:lstStyle/>
          <a:p>
            <a:pPr algn="ctr"/>
            <a:r>
              <a:rPr lang="en-US" sz="3600" b="1" dirty="0">
                <a:solidFill>
                  <a:schemeClr val="accent6">
                    <a:lumMod val="75000"/>
                  </a:schemeClr>
                </a:solidFill>
              </a:rPr>
              <a:t>Areas 8, 9</a:t>
            </a:r>
          </a:p>
          <a:p>
            <a:pPr algn="ctr"/>
            <a:r>
              <a:rPr lang="en-US" sz="3600" dirty="0">
                <a:solidFill>
                  <a:srgbClr val="0070C0"/>
                </a:solidFill>
              </a:rPr>
              <a:t>McLeod Hall - main</a:t>
            </a:r>
          </a:p>
          <a:p>
            <a:pPr algn="ctr"/>
            <a:r>
              <a:rPr lang="en-US" sz="3600" b="1" dirty="0">
                <a:solidFill>
                  <a:schemeClr val="accent6">
                    <a:lumMod val="75000"/>
                  </a:schemeClr>
                </a:solidFill>
              </a:rPr>
              <a:t>Clarice &amp; Connie</a:t>
            </a:r>
          </a:p>
        </p:txBody>
      </p:sp>
      <p:sp>
        <p:nvSpPr>
          <p:cNvPr id="9" name="TextBox 8">
            <a:extLst>
              <a:ext uri="{FF2B5EF4-FFF2-40B4-BE49-F238E27FC236}">
                <a16:creationId xmlns:a16="http://schemas.microsoft.com/office/drawing/2014/main" id="{242DEFC6-AFAE-3415-8F4B-A808A517D8D7}"/>
              </a:ext>
            </a:extLst>
          </p:cNvPr>
          <p:cNvSpPr txBox="1"/>
          <p:nvPr/>
        </p:nvSpPr>
        <p:spPr>
          <a:xfrm>
            <a:off x="780394" y="3134261"/>
            <a:ext cx="3482300" cy="1446550"/>
          </a:xfrm>
          <a:prstGeom prst="rect">
            <a:avLst/>
          </a:prstGeom>
          <a:noFill/>
        </p:spPr>
        <p:txBody>
          <a:bodyPr wrap="none" rtlCol="0">
            <a:spAutoFit/>
          </a:bodyPr>
          <a:lstStyle/>
          <a:p>
            <a:pPr algn="ctr"/>
            <a:r>
              <a:rPr lang="en-US" sz="4400" b="1" dirty="0">
                <a:solidFill>
                  <a:srgbClr val="0070C0"/>
                </a:solidFill>
                <a:effectLst>
                  <a:innerShdw blurRad="63500" dist="50800" dir="10800000">
                    <a:prstClr val="black">
                      <a:alpha val="50000"/>
                    </a:prstClr>
                  </a:innerShdw>
                </a:effectLst>
              </a:rPr>
              <a:t>Lunch Break </a:t>
            </a:r>
          </a:p>
          <a:p>
            <a:pPr algn="ctr"/>
            <a:r>
              <a:rPr lang="en-US" sz="4400" b="1" dirty="0">
                <a:solidFill>
                  <a:srgbClr val="0070C0"/>
                </a:solidFill>
                <a:effectLst>
                  <a:innerShdw blurRad="63500" dist="50800" dir="10800000">
                    <a:prstClr val="black">
                      <a:alpha val="50000"/>
                    </a:prstClr>
                  </a:innerShdw>
                </a:effectLst>
              </a:rPr>
              <a:t>Conversations</a:t>
            </a:r>
          </a:p>
        </p:txBody>
      </p:sp>
    </p:spTree>
    <p:extLst>
      <p:ext uri="{BB962C8B-B14F-4D97-AF65-F5344CB8AC3E}">
        <p14:creationId xmlns:p14="http://schemas.microsoft.com/office/powerpoint/2010/main" val="407069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01AA20-F0DB-B194-E475-1E7CD006DA05}"/>
              </a:ext>
            </a:extLst>
          </p:cNvPr>
          <p:cNvSpPr txBox="1"/>
          <p:nvPr/>
        </p:nvSpPr>
        <p:spPr>
          <a:xfrm>
            <a:off x="960120" y="488053"/>
            <a:ext cx="6552903" cy="293526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100" dirty="0">
                <a:latin typeface="+mj-lt"/>
                <a:ea typeface="+mj-ea"/>
                <a:cs typeface="+mj-cs"/>
              </a:rPr>
              <a:t>Packing Your Magic Tool Kit</a:t>
            </a:r>
          </a:p>
        </p:txBody>
      </p:sp>
      <p:sp>
        <p:nvSpPr>
          <p:cNvPr id="51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147851C-77D1-62AD-7EFE-13884772B1C7}"/>
              </a:ext>
            </a:extLst>
          </p:cNvPr>
          <p:cNvSpPr txBox="1"/>
          <p:nvPr/>
        </p:nvSpPr>
        <p:spPr>
          <a:xfrm>
            <a:off x="960120" y="4309348"/>
            <a:ext cx="6365383" cy="4981002"/>
          </a:xfrm>
          <a:prstGeom prst="rect">
            <a:avLst/>
          </a:prstGeom>
        </p:spPr>
        <p:txBody>
          <a:bodyPr vert="horz" lIns="91440" tIns="45720" rIns="91440" bIns="45720" rtlCol="0">
            <a:normAutofit/>
          </a:bodyPr>
          <a:lstStyle/>
          <a:p>
            <a:pPr marR="0" lvl="0" fontAlgn="ctr">
              <a:lnSpc>
                <a:spcPct val="90000"/>
              </a:lnSpc>
              <a:spcBef>
                <a:spcPct val="0"/>
              </a:spcBef>
              <a:spcAft>
                <a:spcPts val="600"/>
              </a:spcAft>
              <a:buClrTx/>
              <a:buSzTx/>
              <a:tabLst/>
            </a:pPr>
            <a:r>
              <a:rPr kumimoji="0" lang="en-US" altLang="en-US" sz="3300" b="0" i="0" u="none" strike="noStrike" cap="none" normalizeH="0" baseline="0" dirty="0">
                <a:ln>
                  <a:noFill/>
                </a:ln>
                <a:effectLst/>
              </a:rPr>
              <a:t>“There's no such thing as too many </a:t>
            </a:r>
            <a:r>
              <a:rPr kumimoji="0" lang="en-US" altLang="en-US" sz="3300" b="0" i="0" u="none" strike="noStrike" cap="none" normalizeH="0" baseline="0" dirty="0" err="1">
                <a:ln>
                  <a:noFill/>
                </a:ln>
                <a:effectLst/>
              </a:rPr>
              <a:t>Lindas</a:t>
            </a:r>
            <a:r>
              <a:rPr kumimoji="0" lang="en-US" altLang="en-US" sz="3300" b="0" i="0" u="none" strike="noStrike" cap="none" normalizeH="0" baseline="0" dirty="0">
                <a:ln>
                  <a:noFill/>
                </a:ln>
                <a:effectLst/>
              </a:rPr>
              <a:t>...  </a:t>
            </a:r>
            <a:r>
              <a:rPr kumimoji="0" lang="en-US" altLang="en-US" sz="3300" b="0" i="0" u="none" strike="noStrike" cap="none" normalizeH="0" baseline="0" dirty="0">
                <a:ln>
                  <a:noFill/>
                </a:ln>
                <a:effectLst/>
                <a:sym typeface="Wingdings" pitchFamily="2" charset="2"/>
              </a:rPr>
              <a:t></a:t>
            </a:r>
            <a:r>
              <a:rPr kumimoji="0" lang="en-US" altLang="en-US" sz="3300" b="0" i="0" u="none" strike="noStrike" cap="none" normalizeH="0" baseline="0" dirty="0">
                <a:ln>
                  <a:noFill/>
                </a:ln>
                <a:effectLst/>
              </a:rPr>
              <a:t>   ”   </a:t>
            </a:r>
            <a:br>
              <a:rPr kumimoji="0" lang="en-US" altLang="en-US" sz="3300" b="0" i="0" u="none" strike="noStrike" cap="none" normalizeH="0" baseline="0" dirty="0">
                <a:ln>
                  <a:noFill/>
                </a:ln>
                <a:effectLst/>
              </a:rPr>
            </a:br>
            <a:r>
              <a:rPr kumimoji="0" lang="en-US" altLang="en-US" sz="3300" b="0" i="0" u="none" strike="noStrike" cap="none" normalizeH="0" baseline="0" dirty="0">
                <a:ln>
                  <a:noFill/>
                </a:ln>
                <a:effectLst/>
              </a:rPr>
              <a:t>  </a:t>
            </a:r>
          </a:p>
          <a:p>
            <a:pPr marR="0" lvl="0" algn="r" fontAlgn="ctr">
              <a:lnSpc>
                <a:spcPct val="90000"/>
              </a:lnSpc>
              <a:spcBef>
                <a:spcPct val="0"/>
              </a:spcBef>
              <a:spcAft>
                <a:spcPts val="600"/>
              </a:spcAft>
              <a:buClrTx/>
              <a:buSzTx/>
              <a:tabLst/>
            </a:pPr>
            <a:r>
              <a:rPr kumimoji="0" lang="en-US" altLang="en-US" sz="3300" b="0" i="0" u="none" strike="noStrike" cap="none" normalizeH="0" baseline="0" dirty="0">
                <a:ln>
                  <a:noFill/>
                </a:ln>
                <a:effectLst/>
              </a:rPr>
              <a:t>-Linda J</a:t>
            </a:r>
          </a:p>
          <a:p>
            <a:pPr marR="0" lvl="0" algn="r" fontAlgn="ctr">
              <a:lnSpc>
                <a:spcPct val="90000"/>
              </a:lnSpc>
              <a:spcBef>
                <a:spcPct val="0"/>
              </a:spcBef>
              <a:spcAft>
                <a:spcPts val="600"/>
              </a:spcAft>
              <a:buClrTx/>
              <a:buSzTx/>
              <a:tabLst/>
            </a:pPr>
            <a:r>
              <a:rPr lang="en-US" altLang="en-US" sz="3300" dirty="0"/>
              <a:t>April 20, 2024</a:t>
            </a:r>
            <a:endParaRPr kumimoji="0" lang="en-US" altLang="en-US" sz="3300" b="0" i="0" u="none" strike="noStrike" cap="none" normalizeH="0" baseline="0" dirty="0">
              <a:ln>
                <a:noFill/>
              </a:ln>
              <a:effectLst/>
            </a:endParaRPr>
          </a:p>
        </p:txBody>
      </p:sp>
      <p:pic>
        <p:nvPicPr>
          <p:cNvPr id="5122" name="Picture 2" descr="May be an image of ‎2 people, people smiling, eyeglasses and ‎text that says '‎LINDA DEVINE Rotary הרו LINDAJOXS หน้ LINDA‎'‎‎">
            <a:extLst>
              <a:ext uri="{FF2B5EF4-FFF2-40B4-BE49-F238E27FC236}">
                <a16:creationId xmlns:a16="http://schemas.microsoft.com/office/drawing/2014/main" id="{F531DB70-4141-8B62-ED52-E5C04E6D5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78" r="-1" b="10439"/>
          <a:stretch/>
        </p:blipFill>
        <p:spPr bwMode="auto">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14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7212" name="Rectangle 7211">
            <a:extLst>
              <a:ext uri="{FF2B5EF4-FFF2-40B4-BE49-F238E27FC236}">
                <a16:creationId xmlns:a16="http://schemas.microsoft.com/office/drawing/2014/main" id="{533BF18B-C8A1-400D-BBBD-6103EC90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C38A07-1207-7BAA-E534-8787624536BC}"/>
              </a:ext>
            </a:extLst>
          </p:cNvPr>
          <p:cNvSpPr txBox="1"/>
          <p:nvPr/>
        </p:nvSpPr>
        <p:spPr>
          <a:xfrm>
            <a:off x="13901862" y="3034665"/>
            <a:ext cx="3933011" cy="4269105"/>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7200" kern="1200" dirty="0">
                <a:solidFill>
                  <a:schemeClr val="tx1"/>
                </a:solidFill>
                <a:effectLst>
                  <a:glow rad="228600">
                    <a:schemeClr val="accent1">
                      <a:satMod val="175000"/>
                      <a:alpha val="40000"/>
                    </a:schemeClr>
                  </a:glow>
                </a:effectLst>
                <a:latin typeface="+mj-lt"/>
                <a:ea typeface="+mj-ea"/>
                <a:cs typeface="+mj-cs"/>
              </a:rPr>
              <a:t>Let’s Share </a:t>
            </a:r>
          </a:p>
          <a:p>
            <a:pPr algn="ctr">
              <a:lnSpc>
                <a:spcPct val="90000"/>
              </a:lnSpc>
              <a:spcBef>
                <a:spcPct val="0"/>
              </a:spcBef>
              <a:spcAft>
                <a:spcPts val="600"/>
              </a:spcAft>
            </a:pPr>
            <a:r>
              <a:rPr lang="en-US" sz="7200" kern="1200" dirty="0">
                <a:solidFill>
                  <a:schemeClr val="tx1"/>
                </a:solidFill>
                <a:effectLst>
                  <a:glow rad="228600">
                    <a:schemeClr val="accent1">
                      <a:satMod val="175000"/>
                      <a:alpha val="40000"/>
                    </a:schemeClr>
                  </a:glow>
                </a:effectLst>
                <a:latin typeface="+mj-lt"/>
                <a:ea typeface="+mj-ea"/>
                <a:cs typeface="+mj-cs"/>
              </a:rPr>
              <a:t>the Magic </a:t>
            </a:r>
          </a:p>
          <a:p>
            <a:pPr algn="ctr">
              <a:lnSpc>
                <a:spcPct val="90000"/>
              </a:lnSpc>
              <a:spcBef>
                <a:spcPct val="0"/>
              </a:spcBef>
              <a:spcAft>
                <a:spcPts val="600"/>
              </a:spcAft>
            </a:pPr>
            <a:r>
              <a:rPr lang="en-US" sz="7200" kern="1200" dirty="0">
                <a:solidFill>
                  <a:schemeClr val="tx1"/>
                </a:solidFill>
                <a:effectLst>
                  <a:glow rad="228600">
                    <a:schemeClr val="accent1">
                      <a:satMod val="175000"/>
                      <a:alpha val="40000"/>
                    </a:schemeClr>
                  </a:glow>
                </a:effectLst>
                <a:latin typeface="+mj-lt"/>
                <a:ea typeface="+mj-ea"/>
                <a:cs typeface="+mj-cs"/>
              </a:rPr>
              <a:t>of Rotary!</a:t>
            </a:r>
          </a:p>
        </p:txBody>
      </p:sp>
      <p:sp>
        <p:nvSpPr>
          <p:cNvPr id="7214" name="Rectangle 72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50960" y="-1240850"/>
            <a:ext cx="2573217" cy="128751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6" name="Rectangle 72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27" y="996462"/>
            <a:ext cx="12123948" cy="840051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May be an image of 2 people and text">
            <a:extLst>
              <a:ext uri="{FF2B5EF4-FFF2-40B4-BE49-F238E27FC236}">
                <a16:creationId xmlns:a16="http://schemas.microsoft.com/office/drawing/2014/main" id="{EB1DA172-82AB-152D-B6D4-DF87FF2418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54" r="21627" b="2"/>
          <a:stretch/>
        </p:blipFill>
        <p:spPr bwMode="auto">
          <a:xfrm>
            <a:off x="817846" y="1287787"/>
            <a:ext cx="5578788" cy="781785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y be an image of 14 people and text">
            <a:extLst>
              <a:ext uri="{FF2B5EF4-FFF2-40B4-BE49-F238E27FC236}">
                <a16:creationId xmlns:a16="http://schemas.microsoft.com/office/drawing/2014/main" id="{2FE4EC75-9145-BB3E-0ABE-0A75150D1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9347"/>
          <a:stretch/>
        </p:blipFill>
        <p:spPr bwMode="auto">
          <a:xfrm>
            <a:off x="6686559" y="1287786"/>
            <a:ext cx="5527548" cy="3758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women posing for a photo&#10;&#10;Description automatically generated">
            <a:extLst>
              <a:ext uri="{FF2B5EF4-FFF2-40B4-BE49-F238E27FC236}">
                <a16:creationId xmlns:a16="http://schemas.microsoft.com/office/drawing/2014/main" id="{B1175B98-B9F5-703F-55AB-435CB6D50E62}"/>
              </a:ext>
            </a:extLst>
          </p:cNvPr>
          <p:cNvPicPr>
            <a:picLocks noChangeAspect="1"/>
          </p:cNvPicPr>
          <p:nvPr/>
        </p:nvPicPr>
        <p:blipFill>
          <a:blip r:embed="rId5">
            <a:extLst>
              <a:ext uri="{28A0092B-C50C-407E-A947-70E740481C1C}">
                <a14:useLocalDpi xmlns:a14="http://schemas.microsoft.com/office/drawing/2010/main" val="0"/>
              </a:ext>
            </a:extLst>
          </a:blip>
          <a:srcRect t="11987" r="1" b="1"/>
          <a:stretch/>
        </p:blipFill>
        <p:spPr>
          <a:xfrm>
            <a:off x="6686568" y="5347461"/>
            <a:ext cx="5527546" cy="3758184"/>
          </a:xfrm>
          <a:prstGeom prst="rect">
            <a:avLst/>
          </a:prstGeom>
        </p:spPr>
      </p:pic>
      <p:sp>
        <p:nvSpPr>
          <p:cNvPr id="7218" name="Rectangle 7217">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25671" y="5088146"/>
            <a:ext cx="2578608" cy="2285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06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050" name="Picture 2" descr="PPT - The 4-WAY TEST PowerPoint Presentation, free download - ID:2766621">
            <a:extLst>
              <a:ext uri="{FF2B5EF4-FFF2-40B4-BE49-F238E27FC236}">
                <a16:creationId xmlns:a16="http://schemas.microsoft.com/office/drawing/2014/main" id="{58008453-8CCB-12B5-EF8B-D6150E1E5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
            <a:ext cx="13716000" cy="10287000"/>
          </a:xfrm>
          <a:prstGeom prst="rect">
            <a:avLst/>
          </a:prstGeom>
          <a:noFill/>
          <a:effectLst>
            <a:softEdge rad="715172"/>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7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0D75391-8BB5-54DF-99AE-B325D6DAB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18" r="-2" b="39913"/>
          <a:stretch/>
        </p:blipFill>
        <p:spPr bwMode="auto">
          <a:xfrm>
            <a:off x="11691778" y="5259168"/>
            <a:ext cx="6596222" cy="5027832"/>
          </a:xfrm>
          <a:custGeom>
            <a:avLst/>
            <a:gdLst/>
            <a:ahLst/>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a:solidFill>
                  <a:srgbClr val="FFFFFF"/>
                </a:solidFill>
              </a14:hiddenFill>
            </a:ext>
          </a:extLst>
        </p:spPr>
      </p:pic>
      <p:pic>
        <p:nvPicPr>
          <p:cNvPr id="4104" name="Picture 8" descr="No photo description available.">
            <a:extLst>
              <a:ext uri="{FF2B5EF4-FFF2-40B4-BE49-F238E27FC236}">
                <a16:creationId xmlns:a16="http://schemas.microsoft.com/office/drawing/2014/main" id="{F3DAAF92-8E2A-5A87-071D-BD7799F76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
          <a:stretch/>
        </p:blipFill>
        <p:spPr bwMode="auto">
          <a:xfrm>
            <a:off x="20" y="10"/>
            <a:ext cx="13732019" cy="10295217"/>
          </a:xfrm>
          <a:custGeom>
            <a:avLst/>
            <a:gdLst/>
            <a:ahLst/>
            <a:cxnLst/>
            <a:rect l="l" t="t" r="r" b="b"/>
            <a:pathLst>
              <a:path w="9154693" h="6863485">
                <a:moveTo>
                  <a:pt x="0" y="0"/>
                </a:moveTo>
                <a:lnTo>
                  <a:pt x="5976000" y="0"/>
                </a:lnTo>
                <a:lnTo>
                  <a:pt x="9154693"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Rotary District 6890 - YouTube">
            <a:extLst>
              <a:ext uri="{FF2B5EF4-FFF2-40B4-BE49-F238E27FC236}">
                <a16:creationId xmlns:a16="http://schemas.microsoft.com/office/drawing/2014/main" id="{9565B5D7-E031-94B3-11FF-2E807129C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916" r="-2" b="13012"/>
          <a:stretch/>
        </p:blipFill>
        <p:spPr bwMode="auto">
          <a:xfrm>
            <a:off x="9252283" y="10"/>
            <a:ext cx="9035717" cy="5019596"/>
          </a:xfrm>
          <a:custGeom>
            <a:avLst/>
            <a:gdLst/>
            <a:ahLst/>
            <a:cxnLst/>
            <a:rect l="l" t="t" r="r" b="b"/>
            <a:pathLst>
              <a:path w="6023811" h="3346404">
                <a:moveTo>
                  <a:pt x="0" y="0"/>
                </a:moveTo>
                <a:lnTo>
                  <a:pt x="6023811" y="0"/>
                </a:lnTo>
                <a:lnTo>
                  <a:pt x="6023811" y="3346404"/>
                </a:lnTo>
                <a:lnTo>
                  <a:pt x="1549824" y="334640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7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6" descr="A blue and yellow poster with text&#10;&#10;Description automatically generated">
            <a:extLst>
              <a:ext uri="{FF2B5EF4-FFF2-40B4-BE49-F238E27FC236}">
                <a16:creationId xmlns:a16="http://schemas.microsoft.com/office/drawing/2014/main" id="{B1C597C0-93D9-F19B-2205-83DDDDB1E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63"/>
            <a:ext cx="9753600" cy="10360126"/>
          </a:xfrm>
          <a:prstGeom prst="rect">
            <a:avLst/>
          </a:prstGeom>
        </p:spPr>
      </p:pic>
      <p:pic>
        <p:nvPicPr>
          <p:cNvPr id="1030" name="Picture 6" descr="May be an image of 2 people and text">
            <a:extLst>
              <a:ext uri="{FF2B5EF4-FFF2-40B4-BE49-F238E27FC236}">
                <a16:creationId xmlns:a16="http://schemas.microsoft.com/office/drawing/2014/main" id="{E7CCDBB4-3D8C-E7F5-7406-E1065C20C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7607" y="3823642"/>
            <a:ext cx="4011957" cy="53492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998F90A-7C6D-0974-4826-193C8D8C8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4059"/>
            <a:ext cx="2667000" cy="4533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5 people">
            <a:extLst>
              <a:ext uri="{FF2B5EF4-FFF2-40B4-BE49-F238E27FC236}">
                <a16:creationId xmlns:a16="http://schemas.microsoft.com/office/drawing/2014/main" id="{1FA0F078-9A97-F247-DFE4-103005782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9745" y="4512243"/>
            <a:ext cx="4629167" cy="4229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background with white text&#10;&#10;Description automatically generated">
            <a:extLst>
              <a:ext uri="{FF2B5EF4-FFF2-40B4-BE49-F238E27FC236}">
                <a16:creationId xmlns:a16="http://schemas.microsoft.com/office/drawing/2014/main" id="{FC204469-B629-B2CE-24F6-FB66DFB669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400" y="8433289"/>
            <a:ext cx="10924309" cy="1890273"/>
          </a:xfrm>
          <a:prstGeom prst="rect">
            <a:avLst/>
          </a:prstGeom>
        </p:spPr>
      </p:pic>
      <p:pic>
        <p:nvPicPr>
          <p:cNvPr id="1032" name="Picture 8" descr="May be an image of 2 people, people smiling and text">
            <a:extLst>
              <a:ext uri="{FF2B5EF4-FFF2-40B4-BE49-F238E27FC236}">
                <a16:creationId xmlns:a16="http://schemas.microsoft.com/office/drawing/2014/main" id="{5D0D99CA-582D-12DA-BD01-9B87D16BAD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05707" y="0"/>
            <a:ext cx="3415145" cy="45469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y be an image of 4 people">
            <a:extLst>
              <a:ext uri="{FF2B5EF4-FFF2-40B4-BE49-F238E27FC236}">
                <a16:creationId xmlns:a16="http://schemas.microsoft.com/office/drawing/2014/main" id="{0601C0AD-818E-B0AD-A918-E94ACDB8F9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41001" y="0"/>
            <a:ext cx="3071885" cy="23039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4484280-DB02-3E55-F41E-A56A5E4C4AD6}"/>
              </a:ext>
            </a:extLst>
          </p:cNvPr>
          <p:cNvSpPr txBox="1"/>
          <p:nvPr/>
        </p:nvSpPr>
        <p:spPr>
          <a:xfrm>
            <a:off x="16452411" y="2879112"/>
            <a:ext cx="997389" cy="523220"/>
          </a:xfrm>
          <a:prstGeom prst="rect">
            <a:avLst/>
          </a:prstGeom>
          <a:noFill/>
        </p:spPr>
        <p:txBody>
          <a:bodyPr wrap="none" rtlCol="0">
            <a:spAutoFit/>
          </a:bodyPr>
          <a:lstStyle/>
          <a:p>
            <a:r>
              <a:rPr lang="en-US" sz="2800" dirty="0"/>
              <a:t>6890 </a:t>
            </a:r>
          </a:p>
        </p:txBody>
      </p:sp>
    </p:spTree>
    <p:extLst>
      <p:ext uri="{BB962C8B-B14F-4D97-AF65-F5344CB8AC3E}">
        <p14:creationId xmlns:p14="http://schemas.microsoft.com/office/powerpoint/2010/main" val="412530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059" name="Freeform: Shape 2058">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18309" y="0"/>
            <a:ext cx="3794584" cy="10287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61" name="Freeform: Shape 2060">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6326" y="0"/>
            <a:ext cx="3804651" cy="10287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a:extLst>
              <a:ext uri="{FF2B5EF4-FFF2-40B4-BE49-F238E27FC236}">
                <a16:creationId xmlns:a16="http://schemas.microsoft.com/office/drawing/2014/main" id="{020A45D6-C4C6-5A6A-1ACC-35229837D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005" r="-1" b="12707"/>
          <a:stretch/>
        </p:blipFill>
        <p:spPr bwMode="auto">
          <a:xfrm>
            <a:off x="3996441" y="-1"/>
            <a:ext cx="14289339" cy="5107781"/>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a:noFill/>
          <a:extLst>
            <a:ext uri="{909E8E84-426E-40DD-AFC4-6F175D3DCCD1}">
              <a14:hiddenFill xmlns:a14="http://schemas.microsoft.com/office/drawing/2010/main">
                <a:solidFill>
                  <a:srgbClr val="FFFFFF"/>
                </a:solidFill>
              </a14:hiddenFill>
            </a:ext>
          </a:extLst>
        </p:spPr>
      </p:pic>
      <p:sp>
        <p:nvSpPr>
          <p:cNvPr id="2063" name="Freeform: Shape 2062">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96441" y="0"/>
            <a:ext cx="2930611" cy="5107782"/>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2" name="Picture 4" descr="No photo description available.">
            <a:extLst>
              <a:ext uri="{FF2B5EF4-FFF2-40B4-BE49-F238E27FC236}">
                <a16:creationId xmlns:a16="http://schemas.microsoft.com/office/drawing/2014/main" id="{3AD32D84-C809-01C2-19E5-3A58E1CA0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516" r="-1" b="24848"/>
          <a:stretch/>
        </p:blipFill>
        <p:spPr bwMode="auto">
          <a:xfrm>
            <a:off x="3991014" y="5179222"/>
            <a:ext cx="14296986" cy="5107781"/>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a:noFill/>
          <a:extLst>
            <a:ext uri="{909E8E84-426E-40DD-AFC4-6F175D3DCCD1}">
              <a14:hiddenFill xmlns:a14="http://schemas.microsoft.com/office/drawing/2010/main">
                <a:solidFill>
                  <a:srgbClr val="FFFFFF"/>
                </a:solidFill>
              </a14:hiddenFill>
            </a:ext>
          </a:extLst>
        </p:spPr>
      </p:pic>
      <p:sp>
        <p:nvSpPr>
          <p:cNvPr id="2065" name="Freeform: Shape 2064">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91014" y="5179219"/>
            <a:ext cx="4111485" cy="5107781"/>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51E9BB3C-D007-6FC7-D4E7-87C8F45AFBE8}"/>
              </a:ext>
            </a:extLst>
          </p:cNvPr>
          <p:cNvSpPr txBox="1"/>
          <p:nvPr/>
        </p:nvSpPr>
        <p:spPr>
          <a:xfrm>
            <a:off x="152400" y="1257300"/>
            <a:ext cx="4038600" cy="7755969"/>
          </a:xfrm>
          <a:prstGeom prst="rect">
            <a:avLst/>
          </a:prstGeom>
          <a:noFill/>
        </p:spPr>
        <p:txBody>
          <a:bodyPr wrap="square" rtlCol="0">
            <a:spAutoFit/>
          </a:bodyPr>
          <a:lstStyle/>
          <a:p>
            <a:pPr algn="ctr"/>
            <a:r>
              <a:rPr lang="en-US" sz="4800" dirty="0">
                <a:solidFill>
                  <a:schemeClr val="tx2">
                    <a:lumMod val="60000"/>
                    <a:lumOff val="40000"/>
                  </a:schemeClr>
                </a:solidFill>
              </a:rPr>
              <a:t>PDG </a:t>
            </a:r>
          </a:p>
          <a:p>
            <a:pPr algn="ctr"/>
            <a:r>
              <a:rPr lang="en-US" sz="4800" b="1" dirty="0">
                <a:solidFill>
                  <a:schemeClr val="tx2">
                    <a:lumMod val="60000"/>
                    <a:lumOff val="40000"/>
                  </a:schemeClr>
                </a:solidFill>
                <a:effectLst>
                  <a:innerShdw blurRad="63500" dist="50800" dir="10800000">
                    <a:prstClr val="black">
                      <a:alpha val="50000"/>
                    </a:prstClr>
                  </a:innerShdw>
                </a:effectLst>
              </a:rPr>
              <a:t>Scott Dudley</a:t>
            </a:r>
            <a:endParaRPr lang="en-US" sz="4800" dirty="0">
              <a:solidFill>
                <a:schemeClr val="tx2">
                  <a:lumMod val="60000"/>
                  <a:lumOff val="40000"/>
                </a:schemeClr>
              </a:solidFill>
            </a:endParaRPr>
          </a:p>
          <a:p>
            <a:pPr algn="ctr"/>
            <a:r>
              <a:rPr lang="en-US" sz="4800" dirty="0">
                <a:solidFill>
                  <a:schemeClr val="tx2">
                    <a:lumMod val="60000"/>
                    <a:lumOff val="40000"/>
                  </a:schemeClr>
                </a:solidFill>
              </a:rPr>
              <a:t>District 5050</a:t>
            </a:r>
          </a:p>
          <a:p>
            <a:endParaRPr lang="en-US" sz="4800" dirty="0"/>
          </a:p>
          <a:p>
            <a:pPr algn="ctr"/>
            <a:r>
              <a:rPr lang="en-US" sz="4800" dirty="0">
                <a:solidFill>
                  <a:schemeClr val="tx2">
                    <a:lumMod val="60000"/>
                    <a:lumOff val="40000"/>
                  </a:schemeClr>
                </a:solidFill>
              </a:rPr>
              <a:t>District </a:t>
            </a:r>
          </a:p>
          <a:p>
            <a:pPr algn="ctr"/>
            <a:r>
              <a:rPr lang="en-US" sz="4800" dirty="0">
                <a:solidFill>
                  <a:schemeClr val="tx2">
                    <a:lumMod val="60000"/>
                    <a:lumOff val="40000"/>
                  </a:schemeClr>
                </a:solidFill>
              </a:rPr>
              <a:t>Membership </a:t>
            </a:r>
          </a:p>
          <a:p>
            <a:pPr algn="ctr"/>
            <a:r>
              <a:rPr lang="en-US" sz="4800" dirty="0">
                <a:solidFill>
                  <a:schemeClr val="tx2">
                    <a:lumMod val="60000"/>
                    <a:lumOff val="40000"/>
                  </a:schemeClr>
                </a:solidFill>
              </a:rPr>
              <a:t>Chair</a:t>
            </a:r>
          </a:p>
          <a:p>
            <a:endParaRPr lang="en-US" sz="4800" dirty="0">
              <a:solidFill>
                <a:schemeClr val="tx2">
                  <a:lumMod val="60000"/>
                  <a:lumOff val="40000"/>
                </a:schemeClr>
              </a:solidFill>
            </a:endParaRPr>
          </a:p>
          <a:p>
            <a:pPr algn="ctr"/>
            <a:r>
              <a:rPr lang="en-US" sz="4800" dirty="0">
                <a:solidFill>
                  <a:schemeClr val="tx2">
                    <a:lumMod val="60000"/>
                    <a:lumOff val="40000"/>
                  </a:schemeClr>
                </a:solidFill>
              </a:rPr>
              <a:t>Rotary Club of Winter Haven</a:t>
            </a:r>
          </a:p>
          <a:p>
            <a:endParaRPr lang="en-US" dirty="0"/>
          </a:p>
        </p:txBody>
      </p:sp>
    </p:spTree>
    <p:extLst>
      <p:ext uri="{BB962C8B-B14F-4D97-AF65-F5344CB8AC3E}">
        <p14:creationId xmlns:p14="http://schemas.microsoft.com/office/powerpoint/2010/main" val="34395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66F4E4-A8B2-E27B-87A1-03964DB0DE8E}"/>
              </a:ext>
            </a:extLst>
          </p:cNvPr>
          <p:cNvSpPr txBox="1"/>
          <p:nvPr/>
        </p:nvSpPr>
        <p:spPr>
          <a:xfrm>
            <a:off x="9306271" y="701814"/>
            <a:ext cx="7000529" cy="707886"/>
          </a:xfrm>
          <a:prstGeom prst="rect">
            <a:avLst/>
          </a:prstGeom>
          <a:noFill/>
        </p:spPr>
        <p:txBody>
          <a:bodyPr wrap="square" rtlCol="0">
            <a:spAutoFit/>
          </a:bodyPr>
          <a:lstStyle/>
          <a:p>
            <a:pPr defTabSz="822960">
              <a:spcAft>
                <a:spcPts val="600"/>
              </a:spcAft>
            </a:pPr>
            <a:r>
              <a:rPr lang="en-US" sz="4000" kern="1200" dirty="0">
                <a:solidFill>
                  <a:schemeClr val="bg1"/>
                </a:solidFill>
                <a:latin typeface="+mn-lt"/>
                <a:ea typeface="+mn-ea"/>
                <a:cs typeface="+mn-cs"/>
              </a:rPr>
              <a:t>The Magical Meeting Experience</a:t>
            </a:r>
            <a:endParaRPr lang="en-US" sz="4000" dirty="0">
              <a:solidFill>
                <a:schemeClr val="bg1"/>
              </a:solidFill>
            </a:endParaRPr>
          </a:p>
        </p:txBody>
      </p:sp>
      <p:sp>
        <p:nvSpPr>
          <p:cNvPr id="3" name="TextBox 2">
            <a:extLst>
              <a:ext uri="{FF2B5EF4-FFF2-40B4-BE49-F238E27FC236}">
                <a16:creationId xmlns:a16="http://schemas.microsoft.com/office/drawing/2014/main" id="{0F7BA08A-FCF8-CA78-F462-69CA95EA4DD1}"/>
              </a:ext>
            </a:extLst>
          </p:cNvPr>
          <p:cNvSpPr txBox="1"/>
          <p:nvPr/>
        </p:nvSpPr>
        <p:spPr>
          <a:xfrm>
            <a:off x="8077200" y="7654582"/>
            <a:ext cx="4513800" cy="2354491"/>
          </a:xfrm>
          <a:prstGeom prst="rect">
            <a:avLst/>
          </a:prstGeom>
          <a:noFill/>
        </p:spPr>
        <p:txBody>
          <a:bodyPr wrap="none" rtlCol="0">
            <a:spAutoFit/>
          </a:bodyPr>
          <a:lstStyle/>
          <a:p>
            <a:pPr algn="ctr" defTabSz="822960">
              <a:spcAft>
                <a:spcPts val="600"/>
              </a:spcAft>
            </a:pPr>
            <a:r>
              <a:rPr lang="en-US" sz="3600" kern="1200" dirty="0">
                <a:solidFill>
                  <a:schemeClr val="bg1"/>
                </a:solidFill>
                <a:latin typeface="+mn-lt"/>
                <a:ea typeface="+mn-ea"/>
                <a:cs typeface="+mn-cs"/>
              </a:rPr>
              <a:t>Joanna Allison</a:t>
            </a:r>
          </a:p>
          <a:p>
            <a:pPr algn="ctr" defTabSz="822960">
              <a:spcAft>
                <a:spcPts val="600"/>
              </a:spcAft>
            </a:pPr>
            <a:r>
              <a:rPr lang="en-US" sz="3200" kern="1200" dirty="0">
                <a:solidFill>
                  <a:schemeClr val="bg1"/>
                </a:solidFill>
                <a:latin typeface="+mn-lt"/>
                <a:ea typeface="+mn-ea"/>
                <a:cs typeface="+mn-cs"/>
              </a:rPr>
              <a:t>Assistant Governor Area 3</a:t>
            </a:r>
          </a:p>
          <a:p>
            <a:pPr algn="ctr" defTabSz="822960">
              <a:spcAft>
                <a:spcPts val="600"/>
              </a:spcAft>
            </a:pPr>
            <a:r>
              <a:rPr lang="en-US" sz="3200" kern="1200" dirty="0">
                <a:solidFill>
                  <a:schemeClr val="bg1"/>
                </a:solidFill>
                <a:latin typeface="+mn-lt"/>
                <a:ea typeface="+mn-ea"/>
                <a:cs typeface="+mn-cs"/>
              </a:rPr>
              <a:t>Rotary Club </a:t>
            </a:r>
          </a:p>
          <a:p>
            <a:pPr algn="ctr" defTabSz="822960">
              <a:spcAft>
                <a:spcPts val="600"/>
              </a:spcAft>
            </a:pPr>
            <a:r>
              <a:rPr lang="en-US" sz="3200" kern="1200" dirty="0">
                <a:solidFill>
                  <a:schemeClr val="bg1"/>
                </a:solidFill>
                <a:latin typeface="+mn-lt"/>
                <a:ea typeface="+mn-ea"/>
                <a:cs typeface="+mn-cs"/>
              </a:rPr>
              <a:t>of Westchase</a:t>
            </a:r>
            <a:endParaRPr lang="en-US" sz="3200" dirty="0">
              <a:solidFill>
                <a:schemeClr val="bg1"/>
              </a:solidFill>
            </a:endParaRPr>
          </a:p>
        </p:txBody>
      </p:sp>
      <p:sp>
        <p:nvSpPr>
          <p:cNvPr id="4" name="TextBox 3">
            <a:extLst>
              <a:ext uri="{FF2B5EF4-FFF2-40B4-BE49-F238E27FC236}">
                <a16:creationId xmlns:a16="http://schemas.microsoft.com/office/drawing/2014/main" id="{156C1E94-A001-CC5A-3D86-A5CAA1FE400D}"/>
              </a:ext>
            </a:extLst>
          </p:cNvPr>
          <p:cNvSpPr txBox="1"/>
          <p:nvPr/>
        </p:nvSpPr>
        <p:spPr>
          <a:xfrm>
            <a:off x="13623084" y="7654885"/>
            <a:ext cx="4513800" cy="2354491"/>
          </a:xfrm>
          <a:prstGeom prst="rect">
            <a:avLst/>
          </a:prstGeom>
          <a:noFill/>
        </p:spPr>
        <p:txBody>
          <a:bodyPr wrap="none" rtlCol="0">
            <a:spAutoFit/>
          </a:bodyPr>
          <a:lstStyle/>
          <a:p>
            <a:pPr algn="ctr" defTabSz="822960">
              <a:spcAft>
                <a:spcPts val="600"/>
              </a:spcAft>
            </a:pPr>
            <a:r>
              <a:rPr lang="en-US" sz="3600" kern="1200" dirty="0">
                <a:solidFill>
                  <a:schemeClr val="bg1"/>
                </a:solidFill>
                <a:latin typeface="+mn-lt"/>
                <a:ea typeface="+mn-ea"/>
                <a:cs typeface="+mn-cs"/>
              </a:rPr>
              <a:t>Walter Page</a:t>
            </a:r>
          </a:p>
          <a:p>
            <a:pPr algn="ctr" defTabSz="822960">
              <a:spcAft>
                <a:spcPts val="600"/>
              </a:spcAft>
            </a:pPr>
            <a:r>
              <a:rPr lang="en-US" sz="3200" kern="1200" dirty="0">
                <a:solidFill>
                  <a:schemeClr val="bg1"/>
                </a:solidFill>
                <a:latin typeface="+mn-lt"/>
                <a:ea typeface="+mn-ea"/>
                <a:cs typeface="+mn-cs"/>
              </a:rPr>
              <a:t>Assistant Governor Area 7</a:t>
            </a:r>
          </a:p>
          <a:p>
            <a:pPr algn="ctr" defTabSz="822960">
              <a:spcAft>
                <a:spcPts val="600"/>
              </a:spcAft>
            </a:pPr>
            <a:r>
              <a:rPr lang="en-US" sz="3200" kern="1200" dirty="0">
                <a:solidFill>
                  <a:schemeClr val="bg1"/>
                </a:solidFill>
                <a:latin typeface="+mn-lt"/>
                <a:ea typeface="+mn-ea"/>
                <a:cs typeface="+mn-cs"/>
              </a:rPr>
              <a:t>Rotary Club </a:t>
            </a:r>
          </a:p>
          <a:p>
            <a:pPr algn="ctr" defTabSz="822960">
              <a:spcAft>
                <a:spcPts val="600"/>
              </a:spcAft>
            </a:pPr>
            <a:r>
              <a:rPr lang="en-US" sz="3200" kern="1200" dirty="0">
                <a:solidFill>
                  <a:schemeClr val="bg1"/>
                </a:solidFill>
                <a:latin typeface="+mn-lt"/>
                <a:ea typeface="+mn-ea"/>
                <a:cs typeface="+mn-cs"/>
              </a:rPr>
              <a:t>of Winter Haven</a:t>
            </a:r>
            <a:endParaRPr lang="en-US" sz="3200" dirty="0">
              <a:solidFill>
                <a:schemeClr val="bg1"/>
              </a:solidFill>
            </a:endParaRPr>
          </a:p>
        </p:txBody>
      </p:sp>
      <p:pic>
        <p:nvPicPr>
          <p:cNvPr id="3074" name="Picture 2" descr="May be an image of 3 people">
            <a:extLst>
              <a:ext uri="{FF2B5EF4-FFF2-40B4-BE49-F238E27FC236}">
                <a16:creationId xmlns:a16="http://schemas.microsoft.com/office/drawing/2014/main" id="{3292A3E8-DDCC-643D-1D3B-BEA1901FB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583" y="1697843"/>
            <a:ext cx="8195247" cy="54663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hoto description available.">
            <a:extLst>
              <a:ext uri="{FF2B5EF4-FFF2-40B4-BE49-F238E27FC236}">
                <a16:creationId xmlns:a16="http://schemas.microsoft.com/office/drawing/2014/main" id="{BBF54FB9-3DA5-47F6-E233-C5EDDF5FA0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36" r="14843"/>
          <a:stretch/>
        </p:blipFill>
        <p:spPr bwMode="auto">
          <a:xfrm>
            <a:off x="1248783" y="716235"/>
            <a:ext cx="6295017" cy="885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3985CD7-9EFB-3F02-B044-C7A4B903104A}"/>
              </a:ext>
            </a:extLst>
          </p:cNvPr>
          <p:cNvSpPr txBox="1"/>
          <p:nvPr/>
        </p:nvSpPr>
        <p:spPr>
          <a:xfrm>
            <a:off x="10353918" y="1773763"/>
            <a:ext cx="5490990" cy="769441"/>
          </a:xfrm>
          <a:prstGeom prst="rect">
            <a:avLst/>
          </a:prstGeom>
          <a:noFill/>
        </p:spPr>
        <p:txBody>
          <a:bodyPr wrap="none" rtlCol="0">
            <a:spAutoFit/>
          </a:bodyPr>
          <a:lstStyle/>
          <a:p>
            <a:pPr defTabSz="832104">
              <a:spcAft>
                <a:spcPts val="600"/>
              </a:spcAft>
            </a:pPr>
            <a:r>
              <a:rPr lang="en-US" sz="4400" kern="1200" dirty="0">
                <a:solidFill>
                  <a:srgbClr val="0070C0"/>
                </a:solidFill>
                <a:effectLst>
                  <a:innerShdw blurRad="63500" dist="50800" dir="13500000">
                    <a:prstClr val="black">
                      <a:alpha val="50000"/>
                    </a:prstClr>
                  </a:innerShdw>
                </a:effectLst>
                <a:latin typeface="+mn-lt"/>
                <a:ea typeface="+mn-ea"/>
                <a:cs typeface="+mn-cs"/>
              </a:rPr>
              <a:t>Telling the Rotary Story</a:t>
            </a:r>
            <a:endParaRPr lang="en-US" sz="4400" dirty="0">
              <a:solidFill>
                <a:srgbClr val="0070C0"/>
              </a:solidFill>
              <a:effectLst>
                <a:innerShdw blurRad="63500" dist="50800" dir="13500000">
                  <a:prstClr val="black">
                    <a:alpha val="50000"/>
                  </a:prstClr>
                </a:innerShdw>
              </a:effectLst>
            </a:endParaRPr>
          </a:p>
        </p:txBody>
      </p:sp>
      <p:sp>
        <p:nvSpPr>
          <p:cNvPr id="3" name="TextBox 2">
            <a:extLst>
              <a:ext uri="{FF2B5EF4-FFF2-40B4-BE49-F238E27FC236}">
                <a16:creationId xmlns:a16="http://schemas.microsoft.com/office/drawing/2014/main" id="{513585DD-6E79-A1A1-1FDA-D61D1AC972BC}"/>
              </a:ext>
            </a:extLst>
          </p:cNvPr>
          <p:cNvSpPr txBox="1"/>
          <p:nvPr/>
        </p:nvSpPr>
        <p:spPr>
          <a:xfrm>
            <a:off x="12140156" y="7271142"/>
            <a:ext cx="4776244" cy="1869999"/>
          </a:xfrm>
          <a:prstGeom prst="rect">
            <a:avLst/>
          </a:prstGeom>
          <a:noFill/>
        </p:spPr>
        <p:txBody>
          <a:bodyPr wrap="none" rtlCol="0">
            <a:spAutoFit/>
          </a:bodyPr>
          <a:lstStyle/>
          <a:p>
            <a:pPr algn="ctr" defTabSz="832104">
              <a:spcAft>
                <a:spcPts val="600"/>
              </a:spcAft>
            </a:pPr>
            <a:r>
              <a:rPr lang="en-US" sz="4000" kern="1200" dirty="0">
                <a:solidFill>
                  <a:srgbClr val="0070C0"/>
                </a:solidFill>
                <a:effectLst>
                  <a:innerShdw blurRad="63500" dist="50800" dir="10800000">
                    <a:prstClr val="black">
                      <a:alpha val="50000"/>
                    </a:prstClr>
                  </a:innerShdw>
                </a:effectLst>
                <a:latin typeface="+mn-lt"/>
                <a:ea typeface="+mn-ea"/>
                <a:cs typeface="+mn-cs"/>
              </a:rPr>
              <a:t>Chad Norgard</a:t>
            </a:r>
          </a:p>
          <a:p>
            <a:pPr algn="ctr" defTabSz="832104">
              <a:spcAft>
                <a:spcPts val="600"/>
              </a:spcAft>
            </a:pPr>
            <a:r>
              <a:rPr lang="en-US" sz="3276" kern="1200" dirty="0">
                <a:solidFill>
                  <a:srgbClr val="0070C0"/>
                </a:solidFill>
                <a:latin typeface="+mn-lt"/>
                <a:ea typeface="+mn-ea"/>
                <a:cs typeface="+mn-cs"/>
              </a:rPr>
              <a:t>District Public Image Chair</a:t>
            </a:r>
          </a:p>
          <a:p>
            <a:pPr algn="ctr" defTabSz="832104">
              <a:spcAft>
                <a:spcPts val="600"/>
              </a:spcAft>
            </a:pPr>
            <a:r>
              <a:rPr lang="en-US" sz="3276" kern="1200" dirty="0">
                <a:solidFill>
                  <a:srgbClr val="0070C0"/>
                </a:solidFill>
                <a:latin typeface="+mn-lt"/>
                <a:ea typeface="+mn-ea"/>
                <a:cs typeface="+mn-cs"/>
              </a:rPr>
              <a:t>Rotary Club of Brandon ‘86</a:t>
            </a:r>
            <a:endParaRPr lang="en-US" sz="3600" dirty="0">
              <a:solidFill>
                <a:srgbClr val="0070C0"/>
              </a:solidFill>
            </a:endParaRPr>
          </a:p>
        </p:txBody>
      </p:sp>
      <p:pic>
        <p:nvPicPr>
          <p:cNvPr id="4098" name="Picture 2" descr="No photo description available.">
            <a:extLst>
              <a:ext uri="{FF2B5EF4-FFF2-40B4-BE49-F238E27FC236}">
                <a16:creationId xmlns:a16="http://schemas.microsoft.com/office/drawing/2014/main" id="{5794A9B7-3F0E-1C2A-3A65-470732EE55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1" t="6372" r="3308" b="6372"/>
          <a:stretch/>
        </p:blipFill>
        <p:spPr bwMode="auto">
          <a:xfrm>
            <a:off x="965200" y="2038648"/>
            <a:ext cx="8946291" cy="62097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a:extLst>
              <a:ext uri="{FF2B5EF4-FFF2-40B4-BE49-F238E27FC236}">
                <a16:creationId xmlns:a16="http://schemas.microsoft.com/office/drawing/2014/main" id="{13E6049F-2010-63C2-C0DA-108B031E96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0" t="41996" r="11733" b="-2693"/>
          <a:stretch/>
        </p:blipFill>
        <p:spPr bwMode="auto">
          <a:xfrm>
            <a:off x="10627009" y="2748881"/>
            <a:ext cx="4504750" cy="445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1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177428" y="-3844894"/>
            <a:ext cx="6058164" cy="5246370"/>
            <a:chOff x="0" y="0"/>
            <a:chExt cx="6350000" cy="5499100"/>
          </a:xfrm>
        </p:grpSpPr>
        <p:sp>
          <p:nvSpPr>
            <p:cNvPr id="3" name="Freeform 3"/>
            <p:cNvSpPr/>
            <p:nvPr/>
          </p:nvSpPr>
          <p:spPr>
            <a:xfrm>
              <a:off x="0" y="0"/>
              <a:ext cx="6350000" cy="5499100"/>
            </a:xfrm>
            <a:custGeom>
              <a:avLst/>
              <a:gdLst/>
              <a:ahLst/>
              <a:cxnLst/>
              <a:rect l="l" t="t" r="r" b="b"/>
              <a:pathLst>
                <a:path w="6350000" h="5499100">
                  <a:moveTo>
                    <a:pt x="4762500" y="0"/>
                  </a:moveTo>
                  <a:lnTo>
                    <a:pt x="1587500" y="0"/>
                  </a:lnTo>
                  <a:lnTo>
                    <a:pt x="0" y="2749550"/>
                  </a:lnTo>
                  <a:lnTo>
                    <a:pt x="1587500" y="5499100"/>
                  </a:lnTo>
                  <a:lnTo>
                    <a:pt x="4762500" y="5499100"/>
                  </a:lnTo>
                  <a:lnTo>
                    <a:pt x="6350000" y="2749550"/>
                  </a:lnTo>
                  <a:close/>
                </a:path>
              </a:pathLst>
            </a:custGeom>
            <a:solidFill>
              <a:srgbClr val="F7A81B"/>
            </a:solidFill>
            <a:ln w="12700">
              <a:solidFill>
                <a:srgbClr val="000000"/>
              </a:solidFill>
            </a:ln>
          </p:spPr>
          <p:txBody>
            <a:bodyPr/>
            <a:lstStyle/>
            <a:p>
              <a:endParaRPr lang="en-US"/>
            </a:p>
          </p:txBody>
        </p:sp>
      </p:grpSp>
      <p:grpSp>
        <p:nvGrpSpPr>
          <p:cNvPr id="4" name="Group 4"/>
          <p:cNvGrpSpPr/>
          <p:nvPr/>
        </p:nvGrpSpPr>
        <p:grpSpPr>
          <a:xfrm>
            <a:off x="14907782" y="9879095"/>
            <a:ext cx="5928385" cy="5094706"/>
            <a:chOff x="0" y="0"/>
            <a:chExt cx="812800" cy="698500"/>
          </a:xfrm>
        </p:grpSpPr>
        <p:sp>
          <p:nvSpPr>
            <p:cNvPr id="5" name="Freeform 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7A81B"/>
            </a:solidFill>
          </p:spPr>
          <p:txBody>
            <a:bodyPr/>
            <a:lstStyle/>
            <a:p>
              <a:endParaRPr lang="en-US"/>
            </a:p>
          </p:txBody>
        </p:sp>
        <p:sp>
          <p:nvSpPr>
            <p:cNvPr id="6" name="TextBox 6"/>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379572" y="398622"/>
            <a:ext cx="4210323" cy="6419139"/>
            <a:chOff x="0" y="0"/>
            <a:chExt cx="3585346" cy="5466287"/>
          </a:xfrm>
        </p:grpSpPr>
        <p:sp>
          <p:nvSpPr>
            <p:cNvPr id="8" name="Freeform 8"/>
            <p:cNvSpPr/>
            <p:nvPr/>
          </p:nvSpPr>
          <p:spPr>
            <a:xfrm>
              <a:off x="0" y="0"/>
              <a:ext cx="3585346" cy="5466286"/>
            </a:xfrm>
            <a:custGeom>
              <a:avLst/>
              <a:gdLst/>
              <a:ahLst/>
              <a:cxnLst/>
              <a:rect l="l" t="t" r="r" b="b"/>
              <a:pathLst>
                <a:path w="3585346" h="5466286">
                  <a:moveTo>
                    <a:pt x="3421516" y="0"/>
                  </a:moveTo>
                  <a:lnTo>
                    <a:pt x="0" y="0"/>
                  </a:lnTo>
                  <a:lnTo>
                    <a:pt x="0" y="5466286"/>
                  </a:lnTo>
                  <a:lnTo>
                    <a:pt x="76200" y="5466286"/>
                  </a:lnTo>
                  <a:lnTo>
                    <a:pt x="76200" y="76200"/>
                  </a:lnTo>
                  <a:lnTo>
                    <a:pt x="3585346" y="76200"/>
                  </a:lnTo>
                  <a:lnTo>
                    <a:pt x="3585346" y="0"/>
                  </a:lnTo>
                  <a:close/>
                </a:path>
              </a:pathLst>
            </a:custGeom>
            <a:solidFill>
              <a:srgbClr val="00ADBB"/>
            </a:solidFill>
          </p:spPr>
          <p:txBody>
            <a:bodyPr/>
            <a:lstStyle/>
            <a:p>
              <a:endParaRPr lang="en-US"/>
            </a:p>
          </p:txBody>
        </p:sp>
      </p:grpSp>
      <p:sp>
        <p:nvSpPr>
          <p:cNvPr id="9" name="Freeform 9"/>
          <p:cNvSpPr/>
          <p:nvPr/>
        </p:nvSpPr>
        <p:spPr>
          <a:xfrm>
            <a:off x="-169140" y="9438019"/>
            <a:ext cx="3225149" cy="3213055"/>
          </a:xfrm>
          <a:custGeom>
            <a:avLst/>
            <a:gdLst/>
            <a:ahLst/>
            <a:cxnLst/>
            <a:rect l="l" t="t" r="r" b="b"/>
            <a:pathLst>
              <a:path w="3225149" h="3213055">
                <a:moveTo>
                  <a:pt x="0" y="0"/>
                </a:moveTo>
                <a:lnTo>
                  <a:pt x="3225149" y="0"/>
                </a:lnTo>
                <a:lnTo>
                  <a:pt x="3225149" y="3213055"/>
                </a:lnTo>
                <a:lnTo>
                  <a:pt x="0" y="32130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14983982" y="-815226"/>
            <a:ext cx="5665256" cy="4868579"/>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2" name="TextBox 12"/>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0202432" y="7151135"/>
            <a:ext cx="5928385" cy="5094706"/>
            <a:chOff x="0" y="0"/>
            <a:chExt cx="812800" cy="698500"/>
          </a:xfrm>
        </p:grpSpPr>
        <p:sp>
          <p:nvSpPr>
            <p:cNvPr id="14" name="Freeform 1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17458F"/>
            </a:solidFill>
          </p:spPr>
          <p:txBody>
            <a:bodyPr/>
            <a:lstStyle/>
            <a:p>
              <a:endParaRPr lang="en-US"/>
            </a:p>
          </p:txBody>
        </p:sp>
        <p:sp>
          <p:nvSpPr>
            <p:cNvPr id="15" name="TextBox 15"/>
            <p:cNvSpPr txBox="1"/>
            <p:nvPr/>
          </p:nvSpPr>
          <p:spPr>
            <a:xfrm>
              <a:off x="114300" y="-38100"/>
              <a:ext cx="584200" cy="7366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a:off x="14983982" y="4053353"/>
            <a:ext cx="1419298" cy="1368788"/>
            <a:chOff x="0" y="0"/>
            <a:chExt cx="373807" cy="360504"/>
          </a:xfrm>
        </p:grpSpPr>
        <p:sp>
          <p:nvSpPr>
            <p:cNvPr id="17" name="Freeform 17"/>
            <p:cNvSpPr/>
            <p:nvPr/>
          </p:nvSpPr>
          <p:spPr>
            <a:xfrm>
              <a:off x="0" y="0"/>
              <a:ext cx="373807" cy="360504"/>
            </a:xfrm>
            <a:custGeom>
              <a:avLst/>
              <a:gdLst/>
              <a:ahLst/>
              <a:cxnLst/>
              <a:rect l="l" t="t" r="r" b="b"/>
              <a:pathLst>
                <a:path w="373807" h="360504">
                  <a:moveTo>
                    <a:pt x="0" y="0"/>
                  </a:moveTo>
                  <a:lnTo>
                    <a:pt x="373807" y="0"/>
                  </a:lnTo>
                  <a:lnTo>
                    <a:pt x="373807" y="360504"/>
                  </a:lnTo>
                  <a:lnTo>
                    <a:pt x="0" y="360504"/>
                  </a:lnTo>
                  <a:close/>
                </a:path>
              </a:pathLst>
            </a:custGeom>
            <a:solidFill>
              <a:srgbClr val="FFFFFF"/>
            </a:solidFill>
          </p:spPr>
          <p:txBody>
            <a:bodyPr/>
            <a:lstStyle/>
            <a:p>
              <a:endParaRPr lang="en-US"/>
            </a:p>
          </p:txBody>
        </p:sp>
        <p:sp>
          <p:nvSpPr>
            <p:cNvPr id="18" name="TextBox 18"/>
            <p:cNvSpPr txBox="1"/>
            <p:nvPr/>
          </p:nvSpPr>
          <p:spPr>
            <a:xfrm>
              <a:off x="0" y="-38100"/>
              <a:ext cx="373807" cy="398604"/>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341620" y="-185795"/>
            <a:ext cx="23371952" cy="6360654"/>
          </a:xfrm>
          <a:custGeom>
            <a:avLst/>
            <a:gdLst/>
            <a:ahLst/>
            <a:cxnLst/>
            <a:rect l="l" t="t" r="r" b="b"/>
            <a:pathLst>
              <a:path w="23371952" h="6360654">
                <a:moveTo>
                  <a:pt x="0" y="0"/>
                </a:moveTo>
                <a:lnTo>
                  <a:pt x="23371953" y="0"/>
                </a:lnTo>
                <a:lnTo>
                  <a:pt x="23371953" y="6360654"/>
                </a:lnTo>
                <a:lnTo>
                  <a:pt x="0" y="6360654"/>
                </a:lnTo>
                <a:lnTo>
                  <a:pt x="0" y="0"/>
                </a:lnTo>
                <a:close/>
              </a:path>
            </a:pathLst>
          </a:custGeom>
          <a:blipFill>
            <a:blip r:embed="rId4"/>
            <a:stretch>
              <a:fillRect/>
            </a:stretch>
          </a:blipFill>
        </p:spPr>
        <p:txBody>
          <a:bodyPr/>
          <a:lstStyle/>
          <a:p>
            <a:endParaRPr lang="en-US"/>
          </a:p>
        </p:txBody>
      </p:sp>
      <p:sp>
        <p:nvSpPr>
          <p:cNvPr id="20" name="TextBox 20"/>
          <p:cNvSpPr txBox="1"/>
          <p:nvPr/>
        </p:nvSpPr>
        <p:spPr>
          <a:xfrm>
            <a:off x="2232645" y="4067722"/>
            <a:ext cx="5435330" cy="4631989"/>
          </a:xfrm>
          <a:prstGeom prst="rect">
            <a:avLst/>
          </a:prstGeom>
        </p:spPr>
        <p:txBody>
          <a:bodyPr lIns="0" tIns="0" rIns="0" bIns="0" rtlCol="0" anchor="t">
            <a:spAutoFit/>
          </a:bodyPr>
          <a:lstStyle/>
          <a:p>
            <a:pPr algn="l">
              <a:lnSpc>
                <a:spcPts val="18604"/>
              </a:lnSpc>
            </a:pPr>
            <a:r>
              <a:rPr lang="en-US" sz="13288">
                <a:solidFill>
                  <a:srgbClr val="FF8F1C"/>
                </a:solidFill>
                <a:latin typeface="Open Sans Bold Bold"/>
                <a:ea typeface="Open Sans Bold Bold"/>
                <a:cs typeface="Open Sans Bold Bold"/>
                <a:sym typeface="Open Sans Bold Bold"/>
              </a:rPr>
              <a:t>WHY</a:t>
            </a:r>
          </a:p>
          <a:p>
            <a:pPr algn="l">
              <a:lnSpc>
                <a:spcPts val="18604"/>
              </a:lnSpc>
            </a:pPr>
            <a:r>
              <a:rPr lang="en-US" sz="13288">
                <a:solidFill>
                  <a:srgbClr val="00ADBB"/>
                </a:solidFill>
                <a:latin typeface="Open Sans Bold Bold"/>
                <a:ea typeface="Open Sans Bold Bold"/>
                <a:cs typeface="Open Sans Bold Bold"/>
                <a:sym typeface="Open Sans Bold Bold"/>
              </a:rPr>
              <a:t>      </a:t>
            </a:r>
            <a:r>
              <a:rPr lang="en-US" sz="13288">
                <a:solidFill>
                  <a:srgbClr val="FFD100"/>
                </a:solidFill>
                <a:latin typeface="Open Sans Bold Bold"/>
                <a:ea typeface="Open Sans Bold Bold"/>
                <a:cs typeface="Open Sans Bold Bold"/>
                <a:sym typeface="Open Sans Bold Bold"/>
              </a:rPr>
              <a:t>PI?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TotalTime>
  <Words>767</Words>
  <Application>Microsoft Macintosh PowerPoint</Application>
  <PresentationFormat>Custom</PresentationFormat>
  <Paragraphs>147</Paragraphs>
  <Slides>25</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Open Sans Extra Bold</vt:lpstr>
      <vt:lpstr>Open Sans</vt:lpstr>
      <vt:lpstr>Aptos</vt:lpstr>
      <vt:lpstr>Arial</vt:lpstr>
      <vt:lpstr>Canva Sans</vt:lpstr>
      <vt:lpstr>Canva Sans Bold</vt:lpstr>
      <vt:lpstr>Open Sans Bold</vt:lpstr>
      <vt:lpstr>Frutiger Bold</vt:lpstr>
      <vt:lpstr>Open Sans Bold Bold</vt:lpstr>
      <vt:lpstr>Calibri</vt:lpstr>
      <vt:lpstr>Meiryo</vt:lpstr>
      <vt:lpstr>Wingdings</vt:lpstr>
      <vt:lpstr>Office Theme</vt:lpstr>
      <vt:lpstr>D6890 Vibrant Club Workshop | August 24, 2024 First Presbyterian Church of Winter Haven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Why PI - Aug 24 2024</dc:title>
  <dc:creator>Chad Norgard</dc:creator>
  <cp:lastModifiedBy>Linda Devine</cp:lastModifiedBy>
  <cp:revision>7</cp:revision>
  <dcterms:created xsi:type="dcterms:W3CDTF">2006-08-16T00:00:00Z</dcterms:created>
  <dcterms:modified xsi:type="dcterms:W3CDTF">2024-08-22T18:18:43Z</dcterms:modified>
  <dc:identifier>DAGObzofews</dc:identifier>
</cp:coreProperties>
</file>