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5"/>
  </p:notesMasterIdLst>
  <p:sldIdLst>
    <p:sldId id="257" r:id="rId3"/>
    <p:sldId id="260" r:id="rId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93" autoAdjust="0"/>
    <p:restoredTop sz="94075" autoAdjust="0"/>
  </p:normalViewPr>
  <p:slideViewPr>
    <p:cSldViewPr>
      <p:cViewPr varScale="1">
        <p:scale>
          <a:sx n="106" d="100"/>
          <a:sy n="106" d="100"/>
        </p:scale>
        <p:origin x="331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3038475" cy="466725"/>
          </a:xfrm>
          <a:prstGeom prst="rect">
            <a:avLst/>
          </a:prstGeom>
        </p:spPr>
        <p:txBody>
          <a:bodyPr vert="horz" lIns="91402" tIns="45704" rIns="91402" bIns="4570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42" y="4"/>
            <a:ext cx="3038475" cy="466725"/>
          </a:xfrm>
          <a:prstGeom prst="rect">
            <a:avLst/>
          </a:prstGeom>
        </p:spPr>
        <p:txBody>
          <a:bodyPr vert="horz" lIns="91402" tIns="45704" rIns="91402" bIns="45704" rtlCol="0"/>
          <a:lstStyle>
            <a:lvl1pPr algn="r">
              <a:defRPr sz="1200"/>
            </a:lvl1pPr>
          </a:lstStyle>
          <a:p>
            <a:fld id="{5CA44C6B-4866-4D99-8E0D-81D44AB18D91}" type="datetimeFigureOut">
              <a:rPr lang="en-US" smtClean="0"/>
              <a:t>6/24/2019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2" tIns="45704" rIns="91402" bIns="4570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9"/>
            <a:ext cx="5607050" cy="3660775"/>
          </a:xfrm>
          <a:prstGeom prst="rect">
            <a:avLst/>
          </a:prstGeom>
        </p:spPr>
        <p:txBody>
          <a:bodyPr vert="horz" lIns="91402" tIns="45704" rIns="91402" bIns="4570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8829679"/>
            <a:ext cx="3038475" cy="466725"/>
          </a:xfrm>
          <a:prstGeom prst="rect">
            <a:avLst/>
          </a:prstGeom>
        </p:spPr>
        <p:txBody>
          <a:bodyPr vert="horz" lIns="91402" tIns="45704" rIns="91402" bIns="4570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42" y="8829679"/>
            <a:ext cx="3038475" cy="466725"/>
          </a:xfrm>
          <a:prstGeom prst="rect">
            <a:avLst/>
          </a:prstGeom>
        </p:spPr>
        <p:txBody>
          <a:bodyPr vert="horz" lIns="91402" tIns="45704" rIns="91402" bIns="45704" rtlCol="0" anchor="b"/>
          <a:lstStyle>
            <a:lvl1pPr algn="r">
              <a:defRPr sz="1200"/>
            </a:lvl1pPr>
          </a:lstStyle>
          <a:p>
            <a:fld id="{843362E8-3452-4258-94FE-D7D67FFA07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6073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3362E8-3452-4258-94FE-D7D67FFA071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743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8B177-E11F-4A20-9301-D1CF079A5B84}" type="datetimeFigureOut">
              <a:rPr lang="en-US" smtClean="0"/>
              <a:pPr/>
              <a:t>6/24/2019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62B0-760D-405C-AAD2-49449FBDB7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8B177-E11F-4A20-9301-D1CF079A5B84}" type="datetimeFigureOut">
              <a:rPr lang="en-US" smtClean="0"/>
              <a:pPr/>
              <a:t>6/24/2019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62B0-760D-405C-AAD2-49449FBDB7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8B177-E11F-4A20-9301-D1CF079A5B84}" type="datetimeFigureOut">
              <a:rPr lang="en-US" smtClean="0"/>
              <a:pPr/>
              <a:t>6/24/2019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62B0-760D-405C-AAD2-49449FBDB7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8B177-E11F-4A20-9301-D1CF079A5B8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62B0-760D-405C-AAD2-49449FBDB71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8B177-E11F-4A20-9301-D1CF079A5B84}" type="datetimeFigureOut">
              <a:rPr lang="en-US" smtClean="0"/>
              <a:pPr/>
              <a:t>6/24/2019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62B0-760D-405C-AAD2-49449FBDB7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8B177-E11F-4A20-9301-D1CF079A5B84}" type="datetimeFigureOut">
              <a:rPr lang="en-US" smtClean="0"/>
              <a:pPr/>
              <a:t>6/24/2019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62B0-760D-405C-AAD2-49449FBDB7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8B177-E11F-4A20-9301-D1CF079A5B84}" type="datetimeFigureOut">
              <a:rPr lang="en-US" smtClean="0"/>
              <a:pPr/>
              <a:t>6/24/2019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62B0-760D-405C-AAD2-49449FBDB7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8B177-E11F-4A20-9301-D1CF079A5B84}" type="datetimeFigureOut">
              <a:rPr lang="en-US" smtClean="0"/>
              <a:pPr/>
              <a:t>6/24/2019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62B0-760D-405C-AAD2-49449FBDB7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8B177-E11F-4A20-9301-D1CF079A5B84}" type="datetimeFigureOut">
              <a:rPr lang="en-US" smtClean="0"/>
              <a:pPr/>
              <a:t>6/24/2019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62B0-760D-405C-AAD2-49449FBDB7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8B177-E11F-4A20-9301-D1CF079A5B84}" type="datetimeFigureOut">
              <a:rPr lang="en-US" smtClean="0"/>
              <a:pPr/>
              <a:t>6/24/2019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62B0-760D-405C-AAD2-49449FBDB7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8B177-E11F-4A20-9301-D1CF079A5B84}" type="datetimeFigureOut">
              <a:rPr lang="en-US" smtClean="0"/>
              <a:pPr/>
              <a:t>6/24/2019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62B0-760D-405C-AAD2-49449FBDB7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8B177-E11F-4A20-9301-D1CF079A5B84}" type="datetimeFigureOut">
              <a:rPr lang="en-US" smtClean="0"/>
              <a:pPr/>
              <a:t>6/24/2019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62B0-760D-405C-AAD2-49449FBDB7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18B177-E11F-4A20-9301-D1CF079A5B84}" type="datetimeFigureOut">
              <a:rPr lang="en-US" smtClean="0"/>
              <a:pPr/>
              <a:t>6/24/2019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2562B0-760D-405C-AAD2-49449FBDB7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18B177-E11F-4A20-9301-D1CF079A5B8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2562B0-760D-405C-AAD2-49449FBDB71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onthisday.com/events/date/1988" TargetMode="External"/><Relationship Id="rId3" Type="http://schemas.openxmlformats.org/officeDocument/2006/relationships/image" Target="../media/image1.gif"/><Relationship Id="rId7" Type="http://schemas.openxmlformats.org/officeDocument/2006/relationships/hyperlink" Target="https://www.onthisday.com/people/joe-loui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onthisday.com/events/date/1935" TargetMode="External"/><Relationship Id="rId11" Type="http://schemas.openxmlformats.org/officeDocument/2006/relationships/image" Target="../media/image2.jpeg"/><Relationship Id="rId5" Type="http://schemas.openxmlformats.org/officeDocument/2006/relationships/hyperlink" Target="https://www.onthisday.com/people/herbert-hoover" TargetMode="External"/><Relationship Id="rId10" Type="http://schemas.openxmlformats.org/officeDocument/2006/relationships/hyperlink" Target="http://www.onthisday.com/people/lee-harvey-oswald" TargetMode="External"/><Relationship Id="rId4" Type="http://schemas.openxmlformats.org/officeDocument/2006/relationships/hyperlink" Target="https://www.onthisday.com/events/date/1929" TargetMode="External"/><Relationship Id="rId9" Type="http://schemas.openxmlformats.org/officeDocument/2006/relationships/hyperlink" Target="https://www.onthisday.com/people/cal-ripken-jr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-19050" y="268487"/>
            <a:ext cx="4572000" cy="5078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3771900" algn="l"/>
              </a:tabLst>
            </a:pPr>
            <a:r>
              <a:rPr lang="en-US" sz="135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  LAFAYETTE ROTARY CLUB 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3771900" algn="l"/>
              </a:tabLst>
            </a:pPr>
            <a:r>
              <a:rPr lang="en-US" sz="1350" dirty="0" smtClean="0">
                <a:latin typeface="Times New Roman" pitchFamily="18" charset="0"/>
                <a:cs typeface="Times New Roman" pitchFamily="18" charset="0"/>
              </a:rPr>
              <a:t>JUNE </a:t>
            </a:r>
            <a:r>
              <a:rPr lang="en-US" sz="1350" dirty="0" smtClean="0">
                <a:latin typeface="Times New Roman" pitchFamily="18" charset="0"/>
                <a:cs typeface="Times New Roman" pitchFamily="18" charset="0"/>
              </a:rPr>
              <a:t>25, </a:t>
            </a:r>
            <a:r>
              <a:rPr lang="en-US" sz="1350" dirty="0" smtClean="0">
                <a:latin typeface="Times New Roman" pitchFamily="18" charset="0"/>
                <a:cs typeface="Times New Roman" pitchFamily="18" charset="0"/>
              </a:rPr>
              <a:t>2019</a:t>
            </a:r>
          </a:p>
        </p:txBody>
      </p:sp>
      <p:pic>
        <p:nvPicPr>
          <p:cNvPr id="1032" name="Picture 1" descr="http://www.assoc-amazon.com/e/ir?t=iwillchanyour-20&amp;l=as2&amp;o=1&amp;a=061862019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57200"/>
            <a:ext cx="9525" cy="9525"/>
          </a:xfrm>
          <a:prstGeom prst="rect">
            <a:avLst/>
          </a:prstGeom>
          <a:noFill/>
        </p:spPr>
      </p:pic>
      <p:pic>
        <p:nvPicPr>
          <p:cNvPr id="1031" name="Picture 3" descr="http://www.assoc-amazon.com/e/ir?t=iwillchanyour-20&amp;l=as2&amp;o=1&amp;a=044652106X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66725"/>
            <a:ext cx="9525" cy="9525"/>
          </a:xfrm>
          <a:prstGeom prst="rect">
            <a:avLst/>
          </a:prstGeom>
          <a:noFill/>
        </p:spPr>
      </p:pic>
      <p:pic>
        <p:nvPicPr>
          <p:cNvPr id="2055" name="Picture 1" descr="http://www.assoc-amazon.com/e/ir?t=iwillchanyour-20&amp;l=as2&amp;o=1&amp;a=061862019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57200"/>
            <a:ext cx="9525" cy="9525"/>
          </a:xfrm>
          <a:prstGeom prst="rect">
            <a:avLst/>
          </a:prstGeom>
          <a:noFill/>
        </p:spPr>
      </p:pic>
      <p:pic>
        <p:nvPicPr>
          <p:cNvPr id="2054" name="Picture 3" descr="http://www.assoc-amazon.com/e/ir?t=iwillchanyour-20&amp;l=as2&amp;o=1&amp;a=044652106X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66725"/>
            <a:ext cx="9525" cy="9525"/>
          </a:xfrm>
          <a:prstGeom prst="rect">
            <a:avLst/>
          </a:prstGeom>
          <a:noFill/>
        </p:spPr>
      </p:pic>
      <p:sp>
        <p:nvSpPr>
          <p:cNvPr id="2" name="Rectangle 1"/>
          <p:cNvSpPr/>
          <p:nvPr/>
        </p:nvSpPr>
        <p:spPr>
          <a:xfrm>
            <a:off x="-800099" y="5018522"/>
            <a:ext cx="4572000" cy="27045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</a:pPr>
            <a:r>
              <a:rPr lang="en-US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US" sz="1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505323" y="-451525"/>
            <a:ext cx="4038600" cy="374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120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Rectangle 9"/>
          <p:cNvSpPr>
            <a:spLocks noChangeArrowheads="1"/>
          </p:cNvSpPr>
          <p:nvPr/>
        </p:nvSpPr>
        <p:spPr bwMode="auto">
          <a:xfrm flipV="1">
            <a:off x="6629400" y="3613494"/>
            <a:ext cx="14478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5515" y="866428"/>
            <a:ext cx="38004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WEEK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MERILYN VINES HAS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PROGRAM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5793266"/>
              </p:ext>
            </p:extLst>
          </p:nvPr>
        </p:nvGraphicFramePr>
        <p:xfrm>
          <a:off x="445515" y="1642743"/>
          <a:ext cx="3376897" cy="5436239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3268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91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908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3257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739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7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JULY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CHRIS</a:t>
                      </a:r>
                      <a:r>
                        <a:rPr lang="en-US" sz="13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BUSBY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1289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CHARLOTTE BLASINGAME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739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DARON BROOKS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739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JOSH YERTA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3739">
                <a:tc>
                  <a:txBody>
                    <a:bodyPr/>
                    <a:lstStyle/>
                    <a:p>
                      <a:pPr algn="l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BUTCH BUSBY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373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JOHN CALDWELL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3739">
                <a:tc>
                  <a:txBody>
                    <a:bodyPr/>
                    <a:lstStyle/>
                    <a:p>
                      <a:pPr algn="l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BRENDA</a:t>
                      </a:r>
                      <a:r>
                        <a:rPr lang="en-US" sz="13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&amp; CHESTER CARTER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3739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 CLARK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3739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BUSINESS MEETING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373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DANTZ FRAZER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3739">
                <a:tc>
                  <a:txBody>
                    <a:bodyPr/>
                    <a:lstStyle/>
                    <a:p>
                      <a:pPr algn="l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PHILIP GIPSON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3739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TOM LEVERELL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33739">
                <a:tc>
                  <a:txBody>
                    <a:bodyPr/>
                    <a:lstStyle/>
                    <a:p>
                      <a:pPr algn="l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SID LOCKHART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33739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33739">
                <a:tc>
                  <a:txBody>
                    <a:bodyPr/>
                    <a:lstStyle/>
                    <a:p>
                      <a:pPr algn="l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33739">
                <a:tc>
                  <a:txBody>
                    <a:bodyPr/>
                    <a:lstStyle/>
                    <a:p>
                      <a:pPr algn="l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33739">
                <a:tc>
                  <a:txBody>
                    <a:bodyPr/>
                    <a:lstStyle/>
                    <a:p>
                      <a:pPr algn="l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33739">
                <a:tc>
                  <a:txBody>
                    <a:bodyPr/>
                    <a:lstStyle/>
                    <a:p>
                      <a:pPr algn="l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334001" y="522402"/>
            <a:ext cx="115698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r>
              <a:rPr lang="en-US" b="1" dirty="0"/>
              <a:t>Today in</a:t>
            </a:r>
          </a:p>
          <a:p>
            <a:r>
              <a:rPr lang="en-US" b="1" dirty="0" smtClean="0"/>
              <a:t>History</a:t>
            </a:r>
            <a:endParaRPr lang="en-US" b="1" dirty="0"/>
          </a:p>
          <a:p>
            <a:r>
              <a:rPr lang="en-US" sz="1400" b="1" dirty="0"/>
              <a:t> </a:t>
            </a:r>
          </a:p>
          <a:p>
            <a:r>
              <a:rPr lang="en-US" sz="1400" dirty="0" smtClean="0"/>
              <a:t> </a:t>
            </a:r>
            <a:endParaRPr lang="en-US" sz="1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8852253"/>
              </p:ext>
            </p:extLst>
          </p:nvPr>
        </p:nvGraphicFramePr>
        <p:xfrm>
          <a:off x="6672261" y="-1447800"/>
          <a:ext cx="2971800" cy="5322904"/>
        </p:xfrm>
        <a:graphic>
          <a:graphicData uri="http://schemas.openxmlformats.org/drawingml/2006/table">
            <a:tbl>
              <a:tblPr/>
              <a:tblGrid>
                <a:gridCol w="1021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1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8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22904">
                <a:tc>
                  <a:txBody>
                    <a:bodyPr/>
                    <a:lstStyle/>
                    <a:p>
                      <a:pPr algn="l"/>
                      <a:endParaRPr lang="en-US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5201447" y="1642743"/>
            <a:ext cx="3912935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hlinkClick r:id="rId4"/>
              </a:rPr>
              <a:t>1929</a:t>
            </a:r>
            <a:r>
              <a:rPr lang="en-US" sz="1400" dirty="0"/>
              <a:t> US President </a:t>
            </a:r>
            <a:r>
              <a:rPr lang="en-US" sz="1400" dirty="0">
                <a:hlinkClick r:id="rId5"/>
              </a:rPr>
              <a:t>Herbert Hoover</a:t>
            </a:r>
            <a:r>
              <a:rPr lang="en-US" sz="1400" dirty="0"/>
              <a:t> authorizes building of Boulder Dam (Hoover Dam)</a:t>
            </a:r>
          </a:p>
          <a:p>
            <a:endParaRPr lang="en-US" sz="1400" dirty="0"/>
          </a:p>
          <a:p>
            <a:r>
              <a:rPr lang="en-US" sz="1400" dirty="0">
                <a:hlinkClick r:id="rId6"/>
              </a:rPr>
              <a:t>1935</a:t>
            </a:r>
            <a:r>
              <a:rPr lang="en-US" sz="1400" dirty="0"/>
              <a:t> </a:t>
            </a:r>
            <a:r>
              <a:rPr lang="en-US" sz="1400" dirty="0">
                <a:hlinkClick r:id="rId7"/>
              </a:rPr>
              <a:t>Joe Louis</a:t>
            </a:r>
            <a:r>
              <a:rPr lang="en-US" sz="1400" dirty="0"/>
              <a:t> defeats Primo </a:t>
            </a:r>
            <a:r>
              <a:rPr lang="en-US" sz="1400" dirty="0" err="1"/>
              <a:t>Carnera</a:t>
            </a:r>
            <a:r>
              <a:rPr lang="en-US" sz="1400" dirty="0"/>
              <a:t> at Yankee Stadium</a:t>
            </a:r>
          </a:p>
          <a:p>
            <a:endParaRPr lang="en-US" sz="1400" dirty="0" smtClean="0"/>
          </a:p>
          <a:p>
            <a:r>
              <a:rPr lang="en-US" sz="1400" b="1" dirty="0"/>
              <a:t>Event of Interest</a:t>
            </a:r>
          </a:p>
          <a:p>
            <a:r>
              <a:rPr lang="en-US" sz="1400" dirty="0">
                <a:hlinkClick r:id="rId8"/>
              </a:rPr>
              <a:t>1988</a:t>
            </a:r>
            <a:r>
              <a:rPr lang="en-US" sz="1400" dirty="0"/>
              <a:t> </a:t>
            </a:r>
            <a:r>
              <a:rPr lang="en-US" sz="1400" dirty="0">
                <a:hlinkClick r:id="rId9"/>
              </a:rPr>
              <a:t>Cal Ripken Jr</a:t>
            </a:r>
            <a:r>
              <a:rPr lang="en-US" sz="1400" dirty="0"/>
              <a:t> plays in his 1,000th consecutive game</a:t>
            </a:r>
          </a:p>
          <a:p>
            <a:r>
              <a:rPr lang="en-US" sz="1400" dirty="0"/>
              <a:t>	</a:t>
            </a:r>
            <a:r>
              <a:rPr lang="en-US" sz="1400" dirty="0" smtClean="0"/>
              <a:t>	</a:t>
            </a:r>
          </a:p>
          <a:p>
            <a:r>
              <a:rPr lang="en-US" sz="1400" dirty="0"/>
              <a:t>	</a:t>
            </a:r>
            <a:r>
              <a:rPr lang="en-US" sz="1400" dirty="0" smtClean="0"/>
              <a:t>	</a:t>
            </a:r>
            <a:r>
              <a:rPr lang="en-US" sz="1100" dirty="0" smtClean="0"/>
              <a:t>Famous Birthday:			</a:t>
            </a:r>
            <a:r>
              <a:rPr lang="en-US" sz="1000" dirty="0"/>
              <a:t>James Carter Walker Jr. is an </a:t>
            </a:r>
            <a:r>
              <a:rPr lang="en-US" sz="1000" dirty="0" smtClean="0"/>
              <a:t>			American </a:t>
            </a:r>
            <a:r>
              <a:rPr lang="en-US" sz="1000" dirty="0"/>
              <a:t>actor and comedian. </a:t>
            </a:r>
            <a:r>
              <a:rPr lang="en-US" sz="1000" dirty="0" smtClean="0"/>
              <a:t>			Walker </a:t>
            </a:r>
            <a:r>
              <a:rPr lang="en-US" sz="1000" dirty="0"/>
              <a:t>is best known for portraying </a:t>
            </a:r>
            <a:r>
              <a:rPr lang="en-US" sz="1000" dirty="0" smtClean="0"/>
              <a:t>		James </a:t>
            </a:r>
            <a:r>
              <a:rPr lang="en-US" sz="1000" dirty="0"/>
              <a:t>Evans Jr., the oldest son of </a:t>
            </a:r>
            <a:r>
              <a:rPr lang="en-US" sz="1000" dirty="0" smtClean="0"/>
              <a:t>			Florida </a:t>
            </a:r>
            <a:r>
              <a:rPr lang="en-US" sz="1000" dirty="0"/>
              <a:t>and James Evans Sr. on the </a:t>
            </a:r>
            <a:r>
              <a:rPr lang="en-US" sz="1000" dirty="0" smtClean="0"/>
              <a:t>			CBS </a:t>
            </a:r>
            <a:r>
              <a:rPr lang="en-US" sz="1000" dirty="0"/>
              <a:t>television series Good Times, </a:t>
            </a:r>
            <a:r>
              <a:rPr lang="en-US" sz="1000" dirty="0" smtClean="0"/>
              <a:t>			which </a:t>
            </a:r>
            <a:r>
              <a:rPr lang="en-US" sz="1000" dirty="0"/>
              <a:t>ran from 1974 to 1979. </a:t>
            </a:r>
            <a:r>
              <a:rPr lang="en-US" sz="1000" dirty="0" smtClean="0"/>
              <a:t>. </a:t>
            </a:r>
            <a:endParaRPr lang="en-US" sz="1000" dirty="0"/>
          </a:p>
        </p:txBody>
      </p:sp>
      <p:sp>
        <p:nvSpPr>
          <p:cNvPr id="8" name="AutoShape 2" descr="Image result for lester holt"/>
          <p:cNvSpPr>
            <a:spLocks noChangeAspect="1" noChangeArrowheads="1"/>
          </p:cNvSpPr>
          <p:nvPr/>
        </p:nvSpPr>
        <p:spPr bwMode="auto">
          <a:xfrm>
            <a:off x="-3175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AutoShape 2" descr="Image result for prince william"/>
          <p:cNvSpPr>
            <a:spLocks noChangeAspect="1" noChangeArrowheads="1"/>
          </p:cNvSpPr>
          <p:nvPr/>
        </p:nvSpPr>
        <p:spPr bwMode="auto">
          <a:xfrm>
            <a:off x="-31750" y="-152400"/>
            <a:ext cx="1209675" cy="177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AutoShape 4" descr="Image result for prince william"/>
          <p:cNvSpPr>
            <a:spLocks noChangeAspect="1" noChangeArrowheads="1"/>
          </p:cNvSpPr>
          <p:nvPr/>
        </p:nvSpPr>
        <p:spPr bwMode="auto">
          <a:xfrm>
            <a:off x="120650" y="15875"/>
            <a:ext cx="1209675" cy="177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 rot="6516795" flipH="1">
            <a:off x="-5941300" y="-3722950"/>
            <a:ext cx="467950" cy="69249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Cubans consulate in Mexico</a:t>
            </a:r>
            <a:endParaRPr kumimoji="0" lang="en-US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10"/>
              </a:rPr>
              <a:t>  </a:t>
            </a:r>
            <a:r>
              <a:rPr kumimoji="0" lang="en-US" altLang="en-US" sz="14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  <a:r>
              <a:rPr kumimoji="0" lang="en-US" altLang="en-US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            </a:t>
            </a:r>
            <a:r>
              <a:rPr lang="en-US" altLang="en-US" i="1" dirty="0">
                <a:latin typeface="Arial" panose="020B0604020202020204" pitchFamily="34" charset="0"/>
              </a:rPr>
              <a:t>	</a:t>
            </a:r>
            <a:r>
              <a:rPr lang="en-US" altLang="en-US" i="1" dirty="0" smtClean="0">
                <a:latin typeface="Arial" panose="020B0604020202020204" pitchFamily="34" charset="0"/>
              </a:rPr>
              <a:t>	</a:t>
            </a:r>
            <a:endParaRPr kumimoji="0" lang="en-US" altLang="en-US" sz="1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AutoShape 2" descr="Image result for muhammad ali"/>
          <p:cNvSpPr>
            <a:spLocks noChangeAspect="1" noChangeArrowheads="1"/>
          </p:cNvSpPr>
          <p:nvPr/>
        </p:nvSpPr>
        <p:spPr bwMode="auto">
          <a:xfrm>
            <a:off x="120650" y="158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AutoShape 4" descr="Image result for muhammad ali"/>
          <p:cNvSpPr>
            <a:spLocks noChangeAspect="1" noChangeArrowheads="1"/>
          </p:cNvSpPr>
          <p:nvPr/>
        </p:nvSpPr>
        <p:spPr bwMode="auto">
          <a:xfrm>
            <a:off x="273050" y="1682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AutoShape 2" descr="Image result for Jackie Robinson"/>
          <p:cNvSpPr>
            <a:spLocks noChangeAspect="1" noChangeArrowheads="1"/>
          </p:cNvSpPr>
          <p:nvPr/>
        </p:nvSpPr>
        <p:spPr bwMode="auto">
          <a:xfrm>
            <a:off x="425450" y="3206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AutoShape 4" descr="Image result for Jackie Robinson"/>
          <p:cNvSpPr>
            <a:spLocks noChangeAspect="1" noChangeArrowheads="1"/>
          </p:cNvSpPr>
          <p:nvPr/>
        </p:nvSpPr>
        <p:spPr bwMode="auto">
          <a:xfrm>
            <a:off x="577850" y="4730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2286000" y="31058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>
              <a:solidFill>
                <a:srgbClr val="FFFFFF"/>
              </a:solidFill>
              <a:effectLst/>
            </a:endParaRPr>
          </a:p>
        </p:txBody>
      </p:sp>
      <p:sp>
        <p:nvSpPr>
          <p:cNvPr id="22" name="AutoShape 2" descr="Image result for mark wahlberg"/>
          <p:cNvSpPr>
            <a:spLocks noChangeAspect="1" noChangeArrowheads="1"/>
          </p:cNvSpPr>
          <p:nvPr/>
        </p:nvSpPr>
        <p:spPr bwMode="auto">
          <a:xfrm>
            <a:off x="730250" y="6254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AutoShape 2" descr="Image result for Bear Bryant"/>
          <p:cNvSpPr>
            <a:spLocks noChangeAspect="1" noChangeArrowheads="1"/>
          </p:cNvSpPr>
          <p:nvPr/>
        </p:nvSpPr>
        <p:spPr bwMode="auto">
          <a:xfrm>
            <a:off x="63500" y="-136525"/>
            <a:ext cx="1143000" cy="177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7049" y="3788548"/>
            <a:ext cx="1518727" cy="189330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-457200" y="4302710"/>
            <a:ext cx="4953000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11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object of Rotary is to encourage and foster the ideal of service as a </a:t>
            </a:r>
          </a:p>
          <a:p>
            <a:pPr lvl="1"/>
            <a:r>
              <a:rPr lang="en-US" sz="11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bias of worthy enterprise and, in particular, to encourage and foster:</a:t>
            </a:r>
          </a:p>
          <a:p>
            <a:pPr lvl="1"/>
            <a:endParaRPr lang="en-US" sz="11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11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First. The development of acquaintance as an opportunity for service; </a:t>
            </a:r>
          </a:p>
          <a:p>
            <a:pPr lvl="1"/>
            <a:endParaRPr lang="en-US" sz="11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11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Second. High ethical standards in business and professions; the recognition of the worthiness of all useful occupations; and the dignifying by each Rotarian of his occupation as an opportunity to serve society;</a:t>
            </a:r>
          </a:p>
          <a:p>
            <a:pPr lvl="1"/>
            <a:endParaRPr lang="en-US" sz="11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11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Third. The application of the ideal by service by every Rotarian to his personal, business, and community life;</a:t>
            </a:r>
          </a:p>
          <a:p>
            <a:pPr lvl="1"/>
            <a:endParaRPr lang="en-US" sz="11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11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Fourth. The advancement of international understanding, goodwill, and peace through a world fellowship of business and professional men and women united in the ideal of service.</a:t>
            </a:r>
            <a:endParaRPr lang="en-US" sz="11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04800" y="4035623"/>
            <a:ext cx="3581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OBJECT OF ROTARY</a:t>
            </a:r>
            <a:endParaRPr lang="en-US" sz="14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334000" y="1673423"/>
            <a:ext cx="3581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DIRECTORY OF ROTARY CLUBS</a:t>
            </a:r>
            <a:endParaRPr lang="en-US" sz="14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724400" y="5486400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ALL TIME CST</a:t>
            </a:r>
            <a:endParaRPr lang="en-US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25"/>
          <p:cNvGrpSpPr/>
          <p:nvPr/>
        </p:nvGrpSpPr>
        <p:grpSpPr>
          <a:xfrm>
            <a:off x="4800600" y="5562600"/>
            <a:ext cx="6096000" cy="1295400"/>
            <a:chOff x="4800600" y="5486400"/>
            <a:chExt cx="6096000" cy="1295400"/>
          </a:xfrm>
        </p:grpSpPr>
        <p:sp>
          <p:nvSpPr>
            <p:cNvPr id="22" name="Rectangle 21"/>
            <p:cNvSpPr/>
            <p:nvPr/>
          </p:nvSpPr>
          <p:spPr>
            <a:xfrm>
              <a:off x="4800600" y="5486400"/>
              <a:ext cx="4572000" cy="461665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/>
              <a:r>
                <a:rPr lang="en-US" sz="120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THE 4-WAY TEST</a:t>
              </a:r>
            </a:p>
            <a:p>
              <a:pPr algn="ctr"/>
              <a:r>
                <a:rPr lang="en-US" sz="120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of the things we think, say, or do: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105400" y="5950803"/>
              <a:ext cx="5791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Tx/>
                <a:buAutoNum type="arabicPeriod"/>
              </a:pPr>
              <a:r>
                <a:rPr lang="en-US" sz="1200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Is it the TRUTH?</a:t>
              </a:r>
            </a:p>
            <a:p>
              <a:pPr marL="342900" indent="-342900">
                <a:buFontTx/>
                <a:buAutoNum type="arabicPeriod"/>
              </a:pPr>
              <a:r>
                <a:rPr lang="en-US" sz="1200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Is it FAIR to all concerned?</a:t>
              </a:r>
            </a:p>
            <a:p>
              <a:pPr marL="342900" indent="-342900">
                <a:buFontTx/>
                <a:buAutoNum type="arabicPeriod"/>
              </a:pPr>
              <a:r>
                <a:rPr lang="en-US" sz="1200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Will it build GOODWILL and BETTER FRIENDSHIPS?</a:t>
              </a:r>
            </a:p>
            <a:p>
              <a:pPr marL="342900" indent="-342900">
                <a:buFontTx/>
                <a:buAutoNum type="arabicPeriod"/>
              </a:pPr>
              <a:r>
                <a:rPr lang="en-US" sz="1200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Will it be BENEFICIAL to all concerned?</a:t>
              </a:r>
              <a:endParaRPr lang="en-US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" name="Group 24"/>
          <p:cNvGrpSpPr/>
          <p:nvPr/>
        </p:nvGrpSpPr>
        <p:grpSpPr>
          <a:xfrm>
            <a:off x="4648200" y="-76200"/>
            <a:ext cx="4724400" cy="1757065"/>
            <a:chOff x="4648200" y="-4465"/>
            <a:chExt cx="4724400" cy="1757065"/>
          </a:xfrm>
        </p:grpSpPr>
        <p:sp>
          <p:nvSpPr>
            <p:cNvPr id="14" name="TextBox 13"/>
            <p:cNvSpPr txBox="1"/>
            <p:nvPr/>
          </p:nvSpPr>
          <p:spPr>
            <a:xfrm>
              <a:off x="5257800" y="-4465"/>
              <a:ext cx="3581400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OVER 75 YEARS SERVICE</a:t>
              </a:r>
            </a:p>
            <a:p>
              <a:pPr algn="ctr"/>
              <a:r>
                <a:rPr lang="en-US" sz="1200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1937 </a:t>
              </a:r>
              <a:r>
                <a:rPr lang="en-US" sz="120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- 2017</a:t>
              </a:r>
              <a:endParaRPr lang="en-US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648200" y="681335"/>
              <a:ext cx="1981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HE PROFITS</a:t>
              </a:r>
            </a:p>
            <a:p>
              <a:pPr algn="ctr"/>
              <a:r>
                <a:rPr lang="en-US" sz="140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MOST</a:t>
              </a:r>
              <a:endParaRPr lang="en-US" sz="1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391400" y="681335"/>
              <a:ext cx="1981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WHO SERVES</a:t>
              </a:r>
            </a:p>
            <a:p>
              <a:pPr algn="ctr"/>
              <a:r>
                <a:rPr lang="en-US" sz="140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BEST</a:t>
              </a:r>
              <a:endParaRPr lang="en-US" sz="1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2" name="Picture 2" descr="http://www.bequiarotary.com/embtran.gif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  <a:biLevel thresh="50000"/>
            </a:blip>
            <a:srcRect/>
            <a:stretch>
              <a:fillRect/>
            </a:stretch>
          </p:blipFill>
          <p:spPr bwMode="auto">
            <a:xfrm>
              <a:off x="6324600" y="457200"/>
              <a:ext cx="1367367" cy="1295400"/>
            </a:xfrm>
            <a:prstGeom prst="rect">
              <a:avLst/>
            </a:prstGeom>
            <a:noFill/>
          </p:spPr>
        </p:pic>
      </p:grp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8976855"/>
              </p:ext>
            </p:extLst>
          </p:nvPr>
        </p:nvGraphicFramePr>
        <p:xfrm>
          <a:off x="4876800" y="1904547"/>
          <a:ext cx="4267200" cy="3475173"/>
        </p:xfrm>
        <a:graphic>
          <a:graphicData uri="http://schemas.openxmlformats.org/drawingml/2006/table">
            <a:tbl>
              <a:tblPr/>
              <a:tblGrid>
                <a:gridCol w="11462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49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757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sng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TIME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sng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CLUB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sng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PLACE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57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Mon. 7:00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Lee County Sunrise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Tenda Chick Auburn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57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Tues.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12:00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Alex City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Jake’s Rest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57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Mon. 12:00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Montgomery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RSA Activity Center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7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Tues. 12:00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Opelika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Saugahatchee Country Club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27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Tues. 12:00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LaFayette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LaFayette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First Baptist Church-Fellowship Hall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57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Wed. 11:15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Columbus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Conv. &amp; Trade Center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57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Wed. 11:30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LaGrange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Highland Country Club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27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Wed. 12:00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Auburn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Saugahatchee Country Club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57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Wed. 12:30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Tuskegee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Torch 85 Restaurant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57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Thurs. 11:00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West Point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Hampton </a:t>
                      </a:r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Inn&amp;Suites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27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Thurs. 12:00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Montgomery Capital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Wynlakes Golf &amp; Country Club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23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Thurs. 12:00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Roanoke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Gedney’s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57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Fri. 11:00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Newnan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Newnan Country Club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2202242"/>
              </p:ext>
            </p:extLst>
          </p:nvPr>
        </p:nvGraphicFramePr>
        <p:xfrm>
          <a:off x="76200" y="0"/>
          <a:ext cx="4343400" cy="4304901"/>
        </p:xfrm>
        <a:graphic>
          <a:graphicData uri="http://schemas.openxmlformats.org/drawingml/2006/table">
            <a:tbl>
              <a:tblPr/>
              <a:tblGrid>
                <a:gridCol w="21773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6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000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      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     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LAFAYETTE ROTARY CLUB</a:t>
                      </a: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00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                     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       2017-2018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0743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94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President……………………</a:t>
                      </a: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Diane Sheriff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94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President Elect……………..</a:t>
                      </a: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Dr. John Caldwell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00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Secretary-Treasurer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………..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Josh Yerta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94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Sgt At Arms…………………</a:t>
                      </a: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Mac Tucker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394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Past President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………………</a:t>
                      </a:r>
                      <a:r>
                        <a:rPr lang="en-US" sz="12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       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T.R. Clark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005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00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Directors:</a:t>
                      </a: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0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Allen Tucker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Stanley Tucker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0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Dantz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Frazer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Butch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Busby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0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Lewis Lowe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Chris Busby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00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   Steve Wheeler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</a:p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T.R. Clark                      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0005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3394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Club Bulletin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……………….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smtClean="0">
                          <a:solidFill>
                            <a:srgbClr val="000000"/>
                          </a:solidFill>
                          <a:latin typeface="Times New Roman"/>
                        </a:rPr>
                        <a:t>Josh Yerta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3554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Membership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………………...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Charlotte </a:t>
                      </a:r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Blasingame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3394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Weekly Program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………….…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Chris Busby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33943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5398</TotalTime>
  <Words>471</Words>
  <Application>Microsoft Office PowerPoint</Application>
  <PresentationFormat>On-screen Show (4:3)</PresentationFormat>
  <Paragraphs>145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Times New Roman</vt:lpstr>
      <vt:lpstr>Office Theme</vt:lpstr>
      <vt:lpstr>1_Office Theme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hnewcomer</dc:creator>
  <cp:lastModifiedBy>Kim Brooks</cp:lastModifiedBy>
  <cp:revision>553</cp:revision>
  <cp:lastPrinted>2019-06-24T17:14:52Z</cp:lastPrinted>
  <dcterms:created xsi:type="dcterms:W3CDTF">2012-08-21T15:55:07Z</dcterms:created>
  <dcterms:modified xsi:type="dcterms:W3CDTF">2019-06-24T17:29:16Z</dcterms:modified>
</cp:coreProperties>
</file>