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7" r:id="rId3"/>
    <p:sldId id="260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3" autoAdjust="0"/>
    <p:restoredTop sz="94075" autoAdjust="0"/>
  </p:normalViewPr>
  <p:slideViewPr>
    <p:cSldViewPr>
      <p:cViewPr varScale="1">
        <p:scale>
          <a:sx n="67" d="100"/>
          <a:sy n="67" d="100"/>
        </p:scale>
        <p:origin x="28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3038475" cy="466725"/>
          </a:xfrm>
          <a:prstGeom prst="rect">
            <a:avLst/>
          </a:prstGeom>
        </p:spPr>
        <p:txBody>
          <a:bodyPr vert="horz" lIns="91402" tIns="45704" rIns="91402" bIns="4570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2" y="4"/>
            <a:ext cx="3038475" cy="466725"/>
          </a:xfrm>
          <a:prstGeom prst="rect">
            <a:avLst/>
          </a:prstGeom>
        </p:spPr>
        <p:txBody>
          <a:bodyPr vert="horz" lIns="91402" tIns="45704" rIns="91402" bIns="45704" rtlCol="0"/>
          <a:lstStyle>
            <a:lvl1pPr algn="r">
              <a:defRPr sz="1200"/>
            </a:lvl1pPr>
          </a:lstStyle>
          <a:p>
            <a:fld id="{5CA44C6B-4866-4D99-8E0D-81D44AB18D91}" type="datetimeFigureOut">
              <a:rPr lang="en-US" smtClean="0"/>
              <a:t>5/3/2019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2" tIns="45704" rIns="91402" bIns="4570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9"/>
            <a:ext cx="5607050" cy="3660775"/>
          </a:xfrm>
          <a:prstGeom prst="rect">
            <a:avLst/>
          </a:prstGeom>
        </p:spPr>
        <p:txBody>
          <a:bodyPr vert="horz" lIns="91402" tIns="45704" rIns="91402" bIns="4570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29679"/>
            <a:ext cx="3038475" cy="466725"/>
          </a:xfrm>
          <a:prstGeom prst="rect">
            <a:avLst/>
          </a:prstGeom>
        </p:spPr>
        <p:txBody>
          <a:bodyPr vert="horz" lIns="91402" tIns="45704" rIns="91402" bIns="4570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2" y="8829679"/>
            <a:ext cx="3038475" cy="466725"/>
          </a:xfrm>
          <a:prstGeom prst="rect">
            <a:avLst/>
          </a:prstGeom>
        </p:spPr>
        <p:txBody>
          <a:bodyPr vert="horz" lIns="91402" tIns="45704" rIns="91402" bIns="45704" rtlCol="0" anchor="b"/>
          <a:lstStyle>
            <a:lvl1pPr algn="r">
              <a:defRPr sz="1200"/>
            </a:lvl1pPr>
          </a:lstStyle>
          <a:p>
            <a:fld id="{843362E8-3452-4258-94FE-D7D67FFA07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607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362E8-3452-4258-94FE-D7D67FFA071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743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/>
              <a:pPr/>
              <a:t>5/3/2019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/>
              <a:pPr/>
              <a:t>5/3/2019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/>
              <a:pPr/>
              <a:t>5/3/2019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/>
              <a:pPr/>
              <a:t>5/3/2019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/>
              <a:pPr/>
              <a:t>5/3/2019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/>
              <a:pPr/>
              <a:t>5/3/2019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/>
              <a:pPr/>
              <a:t>5/3/2019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/>
              <a:pPr/>
              <a:t>5/3/2019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/>
              <a:pPr/>
              <a:t>5/3/2019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/>
              <a:pPr/>
              <a:t>5/3/2019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/>
              <a:pPr/>
              <a:t>5/3/2019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8B177-E11F-4A20-9301-D1CF079A5B84}" type="datetimeFigureOut">
              <a:rPr lang="en-US" smtClean="0"/>
              <a:pPr/>
              <a:t>5/3/2019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8B177-E11F-4A20-9301-D1CF079A5B8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562B0-760D-405C-AAD2-49449FBDB7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nthisday.com/people/adolf-hitler" TargetMode="External"/><Relationship Id="rId3" Type="http://schemas.openxmlformats.org/officeDocument/2006/relationships/image" Target="../media/image1.gif"/><Relationship Id="rId7" Type="http://schemas.openxmlformats.org/officeDocument/2006/relationships/hyperlink" Target="https://www.onthisday.com/events/date/1945" TargetMode="External"/><Relationship Id="rId12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onthisday.com/events/date/1951" TargetMode="External"/><Relationship Id="rId11" Type="http://schemas.openxmlformats.org/officeDocument/2006/relationships/hyperlink" Target="http://www.onthisday.com/people/lee-harvey-oswald" TargetMode="External"/><Relationship Id="rId5" Type="http://schemas.openxmlformats.org/officeDocument/2006/relationships/hyperlink" Target="https://www.onthisday.com/people/franklin-roosevelt" TargetMode="External"/><Relationship Id="rId10" Type="http://schemas.openxmlformats.org/officeDocument/2006/relationships/hyperlink" Target="https://www.onthisday.com/people/tim-berners-lee" TargetMode="External"/><Relationship Id="rId4" Type="http://schemas.openxmlformats.org/officeDocument/2006/relationships/hyperlink" Target="https://www.onthisday.com/events/date/1939" TargetMode="External"/><Relationship Id="rId9" Type="http://schemas.openxmlformats.org/officeDocument/2006/relationships/hyperlink" Target="https://www.onthisday.com/events/date/1989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9050" y="268487"/>
            <a:ext cx="457200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3771900" algn="l"/>
              </a:tabLst>
            </a:pPr>
            <a:r>
              <a:rPr lang="en-US" sz="135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 LAFAYETTE ROTARY CLUB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3771900" algn="l"/>
              </a:tabLst>
            </a:pPr>
            <a:r>
              <a:rPr lang="en-US" sz="1350" dirty="0" smtClean="0">
                <a:latin typeface="Times New Roman" pitchFamily="18" charset="0"/>
                <a:cs typeface="Times New Roman" pitchFamily="18" charset="0"/>
              </a:rPr>
              <a:t>APRIL 30, 2019</a:t>
            </a:r>
          </a:p>
        </p:txBody>
      </p:sp>
      <p:pic>
        <p:nvPicPr>
          <p:cNvPr id="1032" name="Picture 1" descr="http://www.assoc-amazon.com/e/ir?t=iwillchanyour-20&amp;l=as2&amp;o=1&amp;a=061862019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7200"/>
            <a:ext cx="9525" cy="9525"/>
          </a:xfrm>
          <a:prstGeom prst="rect">
            <a:avLst/>
          </a:prstGeom>
          <a:noFill/>
        </p:spPr>
      </p:pic>
      <p:pic>
        <p:nvPicPr>
          <p:cNvPr id="1031" name="Picture 3" descr="http://www.assoc-amazon.com/e/ir?t=iwillchanyour-20&amp;l=as2&amp;o=1&amp;a=044652106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6725"/>
            <a:ext cx="9525" cy="9525"/>
          </a:xfrm>
          <a:prstGeom prst="rect">
            <a:avLst/>
          </a:prstGeom>
          <a:noFill/>
        </p:spPr>
      </p:pic>
      <p:pic>
        <p:nvPicPr>
          <p:cNvPr id="2055" name="Picture 1" descr="http://www.assoc-amazon.com/e/ir?t=iwillchanyour-20&amp;l=as2&amp;o=1&amp;a=061862019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7200"/>
            <a:ext cx="9525" cy="9525"/>
          </a:xfrm>
          <a:prstGeom prst="rect">
            <a:avLst/>
          </a:prstGeom>
          <a:noFill/>
        </p:spPr>
      </p:pic>
      <p:pic>
        <p:nvPicPr>
          <p:cNvPr id="2054" name="Picture 3" descr="http://www.assoc-amazon.com/e/ir?t=iwillchanyour-20&amp;l=as2&amp;o=1&amp;a=044652106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6725"/>
            <a:ext cx="9525" cy="9525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-800099" y="5018522"/>
            <a:ext cx="4572000" cy="2704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05323" y="-451525"/>
            <a:ext cx="4038600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 flipV="1">
            <a:off x="6629400" y="3613494"/>
            <a:ext cx="14478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5515" y="866428"/>
            <a:ext cx="38004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WEEK KEN SEALEY HAS THE PROGRAM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256255"/>
              </p:ext>
            </p:extLst>
          </p:nvPr>
        </p:nvGraphicFramePr>
        <p:xfrm>
          <a:off x="445515" y="1642743"/>
          <a:ext cx="3376897" cy="543623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268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591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908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43257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7130"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1289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FAYE SEROYER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DIANE SHERIFF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ALLEN</a:t>
                      </a:r>
                      <a:r>
                        <a:rPr lang="en-US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TUCKER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 MEETING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 TUCKER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STANLEY TUCKER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MERILYN</a:t>
                      </a:r>
                      <a:r>
                        <a:rPr lang="en-US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VINES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STEVE WHEELER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JOSH YERTA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CHARLOTTE BLASINGAME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DARON BROOKS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CHRIS</a:t>
                      </a:r>
                      <a:r>
                        <a:rPr lang="en-US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BUSBY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BUTCH BUSBY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1" y="522402"/>
            <a:ext cx="115698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b="1" dirty="0"/>
              <a:t>Today in</a:t>
            </a:r>
          </a:p>
          <a:p>
            <a:r>
              <a:rPr lang="en-US" b="1" dirty="0" smtClean="0"/>
              <a:t>History</a:t>
            </a:r>
            <a:endParaRPr lang="en-US" b="1" dirty="0"/>
          </a:p>
          <a:p>
            <a:r>
              <a:rPr lang="en-US" sz="1400" b="1" dirty="0"/>
              <a:t> </a:t>
            </a:r>
          </a:p>
          <a:p>
            <a:r>
              <a:rPr lang="en-US" sz="1400" dirty="0" smtClean="0"/>
              <a:t> </a:t>
            </a:r>
            <a:endParaRPr lang="en-US" sz="1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852253"/>
              </p:ext>
            </p:extLst>
          </p:nvPr>
        </p:nvGraphicFramePr>
        <p:xfrm>
          <a:off x="6672261" y="-1447800"/>
          <a:ext cx="2971800" cy="5322904"/>
        </p:xfrm>
        <a:graphic>
          <a:graphicData uri="http://schemas.openxmlformats.org/drawingml/2006/table">
            <a:tbl>
              <a:tblPr/>
              <a:tblGrid>
                <a:gridCol w="10218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18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281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322904">
                <a:tc>
                  <a:txBody>
                    <a:bodyPr/>
                    <a:lstStyle/>
                    <a:p>
                      <a:pPr algn="l"/>
                      <a:endParaRPr lang="en-US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5201447" y="1642743"/>
            <a:ext cx="3912935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4"/>
              </a:rPr>
              <a:t>1939</a:t>
            </a:r>
            <a:r>
              <a:rPr lang="en-US" sz="1400" dirty="0"/>
              <a:t> NBC/RCA 1st public TV demo with </a:t>
            </a:r>
            <a:r>
              <a:rPr lang="en-US" sz="1400" dirty="0">
                <a:hlinkClick r:id="rId5"/>
              </a:rPr>
              <a:t>FDR</a:t>
            </a:r>
            <a:r>
              <a:rPr lang="en-US" sz="1400" dirty="0"/>
              <a:t> at opening of NY World's Fair</a:t>
            </a:r>
          </a:p>
          <a:p>
            <a:endParaRPr lang="en-US" sz="1400" b="1" dirty="0">
              <a:hlinkClick r:id="rId6"/>
            </a:endParaRPr>
          </a:p>
          <a:p>
            <a:r>
              <a:rPr lang="en-US" sz="1400" dirty="0">
                <a:hlinkClick r:id="rId7"/>
              </a:rPr>
              <a:t>1945</a:t>
            </a:r>
            <a:r>
              <a:rPr lang="en-US" sz="1400" dirty="0"/>
              <a:t> </a:t>
            </a:r>
            <a:r>
              <a:rPr lang="en-US" sz="1400" dirty="0">
                <a:hlinkClick r:id="rId8"/>
              </a:rPr>
              <a:t>Adolf Hitler</a:t>
            </a:r>
            <a:r>
              <a:rPr lang="en-US" sz="1400" dirty="0"/>
              <a:t> commits suicide along with his new wife Eva Braun in the </a:t>
            </a:r>
            <a:r>
              <a:rPr lang="en-US" sz="1400" dirty="0" err="1"/>
              <a:t>Fuhrerbunker</a:t>
            </a:r>
            <a:r>
              <a:rPr lang="en-US" sz="1400" dirty="0"/>
              <a:t> in Berlin as the Red Army captures the city</a:t>
            </a:r>
          </a:p>
          <a:p>
            <a:endParaRPr lang="en-US" sz="1400" b="1" dirty="0"/>
          </a:p>
          <a:p>
            <a:r>
              <a:rPr lang="en-US" sz="1400" dirty="0" smtClean="0"/>
              <a:t> </a:t>
            </a:r>
            <a:r>
              <a:rPr lang="en-US" sz="1400" dirty="0">
                <a:hlinkClick r:id="rId9"/>
              </a:rPr>
              <a:t>1989</a:t>
            </a:r>
            <a:r>
              <a:rPr lang="en-US" sz="1400" dirty="0"/>
              <a:t> World Wide Web (WWW) is first launched in the public domain by CERN scientist </a:t>
            </a:r>
            <a:r>
              <a:rPr lang="en-US" sz="1400" dirty="0">
                <a:hlinkClick r:id="rId10"/>
              </a:rPr>
              <a:t>Tim Berners-Lee</a:t>
            </a:r>
            <a:endParaRPr lang="en-US" sz="1400" dirty="0"/>
          </a:p>
          <a:p>
            <a:endParaRPr lang="en-US" sz="1400" dirty="0"/>
          </a:p>
          <a:p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dirty="0" smtClean="0"/>
              <a:t>	Famous Birthday: Stephen 		Harper Conservative 			politician who became  			the 22ndPrime </a:t>
            </a:r>
            <a:r>
              <a:rPr lang="en-US" sz="1400" dirty="0"/>
              <a:t>Minister </a:t>
            </a:r>
            <a:r>
              <a:rPr lang="en-US" sz="1400" dirty="0" smtClean="0"/>
              <a:t> 			of Canada in </a:t>
            </a:r>
            <a:r>
              <a:rPr lang="en-US" sz="1400" dirty="0"/>
              <a:t>2006. </a:t>
            </a:r>
          </a:p>
        </p:txBody>
      </p:sp>
      <p:sp>
        <p:nvSpPr>
          <p:cNvPr id="8" name="AutoShape 2" descr="Image result for lester holt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2" descr="Image result for prince william"/>
          <p:cNvSpPr>
            <a:spLocks noChangeAspect="1" noChangeArrowheads="1"/>
          </p:cNvSpPr>
          <p:nvPr/>
        </p:nvSpPr>
        <p:spPr bwMode="auto">
          <a:xfrm>
            <a:off x="-31750" y="-152400"/>
            <a:ext cx="1209675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4" descr="Image result for prince william"/>
          <p:cNvSpPr>
            <a:spLocks noChangeAspect="1" noChangeArrowheads="1"/>
          </p:cNvSpPr>
          <p:nvPr/>
        </p:nvSpPr>
        <p:spPr bwMode="auto">
          <a:xfrm>
            <a:off x="120650" y="15875"/>
            <a:ext cx="1209675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 rot="6516795" flipH="1">
            <a:off x="-5941300" y="-3722950"/>
            <a:ext cx="467950" cy="6924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Cubans consulate in Mexico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11"/>
              </a:rPr>
              <a:t>  </a:t>
            </a:r>
            <a:r>
              <a:rPr kumimoji="0" lang="en-US" altLang="en-US" sz="1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   </a:t>
            </a:r>
            <a:r>
              <a:rPr lang="en-US" altLang="en-US" i="1" dirty="0">
                <a:latin typeface="Arial" panose="020B0604020202020204" pitchFamily="34" charset="0"/>
              </a:rPr>
              <a:t>	</a:t>
            </a:r>
            <a:r>
              <a:rPr lang="en-US" altLang="en-US" i="1" dirty="0" smtClean="0">
                <a:latin typeface="Arial" panose="020B0604020202020204" pitchFamily="34" charset="0"/>
              </a:rPr>
              <a:t>	</a:t>
            </a:r>
            <a:endParaRPr kumimoji="0" lang="en-US" alt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AutoShape 2" descr="Image result for muhammad ali"/>
          <p:cNvSpPr>
            <a:spLocks noChangeAspect="1" noChangeArrowheads="1"/>
          </p:cNvSpPr>
          <p:nvPr/>
        </p:nvSpPr>
        <p:spPr bwMode="auto">
          <a:xfrm>
            <a:off x="12065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4" descr="Image result for muhammad ali"/>
          <p:cNvSpPr>
            <a:spLocks noChangeAspect="1" noChangeArrowheads="1"/>
          </p:cNvSpPr>
          <p:nvPr/>
        </p:nvSpPr>
        <p:spPr bwMode="auto">
          <a:xfrm>
            <a:off x="27305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2" descr="Image result for Jackie Robinson"/>
          <p:cNvSpPr>
            <a:spLocks noChangeAspect="1" noChangeArrowheads="1"/>
          </p:cNvSpPr>
          <p:nvPr/>
        </p:nvSpPr>
        <p:spPr bwMode="auto">
          <a:xfrm>
            <a:off x="425450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4" descr="Image result for Jackie Robinson"/>
          <p:cNvSpPr>
            <a:spLocks noChangeAspect="1" noChangeArrowheads="1"/>
          </p:cNvSpPr>
          <p:nvPr/>
        </p:nvSpPr>
        <p:spPr bwMode="auto">
          <a:xfrm>
            <a:off x="577850" y="4730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>
              <a:solidFill>
                <a:srgbClr val="FFFFFF"/>
              </a:solidFill>
              <a:effectLst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86000" y="3105835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u="sng" dirty="0" smtClean="0">
              <a:solidFill>
                <a:srgbClr val="FFFFFF"/>
              </a:solidFill>
            </a:endParaRPr>
          </a:p>
          <a:p>
            <a:pPr algn="ctr"/>
            <a:r>
              <a:rPr lang="en-US" u="sng" dirty="0" smtClean="0">
                <a:solidFill>
                  <a:srgbClr val="FFFFFF"/>
                </a:solidFill>
              </a:rPr>
              <a:t>	Stand-up </a:t>
            </a:r>
            <a:r>
              <a:rPr lang="en-US" u="sng" dirty="0" err="1" smtClean="0">
                <a:solidFill>
                  <a:srgbClr val="FFFFFF"/>
                </a:solidFill>
              </a:rPr>
              <a:t>coediana</a:t>
            </a:r>
            <a:r>
              <a:rPr lang="en-US" u="sng" dirty="0" smtClean="0">
                <a:solidFill>
                  <a:srgbClr val="FFFFFF"/>
                </a:solidFill>
              </a:rPr>
              <a:t>		</a:t>
            </a:r>
            <a:r>
              <a:rPr lang="en-US" dirty="0" smtClean="0">
                <a:solidFill>
                  <a:srgbClr val="FFFFFF"/>
                </a:solidFill>
              </a:rPr>
              <a:t>	2-																					</a:t>
            </a:r>
            <a:endParaRPr lang="en-US" dirty="0">
              <a:solidFill>
                <a:srgbClr val="FFFFFF"/>
              </a:solidFill>
              <a:effectLst/>
            </a:endParaRPr>
          </a:p>
        </p:txBody>
      </p:sp>
      <p:sp>
        <p:nvSpPr>
          <p:cNvPr id="22" name="AutoShape 2" descr="Image result for mark wahlberg"/>
          <p:cNvSpPr>
            <a:spLocks noChangeAspect="1" noChangeArrowheads="1"/>
          </p:cNvSpPr>
          <p:nvPr/>
        </p:nvSpPr>
        <p:spPr bwMode="auto">
          <a:xfrm>
            <a:off x="730250" y="6254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2" descr="Image result for Bear Bryant"/>
          <p:cNvSpPr>
            <a:spLocks noChangeAspect="1" noChangeArrowheads="1"/>
          </p:cNvSpPr>
          <p:nvPr/>
        </p:nvSpPr>
        <p:spPr bwMode="auto">
          <a:xfrm>
            <a:off x="63500" y="-136525"/>
            <a:ext cx="1143000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1" y="4128700"/>
            <a:ext cx="1649421" cy="158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-457200" y="4302710"/>
            <a:ext cx="495300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object of Rotary is to encourage and foster the ideal of service as a </a:t>
            </a:r>
          </a:p>
          <a:p>
            <a:pPr lvl="1"/>
            <a:r>
              <a:rPr lang="en-US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bias of worthy enterprise and, in particular, to encourage and foster:</a:t>
            </a:r>
          </a:p>
          <a:p>
            <a:pPr lvl="1"/>
            <a:endParaRPr lang="en-US" sz="11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First. The development of acquaintance as an opportunity for service; </a:t>
            </a:r>
          </a:p>
          <a:p>
            <a:pPr lvl="1"/>
            <a:endParaRPr lang="en-US" sz="11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Second. High ethical standards in business and professions; the recognition of the worthiness of all useful occupations; and the dignifying by each Rotarian of his occupation as an opportunity to serve society;</a:t>
            </a:r>
          </a:p>
          <a:p>
            <a:pPr lvl="1"/>
            <a:endParaRPr lang="en-US" sz="11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Third. The application of the ideal by service by every Rotarian to his personal, business, and community life;</a:t>
            </a:r>
          </a:p>
          <a:p>
            <a:pPr lvl="1"/>
            <a:endParaRPr lang="en-US" sz="11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Fourth. The advancement of international understanding, goodwill, and peace through a world fellowship of business and professional men and women united in the ideal of service.</a:t>
            </a:r>
            <a:endParaRPr lang="en-US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4035623"/>
            <a:ext cx="3581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OBJECT OF ROTARY</a:t>
            </a:r>
            <a:endParaRPr lang="en-US" sz="1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4000" y="1673423"/>
            <a:ext cx="3581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DIRECTORY OF ROTARY CLUBS</a:t>
            </a:r>
            <a:endParaRPr lang="en-US" sz="1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24400" y="54864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ALL TIME CST</a:t>
            </a:r>
            <a:endParaRPr lang="en-US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5"/>
          <p:cNvGrpSpPr/>
          <p:nvPr/>
        </p:nvGrpSpPr>
        <p:grpSpPr>
          <a:xfrm>
            <a:off x="4800600" y="5562600"/>
            <a:ext cx="6096000" cy="1295400"/>
            <a:chOff x="4800600" y="5486400"/>
            <a:chExt cx="6096000" cy="1295400"/>
          </a:xfrm>
        </p:grpSpPr>
        <p:sp>
          <p:nvSpPr>
            <p:cNvPr id="22" name="Rectangle 21"/>
            <p:cNvSpPr/>
            <p:nvPr/>
          </p:nvSpPr>
          <p:spPr>
            <a:xfrm>
              <a:off x="4800600" y="5486400"/>
              <a:ext cx="4572000" cy="46166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THE 4-WAY TEST</a:t>
              </a:r>
            </a:p>
            <a:p>
              <a:pPr algn="ctr"/>
              <a:r>
                <a:rPr lang="en-US" sz="12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of the things we think, say, or do: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105400" y="5950803"/>
              <a:ext cx="5791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Tx/>
                <a:buAutoNum type="arabicPeriod"/>
              </a:pPr>
              <a:r>
                <a:rPr lang="en-US" sz="12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Is it the TRUTH?</a:t>
              </a:r>
            </a:p>
            <a:p>
              <a:pPr marL="342900" indent="-342900">
                <a:buFontTx/>
                <a:buAutoNum type="arabicPeriod"/>
              </a:pPr>
              <a:r>
                <a:rPr lang="en-US" sz="12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Is it FAIR to all concerned?</a:t>
              </a:r>
            </a:p>
            <a:p>
              <a:pPr marL="342900" indent="-342900">
                <a:buFontTx/>
                <a:buAutoNum type="arabicPeriod"/>
              </a:pPr>
              <a:r>
                <a:rPr lang="en-US" sz="12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Will it build GOODWILL and BETTER FRIENDSHIPS?</a:t>
              </a:r>
            </a:p>
            <a:p>
              <a:pPr marL="342900" indent="-342900">
                <a:buFontTx/>
                <a:buAutoNum type="arabicPeriod"/>
              </a:pPr>
              <a:r>
                <a:rPr lang="en-US" sz="12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Will it be BENEFICIAL to all concerned?</a:t>
              </a:r>
              <a:endParaRPr lang="en-US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Group 24"/>
          <p:cNvGrpSpPr/>
          <p:nvPr/>
        </p:nvGrpSpPr>
        <p:grpSpPr>
          <a:xfrm>
            <a:off x="4648200" y="-76200"/>
            <a:ext cx="4724400" cy="1757065"/>
            <a:chOff x="4648200" y="-4465"/>
            <a:chExt cx="4724400" cy="1757065"/>
          </a:xfrm>
        </p:grpSpPr>
        <p:sp>
          <p:nvSpPr>
            <p:cNvPr id="14" name="TextBox 13"/>
            <p:cNvSpPr txBox="1"/>
            <p:nvPr/>
          </p:nvSpPr>
          <p:spPr>
            <a:xfrm>
              <a:off x="5257800" y="-4465"/>
              <a:ext cx="35814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OVER 75 YEARS SERVICE</a:t>
              </a:r>
            </a:p>
            <a:p>
              <a:pPr algn="ctr"/>
              <a:r>
                <a:rPr lang="en-US" sz="12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1937 </a:t>
              </a:r>
              <a:r>
                <a:rPr lang="en-US" sz="120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- 2017</a:t>
              </a:r>
              <a:endParaRPr lang="en-US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648200" y="681335"/>
              <a:ext cx="1981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HE PROFITS</a:t>
              </a:r>
            </a:p>
            <a:p>
              <a:pPr algn="ctr"/>
              <a:r>
                <a:rPr lang="en-US" sz="14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MOST</a:t>
              </a:r>
              <a:endParaRPr lang="en-US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391400" y="681335"/>
              <a:ext cx="1981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WHO SERVES</a:t>
              </a:r>
            </a:p>
            <a:p>
              <a:pPr algn="ctr"/>
              <a:r>
                <a:rPr lang="en-US" sz="14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BEST</a:t>
              </a:r>
              <a:endParaRPr lang="en-US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2" name="Picture 2" descr="http://www.bequiarotary.com/embtran.gi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biLevel thresh="50000"/>
            </a:blip>
            <a:srcRect/>
            <a:stretch>
              <a:fillRect/>
            </a:stretch>
          </p:blipFill>
          <p:spPr bwMode="auto">
            <a:xfrm>
              <a:off x="6324600" y="457200"/>
              <a:ext cx="1367367" cy="1295400"/>
            </a:xfrm>
            <a:prstGeom prst="rect">
              <a:avLst/>
            </a:prstGeom>
            <a:noFill/>
          </p:spPr>
        </p:pic>
      </p:grp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898155"/>
              </p:ext>
            </p:extLst>
          </p:nvPr>
        </p:nvGraphicFramePr>
        <p:xfrm>
          <a:off x="4876800" y="1904547"/>
          <a:ext cx="4267200" cy="3475173"/>
        </p:xfrm>
        <a:graphic>
          <a:graphicData uri="http://schemas.openxmlformats.org/drawingml/2006/table">
            <a:tbl>
              <a:tblPr/>
              <a:tblGrid>
                <a:gridCol w="11462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749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59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757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TIME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CLUB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PLACE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Mon. 7:00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Lee County Sunrise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Tenda Chick Auburn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Tues.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Alex City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Jake’s Rest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Mon. 12:00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Montgomery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RSA Activity Center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27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Tues. 12:00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Opelika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Saugahatchee Country Club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27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Tues. 12:00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LaFayette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LaFayette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First Baptist Church-Fellowship Hall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Wed. 11:15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Columbus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Conv. &amp; Trade Center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Wed. 11:30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LaGrange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Highland Country Club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27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Wed. 12:00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Auburn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Saugahatchee Country Club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Wed. 12:30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Tuskegee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Torch 85 Restaurant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Thurs. 11:00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West Point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Hampton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Inn&amp;Suites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27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Thurs. 12:00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Montgomery Capital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Wynlakes Golf &amp; Country Club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4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Thurs. 12:00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Roanoke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Missing Link Coffee Shop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Fri. 11:00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Newnan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Newnan Country Club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374713"/>
              </p:ext>
            </p:extLst>
          </p:nvPr>
        </p:nvGraphicFramePr>
        <p:xfrm>
          <a:off x="76200" y="0"/>
          <a:ext cx="4343400" cy="4122557"/>
        </p:xfrm>
        <a:graphic>
          <a:graphicData uri="http://schemas.openxmlformats.org/drawingml/2006/table">
            <a:tbl>
              <a:tblPr/>
              <a:tblGrid>
                <a:gridCol w="21773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60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900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LAFAYETTE ROTARY CLUB</a:t>
                      </a: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0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2017-2018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0743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3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President……………………</a:t>
                      </a: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TR Clark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3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President Elect……………..</a:t>
                      </a: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Diane Sheriff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Secretary-Treasurer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………..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Josh Yerta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3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Sgt At Arms…………………</a:t>
                      </a: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Mac Tucker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3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Past President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………………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Ken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McMillan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Directors:</a:t>
                      </a: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Allen Tucker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Stanley Tucker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Dantz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Frazer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Butch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Busby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Lewis Lowe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Chris Busby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T.R. Clark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33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Club Bulletin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……………….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Josh Yerta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3554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Membership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………………...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Charlotte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Blasingame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33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Weekly Program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………….…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Chris Busby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33943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5258</TotalTime>
  <Words>488</Words>
  <Application>Microsoft Office PowerPoint</Application>
  <PresentationFormat>On-screen Show (4:3)</PresentationFormat>
  <Paragraphs>146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1_Office Theme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hnewcomer</dc:creator>
  <cp:lastModifiedBy>Carter, Chester C NFG (State) NG VA ARNG</cp:lastModifiedBy>
  <cp:revision>536</cp:revision>
  <cp:lastPrinted>2019-04-02T15:35:03Z</cp:lastPrinted>
  <dcterms:created xsi:type="dcterms:W3CDTF">2012-08-21T15:55:07Z</dcterms:created>
  <dcterms:modified xsi:type="dcterms:W3CDTF">2019-05-03T15:16:59Z</dcterms:modified>
</cp:coreProperties>
</file>