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1"/>
  </p:notesMasterIdLst>
  <p:handoutMasterIdLst>
    <p:handoutMasterId r:id="rId32"/>
  </p:handoutMasterIdLst>
  <p:sldIdLst>
    <p:sldId id="256" r:id="rId2"/>
    <p:sldId id="316" r:id="rId3"/>
    <p:sldId id="320" r:id="rId4"/>
    <p:sldId id="317" r:id="rId5"/>
    <p:sldId id="318" r:id="rId6"/>
    <p:sldId id="319" r:id="rId7"/>
    <p:sldId id="304" r:id="rId8"/>
    <p:sldId id="297" r:id="rId9"/>
    <p:sldId id="301" r:id="rId10"/>
    <p:sldId id="299" r:id="rId11"/>
    <p:sldId id="300" r:id="rId12"/>
    <p:sldId id="292" r:id="rId13"/>
    <p:sldId id="284" r:id="rId14"/>
    <p:sldId id="287" r:id="rId15"/>
    <p:sldId id="294" r:id="rId16"/>
    <p:sldId id="282" r:id="rId17"/>
    <p:sldId id="281" r:id="rId18"/>
    <p:sldId id="258" r:id="rId19"/>
    <p:sldId id="286" r:id="rId20"/>
    <p:sldId id="305" r:id="rId21"/>
    <p:sldId id="306" r:id="rId22"/>
    <p:sldId id="307" r:id="rId23"/>
    <p:sldId id="308" r:id="rId24"/>
    <p:sldId id="271" r:id="rId25"/>
    <p:sldId id="261" r:id="rId26"/>
    <p:sldId id="309" r:id="rId27"/>
    <p:sldId id="288" r:id="rId28"/>
    <p:sldId id="315" r:id="rId29"/>
    <p:sldId id="293" r:id="rId30"/>
  </p:sldIdLst>
  <p:sldSz cx="9144000" cy="6858000" type="screen4x3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099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8" autoAdjust="0"/>
    <p:restoredTop sz="86323" autoAdjust="0"/>
  </p:normalViewPr>
  <p:slideViewPr>
    <p:cSldViewPr>
      <p:cViewPr varScale="1">
        <p:scale>
          <a:sx n="62" d="100"/>
          <a:sy n="62" d="100"/>
        </p:scale>
        <p:origin x="94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496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65693"/>
          </a:xfrm>
          <a:prstGeom prst="rect">
            <a:avLst/>
          </a:prstGeom>
        </p:spPr>
        <p:txBody>
          <a:bodyPr vert="horz" lIns="92395" tIns="46198" rIns="92395" bIns="4619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65693"/>
          </a:xfrm>
          <a:prstGeom prst="rect">
            <a:avLst/>
          </a:prstGeom>
        </p:spPr>
        <p:txBody>
          <a:bodyPr vert="horz" lIns="92395" tIns="46198" rIns="92395" bIns="46198" rtlCol="0"/>
          <a:lstStyle>
            <a:lvl1pPr algn="r">
              <a:defRPr sz="1200"/>
            </a:lvl1pPr>
          </a:lstStyle>
          <a:p>
            <a:fld id="{686343AB-87BD-44B9-B520-81F7B51CAA20}" type="datetimeFigureOut">
              <a:rPr lang="en-US" smtClean="0"/>
              <a:t>2/1/2019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6553"/>
            <a:ext cx="2971800" cy="465693"/>
          </a:xfrm>
          <a:prstGeom prst="rect">
            <a:avLst/>
          </a:prstGeom>
        </p:spPr>
        <p:txBody>
          <a:bodyPr vert="horz" lIns="92395" tIns="46198" rIns="92395" bIns="4619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4" y="8846553"/>
            <a:ext cx="2971800" cy="465693"/>
          </a:xfrm>
          <a:prstGeom prst="rect">
            <a:avLst/>
          </a:prstGeom>
        </p:spPr>
        <p:txBody>
          <a:bodyPr vert="horz" lIns="92395" tIns="46198" rIns="92395" bIns="46198" rtlCol="0" anchor="b"/>
          <a:lstStyle>
            <a:lvl1pPr algn="r">
              <a:defRPr sz="1200"/>
            </a:lvl1pPr>
          </a:lstStyle>
          <a:p>
            <a:fld id="{7EBFB4B7-B44B-416F-8179-32D5D88303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9932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67311"/>
          </a:xfrm>
          <a:prstGeom prst="rect">
            <a:avLst/>
          </a:prstGeom>
        </p:spPr>
        <p:txBody>
          <a:bodyPr vert="horz" lIns="92395" tIns="46198" rIns="92395" bIns="4619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67311"/>
          </a:xfrm>
          <a:prstGeom prst="rect">
            <a:avLst/>
          </a:prstGeom>
        </p:spPr>
        <p:txBody>
          <a:bodyPr vert="horz" lIns="92395" tIns="46198" rIns="92395" bIns="46198" rtlCol="0"/>
          <a:lstStyle>
            <a:lvl1pPr algn="r">
              <a:defRPr sz="1200"/>
            </a:lvl1pPr>
          </a:lstStyle>
          <a:p>
            <a:fld id="{9C4F876D-8028-433F-A509-58C576293FCE}" type="datetimeFigureOut">
              <a:rPr lang="en-US" smtClean="0"/>
              <a:t>2/1/2019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3500" y="1163638"/>
            <a:ext cx="4191000" cy="31448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95" tIns="46198" rIns="92395" bIns="4619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82297"/>
            <a:ext cx="5486400" cy="3667334"/>
          </a:xfrm>
          <a:prstGeom prst="rect">
            <a:avLst/>
          </a:prstGeom>
        </p:spPr>
        <p:txBody>
          <a:bodyPr vert="horz" lIns="92395" tIns="46198" rIns="92395" bIns="4619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6555"/>
            <a:ext cx="2971800" cy="467310"/>
          </a:xfrm>
          <a:prstGeom prst="rect">
            <a:avLst/>
          </a:prstGeom>
        </p:spPr>
        <p:txBody>
          <a:bodyPr vert="horz" lIns="92395" tIns="46198" rIns="92395" bIns="4619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846555"/>
            <a:ext cx="2971800" cy="467310"/>
          </a:xfrm>
          <a:prstGeom prst="rect">
            <a:avLst/>
          </a:prstGeom>
        </p:spPr>
        <p:txBody>
          <a:bodyPr vert="horz" lIns="92395" tIns="46198" rIns="92395" bIns="46198" rtlCol="0" anchor="b"/>
          <a:lstStyle>
            <a:lvl1pPr algn="r">
              <a:defRPr sz="1200"/>
            </a:lvl1pPr>
          </a:lstStyle>
          <a:p>
            <a:fld id="{E58AED23-CF81-43B8-89DA-3B4267815DA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932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8AED23-CF81-43B8-89DA-3B4267815DA6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134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7EFB36C-C9C9-4712-9D35-5DF24A5E6B1C}" type="datetimeFigureOut">
              <a:rPr lang="en-US" smtClean="0"/>
              <a:t>2/1/2019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332BE2F-AB23-49D8-B1AF-4265378EC65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B36C-C9C9-4712-9D35-5DF24A5E6B1C}" type="datetimeFigureOut">
              <a:rPr lang="en-US" smtClean="0"/>
              <a:t>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2BE2F-AB23-49D8-B1AF-4265378EC65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B36C-C9C9-4712-9D35-5DF24A5E6B1C}" type="datetimeFigureOut">
              <a:rPr lang="en-US" smtClean="0"/>
              <a:t>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332BE2F-AB23-49D8-B1AF-4265378EC65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B36C-C9C9-4712-9D35-5DF24A5E6B1C}" type="datetimeFigureOut">
              <a:rPr lang="en-US" smtClean="0"/>
              <a:t>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2BE2F-AB23-49D8-B1AF-4265378EC65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7EFB36C-C9C9-4712-9D35-5DF24A5E6B1C}" type="datetimeFigureOut">
              <a:rPr lang="en-US" smtClean="0"/>
              <a:t>2/1/2019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332BE2F-AB23-49D8-B1AF-4265378EC65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B36C-C9C9-4712-9D35-5DF24A5E6B1C}" type="datetimeFigureOut">
              <a:rPr lang="en-US" smtClean="0"/>
              <a:t>2/1/2019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2BE2F-AB23-49D8-B1AF-4265378EC65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B36C-C9C9-4712-9D35-5DF24A5E6B1C}" type="datetimeFigureOut">
              <a:rPr lang="en-US" smtClean="0"/>
              <a:t>2/1/2019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2BE2F-AB23-49D8-B1AF-4265378EC65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B36C-C9C9-4712-9D35-5DF24A5E6B1C}" type="datetimeFigureOut">
              <a:rPr lang="en-US" smtClean="0"/>
              <a:t>2/1/2019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2BE2F-AB23-49D8-B1AF-4265378EC65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B36C-C9C9-4712-9D35-5DF24A5E6B1C}" type="datetimeFigureOut">
              <a:rPr lang="en-US" smtClean="0"/>
              <a:t>2/1/2019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2BE2F-AB23-49D8-B1AF-4265378EC65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B36C-C9C9-4712-9D35-5DF24A5E6B1C}" type="datetimeFigureOut">
              <a:rPr lang="en-US" smtClean="0"/>
              <a:t>2/1/2019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332BE2F-AB23-49D8-B1AF-4265378EC65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B36C-C9C9-4712-9D35-5DF24A5E6B1C}" type="datetimeFigureOut">
              <a:rPr lang="en-US" smtClean="0"/>
              <a:t>2/1/2019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2BE2F-AB23-49D8-B1AF-4265378EC65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67EFB36C-C9C9-4712-9D35-5DF24A5E6B1C}" type="datetimeFigureOut">
              <a:rPr lang="en-US" smtClean="0"/>
              <a:t>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6332BE2F-AB23-49D8-B1AF-4265378EC654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s://www.shoalsscholardollars.com/events/2018/4/28/2018-smoke-on-the-water-kansas-city-bbq-festival" TargetMode="External"/><Relationship Id="rId7" Type="http://schemas.openxmlformats.org/officeDocument/2006/relationships/hyperlink" Target="https://www.shoalsscholardollars.com/dragon-boat-festival/" TargetMode="External"/><Relationship Id="rId2" Type="http://schemas.openxmlformats.org/officeDocument/2006/relationships/hyperlink" Target="https://www.shoalsscholardollars.com/events/2018/7/28/2018-bids-blues-auc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hoalsscholardollars.com/events/2017/12/16/mac-mcanally-at-the-shoals-theatre" TargetMode="External"/><Relationship Id="rId5" Type="http://schemas.openxmlformats.org/officeDocument/2006/relationships/hyperlink" Target="https://www.shoalsscholardollars.com/events/2018/2/12/dr-david-bronner-shoals-scholar-dollars-keynote-speaker-dinner-series" TargetMode="External"/><Relationship Id="rId4" Type="http://schemas.openxmlformats.org/officeDocument/2006/relationships/hyperlink" Target="https://www.shoalsscholardollars.com/events/2018/4/26/2018-shoals-student-of-the-year-banque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mailto:hwlewis@hiwaay.net" TargetMode="External"/><Relationship Id="rId2" Type="http://schemas.openxmlformats.org/officeDocument/2006/relationships/hyperlink" Target="mailto:garyfandrew@gmail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4739898"/>
            <a:ext cx="6822948" cy="2133600"/>
          </a:xfrm>
        </p:spPr>
        <p:txBody>
          <a:bodyPr>
            <a:noAutofit/>
          </a:bodyPr>
          <a:lstStyle/>
          <a:p>
            <a:pPr algn="l"/>
            <a:endParaRPr lang="en-US" sz="2800" dirty="0"/>
          </a:p>
          <a:p>
            <a:pPr algn="l"/>
            <a:r>
              <a:rPr lang="en-US" sz="2800" dirty="0"/>
              <a:t>DGND Harold W. Lewis</a:t>
            </a:r>
          </a:p>
          <a:p>
            <a:r>
              <a:rPr lang="en-US" sz="2800" dirty="0"/>
              <a:t>PDG Gary Andrew 	     Feb 2, 2019</a:t>
            </a:r>
          </a:p>
          <a:p>
            <a:pPr algn="l"/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14400"/>
            <a:ext cx="6324600" cy="45720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Rotary CLUBS </a:t>
            </a:r>
            <a:br>
              <a:rPr lang="en-US" dirty="0"/>
            </a:br>
            <a:r>
              <a:rPr lang="en-US" dirty="0"/>
              <a:t>north Alabama</a:t>
            </a:r>
            <a:br>
              <a:rPr lang="en-US" dirty="0"/>
            </a:br>
            <a:r>
              <a:rPr lang="en-US" dirty="0"/>
              <a:t>Employment Training AND EDUCATION Opportunities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1BDD164-E996-4319-A606-6EA384B2FD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4567" y="1981200"/>
            <a:ext cx="1000000" cy="40952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AEA8931-0678-4352-8FBD-C42025415E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17184" y="2666934"/>
            <a:ext cx="762066" cy="76206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514E75A-27A1-4843-B212-B5FAFE83EA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17184" y="3712440"/>
            <a:ext cx="754766" cy="762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80BE22F-A486-4A82-9DD4-AB535BA0485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7184" y="4773378"/>
            <a:ext cx="831581" cy="762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1710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07BEAB-FBA5-458E-8525-AB7E61309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666999"/>
            <a:ext cx="7924801" cy="3459479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sz="4000" dirty="0"/>
              <a:t>WORKING THROUGH </a:t>
            </a:r>
          </a:p>
          <a:p>
            <a:pPr algn="ctr"/>
            <a:r>
              <a:rPr lang="en-US" sz="4000" dirty="0">
                <a:solidFill>
                  <a:srgbClr val="130993"/>
                </a:solidFill>
              </a:rPr>
              <a:t>Pell Grants</a:t>
            </a:r>
          </a:p>
          <a:p>
            <a:pPr algn="ctr"/>
            <a:r>
              <a:rPr lang="en-US" sz="4000" dirty="0">
                <a:solidFill>
                  <a:srgbClr val="130993"/>
                </a:solidFill>
              </a:rPr>
              <a:t>WIOA Act</a:t>
            </a:r>
          </a:p>
          <a:p>
            <a:pPr algn="ctr"/>
            <a:r>
              <a:rPr lang="en-US" sz="4000" dirty="0">
                <a:solidFill>
                  <a:srgbClr val="130993"/>
                </a:solidFill>
              </a:rPr>
              <a:t>District Designed Fund (DDF)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F34855B-0784-4B72-BADD-B62BD85FA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could be at </a:t>
            </a:r>
            <a:r>
              <a:rPr lang="en-US" u="sng" dirty="0"/>
              <a:t>no cost</a:t>
            </a:r>
            <a:r>
              <a:rPr lang="en-US" dirty="0"/>
              <a:t>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A7F412-C164-49A1-817B-249BF86CB2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46036"/>
            <a:ext cx="1000000" cy="4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978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AEA568E-85CC-4408-AE2E-E83BDCC2A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053" y="1950253"/>
            <a:ext cx="8407893" cy="4910330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en-US" sz="3600" dirty="0">
                <a:solidFill>
                  <a:srgbClr val="FF0000"/>
                </a:solidFill>
              </a:rPr>
              <a:t>1</a:t>
            </a:r>
            <a:r>
              <a:rPr lang="en-US" sz="3600" baseline="30000" dirty="0">
                <a:solidFill>
                  <a:srgbClr val="FF0000"/>
                </a:solidFill>
              </a:rPr>
              <a:t>ST</a:t>
            </a:r>
            <a:r>
              <a:rPr lang="en-US" sz="3600" dirty="0">
                <a:solidFill>
                  <a:srgbClr val="FF0000"/>
                </a:solidFill>
              </a:rPr>
              <a:t> STOP</a:t>
            </a:r>
          </a:p>
          <a:p>
            <a:pPr marL="45720" indent="0">
              <a:buNone/>
            </a:pPr>
            <a:r>
              <a:rPr lang="en-US" sz="3600" dirty="0"/>
              <a:t>	</a:t>
            </a:r>
            <a:r>
              <a:rPr lang="en-US" sz="3600" dirty="0">
                <a:solidFill>
                  <a:srgbClr val="130993"/>
                </a:solidFill>
              </a:rPr>
              <a:t>2</a:t>
            </a:r>
            <a:r>
              <a:rPr lang="en-US" sz="3600" baseline="30000" dirty="0">
                <a:solidFill>
                  <a:srgbClr val="130993"/>
                </a:solidFill>
              </a:rPr>
              <a:t>ND</a:t>
            </a:r>
            <a:r>
              <a:rPr lang="en-US" sz="3600" dirty="0">
                <a:solidFill>
                  <a:srgbClr val="130993"/>
                </a:solidFill>
              </a:rPr>
              <a:t> PUT AWAY YOUR WALLET 	              	          AND CHECK BOOK!</a:t>
            </a:r>
          </a:p>
          <a:p>
            <a:pPr marL="45720" indent="0">
              <a:buNone/>
            </a:pPr>
            <a:r>
              <a:rPr lang="en-US" sz="3600" dirty="0"/>
              <a:t>		</a:t>
            </a:r>
            <a:r>
              <a:rPr lang="en-US" sz="3600" dirty="0">
                <a:solidFill>
                  <a:srgbClr val="FF3300"/>
                </a:solidFill>
              </a:rPr>
              <a:t>3</a:t>
            </a:r>
            <a:r>
              <a:rPr lang="en-US" sz="3600" baseline="30000" dirty="0">
                <a:solidFill>
                  <a:srgbClr val="FF3300"/>
                </a:solidFill>
              </a:rPr>
              <a:t>RD</a:t>
            </a:r>
            <a:r>
              <a:rPr lang="en-US" sz="3600" dirty="0">
                <a:solidFill>
                  <a:srgbClr val="FF3300"/>
                </a:solidFill>
              </a:rPr>
              <a:t> OPEN YOUR </a:t>
            </a:r>
            <a:r>
              <a:rPr lang="en-US" sz="3600" u="sng" dirty="0">
                <a:solidFill>
                  <a:srgbClr val="FF3300"/>
                </a:solidFill>
              </a:rPr>
              <a:t>MIND</a:t>
            </a:r>
            <a:r>
              <a:rPr lang="en-US" sz="3600" dirty="0">
                <a:solidFill>
                  <a:srgbClr val="FF3300"/>
                </a:solidFill>
              </a:rPr>
              <a:t>, </a:t>
            </a:r>
          </a:p>
          <a:p>
            <a:pPr marL="45720" indent="0">
              <a:buNone/>
            </a:pPr>
            <a:r>
              <a:rPr lang="en-US" sz="3600" dirty="0"/>
              <a:t>				</a:t>
            </a:r>
            <a:r>
              <a:rPr lang="en-US" sz="3600" dirty="0">
                <a:solidFill>
                  <a:srgbClr val="00B0F0"/>
                </a:solidFill>
              </a:rPr>
              <a:t>YOUR </a:t>
            </a:r>
            <a:r>
              <a:rPr lang="en-US" sz="3600" u="sng" dirty="0">
                <a:solidFill>
                  <a:srgbClr val="00B0F0"/>
                </a:solidFill>
              </a:rPr>
              <a:t>HEART</a:t>
            </a:r>
            <a:r>
              <a:rPr lang="en-US" sz="3600" dirty="0">
                <a:solidFill>
                  <a:srgbClr val="00B0F0"/>
                </a:solidFill>
              </a:rPr>
              <a:t>, </a:t>
            </a:r>
          </a:p>
          <a:p>
            <a:pPr marL="45720" indent="0">
              <a:buNone/>
            </a:pPr>
            <a:r>
              <a:rPr lang="en-US" sz="3600" dirty="0"/>
              <a:t>					</a:t>
            </a:r>
            <a:r>
              <a:rPr lang="en-US" sz="3600" dirty="0">
                <a:solidFill>
                  <a:srgbClr val="7030A0"/>
                </a:solidFill>
              </a:rPr>
              <a:t>YOUR </a:t>
            </a:r>
            <a:r>
              <a:rPr lang="en-US" sz="3600" u="sng" dirty="0">
                <a:solidFill>
                  <a:srgbClr val="7030A0"/>
                </a:solidFill>
              </a:rPr>
              <a:t>SOUL</a:t>
            </a:r>
            <a:r>
              <a:rPr lang="en-US" sz="3600" dirty="0">
                <a:solidFill>
                  <a:srgbClr val="7030A0"/>
                </a:solidFill>
              </a:rPr>
              <a:t>; </a:t>
            </a:r>
          </a:p>
          <a:p>
            <a:pPr marL="45720" indent="0">
              <a:buNone/>
            </a:pPr>
            <a:r>
              <a:rPr lang="en-US" sz="4400" dirty="0"/>
              <a:t>		  </a:t>
            </a:r>
            <a:r>
              <a:rPr lang="en-US" sz="4400" i="1" u="sng" dirty="0">
                <a:solidFill>
                  <a:srgbClr val="FF0000"/>
                </a:solidFill>
              </a:rPr>
              <a:t>TO WHAT IF !!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B4831AE-1C00-438C-B332-6917DB64F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LETS stop AND capture the moment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C95AB1C-5A07-4B2A-A4B0-603906FD22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46036"/>
            <a:ext cx="1000000" cy="4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911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2209801"/>
            <a:ext cx="8407893" cy="3916678"/>
          </a:xfrm>
        </p:spPr>
        <p:txBody>
          <a:bodyPr>
            <a:normAutofit fontScale="77500" lnSpcReduction="20000"/>
          </a:bodyPr>
          <a:lstStyle/>
          <a:p>
            <a:r>
              <a:rPr lang="en-US" sz="3000" b="1" dirty="0"/>
              <a:t>25,000 to 55,000 New Jobs in North Alabama Area</a:t>
            </a:r>
          </a:p>
          <a:p>
            <a:endParaRPr lang="en-US" sz="3000" b="1" dirty="0"/>
          </a:p>
          <a:p>
            <a:r>
              <a:rPr lang="en-US" sz="3000" b="1" dirty="0">
                <a:solidFill>
                  <a:srgbClr val="130993"/>
                </a:solidFill>
              </a:rPr>
              <a:t>There are </a:t>
            </a:r>
            <a:r>
              <a:rPr lang="en-US" sz="3000" b="1" u="sng" dirty="0">
                <a:solidFill>
                  <a:srgbClr val="130993"/>
                </a:solidFill>
              </a:rPr>
              <a:t>more jobs </a:t>
            </a:r>
            <a:r>
              <a:rPr lang="en-US" sz="3000" b="1" dirty="0">
                <a:solidFill>
                  <a:srgbClr val="130993"/>
                </a:solidFill>
              </a:rPr>
              <a:t>than </a:t>
            </a:r>
            <a:r>
              <a:rPr lang="en-US" sz="3000" b="1" u="sng" dirty="0">
                <a:solidFill>
                  <a:srgbClr val="130993"/>
                </a:solidFill>
              </a:rPr>
              <a:t>trained employees</a:t>
            </a:r>
            <a:r>
              <a:rPr lang="en-US" sz="3000" b="1" dirty="0">
                <a:solidFill>
                  <a:srgbClr val="130993"/>
                </a:solidFill>
              </a:rPr>
              <a:t>.</a:t>
            </a:r>
          </a:p>
          <a:p>
            <a:pPr lvl="0">
              <a:buClr>
                <a:srgbClr val="C66951"/>
              </a:buClr>
            </a:pPr>
            <a:endParaRPr lang="en-US" sz="3000" b="1" dirty="0">
              <a:solidFill>
                <a:srgbClr val="534949"/>
              </a:solidFill>
            </a:endParaRPr>
          </a:p>
          <a:p>
            <a:pPr>
              <a:buClr>
                <a:srgbClr val="C66951"/>
              </a:buClr>
            </a:pPr>
            <a:r>
              <a:rPr lang="en-US" sz="3000" b="1" dirty="0">
                <a:solidFill>
                  <a:srgbClr val="534949"/>
                </a:solidFill>
              </a:rPr>
              <a:t>The Rotary Clubs find Students meeting the criteria! </a:t>
            </a:r>
          </a:p>
          <a:p>
            <a:pPr lvl="0">
              <a:buClr>
                <a:srgbClr val="C66951"/>
              </a:buClr>
            </a:pPr>
            <a:endParaRPr lang="en-US" sz="3000" b="1" dirty="0">
              <a:solidFill>
                <a:srgbClr val="534949"/>
              </a:solidFill>
            </a:endParaRPr>
          </a:p>
          <a:p>
            <a:pPr lvl="0">
              <a:buClr>
                <a:srgbClr val="C66951"/>
              </a:buClr>
            </a:pPr>
            <a:r>
              <a:rPr lang="en-US" sz="3000" b="1" dirty="0">
                <a:solidFill>
                  <a:srgbClr val="130993"/>
                </a:solidFill>
              </a:rPr>
              <a:t>Establish a Partnership between the Rotary Clubs of North Alabama and their local Community College or University. </a:t>
            </a:r>
          </a:p>
          <a:p>
            <a:pPr lvl="0">
              <a:buClr>
                <a:srgbClr val="C66951"/>
              </a:buClr>
            </a:pPr>
            <a:endParaRPr lang="en-US" sz="3000" b="1" dirty="0">
              <a:solidFill>
                <a:srgbClr val="534949"/>
              </a:solidFill>
            </a:endParaRPr>
          </a:p>
          <a:p>
            <a:pPr lvl="0">
              <a:buClr>
                <a:srgbClr val="C66951"/>
              </a:buClr>
            </a:pPr>
            <a:r>
              <a:rPr lang="en-US" sz="3000" b="1" dirty="0">
                <a:solidFill>
                  <a:srgbClr val="FF3300"/>
                </a:solidFill>
              </a:rPr>
              <a:t>AND THE LOCAL BUSINESS</a:t>
            </a:r>
          </a:p>
          <a:p>
            <a:pPr lvl="0">
              <a:buClr>
                <a:srgbClr val="C66951"/>
              </a:buClr>
            </a:pPr>
            <a:endParaRPr lang="en-US" b="1" dirty="0">
              <a:solidFill>
                <a:srgbClr val="534949"/>
              </a:solidFill>
            </a:endParaRPr>
          </a:p>
          <a:p>
            <a:pPr lvl="0">
              <a:buClr>
                <a:srgbClr val="C66951"/>
              </a:buClr>
            </a:pPr>
            <a:endParaRPr lang="en-US" b="1" dirty="0">
              <a:solidFill>
                <a:srgbClr val="534949"/>
              </a:solidFill>
            </a:endParaRPr>
          </a:p>
          <a:p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Details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93D6DCA-C09F-4BA7-AFDA-0DE4940A23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46036"/>
            <a:ext cx="1000000" cy="4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092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59EA5-6292-4D6E-AAF1-3A1A305C7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91698"/>
            <a:ext cx="8229600" cy="4532902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Tx/>
              <a:buAutoNum type="arabicPeriod"/>
            </a:pPr>
            <a:r>
              <a:rPr lang="en-US" altLang="en-US" sz="2800" b="1" dirty="0">
                <a:solidFill>
                  <a:schemeClr val="tx2"/>
                </a:solidFill>
              </a:rPr>
              <a:t>Graduate from one of the local high schools with at least a </a:t>
            </a:r>
            <a:r>
              <a:rPr lang="en-US" altLang="en-US" sz="2800" b="1" u="sng" dirty="0">
                <a:solidFill>
                  <a:schemeClr val="tx2"/>
                </a:solidFill>
                <a:highlight>
                  <a:srgbClr val="00FFFF"/>
                </a:highlight>
              </a:rPr>
              <a:t>2.50 GPA</a:t>
            </a:r>
          </a:p>
          <a:p>
            <a:pPr marL="457200" indent="-457200">
              <a:buFontTx/>
              <a:buAutoNum type="arabicPeriod"/>
            </a:pPr>
            <a:r>
              <a:rPr lang="en-US" altLang="en-US" sz="2800" b="1" dirty="0">
                <a:solidFill>
                  <a:schemeClr val="tx2"/>
                </a:solidFill>
              </a:rPr>
              <a:t>Must graduate with an average </a:t>
            </a:r>
            <a:r>
              <a:rPr lang="en-US" altLang="en-US" sz="2800" b="1" u="sng" dirty="0">
                <a:solidFill>
                  <a:schemeClr val="tx2"/>
                </a:solidFill>
                <a:highlight>
                  <a:srgbClr val="00FFFF"/>
                </a:highlight>
              </a:rPr>
              <a:t>attendance of 98%</a:t>
            </a:r>
            <a:r>
              <a:rPr lang="en-US" altLang="en-US" sz="2800" b="1" dirty="0">
                <a:solidFill>
                  <a:schemeClr val="tx2"/>
                </a:solidFill>
              </a:rPr>
              <a:t> since 9</a:t>
            </a:r>
            <a:r>
              <a:rPr lang="en-US" altLang="en-US" sz="2800" b="1" baseline="30000" dirty="0">
                <a:solidFill>
                  <a:schemeClr val="tx2"/>
                </a:solidFill>
              </a:rPr>
              <a:t>th</a:t>
            </a:r>
            <a:r>
              <a:rPr lang="en-US" altLang="en-US" sz="2800" b="1" dirty="0">
                <a:solidFill>
                  <a:schemeClr val="tx2"/>
                </a:solidFill>
              </a:rPr>
              <a:t> grade</a:t>
            </a:r>
          </a:p>
          <a:p>
            <a:pPr marL="457200" indent="-457200">
              <a:buFontTx/>
              <a:buAutoNum type="arabicPeriod"/>
            </a:pPr>
            <a:r>
              <a:rPr lang="en-US" altLang="en-US" sz="2800" b="1" dirty="0">
                <a:solidFill>
                  <a:schemeClr val="tx2"/>
                </a:solidFill>
              </a:rPr>
              <a:t>Must maintain </a:t>
            </a:r>
            <a:r>
              <a:rPr lang="en-US" altLang="en-US" sz="2800" b="1" u="sng" dirty="0">
                <a:solidFill>
                  <a:schemeClr val="tx2"/>
                </a:solidFill>
                <a:highlight>
                  <a:srgbClr val="00FFFF"/>
                </a:highlight>
              </a:rPr>
              <a:t>clean discipline record</a:t>
            </a:r>
            <a:r>
              <a:rPr lang="en-US" altLang="en-US" sz="2800" b="1" u="sng" dirty="0">
                <a:solidFill>
                  <a:schemeClr val="tx2"/>
                </a:solidFill>
              </a:rPr>
              <a:t> </a:t>
            </a:r>
            <a:r>
              <a:rPr lang="en-US" altLang="en-US" sz="2800" b="1" dirty="0">
                <a:solidFill>
                  <a:schemeClr val="tx2"/>
                </a:solidFill>
              </a:rPr>
              <a:t>with school and law</a:t>
            </a:r>
          </a:p>
          <a:p>
            <a:pPr marL="457200" indent="-457200">
              <a:spcAft>
                <a:spcPts val="1200"/>
              </a:spcAft>
              <a:buFontTx/>
              <a:buAutoNum type="arabicPeriod"/>
            </a:pPr>
            <a:r>
              <a:rPr lang="en-US" altLang="en-US" sz="2800" b="1" dirty="0">
                <a:solidFill>
                  <a:schemeClr val="tx2"/>
                </a:solidFill>
              </a:rPr>
              <a:t>Must be a </a:t>
            </a:r>
            <a:r>
              <a:rPr lang="en-US" altLang="en-US" sz="2800" b="1" u="sng" dirty="0">
                <a:solidFill>
                  <a:schemeClr val="tx2"/>
                </a:solidFill>
                <a:highlight>
                  <a:srgbClr val="00FFFF"/>
                </a:highlight>
              </a:rPr>
              <a:t>U.S. citizen</a:t>
            </a:r>
          </a:p>
          <a:p>
            <a:pPr marL="457200" indent="-457200">
              <a:spcAft>
                <a:spcPts val="1200"/>
              </a:spcAft>
              <a:buFontTx/>
              <a:buAutoNum type="arabicPeriod"/>
            </a:pPr>
            <a:r>
              <a:rPr lang="en-US" altLang="en-US" sz="2800" b="1" u="sng" dirty="0">
                <a:highlight>
                  <a:srgbClr val="00FFFF"/>
                </a:highlight>
              </a:rPr>
              <a:t>Must APPLY for Pell Grants &amp; WIOA Grants.</a:t>
            </a:r>
            <a:endParaRPr lang="en-US" altLang="en-US" sz="2800" b="1" u="sng" dirty="0">
              <a:solidFill>
                <a:schemeClr val="tx2"/>
              </a:solidFill>
              <a:highlight>
                <a:srgbClr val="00FFFF"/>
              </a:highlight>
            </a:endParaRPr>
          </a:p>
          <a:p>
            <a:pPr marL="457200" indent="-457200">
              <a:spcAft>
                <a:spcPts val="1200"/>
              </a:spcAft>
              <a:buFontTx/>
              <a:buAutoNum type="arabicPeriod"/>
            </a:pPr>
            <a:r>
              <a:rPr lang="en-US" altLang="en-US" sz="2800" b="1" u="sng" dirty="0">
                <a:highlight>
                  <a:srgbClr val="00FFFF"/>
                </a:highlight>
              </a:rPr>
              <a:t>A recent returning Military Veterans.</a:t>
            </a:r>
            <a:endParaRPr lang="en-US" altLang="en-US" sz="2800" b="1" u="sng" dirty="0">
              <a:solidFill>
                <a:schemeClr val="tx2"/>
              </a:solidFill>
              <a:highlight>
                <a:srgbClr val="00FFFF"/>
              </a:highlight>
            </a:endParaRPr>
          </a:p>
          <a:p>
            <a:pPr marL="457200" indent="-457200">
              <a:spcAft>
                <a:spcPts val="1200"/>
              </a:spcAft>
              <a:buFontTx/>
              <a:buAutoNum type="arabicPeriod"/>
            </a:pPr>
            <a:r>
              <a:rPr lang="en-US" altLang="en-US" sz="2800" b="1" u="sng" dirty="0">
                <a:solidFill>
                  <a:schemeClr val="tx2"/>
                </a:solidFill>
                <a:highlight>
                  <a:srgbClr val="FFFF00"/>
                </a:highlight>
              </a:rPr>
              <a:t>** DRUG FREE TESTED WHILE IN COLLEGE.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6BC140-B20B-417B-B551-F314DE52E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486898"/>
          </a:xfrm>
        </p:spPr>
        <p:txBody>
          <a:bodyPr/>
          <a:lstStyle/>
          <a:p>
            <a:r>
              <a:rPr lang="en-US" altLang="en-US" sz="2800" u="sng" dirty="0">
                <a:latin typeface="+mn-lt"/>
                <a:ea typeface="MS PGothic" panose="020B0600070205080204" pitchFamily="34" charset="-128"/>
              </a:rPr>
              <a:t>Sample of Criteria for Scholarship Eligibility</a:t>
            </a:r>
            <a:endParaRPr lang="en-US" sz="2800" dirty="0">
              <a:latin typeface="+mn-lt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1AC75D0-B12C-4B17-8FB2-7F1BE532A6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46036"/>
            <a:ext cx="1000000" cy="4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73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191000"/>
          </a:xfrm>
        </p:spPr>
        <p:txBody>
          <a:bodyPr>
            <a:normAutofit fontScale="77500" lnSpcReduction="20000"/>
          </a:bodyPr>
          <a:lstStyle/>
          <a:p>
            <a:r>
              <a:rPr lang="en-US" sz="3100" b="1" dirty="0"/>
              <a:t>Serving their Communities!</a:t>
            </a:r>
          </a:p>
          <a:p>
            <a:endParaRPr lang="en-US" sz="3100" b="1" dirty="0"/>
          </a:p>
          <a:p>
            <a:r>
              <a:rPr lang="en-US" sz="3100" b="1" dirty="0">
                <a:solidFill>
                  <a:srgbClr val="130993"/>
                </a:solidFill>
              </a:rPr>
              <a:t>Members practice – Service Above Self</a:t>
            </a:r>
          </a:p>
          <a:p>
            <a:endParaRPr lang="en-US" sz="3100" b="1" dirty="0"/>
          </a:p>
          <a:p>
            <a:r>
              <a:rPr lang="en-US" sz="3100" b="1" dirty="0"/>
              <a:t>Students develop self worth</a:t>
            </a:r>
          </a:p>
          <a:p>
            <a:endParaRPr lang="en-US" sz="3100" b="1" dirty="0"/>
          </a:p>
          <a:p>
            <a:r>
              <a:rPr lang="en-US" sz="3100" b="1" dirty="0">
                <a:solidFill>
                  <a:srgbClr val="130993"/>
                </a:solidFill>
              </a:rPr>
              <a:t>Students stay in the community.</a:t>
            </a:r>
          </a:p>
          <a:p>
            <a:endParaRPr lang="en-US" sz="3100" b="1" dirty="0"/>
          </a:p>
          <a:p>
            <a:r>
              <a:rPr lang="en-US" sz="3100" b="1" dirty="0"/>
              <a:t>Is beneficial to all concerned!</a:t>
            </a:r>
          </a:p>
          <a:p>
            <a:endParaRPr lang="en-US" sz="3100" b="1" dirty="0"/>
          </a:p>
          <a:p>
            <a:r>
              <a:rPr lang="en-US" sz="3100" b="1" dirty="0">
                <a:solidFill>
                  <a:srgbClr val="130993"/>
                </a:solidFill>
              </a:rPr>
              <a:t>Increase your Clubs standing in the Community.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1"/>
            <a:ext cx="8153400" cy="1066800"/>
          </a:xfrm>
        </p:spPr>
        <p:txBody>
          <a:bodyPr>
            <a:noAutofit/>
          </a:bodyPr>
          <a:lstStyle/>
          <a:p>
            <a:r>
              <a:rPr lang="en-US" dirty="0"/>
              <a:t>Benefits to clubs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8B4B91C-8730-4C81-B6ED-057DADB75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46036"/>
            <a:ext cx="1000000" cy="4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549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676400"/>
            <a:ext cx="8407893" cy="46482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en-US" sz="4000" dirty="0"/>
          </a:p>
          <a:p>
            <a:r>
              <a:rPr lang="en-US" sz="4000" dirty="0"/>
              <a:t> </a:t>
            </a:r>
            <a:r>
              <a:rPr lang="en-US" sz="4000" dirty="0">
                <a:solidFill>
                  <a:srgbClr val="130993"/>
                </a:solidFill>
              </a:rPr>
              <a:t>Florence &amp; Greater Shoals Clubs       		Scholar Dollar Program</a:t>
            </a:r>
          </a:p>
          <a:p>
            <a:endParaRPr lang="en-US" sz="4000" dirty="0"/>
          </a:p>
          <a:p>
            <a:r>
              <a:rPr lang="en-US" sz="4000" dirty="0">
                <a:solidFill>
                  <a:schemeClr val="accent2">
                    <a:lumMod val="50000"/>
                  </a:schemeClr>
                </a:solidFill>
              </a:rPr>
              <a:t>Huntsville Club</a:t>
            </a:r>
          </a:p>
          <a:p>
            <a:pPr marL="45720" indent="0" algn="ctr">
              <a:buNone/>
            </a:pPr>
            <a:r>
              <a:rPr lang="en-US" sz="4000" dirty="0">
                <a:solidFill>
                  <a:schemeClr val="accent2">
                    <a:lumMod val="50000"/>
                  </a:schemeClr>
                </a:solidFill>
              </a:rPr>
              <a:t>  STRIVE Program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Successful programs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81D8B6B-5C55-478D-B296-4BB4E57DAB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5181600"/>
            <a:ext cx="754766" cy="762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BD6DB91-42FA-46E2-A3A9-CBD039535B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625" y="3047967"/>
            <a:ext cx="762066" cy="76206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8354F10-32D5-41AC-9830-F4A5F4F120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246036"/>
            <a:ext cx="1000000" cy="4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3812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28F26-A5BC-4AD9-A9A9-A1C1D5CA8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910329"/>
          </a:xfrm>
        </p:spPr>
        <p:txBody>
          <a:bodyPr>
            <a:normAutofit fontScale="92500" lnSpcReduction="10000"/>
          </a:bodyPr>
          <a:lstStyle/>
          <a:p>
            <a:pPr>
              <a:buFont typeface="Arial"/>
              <a:buChar char="•"/>
              <a:defRPr/>
            </a:pPr>
            <a:r>
              <a:rPr lang="en-US" sz="2600" b="1" dirty="0">
                <a:solidFill>
                  <a:schemeClr val="tx2"/>
                </a:solidFill>
                <a:cs typeface="Century"/>
              </a:rPr>
              <a:t>Shoals Scholar Dollars (SSD) is an education foundation raising money to pay </a:t>
            </a:r>
            <a:r>
              <a:rPr lang="en-US" sz="2600" b="1" dirty="0">
                <a:solidFill>
                  <a:srgbClr val="FF3300"/>
                </a:solidFill>
                <a:cs typeface="Century"/>
              </a:rPr>
              <a:t>FULL tuition (less grants) </a:t>
            </a:r>
            <a:r>
              <a:rPr lang="en-US" sz="2600" b="1" dirty="0">
                <a:cs typeface="Century"/>
              </a:rPr>
              <a:t>to </a:t>
            </a:r>
            <a:r>
              <a:rPr lang="en-US" sz="2600" b="1" dirty="0">
                <a:solidFill>
                  <a:schemeClr val="tx2"/>
                </a:solidFill>
                <a:cs typeface="Century"/>
              </a:rPr>
              <a:t>NWSCC and assist with transfer scholarships to UNA. </a:t>
            </a:r>
          </a:p>
          <a:p>
            <a:pPr>
              <a:buFont typeface="Arial"/>
              <a:buChar char="•"/>
              <a:defRPr/>
            </a:pPr>
            <a:endParaRPr lang="en-US" sz="2600" b="1" dirty="0">
              <a:solidFill>
                <a:schemeClr val="tx2"/>
              </a:solidFill>
              <a:cs typeface="Century"/>
            </a:endParaRPr>
          </a:p>
          <a:p>
            <a:pPr>
              <a:buFont typeface="Arial"/>
              <a:buChar char="•"/>
              <a:defRPr/>
            </a:pPr>
            <a:r>
              <a:rPr lang="en-US" sz="2600" b="1" dirty="0">
                <a:solidFill>
                  <a:srgbClr val="130993"/>
                </a:solidFill>
                <a:cs typeface="Century"/>
              </a:rPr>
              <a:t>Lauderdale and Colbert County Students who meet certain criteria</a:t>
            </a:r>
          </a:p>
          <a:p>
            <a:pPr>
              <a:buFont typeface="Arial"/>
              <a:buChar char="•"/>
              <a:defRPr/>
            </a:pPr>
            <a:endParaRPr lang="en-US" sz="2600" b="1" dirty="0">
              <a:cs typeface="Century"/>
            </a:endParaRPr>
          </a:p>
          <a:p>
            <a:pPr>
              <a:buFont typeface="Arial"/>
              <a:buChar char="•"/>
              <a:defRPr/>
            </a:pPr>
            <a:r>
              <a:rPr lang="en-US" sz="2600" b="1" dirty="0">
                <a:solidFill>
                  <a:srgbClr val="FF3300"/>
                </a:solidFill>
                <a:cs typeface="Century"/>
              </a:rPr>
              <a:t>17 high schools. </a:t>
            </a:r>
          </a:p>
          <a:p>
            <a:pPr>
              <a:buFont typeface="Arial"/>
              <a:buChar char="•"/>
              <a:defRPr/>
            </a:pPr>
            <a:endParaRPr lang="en-US" sz="2600" b="1" dirty="0">
              <a:solidFill>
                <a:schemeClr val="tx2"/>
              </a:solidFill>
              <a:cs typeface="Century"/>
            </a:endParaRPr>
          </a:p>
          <a:p>
            <a:pPr>
              <a:buFont typeface="Arial"/>
              <a:buChar char="•"/>
              <a:defRPr/>
            </a:pPr>
            <a:r>
              <a:rPr lang="en-US" sz="2600" b="1" dirty="0">
                <a:solidFill>
                  <a:srgbClr val="130993"/>
                </a:solidFill>
                <a:cs typeface="Century"/>
              </a:rPr>
              <a:t>Back End Scholarship: Students must apply for Financial Aid and all other scholarships available before receiving a SSD Scholarship. 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428CC0-48D3-46C9-A8F4-430A1B94D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674" y="418288"/>
            <a:ext cx="8229600" cy="952533"/>
          </a:xfrm>
        </p:spPr>
        <p:txBody>
          <a:bodyPr/>
          <a:lstStyle/>
          <a:p>
            <a:r>
              <a:rPr lang="en-US" dirty="0">
                <a:solidFill>
                  <a:srgbClr val="04617B"/>
                </a:solidFill>
              </a:rPr>
              <a:t>	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Shoals Scholar Dollars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CB051FC-DBB9-41C1-BFBE-4659A7ED1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060" y="418288"/>
            <a:ext cx="762066" cy="76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5921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28026-3911-4C53-9C30-E9696062A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986529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altLang="en-US" sz="3000" b="1" dirty="0">
                <a:solidFill>
                  <a:schemeClr val="tx2"/>
                </a:solidFill>
                <a:latin typeface="Franklin Gothic Medium" panose="020B0603020102020204" pitchFamily="34" charset="0"/>
              </a:rPr>
              <a:t>SSD began in 2010 as a joint project of the Florence Rotary Club and Greater Shoals/Sheffield Rotary Club.</a:t>
            </a:r>
          </a:p>
          <a:p>
            <a:pPr marL="45720" indent="0">
              <a:buNone/>
              <a:defRPr/>
            </a:pPr>
            <a:endParaRPr lang="en-US" altLang="en-US" sz="3000" b="1" dirty="0">
              <a:solidFill>
                <a:schemeClr val="tx2"/>
              </a:solidFill>
              <a:latin typeface="Franklin Gothic Medium" panose="020B0603020102020204" pitchFamily="34" charset="0"/>
            </a:endParaRPr>
          </a:p>
          <a:p>
            <a:pPr>
              <a:defRPr/>
            </a:pPr>
            <a:r>
              <a:rPr lang="en-US" altLang="en-US" sz="3000" b="1" dirty="0">
                <a:solidFill>
                  <a:srgbClr val="130993"/>
                </a:solidFill>
                <a:latin typeface="Franklin Gothic Medium" panose="020B0603020102020204" pitchFamily="34" charset="0"/>
              </a:rPr>
              <a:t>First Scholarships were awarded in 2014.</a:t>
            </a:r>
          </a:p>
          <a:p>
            <a:pPr>
              <a:defRPr/>
            </a:pPr>
            <a:endParaRPr lang="en-US" altLang="en-US" sz="3000" b="1" dirty="0">
              <a:solidFill>
                <a:srgbClr val="130993"/>
              </a:solidFill>
              <a:latin typeface="Franklin Gothic Medium" panose="020B0603020102020204" pitchFamily="34" charset="0"/>
            </a:endParaRPr>
          </a:p>
          <a:p>
            <a:pPr>
              <a:defRPr/>
            </a:pPr>
            <a:r>
              <a:rPr lang="en-US" altLang="en-US" sz="3000" b="1" dirty="0">
                <a:solidFill>
                  <a:schemeClr val="tx2"/>
                </a:solidFill>
                <a:latin typeface="Franklin Gothic Medium" panose="020B0603020102020204" pitchFamily="34" charset="0"/>
              </a:rPr>
              <a:t>Today through SSD scholarships and Grants covered 1,000 plus students.</a:t>
            </a:r>
          </a:p>
          <a:p>
            <a:pPr>
              <a:defRPr/>
            </a:pPr>
            <a:endParaRPr lang="en-US" altLang="en-US" sz="3000" b="1" dirty="0">
              <a:solidFill>
                <a:schemeClr val="tx2"/>
              </a:solidFill>
              <a:latin typeface="Franklin Gothic Medium" panose="020B0603020102020204" pitchFamily="34" charset="0"/>
            </a:endParaRPr>
          </a:p>
          <a:p>
            <a:pPr>
              <a:defRPr/>
            </a:pPr>
            <a:r>
              <a:rPr lang="en-US" altLang="en-US" sz="3000" b="1" dirty="0">
                <a:solidFill>
                  <a:srgbClr val="130993"/>
                </a:solidFill>
                <a:latin typeface="Franklin Gothic Medium" panose="020B0603020102020204" pitchFamily="34" charset="0"/>
              </a:rPr>
              <a:t>Cost average $300,000 plus annually.</a:t>
            </a:r>
          </a:p>
          <a:p>
            <a:pPr marL="45720" indent="0">
              <a:buNone/>
              <a:defRPr/>
            </a:pPr>
            <a:endParaRPr lang="en-US" altLang="en-US" sz="3000" b="1" dirty="0">
              <a:solidFill>
                <a:srgbClr val="130993"/>
              </a:solidFill>
              <a:latin typeface="Franklin Gothic Medium" panose="020B0603020102020204" pitchFamily="34" charset="0"/>
            </a:endParaRPr>
          </a:p>
          <a:p>
            <a:pPr>
              <a:defRPr/>
            </a:pPr>
            <a:r>
              <a:rPr lang="en-US" altLang="en-US" sz="3000" b="1" dirty="0">
                <a:solidFill>
                  <a:srgbClr val="FF3300"/>
                </a:solidFill>
                <a:latin typeface="Franklin Gothic Medium" panose="020B0603020102020204" pitchFamily="34" charset="0"/>
              </a:rPr>
              <a:t>Working on raising our 2</a:t>
            </a:r>
            <a:r>
              <a:rPr lang="en-US" altLang="en-US" sz="3000" b="1" baseline="30000" dirty="0">
                <a:solidFill>
                  <a:srgbClr val="FF3300"/>
                </a:solidFill>
                <a:latin typeface="Franklin Gothic Medium" panose="020B0603020102020204" pitchFamily="34" charset="0"/>
              </a:rPr>
              <a:t>nd</a:t>
            </a:r>
            <a:r>
              <a:rPr lang="en-US" altLang="en-US" sz="3000" b="1" dirty="0">
                <a:solidFill>
                  <a:srgbClr val="FF3300"/>
                </a:solidFill>
                <a:latin typeface="Franklin Gothic Medium" panose="020B0603020102020204" pitchFamily="34" charset="0"/>
              </a:rPr>
              <a:t> million dollars.</a:t>
            </a:r>
          </a:p>
          <a:p>
            <a:pPr marL="342900" lvl="0" indent="-342900" defTabSz="457200" fontAlgn="base"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lang="en-US" altLang="en-US" sz="3200" dirty="0">
              <a:solidFill>
                <a:srgbClr val="1F497D"/>
              </a:solidFill>
              <a:latin typeface="Century" panose="02040604050505020304" pitchFamily="18" charset="0"/>
              <a:ea typeface="MS PGothic" panose="020B0600070205080204" pitchFamily="34" charset="-128"/>
            </a:endParaRP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80414A-8226-48AD-BC8E-2E30CD2A0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145" y="420349"/>
            <a:ext cx="8229600" cy="896112"/>
          </a:xfrm>
        </p:spPr>
        <p:txBody>
          <a:bodyPr>
            <a:normAutofit fontScale="90000"/>
          </a:bodyPr>
          <a:lstStyle/>
          <a:p>
            <a:r>
              <a:rPr lang="en-US" dirty="0"/>
              <a:t>	  </a:t>
            </a:r>
            <a:r>
              <a:rPr lang="en-US" altLang="en-US" sz="3400" u="sng" dirty="0">
                <a:latin typeface="LillyBelle" pitchFamily="1" charset="0"/>
                <a:ea typeface="MS PGothic" panose="020B0600070205080204" pitchFamily="34" charset="-128"/>
              </a:rPr>
              <a:t>History of Shoals Scholar Dollars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5C061C8-01F1-4066-B9C1-329C4FCAED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420349"/>
            <a:ext cx="762066" cy="76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940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599"/>
            <a:ext cx="8229600" cy="4800599"/>
          </a:xfrm>
        </p:spPr>
        <p:txBody>
          <a:bodyPr>
            <a:normAutofit/>
          </a:bodyPr>
          <a:lstStyle/>
          <a:p>
            <a:endParaRPr lang="en-US" sz="2800" b="1" dirty="0"/>
          </a:p>
          <a:p>
            <a:r>
              <a:rPr lang="en-US" sz="2800" b="1" dirty="0">
                <a:solidFill>
                  <a:srgbClr val="130993"/>
                </a:solidFill>
              </a:rPr>
              <a:t>SSD was based upon Rotary FAITH.  </a:t>
            </a:r>
            <a:endParaRPr lang="en-US" sz="2800" dirty="0">
              <a:solidFill>
                <a:srgbClr val="130993"/>
              </a:solidFill>
            </a:endParaRPr>
          </a:p>
          <a:p>
            <a:endParaRPr lang="en-US" sz="2800" b="1" u="sng" dirty="0">
              <a:solidFill>
                <a:schemeClr val="tx2"/>
              </a:solidFill>
            </a:endParaRPr>
          </a:p>
          <a:p>
            <a:r>
              <a:rPr lang="en-US" sz="2800" b="1" u="sng" dirty="0">
                <a:solidFill>
                  <a:schemeClr val="tx2"/>
                </a:solidFill>
              </a:rPr>
              <a:t>Three factors we didn’t know.</a:t>
            </a:r>
            <a:endParaRPr lang="en-US" sz="2800" dirty="0">
              <a:solidFill>
                <a:schemeClr val="tx2"/>
              </a:solidFill>
            </a:endParaRPr>
          </a:p>
          <a:p>
            <a:pPr lvl="1"/>
            <a:r>
              <a:rPr lang="en-US" sz="2800" b="1" dirty="0">
                <a:solidFill>
                  <a:srgbClr val="7030A0"/>
                </a:solidFill>
              </a:rPr>
              <a:t>How many Students would Qualify.</a:t>
            </a:r>
            <a:endParaRPr lang="en-US" sz="2800" dirty="0">
              <a:solidFill>
                <a:srgbClr val="7030A0"/>
              </a:solidFill>
            </a:endParaRPr>
          </a:p>
          <a:p>
            <a:pPr lvl="1"/>
            <a:r>
              <a:rPr lang="en-US" sz="2800" b="1" dirty="0">
                <a:solidFill>
                  <a:srgbClr val="7030A0"/>
                </a:solidFill>
              </a:rPr>
              <a:t>What the cost would be per Student.</a:t>
            </a:r>
            <a:endParaRPr lang="en-US" sz="2800" dirty="0">
              <a:solidFill>
                <a:srgbClr val="7030A0"/>
              </a:solidFill>
            </a:endParaRPr>
          </a:p>
          <a:p>
            <a:pPr lvl="1"/>
            <a:r>
              <a:rPr lang="en-US" sz="2800" b="1" dirty="0">
                <a:solidFill>
                  <a:srgbClr val="7030A0"/>
                </a:solidFill>
              </a:rPr>
              <a:t>How we were going to raise the Money.</a:t>
            </a:r>
            <a:endParaRPr lang="en-US" sz="2800" dirty="0">
              <a:solidFill>
                <a:srgbClr val="7030A0"/>
              </a:solidFill>
            </a:endParaRPr>
          </a:p>
          <a:p>
            <a:pPr algn="ctr"/>
            <a:r>
              <a:rPr lang="en-US" sz="2800" b="1" dirty="0">
                <a:solidFill>
                  <a:schemeClr val="tx2"/>
                </a:solidFill>
              </a:rPr>
              <a:t>---- </a:t>
            </a:r>
            <a:r>
              <a:rPr lang="en-US" sz="2800" b="1" i="1" u="sng" dirty="0">
                <a:solidFill>
                  <a:srgbClr val="C00000"/>
                </a:solidFill>
              </a:rPr>
              <a:t>BUT THEY DID IT ANYWAY!</a:t>
            </a:r>
            <a:endParaRPr lang="en-US" sz="2800" i="1" dirty="0">
              <a:solidFill>
                <a:srgbClr val="C00000"/>
              </a:solidFill>
            </a:endParaRPr>
          </a:p>
          <a:p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04801"/>
            <a:ext cx="7239000" cy="1143000"/>
          </a:xfrm>
        </p:spPr>
        <p:txBody>
          <a:bodyPr>
            <a:noAutofit/>
          </a:bodyPr>
          <a:lstStyle/>
          <a:p>
            <a:r>
              <a:rPr lang="en-US" sz="4400" dirty="0"/>
              <a:t>Shoals Scholar Dollars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385A10-C096-43CE-B22B-3766021B12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586" y="381000"/>
            <a:ext cx="762066" cy="76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4828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HOW!</a:t>
            </a:r>
          </a:p>
          <a:p>
            <a:pPr lvl="0"/>
            <a:r>
              <a:rPr lang="en-US" sz="2400" b="1" dirty="0">
                <a:solidFill>
                  <a:srgbClr val="FF0000"/>
                </a:solidFill>
              </a:rPr>
              <a:t>94% Voted to just do it!</a:t>
            </a:r>
          </a:p>
          <a:p>
            <a:pPr lvl="0"/>
            <a:r>
              <a:rPr lang="en-US" sz="2400" b="1" dirty="0">
                <a:solidFill>
                  <a:schemeClr val="tx2"/>
                </a:solidFill>
              </a:rPr>
              <a:t>Annual </a:t>
            </a:r>
            <a:r>
              <a:rPr lang="en-US" sz="2400" b="1" dirty="0">
                <a:solidFill>
                  <a:srgbClr val="FF0000"/>
                </a:solidFill>
              </a:rPr>
              <a:t>8</a:t>
            </a:r>
            <a:r>
              <a:rPr lang="en-US" sz="2400" b="1" dirty="0">
                <a:solidFill>
                  <a:schemeClr val="tx2"/>
                </a:solidFill>
              </a:rPr>
              <a:t> Fund Raisers </a:t>
            </a:r>
          </a:p>
          <a:p>
            <a:pPr lvl="1"/>
            <a:r>
              <a:rPr lang="en-US" sz="2400" b="1" u="sng" dirty="0">
                <a:solidFill>
                  <a:srgbClr val="7030A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Bids &amp; Blues Auction</a:t>
            </a:r>
            <a:endParaRPr lang="en-US" sz="2400" b="1" u="sng" dirty="0">
              <a:solidFill>
                <a:srgbClr val="7030A0"/>
              </a:solidFill>
            </a:endParaRPr>
          </a:p>
          <a:p>
            <a:pPr lvl="1"/>
            <a:r>
              <a:rPr lang="en-US" sz="2400" b="1" u="sng" dirty="0">
                <a:solidFill>
                  <a:srgbClr val="130993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Smoke on the Water Kansas City BBQ Festival</a:t>
            </a:r>
            <a:endParaRPr lang="en-US" sz="2400" b="1" u="sng" dirty="0">
              <a:solidFill>
                <a:srgbClr val="130993"/>
              </a:solidFill>
            </a:endParaRPr>
          </a:p>
          <a:p>
            <a:pPr lvl="1"/>
            <a:r>
              <a:rPr lang="en-US" sz="2400" b="1" u="sng" dirty="0">
                <a:solidFill>
                  <a:srgbClr val="7030A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Shoals Student of the Year Banquet</a:t>
            </a:r>
            <a:endParaRPr lang="en-US" sz="2400" b="1" u="sng" dirty="0">
              <a:solidFill>
                <a:srgbClr val="7030A0"/>
              </a:solidFill>
            </a:endParaRPr>
          </a:p>
          <a:p>
            <a:pPr lvl="1"/>
            <a:r>
              <a:rPr lang="en-US" sz="2400" b="1" u="sng" dirty="0">
                <a:solidFill>
                  <a:srgbClr val="130993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Shoals Scholar Dollars Keynote Speaker &amp; Dinner Series</a:t>
            </a:r>
            <a:endParaRPr lang="en-US" sz="2400" b="1" u="sng" dirty="0">
              <a:solidFill>
                <a:srgbClr val="130993"/>
              </a:solidFill>
            </a:endParaRPr>
          </a:p>
          <a:p>
            <a:pPr lvl="1"/>
            <a:r>
              <a:rPr lang="en-US" sz="2400" b="1" u="sng" dirty="0">
                <a:solidFill>
                  <a:srgbClr val="7030A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Mac McAnally at the Shoals Theatre</a:t>
            </a:r>
            <a:r>
              <a:rPr lang="en-US" sz="2400" b="1" u="sng" dirty="0">
                <a:solidFill>
                  <a:srgbClr val="7030A0"/>
                </a:solidFill>
              </a:rPr>
              <a:t> </a:t>
            </a:r>
          </a:p>
          <a:p>
            <a:pPr lvl="1"/>
            <a:r>
              <a:rPr lang="en-US" sz="2400" b="1" u="sng" dirty="0">
                <a:solidFill>
                  <a:srgbClr val="130993"/>
                </a:solidFill>
              </a:rPr>
              <a:t>2</a:t>
            </a:r>
            <a:r>
              <a:rPr lang="en-US" sz="2400" b="1" u="sng" baseline="30000" dirty="0">
                <a:solidFill>
                  <a:srgbClr val="130993"/>
                </a:solidFill>
              </a:rPr>
              <a:t>nd</a:t>
            </a:r>
            <a:r>
              <a:rPr lang="en-US" sz="2400" b="1" u="sng" dirty="0">
                <a:solidFill>
                  <a:srgbClr val="130993"/>
                </a:solidFill>
              </a:rPr>
              <a:t> Friday Pay-It-Forward</a:t>
            </a:r>
          </a:p>
          <a:p>
            <a:pPr lvl="1"/>
            <a:r>
              <a:rPr lang="en-US" sz="2400" b="1" u="sng" dirty="0">
                <a:solidFill>
                  <a:srgbClr val="7030A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Dragon Boat Festival </a:t>
            </a:r>
            <a:endParaRPr lang="en-US" sz="2400" b="1" u="sng" dirty="0">
              <a:solidFill>
                <a:srgbClr val="7030A0"/>
              </a:solidFill>
            </a:endParaRPr>
          </a:p>
          <a:p>
            <a:pPr lvl="1"/>
            <a:r>
              <a:rPr lang="en-US" sz="2400" b="1" u="sng" dirty="0">
                <a:solidFill>
                  <a:srgbClr val="130993"/>
                </a:solidFill>
              </a:rPr>
              <a:t>Chick-fil-A / First Metro Marathon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7239000" cy="952533"/>
          </a:xfrm>
        </p:spPr>
        <p:txBody>
          <a:bodyPr>
            <a:noAutofit/>
          </a:bodyPr>
          <a:lstStyle/>
          <a:p>
            <a:r>
              <a:rPr lang="en-US" sz="4400" dirty="0"/>
              <a:t>Shoals Scholar Dollars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385A10-C096-43CE-B22B-3766021B128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7200" y="381000"/>
            <a:ext cx="762066" cy="76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7312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B0DE33-63FA-4DB8-B103-9CAA64DF6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981199"/>
            <a:ext cx="8407893" cy="4145279"/>
          </a:xfrm>
        </p:spPr>
        <p:txBody>
          <a:bodyPr/>
          <a:lstStyle/>
          <a:p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OBJECTIVE OF THIS PRESENTATION</a:t>
            </a:r>
          </a:p>
          <a:p>
            <a:pPr marL="834390" lvl="1" indent="-514350">
              <a:buFont typeface="+mj-lt"/>
              <a:buAutoNum type="arabicPeriod"/>
            </a:pPr>
            <a:r>
              <a:rPr lang="en-US" sz="3000" b="1" dirty="0">
                <a:solidFill>
                  <a:srgbClr val="130993"/>
                </a:solidFill>
              </a:rPr>
              <a:t>PLANT A SEED – of </a:t>
            </a:r>
            <a:r>
              <a:rPr lang="en-US" sz="3000" b="1" dirty="0">
                <a:solidFill>
                  <a:srgbClr val="FF0000"/>
                </a:solidFill>
              </a:rPr>
              <a:t>WHAT IF ?</a:t>
            </a:r>
          </a:p>
          <a:p>
            <a:pPr marL="834390" lvl="1" indent="-514350">
              <a:buFont typeface="+mj-lt"/>
              <a:buAutoNum type="arabicPeriod"/>
            </a:pPr>
            <a:r>
              <a:rPr lang="en-US" sz="3000" b="1" dirty="0"/>
              <a:t>SHOW THE NEED </a:t>
            </a:r>
          </a:p>
          <a:p>
            <a:pPr marL="834390" lvl="1" indent="-514350">
              <a:buFont typeface="+mj-lt"/>
              <a:buAutoNum type="arabicPeriod"/>
            </a:pPr>
            <a:r>
              <a:rPr lang="en-US" sz="3000" b="1" dirty="0">
                <a:solidFill>
                  <a:srgbClr val="130993"/>
                </a:solidFill>
              </a:rPr>
              <a:t>SHOW SUCCESS STORIES</a:t>
            </a:r>
          </a:p>
          <a:p>
            <a:pPr marL="834390" lvl="1" indent="-514350">
              <a:buFont typeface="+mj-lt"/>
              <a:buAutoNum type="arabicPeriod"/>
            </a:pPr>
            <a:r>
              <a:rPr lang="en-US" sz="3000" b="1" dirty="0"/>
              <a:t>GIVE IDEAS ON HOW TO BUILD            YOUR OWN PLAN</a:t>
            </a:r>
          </a:p>
          <a:p>
            <a:pPr marL="834390" lvl="1" indent="-514350">
              <a:buFont typeface="+mj-lt"/>
              <a:buAutoNum type="arabicPeriod"/>
            </a:pPr>
            <a:r>
              <a:rPr lang="en-US" sz="3000" b="1" dirty="0">
                <a:solidFill>
                  <a:srgbClr val="130993"/>
                </a:solidFill>
              </a:rPr>
              <a:t>OFFER SUPPORT 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10D72BE-C7B4-44EC-8352-A5A2B030D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 of this presentation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5086A7C-F318-4E7D-9F0D-7D4ABFF6DA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46036"/>
            <a:ext cx="1000000" cy="40952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D206ACD-D5B7-400B-A3F8-3C8AB5944D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562600"/>
            <a:ext cx="831581" cy="762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7288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6E00747-E47F-49DA-A9C9-9B8913588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053" y="1981200"/>
            <a:ext cx="8407893" cy="4407408"/>
          </a:xfrm>
        </p:spPr>
        <p:txBody>
          <a:bodyPr/>
          <a:lstStyle/>
          <a:p>
            <a:r>
              <a:rPr lang="en-US" sz="3200" dirty="0"/>
              <a:t>Mentoring and College Scholarships.</a:t>
            </a:r>
          </a:p>
          <a:p>
            <a:r>
              <a:rPr lang="en-US" sz="3200" dirty="0">
                <a:solidFill>
                  <a:srgbClr val="FF0000"/>
                </a:solidFill>
              </a:rPr>
              <a:t>2 high schools</a:t>
            </a:r>
          </a:p>
          <a:p>
            <a:r>
              <a:rPr lang="en-US" sz="3200" dirty="0"/>
              <a:t>Starts as a MENTORING Program while the Student is still in High School (Junior and Senior years).</a:t>
            </a:r>
          </a:p>
          <a:p>
            <a:r>
              <a:rPr lang="en-US" sz="3200" dirty="0">
                <a:solidFill>
                  <a:srgbClr val="130993"/>
                </a:solidFill>
              </a:rPr>
              <a:t>Student Meets will their Mentor once a month.</a:t>
            </a:r>
          </a:p>
          <a:p>
            <a:endParaRPr lang="en-US" dirty="0"/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52734141-66CC-4915-9115-5AE5B5666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55600"/>
            <a:ext cx="8382000" cy="1054100"/>
          </a:xfrm>
        </p:spPr>
        <p:txBody>
          <a:bodyPr/>
          <a:lstStyle/>
          <a:p>
            <a:r>
              <a:rPr lang="en-US" dirty="0"/>
              <a:t>HUNTSVILLE “STRIVE”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D1A5444-AB08-4F51-A72F-33FBBADB45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501650"/>
            <a:ext cx="754766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7587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02B08C7-5D59-4D09-AB73-5E413E3E6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sz="2800" dirty="0"/>
              <a:t>The Program addresses factors that can make a difference such as; </a:t>
            </a:r>
          </a:p>
          <a:p>
            <a:pPr algn="ctr"/>
            <a:r>
              <a:rPr lang="en-US" sz="3200" dirty="0">
                <a:solidFill>
                  <a:srgbClr val="130993"/>
                </a:solidFill>
              </a:rPr>
              <a:t>Motivation, </a:t>
            </a:r>
          </a:p>
          <a:p>
            <a:pPr algn="ctr"/>
            <a:r>
              <a:rPr lang="en-US" sz="3200" dirty="0"/>
              <a:t>Attendance, </a:t>
            </a:r>
          </a:p>
          <a:p>
            <a:pPr algn="ctr"/>
            <a:r>
              <a:rPr lang="en-US" sz="3200" dirty="0">
                <a:solidFill>
                  <a:srgbClr val="130993"/>
                </a:solidFill>
              </a:rPr>
              <a:t>Work habits, </a:t>
            </a:r>
          </a:p>
          <a:p>
            <a:pPr algn="ctr"/>
            <a:r>
              <a:rPr lang="en-US" sz="3200" dirty="0"/>
              <a:t>Self-esteem, </a:t>
            </a:r>
          </a:p>
          <a:p>
            <a:pPr algn="ctr"/>
            <a:r>
              <a:rPr lang="en-US" sz="3200" dirty="0">
                <a:solidFill>
                  <a:srgbClr val="130993"/>
                </a:solidFill>
              </a:rPr>
              <a:t>Success both in and outside the classroom.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1B17013-AB05-4757-98FB-6E847F8F8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HUNTSVILLE “STRIVE”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B838F9-4971-4235-8175-75B50D3923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501650"/>
            <a:ext cx="754766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2689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A553BEC-C055-4E17-8AED-F20B47655F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lvl="0" indent="0" algn="ctr">
              <a:buNone/>
            </a:pPr>
            <a:r>
              <a:rPr lang="en-US" sz="2800" dirty="0"/>
              <a:t>Students commit to three things (the Three A’s):</a:t>
            </a:r>
          </a:p>
          <a:p>
            <a:pPr marL="45720" lvl="0" indent="0" algn="ctr">
              <a:buNone/>
            </a:pPr>
            <a:endParaRPr lang="en-US" sz="2800" dirty="0"/>
          </a:p>
          <a:p>
            <a:pPr algn="ctr"/>
            <a:r>
              <a:rPr lang="en-US" sz="2800" dirty="0"/>
              <a:t>(1) </a:t>
            </a:r>
            <a:r>
              <a:rPr lang="en-US" sz="2800" dirty="0">
                <a:solidFill>
                  <a:srgbClr val="130993"/>
                </a:solidFill>
              </a:rPr>
              <a:t>Academics - Maintain a minimum “C” average</a:t>
            </a:r>
          </a:p>
          <a:p>
            <a:pPr algn="ctr"/>
            <a:r>
              <a:rPr lang="en-US" sz="2800" dirty="0"/>
              <a:t>(2</a:t>
            </a:r>
            <a:r>
              <a:rPr lang="en-US" sz="2800" dirty="0">
                <a:solidFill>
                  <a:srgbClr val="FF0000"/>
                </a:solidFill>
              </a:rPr>
              <a:t>) Attendance - Maintain a 90% attendance record</a:t>
            </a:r>
          </a:p>
          <a:p>
            <a:pPr algn="ctr"/>
            <a:r>
              <a:rPr lang="en-US" sz="2800" dirty="0"/>
              <a:t>(3) </a:t>
            </a:r>
            <a:r>
              <a:rPr lang="en-US" sz="2800" dirty="0">
                <a:solidFill>
                  <a:srgbClr val="130993"/>
                </a:solidFill>
              </a:rPr>
              <a:t>Attitude - Maintain appropriate conduct and a positive attitude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05C900B-A39A-4EE6-AFC4-6195EAB3B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HUNTSVILLE “STRIVE”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82DECB3-E0FA-46B4-AF0A-B47092C6AA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501650"/>
            <a:ext cx="754766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8193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F2883CF-9CAE-4838-ADC2-44A8F216E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367" y="2094745"/>
            <a:ext cx="8407893" cy="4407408"/>
          </a:xfrm>
        </p:spPr>
        <p:txBody>
          <a:bodyPr/>
          <a:lstStyle/>
          <a:p>
            <a:pPr lvl="0"/>
            <a:r>
              <a:rPr lang="en-US" sz="2800" dirty="0">
                <a:solidFill>
                  <a:srgbClr val="7030A0"/>
                </a:solidFill>
              </a:rPr>
              <a:t>Upon graduation STRIVE students are eligible to apply to receive one- and two-year college scholarships – </a:t>
            </a:r>
          </a:p>
          <a:p>
            <a:pPr marL="365760" lvl="1" indent="0">
              <a:buNone/>
            </a:pPr>
            <a:r>
              <a:rPr lang="en-US" sz="2800" b="1" dirty="0">
                <a:solidFill>
                  <a:srgbClr val="7030A0"/>
                </a:solidFill>
              </a:rPr>
              <a:t>$1,000 </a:t>
            </a:r>
            <a:r>
              <a:rPr lang="en-US" sz="2800" dirty="0">
                <a:solidFill>
                  <a:srgbClr val="7030A0"/>
                </a:solidFill>
              </a:rPr>
              <a:t>per semester for a total of </a:t>
            </a:r>
            <a:r>
              <a:rPr lang="en-US" sz="2800" b="1" dirty="0">
                <a:solidFill>
                  <a:srgbClr val="7030A0"/>
                </a:solidFill>
              </a:rPr>
              <a:t>$4,000.</a:t>
            </a:r>
          </a:p>
          <a:p>
            <a:pPr marL="365760" lvl="1" indent="0">
              <a:buNone/>
            </a:pPr>
            <a:endParaRPr lang="en-US" sz="2800" dirty="0"/>
          </a:p>
          <a:p>
            <a:r>
              <a:rPr lang="en-US" sz="2800" dirty="0">
                <a:solidFill>
                  <a:srgbClr val="130993"/>
                </a:solidFill>
              </a:rPr>
              <a:t>The STRIVE Program is funded through the Huntsville Rotary Club’s Foundation.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35F6791-EAFC-47F0-85D0-5FEEBD0B5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HUNTSVILLE “STRIVE”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0DD1758-7BA5-49DC-AEA4-1425069C2C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501650"/>
            <a:ext cx="754766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5391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683" y="2094745"/>
            <a:ext cx="8407893" cy="4407408"/>
          </a:xfrm>
        </p:spPr>
        <p:txBody>
          <a:bodyPr/>
          <a:lstStyle/>
          <a:p>
            <a:r>
              <a:rPr lang="en-US" sz="2400" dirty="0"/>
              <a:t>Equipment &amp; Lab Space for customized training</a:t>
            </a:r>
          </a:p>
          <a:p>
            <a:r>
              <a:rPr lang="en-US" sz="2400" dirty="0">
                <a:solidFill>
                  <a:srgbClr val="130993"/>
                </a:solidFill>
              </a:rPr>
              <a:t>Companies lack training funds</a:t>
            </a:r>
          </a:p>
          <a:p>
            <a:r>
              <a:rPr lang="en-US" sz="2400" dirty="0"/>
              <a:t>Business not aware of training offered</a:t>
            </a:r>
          </a:p>
          <a:p>
            <a:r>
              <a:rPr lang="en-US" sz="2400" dirty="0">
                <a:solidFill>
                  <a:srgbClr val="130993"/>
                </a:solidFill>
              </a:rPr>
              <a:t>Need better understanding of local workforce development programs</a:t>
            </a:r>
          </a:p>
          <a:p>
            <a:r>
              <a:rPr lang="en-US" sz="2400" dirty="0"/>
              <a:t>Funding to expand existing programs and develop new programs</a:t>
            </a:r>
          </a:p>
          <a:p>
            <a:r>
              <a:rPr lang="en-US" sz="2400" dirty="0">
                <a:solidFill>
                  <a:srgbClr val="130993"/>
                </a:solidFill>
              </a:rPr>
              <a:t>Multiple organizations competing for workforce dollars.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Weaknesses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706C749-F530-4DF4-9C51-3B541E7B20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46036"/>
            <a:ext cx="1000000" cy="4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726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82994"/>
            <a:ext cx="8407893" cy="5219159"/>
          </a:xfrm>
        </p:spPr>
        <p:txBody>
          <a:bodyPr>
            <a:noAutofit/>
          </a:bodyPr>
          <a:lstStyle/>
          <a:p>
            <a:endParaRPr lang="en-US" sz="2400" dirty="0"/>
          </a:p>
          <a:p>
            <a:r>
              <a:rPr lang="en-US" sz="2400" dirty="0"/>
              <a:t>Clubs partner with other Rotary Clubs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130993"/>
                </a:solidFill>
              </a:rPr>
              <a:t>Clubs partner with other Civic Clubs</a:t>
            </a:r>
          </a:p>
          <a:p>
            <a:endParaRPr lang="en-US" sz="2400" dirty="0"/>
          </a:p>
          <a:p>
            <a:r>
              <a:rPr lang="en-US" sz="2400" dirty="0"/>
              <a:t>Clubs partner with Community Colleges 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130993"/>
                </a:solidFill>
              </a:rPr>
              <a:t>Offer Scholarships to Students</a:t>
            </a:r>
          </a:p>
          <a:p>
            <a:endParaRPr lang="en-US" sz="2400" dirty="0"/>
          </a:p>
          <a:p>
            <a:r>
              <a:rPr lang="en-US" sz="2400" dirty="0"/>
              <a:t>Make a Difference in your Community..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130993"/>
                </a:solidFill>
              </a:rPr>
              <a:t>Service Above Self…..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55846"/>
            <a:ext cx="8381260" cy="1396753"/>
          </a:xfrm>
        </p:spPr>
        <p:txBody>
          <a:bodyPr>
            <a:normAutofit/>
          </a:bodyPr>
          <a:lstStyle/>
          <a:p>
            <a:r>
              <a:rPr lang="en-US" dirty="0"/>
              <a:t>Lets expand the rotary Programs to your club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AA4077B-3A93-4E63-8F7C-5D81CC718A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46036"/>
            <a:ext cx="1000000" cy="4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858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07BEAB-FBA5-458E-8525-AB7E61309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514599"/>
            <a:ext cx="7924801" cy="3611879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sz="6600" b="1" i="1" dirty="0">
                <a:solidFill>
                  <a:srgbClr val="FF0000"/>
                </a:solidFill>
              </a:rPr>
              <a:t>“FREE”</a:t>
            </a:r>
          </a:p>
          <a:p>
            <a:pPr algn="ctr"/>
            <a:r>
              <a:rPr lang="en-US" sz="4000" dirty="0">
                <a:solidFill>
                  <a:srgbClr val="130993"/>
                </a:solidFill>
              </a:rPr>
              <a:t>Pell Grants</a:t>
            </a:r>
          </a:p>
          <a:p>
            <a:pPr algn="ctr"/>
            <a:r>
              <a:rPr lang="en-US" sz="4000" dirty="0">
                <a:solidFill>
                  <a:srgbClr val="7030A0"/>
                </a:solidFill>
              </a:rPr>
              <a:t>WIOA Act</a:t>
            </a:r>
          </a:p>
          <a:p>
            <a:pPr algn="ctr"/>
            <a:r>
              <a:rPr lang="en-US" sz="4000" dirty="0">
                <a:solidFill>
                  <a:srgbClr val="130993"/>
                </a:solidFill>
              </a:rPr>
              <a:t>District Designed Fund (DDF)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F34855B-0784-4B72-BADD-B62BD85FA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could be at </a:t>
            </a:r>
            <a:r>
              <a:rPr lang="en-US" u="sng" dirty="0"/>
              <a:t>no cost</a:t>
            </a:r>
            <a:r>
              <a:rPr lang="en-US" dirty="0"/>
              <a:t>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A7F412-C164-49A1-817B-249BF86CB2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46036"/>
            <a:ext cx="1000000" cy="4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1847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28F26-A5BC-4AD9-A9A9-A1C1D5CA8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  <a:defRPr/>
            </a:pPr>
            <a:endParaRPr lang="en-US" b="1" dirty="0">
              <a:solidFill>
                <a:srgbClr val="FF0000"/>
              </a:solidFill>
              <a:latin typeface="Century"/>
              <a:cs typeface="Century"/>
            </a:endParaRPr>
          </a:p>
          <a:p>
            <a:pPr>
              <a:buFont typeface="Arial"/>
              <a:buChar char="•"/>
              <a:defRPr/>
            </a:pPr>
            <a:r>
              <a:rPr lang="en-US" sz="2800" b="1" dirty="0">
                <a:solidFill>
                  <a:srgbClr val="FF0000"/>
                </a:solidFill>
                <a:latin typeface="Century"/>
                <a:cs typeface="Century"/>
              </a:rPr>
              <a:t>Door Stop! </a:t>
            </a:r>
          </a:p>
          <a:p>
            <a:pPr marL="0" indent="0">
              <a:buNone/>
              <a:defRPr/>
            </a:pPr>
            <a:r>
              <a:rPr lang="en-US" sz="2800" b="1" dirty="0">
                <a:solidFill>
                  <a:schemeClr val="tx2"/>
                </a:solidFill>
                <a:latin typeface="Century"/>
                <a:cs typeface="Century"/>
              </a:rPr>
              <a:t>	OR </a:t>
            </a:r>
          </a:p>
          <a:p>
            <a:pPr>
              <a:buFont typeface="Arial"/>
              <a:buChar char="•"/>
              <a:defRPr/>
            </a:pPr>
            <a:r>
              <a:rPr lang="en-US" sz="2800" b="1" dirty="0">
                <a:solidFill>
                  <a:srgbClr val="130993"/>
                </a:solidFill>
                <a:latin typeface="Century"/>
                <a:cs typeface="Century"/>
              </a:rPr>
              <a:t>Foundation!</a:t>
            </a:r>
          </a:p>
          <a:p>
            <a:pPr>
              <a:buFont typeface="Arial"/>
              <a:buChar char="•"/>
              <a:defRPr/>
            </a:pPr>
            <a:endParaRPr lang="en-US" b="1" dirty="0">
              <a:solidFill>
                <a:schemeClr val="tx2"/>
              </a:solidFill>
              <a:latin typeface="Century"/>
              <a:cs typeface="Century"/>
            </a:endParaRPr>
          </a:p>
          <a:p>
            <a:pPr>
              <a:buFont typeface="Arial"/>
              <a:buChar char="•"/>
              <a:defRPr/>
            </a:pPr>
            <a:endParaRPr lang="en-US" b="1" dirty="0">
              <a:solidFill>
                <a:schemeClr val="tx2"/>
              </a:solidFill>
              <a:latin typeface="Century"/>
              <a:cs typeface="Century"/>
            </a:endParaRPr>
          </a:p>
          <a:p>
            <a:pPr>
              <a:buFont typeface="Arial"/>
              <a:buChar char="•"/>
              <a:defRPr/>
            </a:pPr>
            <a:endParaRPr lang="en-US" b="1" dirty="0">
              <a:solidFill>
                <a:schemeClr val="tx2"/>
              </a:solidFill>
              <a:latin typeface="Century"/>
              <a:cs typeface="Century"/>
            </a:endParaRPr>
          </a:p>
          <a:p>
            <a:pPr algn="r">
              <a:buFont typeface="Arial"/>
              <a:buChar char="•"/>
              <a:defRPr/>
            </a:pPr>
            <a:r>
              <a:rPr lang="en-US" b="1" i="1" dirty="0">
                <a:solidFill>
                  <a:srgbClr val="FF0000"/>
                </a:solidFill>
                <a:highlight>
                  <a:srgbClr val="FFFF00"/>
                </a:highlight>
                <a:latin typeface="Century"/>
                <a:cs typeface="Century"/>
              </a:rPr>
              <a:t>YOUR CALL! </a:t>
            </a:r>
            <a:endParaRPr lang="en-US" i="1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428CC0-48D3-46C9-A8F4-430A1B94D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145" y="418288"/>
            <a:ext cx="8229600" cy="952533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04617B"/>
                </a:solidFill>
              </a:rPr>
              <a:t>	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        </a:t>
            </a:r>
            <a:r>
              <a:rPr lang="en-US" dirty="0"/>
              <a:t>Rotary Scholarships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CB051FC-DBB9-41C1-BFBE-4659A7ED1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586" y="513522"/>
            <a:ext cx="762066" cy="76206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8782B18-E27C-4A5E-86D3-EAFE4CC5CC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2057400"/>
            <a:ext cx="3352800" cy="313377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73D50A5-D65B-448E-AFF0-C36F0CCE3F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27304" y="731521"/>
            <a:ext cx="1000000" cy="40952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90EDF76-358C-4F5A-BC35-28AA0F3462A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47800" y="534430"/>
            <a:ext cx="754766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6501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28F26-A5BC-4AD9-A9A9-A1C1D5CA8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  <a:defRPr/>
            </a:pPr>
            <a:endParaRPr lang="en-US" b="1" dirty="0">
              <a:solidFill>
                <a:srgbClr val="FF0000"/>
              </a:solidFill>
              <a:latin typeface="Century"/>
              <a:cs typeface="Century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r>
              <a:rPr lang="en-US" sz="2800" b="1" dirty="0">
                <a:solidFill>
                  <a:srgbClr val="130993"/>
                </a:solidFill>
              </a:rPr>
              <a:t>YOUR CLUB has to developed “ITS OWN” EDUCATION PLAN.</a:t>
            </a:r>
          </a:p>
          <a:p>
            <a:pPr marL="45720" lvl="0" indent="0" algn="ctr">
              <a:buClr>
                <a:srgbClr val="C66951"/>
              </a:buClr>
              <a:buNone/>
            </a:pPr>
            <a:r>
              <a:rPr lang="en-US" sz="2800" b="1" dirty="0">
                <a:solidFill>
                  <a:srgbClr val="FF0000"/>
                </a:solidFill>
              </a:rPr>
              <a:t>IT CAN BE DONE – IF YOU WANT IT TO…</a:t>
            </a:r>
          </a:p>
          <a:p>
            <a:pPr>
              <a:buFont typeface="Arial"/>
              <a:buChar char="•"/>
              <a:defRPr/>
            </a:pPr>
            <a:endParaRPr lang="en-US" b="1" dirty="0">
              <a:solidFill>
                <a:schemeClr val="tx2"/>
              </a:solidFill>
              <a:latin typeface="Century"/>
              <a:cs typeface="Century"/>
            </a:endParaRPr>
          </a:p>
          <a:p>
            <a:pPr>
              <a:buFont typeface="Arial"/>
              <a:buChar char="•"/>
              <a:defRPr/>
            </a:pPr>
            <a:endParaRPr lang="en-US" b="1" dirty="0">
              <a:solidFill>
                <a:schemeClr val="tx2"/>
              </a:solidFill>
              <a:latin typeface="Century"/>
              <a:cs typeface="Century"/>
            </a:endParaRPr>
          </a:p>
          <a:p>
            <a:pPr marL="45720" indent="0" algn="ctr">
              <a:buNone/>
              <a:defRPr/>
            </a:pPr>
            <a:r>
              <a:rPr lang="en-US" b="1" dirty="0">
                <a:highlight>
                  <a:srgbClr val="FFFF00"/>
                </a:highlight>
                <a:latin typeface="Century"/>
                <a:cs typeface="Century"/>
              </a:rPr>
              <a:t>					</a:t>
            </a:r>
          </a:p>
          <a:p>
            <a:pPr marL="45720" indent="0" algn="ctr">
              <a:buNone/>
              <a:defRPr/>
            </a:pPr>
            <a:r>
              <a:rPr lang="en-US" b="1" i="1" dirty="0">
                <a:solidFill>
                  <a:srgbClr val="FF0000"/>
                </a:solidFill>
                <a:highlight>
                  <a:srgbClr val="FFFF00"/>
                </a:highlight>
                <a:latin typeface="Century"/>
                <a:cs typeface="Century"/>
              </a:rPr>
              <a:t>						YOUR CALL!... </a:t>
            </a:r>
            <a:endParaRPr lang="en-US" i="1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428CC0-48D3-46C9-A8F4-430A1B94D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145" y="418288"/>
            <a:ext cx="8229600" cy="952533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04617B"/>
                </a:solidFill>
              </a:rPr>
              <a:t>	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        </a:t>
            </a:r>
            <a:r>
              <a:rPr lang="en-US" dirty="0"/>
              <a:t>Rotary Scholarships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CB051FC-DBB9-41C1-BFBE-4659A7ED1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586" y="513522"/>
            <a:ext cx="762066" cy="76206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8782B18-E27C-4A5E-86D3-EAFE4CC5CC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3581400"/>
            <a:ext cx="3352800" cy="274217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73D50A5-D65B-448E-AFF0-C36F0CCE3F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27304" y="731521"/>
            <a:ext cx="1000000" cy="40952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90EDF76-358C-4F5A-BC35-28AA0F3462A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47800" y="534430"/>
            <a:ext cx="754766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3353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719071"/>
            <a:ext cx="8686799" cy="4407408"/>
          </a:xfrm>
        </p:spPr>
        <p:txBody>
          <a:bodyPr>
            <a:normAutofit fontScale="77500" lnSpcReduction="20000"/>
          </a:bodyPr>
          <a:lstStyle/>
          <a:p>
            <a:endParaRPr lang="en-US" sz="3000" dirty="0"/>
          </a:p>
          <a:p>
            <a:endParaRPr lang="en-US" sz="3000" b="1" i="1" dirty="0">
              <a:solidFill>
                <a:srgbClr val="FF0000"/>
              </a:solidFill>
            </a:endParaRPr>
          </a:p>
          <a:p>
            <a:pPr marL="45720" indent="0" algn="ctr">
              <a:buNone/>
            </a:pPr>
            <a:r>
              <a:rPr lang="en-US" sz="3900" b="1" i="1" dirty="0">
                <a:solidFill>
                  <a:srgbClr val="FF0000"/>
                </a:solidFill>
              </a:rPr>
              <a:t>    </a:t>
            </a:r>
            <a:r>
              <a:rPr lang="en-US" sz="3900" b="1" i="1" dirty="0">
                <a:solidFill>
                  <a:srgbClr val="FF0000"/>
                </a:solidFill>
                <a:highlight>
                  <a:srgbClr val="FFFF00"/>
                </a:highlight>
              </a:rPr>
              <a:t>WHAT IF YOU SAID YES !!!</a:t>
            </a:r>
          </a:p>
          <a:p>
            <a:endParaRPr lang="en-US" sz="3000" dirty="0"/>
          </a:p>
          <a:p>
            <a:pPr marL="45720" indent="0">
              <a:buNone/>
            </a:pPr>
            <a:r>
              <a:rPr lang="en-US" sz="3000" dirty="0">
                <a:solidFill>
                  <a:srgbClr val="FF0000"/>
                </a:solidFill>
              </a:rPr>
              <a:t>                         </a:t>
            </a:r>
          </a:p>
          <a:p>
            <a:pPr marL="45720" indent="0">
              <a:buNone/>
            </a:pPr>
            <a:endParaRPr lang="en-US" sz="3000" dirty="0">
              <a:solidFill>
                <a:srgbClr val="FF0000"/>
              </a:solidFill>
            </a:endParaRPr>
          </a:p>
          <a:p>
            <a:pPr marL="45720" indent="0">
              <a:buNone/>
            </a:pPr>
            <a:r>
              <a:rPr lang="en-US" sz="3000" dirty="0">
                <a:solidFill>
                  <a:srgbClr val="FF0000"/>
                </a:solidFill>
              </a:rPr>
              <a:t>		         ---- Contacts ---- </a:t>
            </a:r>
          </a:p>
          <a:p>
            <a:pPr marL="45720" indent="0">
              <a:buNone/>
            </a:pPr>
            <a:r>
              <a:rPr lang="en-US" sz="3000" dirty="0">
                <a:solidFill>
                  <a:srgbClr val="130993"/>
                </a:solidFill>
              </a:rPr>
              <a:t>PDG Gary Andrew		      DGND Harold W. Lewis</a:t>
            </a:r>
          </a:p>
          <a:p>
            <a:pPr marL="45720" indent="0">
              <a:buNone/>
            </a:pPr>
            <a:r>
              <a:rPr lang="en-US" sz="3000" u="sng" dirty="0">
                <a:solidFill>
                  <a:srgbClr val="130993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garyfandrew@gmail.</a:t>
            </a:r>
            <a:r>
              <a:rPr lang="en-US" sz="3000" dirty="0">
                <a:solidFill>
                  <a:srgbClr val="130993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</a:t>
            </a:r>
            <a:r>
              <a:rPr lang="en-US" sz="3000" dirty="0">
                <a:solidFill>
                  <a:srgbClr val="130993"/>
                </a:solidFill>
              </a:rPr>
              <a:t>       </a:t>
            </a:r>
            <a:r>
              <a:rPr lang="en-US" sz="3000" dirty="0">
                <a:solidFill>
                  <a:srgbClr val="130993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HWLewisDG21-22@hiwaay.net</a:t>
            </a:r>
            <a:r>
              <a:rPr lang="en-US" sz="3000" dirty="0">
                <a:solidFill>
                  <a:srgbClr val="130993"/>
                </a:solidFill>
              </a:rPr>
              <a:t> </a:t>
            </a:r>
            <a:endParaRPr lang="en-US" sz="3000" u="sng" dirty="0">
              <a:solidFill>
                <a:srgbClr val="130993"/>
              </a:solidFill>
            </a:endParaRPr>
          </a:p>
          <a:p>
            <a:pPr marL="45720" indent="0">
              <a:buNone/>
            </a:pPr>
            <a:r>
              <a:rPr lang="en-US" sz="3000" dirty="0">
                <a:solidFill>
                  <a:srgbClr val="130993"/>
                </a:solidFill>
              </a:rPr>
              <a:t>256-714-0242		      256-366-9200</a:t>
            </a:r>
          </a:p>
          <a:p>
            <a:pPr marL="45720" indent="0">
              <a:buNone/>
            </a:pP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4B2CED2-8CA2-4FC5-BE5A-E731C04768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8712" y="320705"/>
            <a:ext cx="1000000" cy="40952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BD6549B-3B57-4E6C-BC87-09E1A0F0E4B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12" y="2133600"/>
            <a:ext cx="1752600" cy="1433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988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B0DE33-63FA-4DB8-B103-9CAA64DF68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 algn="ctr">
              <a:buNone/>
            </a:pPr>
            <a:r>
              <a:rPr lang="en-US" sz="5600" b="1" dirty="0">
                <a:solidFill>
                  <a:schemeClr val="accent1">
                    <a:lumMod val="75000"/>
                  </a:schemeClr>
                </a:solidFill>
              </a:rPr>
              <a:t>Plant a </a:t>
            </a:r>
            <a:r>
              <a:rPr lang="en-US" sz="5600" b="1" dirty="0">
                <a:solidFill>
                  <a:srgbClr val="130993"/>
                </a:solidFill>
              </a:rPr>
              <a:t>“SEED” </a:t>
            </a:r>
            <a:r>
              <a:rPr lang="en-US" sz="56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on how your club can change the “DESTINY” of your youth in your community “FOREVER” 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10D72BE-C7B4-44EC-8352-A5A2B030D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 of this presentation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5086A7C-F318-4E7D-9F0D-7D4ABFF6DA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46036"/>
            <a:ext cx="1000000" cy="40952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0D5378B-9741-42F4-A888-95A1885CC9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7311" y="5747835"/>
            <a:ext cx="831581" cy="762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0805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B0DE33-63FA-4DB8-B103-9CAA64DF68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 algn="ctr">
              <a:buNone/>
            </a:pPr>
            <a:r>
              <a:rPr lang="en-US" sz="56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Plant a </a:t>
            </a:r>
            <a:r>
              <a:rPr lang="en-US" sz="5600" b="1" dirty="0">
                <a:solidFill>
                  <a:srgbClr val="130993"/>
                </a:solidFill>
              </a:rPr>
              <a:t>“SEED” </a:t>
            </a:r>
            <a:r>
              <a:rPr lang="en-US" sz="5600" b="1" dirty="0">
                <a:solidFill>
                  <a:schemeClr val="accent1">
                    <a:lumMod val="75000"/>
                  </a:schemeClr>
                </a:solidFill>
              </a:rPr>
              <a:t>on how </a:t>
            </a:r>
            <a:r>
              <a:rPr lang="en-US" sz="5600" b="1" dirty="0">
                <a:solidFill>
                  <a:srgbClr val="FF0000"/>
                </a:solidFill>
              </a:rPr>
              <a:t>your</a:t>
            </a:r>
            <a:r>
              <a:rPr lang="en-US" sz="5600" b="1" dirty="0">
                <a:solidFill>
                  <a:schemeClr val="accent1">
                    <a:lumMod val="75000"/>
                  </a:schemeClr>
                </a:solidFill>
              </a:rPr>
              <a:t> club can change the </a:t>
            </a:r>
            <a:r>
              <a:rPr lang="en-US" sz="5600" b="1" dirty="0">
                <a:solidFill>
                  <a:srgbClr val="130993"/>
                </a:solidFill>
              </a:rPr>
              <a:t>“DESTINY”</a:t>
            </a:r>
            <a:r>
              <a:rPr lang="en-US" sz="56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of your youth in your community “FOREVER” 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10D72BE-C7B4-44EC-8352-A5A2B030D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 of this presentation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5086A7C-F318-4E7D-9F0D-7D4ABFF6DA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46036"/>
            <a:ext cx="1000000" cy="40952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2C09BC7-84C6-491A-B2AD-BC59D2D532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8603" y="5678408"/>
            <a:ext cx="831581" cy="762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804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B0DE33-63FA-4DB8-B103-9CAA64DF68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 algn="ctr">
              <a:buNone/>
            </a:pPr>
            <a:r>
              <a:rPr lang="en-US" sz="56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Plant a “SEED” on how your club can change the </a:t>
            </a:r>
            <a:r>
              <a:rPr lang="en-US" sz="5600" b="1" dirty="0">
                <a:solidFill>
                  <a:srgbClr val="130993"/>
                </a:solidFill>
              </a:rPr>
              <a:t>“DESTINY” </a:t>
            </a:r>
            <a:r>
              <a:rPr lang="en-US" sz="5600" b="1" dirty="0">
                <a:solidFill>
                  <a:schemeClr val="accent1">
                    <a:lumMod val="75000"/>
                  </a:schemeClr>
                </a:solidFill>
              </a:rPr>
              <a:t>of </a:t>
            </a:r>
            <a:r>
              <a:rPr lang="en-US" sz="5600" b="1" dirty="0">
                <a:solidFill>
                  <a:srgbClr val="FF0000"/>
                </a:solidFill>
              </a:rPr>
              <a:t>your </a:t>
            </a:r>
            <a:r>
              <a:rPr lang="en-US" sz="5600" b="1" dirty="0">
                <a:solidFill>
                  <a:schemeClr val="accent1">
                    <a:lumMod val="75000"/>
                  </a:schemeClr>
                </a:solidFill>
              </a:rPr>
              <a:t>youth in </a:t>
            </a:r>
            <a:r>
              <a:rPr lang="en-US" sz="5600" b="1" dirty="0">
                <a:solidFill>
                  <a:srgbClr val="FF0000"/>
                </a:solidFill>
              </a:rPr>
              <a:t>your</a:t>
            </a:r>
            <a:r>
              <a:rPr lang="en-US" sz="5600" b="1" dirty="0">
                <a:solidFill>
                  <a:schemeClr val="accent1">
                    <a:lumMod val="75000"/>
                  </a:schemeClr>
                </a:solidFill>
              </a:rPr>
              <a:t> community </a:t>
            </a:r>
            <a:r>
              <a:rPr lang="en-US" sz="5600" b="1" dirty="0">
                <a:solidFill>
                  <a:srgbClr val="130993"/>
                </a:solidFill>
              </a:rPr>
              <a:t>“FOREVER” 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10D72BE-C7B4-44EC-8352-A5A2B030D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 of this presentation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5086A7C-F318-4E7D-9F0D-7D4ABFF6DA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46036"/>
            <a:ext cx="1000000" cy="40952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F561BF5-C32D-4FEB-92A7-BD76BA5EF6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7311" y="5763333"/>
            <a:ext cx="831581" cy="762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3169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B0DE33-63FA-4DB8-B103-9CAA64DF68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 algn="ctr">
              <a:buNone/>
            </a:pPr>
            <a:r>
              <a:rPr lang="en-US" sz="5600" b="1" dirty="0">
                <a:solidFill>
                  <a:schemeClr val="accent1">
                    <a:lumMod val="75000"/>
                  </a:schemeClr>
                </a:solidFill>
              </a:rPr>
              <a:t>Plant a </a:t>
            </a:r>
            <a:r>
              <a:rPr lang="en-US" sz="5600" b="1" dirty="0">
                <a:solidFill>
                  <a:srgbClr val="130993"/>
                </a:solidFill>
              </a:rPr>
              <a:t>“SEED” </a:t>
            </a:r>
            <a:r>
              <a:rPr lang="en-US" sz="5600" b="1" dirty="0">
                <a:solidFill>
                  <a:schemeClr val="accent1">
                    <a:lumMod val="75000"/>
                  </a:schemeClr>
                </a:solidFill>
              </a:rPr>
              <a:t>on how </a:t>
            </a:r>
            <a:r>
              <a:rPr lang="en-US" sz="5600" b="1" dirty="0">
                <a:solidFill>
                  <a:srgbClr val="FF0000"/>
                </a:solidFill>
              </a:rPr>
              <a:t>your</a:t>
            </a:r>
            <a:r>
              <a:rPr lang="en-US" sz="5600" b="1" dirty="0">
                <a:solidFill>
                  <a:schemeClr val="accent1">
                    <a:lumMod val="75000"/>
                  </a:schemeClr>
                </a:solidFill>
              </a:rPr>
              <a:t> club can change the </a:t>
            </a:r>
            <a:r>
              <a:rPr lang="en-US" sz="5600" b="1" dirty="0">
                <a:solidFill>
                  <a:srgbClr val="130993"/>
                </a:solidFill>
              </a:rPr>
              <a:t>“DESTINY” </a:t>
            </a:r>
            <a:r>
              <a:rPr lang="en-US" sz="5600" b="1" dirty="0">
                <a:solidFill>
                  <a:schemeClr val="accent1">
                    <a:lumMod val="75000"/>
                  </a:schemeClr>
                </a:solidFill>
              </a:rPr>
              <a:t>of </a:t>
            </a:r>
            <a:r>
              <a:rPr lang="en-US" sz="5600" b="1" dirty="0">
                <a:solidFill>
                  <a:srgbClr val="FF0000"/>
                </a:solidFill>
              </a:rPr>
              <a:t>your</a:t>
            </a:r>
            <a:r>
              <a:rPr lang="en-US" sz="5600" b="1" dirty="0">
                <a:solidFill>
                  <a:schemeClr val="accent1">
                    <a:lumMod val="75000"/>
                  </a:schemeClr>
                </a:solidFill>
              </a:rPr>
              <a:t> youth in </a:t>
            </a:r>
            <a:r>
              <a:rPr lang="en-US" sz="5600" b="1" dirty="0">
                <a:solidFill>
                  <a:srgbClr val="FF0000"/>
                </a:solidFill>
              </a:rPr>
              <a:t>your</a:t>
            </a:r>
            <a:r>
              <a:rPr lang="en-US" sz="5600" b="1" dirty="0">
                <a:solidFill>
                  <a:schemeClr val="accent1">
                    <a:lumMod val="75000"/>
                  </a:schemeClr>
                </a:solidFill>
              </a:rPr>
              <a:t> community </a:t>
            </a:r>
            <a:r>
              <a:rPr lang="en-US" sz="5600" b="1" dirty="0">
                <a:solidFill>
                  <a:srgbClr val="130993"/>
                </a:solidFill>
              </a:rPr>
              <a:t>“FOREVER” </a:t>
            </a:r>
            <a:r>
              <a:rPr lang="en-US" sz="5600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10D72BE-C7B4-44EC-8352-A5A2B030D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 of this presentation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5086A7C-F318-4E7D-9F0D-7D4ABFF6DA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46036"/>
            <a:ext cx="1000000" cy="40952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4C3B6A1-069B-466E-BC4B-E315BD2820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0679" y="5740086"/>
            <a:ext cx="831581" cy="762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8713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</p:spPr>
        <p:txBody>
          <a:bodyPr>
            <a:normAutofit lnSpcReduction="10000"/>
          </a:bodyPr>
          <a:lstStyle/>
          <a:p>
            <a:pPr marL="502920" lvl="0" indent="-457200">
              <a:buClr>
                <a:srgbClr val="C66951"/>
              </a:buClr>
              <a:buFont typeface="+mj-lt"/>
              <a:buAutoNum type="arabicPeriod"/>
            </a:pPr>
            <a:r>
              <a:rPr lang="en-US" sz="2400" b="1" dirty="0">
                <a:solidFill>
                  <a:srgbClr val="130993"/>
                </a:solidFill>
              </a:rPr>
              <a:t>North Alabama’s Massive Job opportunities</a:t>
            </a:r>
          </a:p>
          <a:p>
            <a:pPr marL="502920" indent="-457200">
              <a:buClr>
                <a:srgbClr val="C66951"/>
              </a:buClr>
              <a:buFont typeface="+mj-lt"/>
              <a:buAutoNum type="arabicPeriod"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cs typeface="Century"/>
              </a:rPr>
              <a:t>Helping our young people and returning military to gain access to education is the key to a better life for each and for our community as a whole.</a:t>
            </a:r>
          </a:p>
          <a:p>
            <a:pPr marL="502920" lvl="0" indent="-457200">
              <a:buClr>
                <a:srgbClr val="C66951"/>
              </a:buClr>
              <a:buFont typeface="+mj-lt"/>
              <a:buAutoNum type="arabicPeriod"/>
            </a:pPr>
            <a:r>
              <a:rPr lang="en-US" sz="2400" b="1" dirty="0">
                <a:solidFill>
                  <a:srgbClr val="130993"/>
                </a:solidFill>
              </a:rPr>
              <a:t>Show what’s possible and what being done.</a:t>
            </a:r>
          </a:p>
          <a:p>
            <a:pPr marL="502920" lvl="0" indent="-457200">
              <a:buClr>
                <a:srgbClr val="C66951"/>
              </a:buClr>
              <a:buFont typeface="+mj-lt"/>
              <a:buAutoNum type="arabicPeriod"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Plant “SEEDS” on how your club could change the DESTINY of your youth, FOREVER.</a:t>
            </a:r>
          </a:p>
          <a:p>
            <a:pPr marL="502920" lvl="0" indent="-457200">
              <a:buClr>
                <a:srgbClr val="C66951"/>
              </a:buClr>
              <a:buFont typeface="+mj-lt"/>
              <a:buAutoNum type="arabicPeriod"/>
            </a:pPr>
            <a:r>
              <a:rPr lang="en-US" sz="2400" b="1" dirty="0">
                <a:solidFill>
                  <a:srgbClr val="130993"/>
                </a:solidFill>
              </a:rPr>
              <a:t>AND it could be at NO COST to your club.</a:t>
            </a:r>
          </a:p>
          <a:p>
            <a:pPr marL="502920" lvl="0" indent="-457200">
              <a:buClr>
                <a:srgbClr val="C66951"/>
              </a:buClr>
              <a:buFont typeface="+mj-lt"/>
              <a:buAutoNum type="arabicPeriod"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YOUR CLUB has to developed its own education plan.</a:t>
            </a:r>
          </a:p>
          <a:p>
            <a:pPr marL="502920" lvl="0" indent="-457200">
              <a:buClr>
                <a:srgbClr val="C66951"/>
              </a:buClr>
              <a:buFont typeface="+mj-lt"/>
              <a:buAutoNum type="arabicPeriod"/>
            </a:pPr>
            <a:r>
              <a:rPr lang="en-US" sz="2400" b="1" dirty="0">
                <a:solidFill>
                  <a:srgbClr val="FF0000"/>
                </a:solidFill>
              </a:rPr>
              <a:t>IT CAN BE DONE – IF YOU WANT IT TO…</a:t>
            </a:r>
          </a:p>
          <a:p>
            <a:pPr marL="502920" lvl="0" indent="-457200">
              <a:buClr>
                <a:srgbClr val="C66951"/>
              </a:buClr>
              <a:buFont typeface="+mj-lt"/>
              <a:buAutoNum type="arabicPeriod"/>
            </a:pPr>
            <a:endParaRPr lang="en-US" sz="1900" b="1" dirty="0">
              <a:solidFill>
                <a:srgbClr val="534949"/>
              </a:solidFill>
            </a:endParaRPr>
          </a:p>
          <a:p>
            <a:pPr marL="502920" lvl="0" indent="-457200">
              <a:buClr>
                <a:srgbClr val="C66951"/>
              </a:buClr>
              <a:buFont typeface="+mj-lt"/>
              <a:buAutoNum type="arabicPeriod"/>
            </a:pPr>
            <a:endParaRPr lang="en-US" sz="1900" b="1" dirty="0">
              <a:solidFill>
                <a:srgbClr val="534949"/>
              </a:solidFill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896112"/>
          </a:xfrm>
        </p:spPr>
        <p:txBody>
          <a:bodyPr/>
          <a:lstStyle/>
          <a:p>
            <a:r>
              <a:rPr lang="en-US" dirty="0"/>
              <a:t>Presentation FACTS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33851C-02A0-4A3E-8E7C-CFBA08F9A5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77678"/>
            <a:ext cx="1000000" cy="4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496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9FF3B9B-7D66-4642-A5B9-576F69F91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752600"/>
            <a:ext cx="8381261" cy="487679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4000" b="1" u="sng" dirty="0">
                <a:solidFill>
                  <a:srgbClr val="FF0000"/>
                </a:solidFill>
              </a:rPr>
              <a:t>20 Rotary Clubs of North Alabama</a:t>
            </a:r>
          </a:p>
          <a:p>
            <a:pPr marL="45720" indent="0" algn="ctr">
              <a:buNone/>
            </a:pPr>
            <a:r>
              <a:rPr lang="en-US" sz="4000" b="1" i="1" dirty="0">
                <a:solidFill>
                  <a:srgbClr val="0070C0"/>
                </a:solidFill>
              </a:rPr>
              <a:t>Albertville,</a:t>
            </a:r>
            <a:r>
              <a:rPr lang="en-US" sz="4000" b="1" i="1" dirty="0"/>
              <a:t> Arab, </a:t>
            </a:r>
            <a:r>
              <a:rPr lang="en-US" sz="4000" b="1" i="1" dirty="0">
                <a:solidFill>
                  <a:srgbClr val="0070C0"/>
                </a:solidFill>
              </a:rPr>
              <a:t>Athens,</a:t>
            </a:r>
            <a:r>
              <a:rPr lang="en-US" sz="4000" b="1" i="1" dirty="0"/>
              <a:t> Boaz, </a:t>
            </a:r>
            <a:r>
              <a:rPr lang="en-US" sz="4000" b="1" i="1" dirty="0">
                <a:solidFill>
                  <a:srgbClr val="0070C0"/>
                </a:solidFill>
              </a:rPr>
              <a:t>Centre,</a:t>
            </a:r>
            <a:r>
              <a:rPr lang="en-US" sz="4000" b="1" i="1" dirty="0"/>
              <a:t> Cullman, </a:t>
            </a:r>
            <a:r>
              <a:rPr lang="en-US" sz="4000" b="1" i="1" dirty="0">
                <a:solidFill>
                  <a:srgbClr val="0070C0"/>
                </a:solidFill>
              </a:rPr>
              <a:t>Decatur,</a:t>
            </a:r>
            <a:r>
              <a:rPr lang="en-US" sz="4000" b="1" i="1" dirty="0"/>
              <a:t> Decatur Daybreak, </a:t>
            </a:r>
            <a:r>
              <a:rPr lang="en-US" sz="4000" b="1" i="1" dirty="0">
                <a:solidFill>
                  <a:srgbClr val="0070C0"/>
                </a:solidFill>
              </a:rPr>
              <a:t>Greater Huntsville, </a:t>
            </a:r>
            <a:r>
              <a:rPr lang="en-US" sz="4000" b="1" i="1" dirty="0"/>
              <a:t>Fort Payne, </a:t>
            </a:r>
            <a:r>
              <a:rPr lang="en-US" sz="4000" b="1" i="1" dirty="0">
                <a:solidFill>
                  <a:srgbClr val="0070C0"/>
                </a:solidFill>
              </a:rPr>
              <a:t>Gadsden,</a:t>
            </a:r>
            <a:r>
              <a:rPr lang="en-US" sz="4000" b="1" i="1" dirty="0"/>
              <a:t> Haleyville, </a:t>
            </a:r>
            <a:r>
              <a:rPr lang="en-US" sz="4000" b="1" i="1" dirty="0">
                <a:solidFill>
                  <a:srgbClr val="0070C0"/>
                </a:solidFill>
              </a:rPr>
              <a:t>Hartselle,</a:t>
            </a:r>
            <a:r>
              <a:rPr lang="en-US" sz="4000" b="1" i="1" dirty="0"/>
              <a:t> Huntsville, </a:t>
            </a:r>
            <a:r>
              <a:rPr lang="en-US" sz="4000" b="1" i="1" dirty="0">
                <a:solidFill>
                  <a:srgbClr val="0070C0"/>
                </a:solidFill>
              </a:rPr>
              <a:t>Lawernce County,</a:t>
            </a:r>
            <a:r>
              <a:rPr lang="en-US" sz="4000" b="1" i="1" dirty="0"/>
              <a:t> Madison, </a:t>
            </a:r>
            <a:r>
              <a:rPr lang="en-US" sz="4000" b="1" i="1" dirty="0">
                <a:solidFill>
                  <a:srgbClr val="0070C0"/>
                </a:solidFill>
              </a:rPr>
              <a:t>Guntersville, </a:t>
            </a:r>
            <a:r>
              <a:rPr lang="en-US" sz="4000" b="1" i="1" dirty="0"/>
              <a:t>Guntersville Sunrise, </a:t>
            </a:r>
            <a:r>
              <a:rPr lang="en-US" sz="4000" b="1" i="1" dirty="0">
                <a:solidFill>
                  <a:srgbClr val="0070C0"/>
                </a:solidFill>
              </a:rPr>
              <a:t>Russellville, </a:t>
            </a:r>
            <a:r>
              <a:rPr lang="en-US" sz="4000" b="1" i="1" dirty="0"/>
              <a:t>Scottsboro.</a:t>
            </a:r>
          </a:p>
          <a:p>
            <a:pPr marL="45720" indent="0">
              <a:buNone/>
            </a:pPr>
            <a:endParaRPr lang="en-US" sz="4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3AF600E-AF4E-472E-927D-7DAFA2707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WHO? – you!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7C24462-79A9-4E3D-B916-5D41DBCD7B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46036"/>
            <a:ext cx="1000000" cy="4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076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9FF3B9B-7D66-4642-A5B9-576F69F91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438399"/>
            <a:ext cx="8763001" cy="31242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/>
              <a:t>The Rotary Clubs of North Alabama</a:t>
            </a:r>
          </a:p>
          <a:p>
            <a:pPr marL="45720" indent="0">
              <a:buNone/>
            </a:pPr>
            <a:r>
              <a:rPr lang="en-US" sz="4000" b="1" dirty="0"/>
              <a:t>	     Working Through:</a:t>
            </a:r>
          </a:p>
          <a:p>
            <a:pPr algn="ctr"/>
            <a:r>
              <a:rPr lang="en-US" sz="4000" b="1" dirty="0">
                <a:solidFill>
                  <a:srgbClr val="130993"/>
                </a:solidFill>
              </a:rPr>
              <a:t>  Local Community Colleges</a:t>
            </a:r>
          </a:p>
          <a:p>
            <a:pPr marL="571500" indent="-571500" algn="ctr"/>
            <a:r>
              <a:rPr lang="en-US" sz="4000" b="1" dirty="0">
                <a:solidFill>
                  <a:srgbClr val="130993"/>
                </a:solidFill>
              </a:rPr>
              <a:t>Local Universities </a:t>
            </a:r>
          </a:p>
          <a:p>
            <a:endParaRPr lang="en-US" sz="4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3AF600E-AF4E-472E-927D-7DAFA2707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WHO? – WITH!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4032BE-EB56-4F13-9ACC-F0B6E5C7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46036"/>
            <a:ext cx="1000000" cy="4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545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1558</TotalTime>
  <Words>1041</Words>
  <Application>Microsoft Office PowerPoint</Application>
  <PresentationFormat>On-screen Show (4:3)</PresentationFormat>
  <Paragraphs>203</Paragraphs>
  <Slides>29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Arial</vt:lpstr>
      <vt:lpstr>Calibri</vt:lpstr>
      <vt:lpstr>Century</vt:lpstr>
      <vt:lpstr>Franklin Gothic Medium</vt:lpstr>
      <vt:lpstr>LillyBelle</vt:lpstr>
      <vt:lpstr>Wingdings</vt:lpstr>
      <vt:lpstr>Wingdings 2</vt:lpstr>
      <vt:lpstr>Grid</vt:lpstr>
      <vt:lpstr>Rotary CLUBS  north Alabama Employment Training AND EDUCATION Opportunities </vt:lpstr>
      <vt:lpstr>Objective of this presentation</vt:lpstr>
      <vt:lpstr>Objective of this presentation</vt:lpstr>
      <vt:lpstr>Objective of this presentation</vt:lpstr>
      <vt:lpstr>Objective of this presentation</vt:lpstr>
      <vt:lpstr>Objective of this presentation</vt:lpstr>
      <vt:lpstr>Presentation FACTS</vt:lpstr>
      <vt:lpstr>WHO? – you!</vt:lpstr>
      <vt:lpstr>WHO? – WITH!</vt:lpstr>
      <vt:lpstr>And could be at no cost!</vt:lpstr>
      <vt:lpstr>LETS stop AND capture the moment </vt:lpstr>
      <vt:lpstr>Details</vt:lpstr>
      <vt:lpstr>Sample of Criteria for Scholarship Eligibility</vt:lpstr>
      <vt:lpstr>Benefits to clubs</vt:lpstr>
      <vt:lpstr>Successful programs</vt:lpstr>
      <vt:lpstr>  Shoals Scholar Dollars</vt:lpstr>
      <vt:lpstr>   History of Shoals Scholar Dollars</vt:lpstr>
      <vt:lpstr>Shoals Scholar Dollars</vt:lpstr>
      <vt:lpstr>Shoals Scholar Dollars</vt:lpstr>
      <vt:lpstr>HUNTSVILLE “STRIVE”</vt:lpstr>
      <vt:lpstr>HUNTSVILLE “STRIVE”</vt:lpstr>
      <vt:lpstr>HUNTSVILLE “STRIVE”</vt:lpstr>
      <vt:lpstr>HUNTSVILLE “STRIVE”</vt:lpstr>
      <vt:lpstr>Weaknesses </vt:lpstr>
      <vt:lpstr>Lets expand the rotary Programs to your club</vt:lpstr>
      <vt:lpstr>And could be at no cost!</vt:lpstr>
      <vt:lpstr>          Rotary Scholarships</vt:lpstr>
      <vt:lpstr>          Rotary Scholarships</vt:lpstr>
      <vt:lpstr>Next step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Possible Partnership</dc:title>
  <dc:creator>Gary</dc:creator>
  <cp:lastModifiedBy>Harold Lewis</cp:lastModifiedBy>
  <cp:revision>142</cp:revision>
  <cp:lastPrinted>2019-02-01T13:15:22Z</cp:lastPrinted>
  <dcterms:created xsi:type="dcterms:W3CDTF">2017-02-21T15:56:27Z</dcterms:created>
  <dcterms:modified xsi:type="dcterms:W3CDTF">2019-02-01T13:19:34Z</dcterms:modified>
</cp:coreProperties>
</file>