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331" r:id="rId2"/>
    <p:sldId id="336" r:id="rId3"/>
    <p:sldId id="357" r:id="rId4"/>
    <p:sldId id="340" r:id="rId5"/>
    <p:sldId id="338" r:id="rId6"/>
    <p:sldId id="345" r:id="rId7"/>
    <p:sldId id="344" r:id="rId8"/>
    <p:sldId id="346" r:id="rId9"/>
    <p:sldId id="339" r:id="rId10"/>
    <p:sldId id="358" r:id="rId11"/>
    <p:sldId id="360" r:id="rId12"/>
    <p:sldId id="362" r:id="rId13"/>
    <p:sldId id="347" r:id="rId14"/>
    <p:sldId id="352" r:id="rId15"/>
    <p:sldId id="361" r:id="rId16"/>
    <p:sldId id="351" r:id="rId17"/>
    <p:sldId id="365" r:id="rId18"/>
    <p:sldId id="364" r:id="rId19"/>
  </p:sldIdLst>
  <p:sldSz cx="9144000" cy="6858000" type="screen4x3"/>
  <p:notesSz cx="9372600" cy="7086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3FFF"/>
    <a:srgbClr val="FF97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386" autoAdjust="0"/>
    <p:restoredTop sz="94522" autoAdjust="0"/>
  </p:normalViewPr>
  <p:slideViewPr>
    <p:cSldViewPr>
      <p:cViewPr varScale="1">
        <p:scale>
          <a:sx n="153" d="100"/>
          <a:sy n="153" d="100"/>
        </p:scale>
        <p:origin x="2920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1460" cy="3543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8971" y="0"/>
            <a:ext cx="4061460" cy="3543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C3706543-38F2-4550-86BF-D6BDE3BA853E}" type="datetimeFigureOut">
              <a:rPr lang="en-US" smtClean="0"/>
              <a:t>2/3/19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31040"/>
            <a:ext cx="4061460" cy="3543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8971" y="6731040"/>
            <a:ext cx="4061460" cy="3543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5DCF2B8D-FA61-4A0F-80DA-A0FAA7933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1284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60825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8600" y="0"/>
            <a:ext cx="4062413" cy="3556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EC770B-A57D-8A4D-BFAB-15EDC230C039}" type="datetimeFigureOut">
              <a:rPr lang="en-US" smtClean="0"/>
              <a:t>2/3/19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90863" y="885825"/>
            <a:ext cx="3190875" cy="23923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6625" y="3409950"/>
            <a:ext cx="7499350" cy="27908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731000"/>
            <a:ext cx="4060825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08600" y="6731000"/>
            <a:ext cx="4062413" cy="3556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23842-C87C-DD4E-9C30-B0E11E9DF3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593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23842-C87C-DD4E-9C30-B0E11E9DF34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85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23842-C87C-DD4E-9C30-B0E11E9DF34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154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45BDD17-19A2-4C2A-89C6-D79F31724445}" type="datetimeFigureOut">
              <a:rPr lang="en-US" smtClean="0"/>
              <a:t>2/3/19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807306C-4FC3-4596-9663-BBE16AEC464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15044" y="220997"/>
            <a:ext cx="7962900" cy="5583303"/>
          </a:xfrm>
        </p:spPr>
        <p:txBody>
          <a:bodyPr/>
          <a:lstStyle/>
          <a:p>
            <a:pPr marL="109728" indent="0" algn="ctr">
              <a:buNone/>
            </a:pPr>
            <a:r>
              <a:rPr lang="en-US" sz="6600" b="1" dirty="0">
                <a:solidFill>
                  <a:srgbClr val="2040C0"/>
                </a:solidFill>
                <a:latin typeface="Georgia" panose="02040502050405020303" pitchFamily="18" charset="0"/>
              </a:rPr>
              <a:t>MEMBERSHIP</a:t>
            </a:r>
          </a:p>
          <a:p>
            <a:pPr marL="109728" indent="0" algn="ctr">
              <a:buNone/>
            </a:pPr>
            <a:endParaRPr lang="en-US" sz="2400" b="1" dirty="0">
              <a:solidFill>
                <a:srgbClr val="2040C0"/>
              </a:solidFill>
              <a:latin typeface="Georgia" panose="02040502050405020303" pitchFamily="18" charset="0"/>
            </a:endParaRPr>
          </a:p>
          <a:p>
            <a:pPr marL="109728" indent="0" algn="ctr">
              <a:buNone/>
            </a:pPr>
            <a:r>
              <a:rPr lang="en-US" sz="2400" b="1" dirty="0">
                <a:solidFill>
                  <a:srgbClr val="2040C0"/>
                </a:solidFill>
                <a:latin typeface="Georgia" panose="02040502050405020303" pitchFamily="18" charset="0"/>
              </a:rPr>
              <a:t>“The POWER of Rotary lies in its  Members”</a:t>
            </a:r>
          </a:p>
          <a:p>
            <a:pPr marL="109728" indent="0" algn="ctr">
              <a:buNone/>
            </a:pPr>
            <a:endParaRPr lang="en-US" sz="2800" b="1" dirty="0">
              <a:solidFill>
                <a:srgbClr val="2040C0"/>
              </a:solidFill>
              <a:latin typeface="Georgia" panose="02040502050405020303" pitchFamily="18" charset="0"/>
            </a:endParaRPr>
          </a:p>
          <a:p>
            <a:pPr marL="109728" indent="0" algn="ctr">
              <a:buNone/>
            </a:pPr>
            <a:endParaRPr lang="en-US" sz="2800" b="1" dirty="0">
              <a:solidFill>
                <a:srgbClr val="2040C0"/>
              </a:solidFill>
              <a:latin typeface="Georgia" panose="02040502050405020303" pitchFamily="18" charset="0"/>
            </a:endParaRPr>
          </a:p>
          <a:p>
            <a:pPr marL="109728" indent="0" algn="ctr">
              <a:buNone/>
            </a:pPr>
            <a:endParaRPr lang="en-US" sz="2800" b="1" dirty="0">
              <a:solidFill>
                <a:srgbClr val="2040C0"/>
              </a:solidFill>
              <a:latin typeface="Georgia" panose="02040502050405020303" pitchFamily="18" charset="0"/>
            </a:endParaRPr>
          </a:p>
          <a:p>
            <a:pPr marL="109728" indent="0" algn="ctr">
              <a:buNone/>
            </a:pPr>
            <a:endParaRPr lang="en-US" sz="2800" b="1" dirty="0">
              <a:solidFill>
                <a:srgbClr val="2040C0"/>
              </a:solidFill>
              <a:latin typeface="Georgia" panose="02040502050405020303" pitchFamily="18" charset="0"/>
            </a:endParaRPr>
          </a:p>
          <a:p>
            <a:pPr marL="109728" indent="0">
              <a:buNone/>
            </a:pPr>
            <a:endParaRPr lang="en-US" sz="2800" b="1" dirty="0">
              <a:solidFill>
                <a:srgbClr val="2040C0"/>
              </a:solidFill>
              <a:latin typeface="Georgia" panose="02040502050405020303" pitchFamily="18" charset="0"/>
            </a:endParaRPr>
          </a:p>
          <a:p>
            <a:pPr marL="109728" indent="0">
              <a:buNone/>
            </a:pPr>
            <a:endParaRPr lang="en-US" sz="2800" b="1" dirty="0">
              <a:solidFill>
                <a:srgbClr val="2040C0"/>
              </a:solidFill>
              <a:latin typeface="Georgia" panose="02040502050405020303" pitchFamily="18" charset="0"/>
            </a:endParaRPr>
          </a:p>
          <a:p>
            <a:pPr marL="109728" indent="0">
              <a:buNone/>
            </a:pPr>
            <a:endParaRPr lang="en-US" sz="2800" b="1" dirty="0">
              <a:solidFill>
                <a:srgbClr val="2040C0"/>
              </a:solidFill>
              <a:latin typeface="Georgia" panose="02040502050405020303" pitchFamily="18" charset="0"/>
            </a:endParaRPr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45719"/>
          </a:xfrm>
        </p:spPr>
        <p:txBody>
          <a:bodyPr>
            <a:noAutofit/>
          </a:bodyPr>
          <a:lstStyle/>
          <a:p>
            <a:br>
              <a:rPr lang="en-US" sz="6000" dirty="0"/>
            </a:br>
            <a:endParaRPr lang="en-US" sz="6000" dirty="0"/>
          </a:p>
        </p:txBody>
      </p:sp>
      <p:pic>
        <p:nvPicPr>
          <p:cNvPr id="4" name="Picture 6" descr="Image result for ROTARY INTERNATIONAL LOGO">
            <a:extLst>
              <a:ext uri="{FF2B5EF4-FFF2-40B4-BE49-F238E27FC236}">
                <a16:creationId xmlns:a16="http://schemas.microsoft.com/office/drawing/2014/main" id="{790A031D-5402-0043-B137-D9A121013D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3965" y="5105401"/>
            <a:ext cx="1515981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7A89893-5E2D-9246-9D50-21C4F168E263}"/>
              </a:ext>
            </a:extLst>
          </p:cNvPr>
          <p:cNvSpPr/>
          <p:nvPr/>
        </p:nvSpPr>
        <p:spPr>
          <a:xfrm>
            <a:off x="1344388" y="2286000"/>
            <a:ext cx="73914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>
              <a:latin typeface="Georgia" panose="02040502050405020303" pitchFamily="18" charset="0"/>
            </a:endParaRPr>
          </a:p>
          <a:p>
            <a:pPr algn="ctr"/>
            <a:endParaRPr lang="en-US" sz="3200" b="1" dirty="0">
              <a:latin typeface="Georgia" panose="02040502050405020303" pitchFamily="18" charset="0"/>
            </a:endParaRPr>
          </a:p>
          <a:p>
            <a:pPr algn="ctr"/>
            <a:r>
              <a:rPr lang="en-US" sz="3200" b="1" dirty="0">
                <a:latin typeface="Georgia" panose="02040502050405020303" pitchFamily="18" charset="0"/>
              </a:rPr>
              <a:t>PAT CROSS</a:t>
            </a:r>
          </a:p>
          <a:p>
            <a:pPr algn="ctr"/>
            <a:r>
              <a:rPr lang="en-US" b="1" dirty="0">
                <a:latin typeface="Georgia" panose="02040502050405020303" pitchFamily="18" charset="0"/>
              </a:rPr>
              <a:t>ROTARY DISTRICT 6860 MID-YEAR CONFERENCE</a:t>
            </a:r>
          </a:p>
          <a:p>
            <a:pPr algn="ctr"/>
            <a:r>
              <a:rPr lang="en-US" b="1" dirty="0">
                <a:latin typeface="Georgia" panose="02040502050405020303" pitchFamily="18" charset="0"/>
              </a:rPr>
              <a:t>SATURDAY, FEBRUARY 2, 2019</a:t>
            </a:r>
          </a:p>
        </p:txBody>
      </p:sp>
      <p:pic>
        <p:nvPicPr>
          <p:cNvPr id="6" name="Picture 2" descr="Image result for ROTARY INTERNATIONAL LOGO">
            <a:extLst>
              <a:ext uri="{FF2B5EF4-FFF2-40B4-BE49-F238E27FC236}">
                <a16:creationId xmlns:a16="http://schemas.microsoft.com/office/drawing/2014/main" id="{EFE884C0-F731-8542-A9B3-0B69094F7E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210" y="4956809"/>
            <a:ext cx="1788583" cy="929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1410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ROTARY INTERNATIONAL LOGO">
            <a:extLst>
              <a:ext uri="{FF2B5EF4-FFF2-40B4-BE49-F238E27FC236}">
                <a16:creationId xmlns:a16="http://schemas.microsoft.com/office/drawing/2014/main" id="{FBA1ABC6-88C5-3548-999F-A3B60AFA1A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5794891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72DA71C-9568-7C4F-8A93-D3E40C1C627B}"/>
              </a:ext>
            </a:extLst>
          </p:cNvPr>
          <p:cNvSpPr txBox="1"/>
          <p:nvPr/>
        </p:nvSpPr>
        <p:spPr>
          <a:xfrm>
            <a:off x="762000" y="914400"/>
            <a:ext cx="7784856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1C3FFF"/>
                </a:solidFill>
                <a:latin typeface="Georgia" panose="02040502050405020303" pitchFamily="18" charset="0"/>
              </a:rPr>
              <a:t>Membership Happens at the Club!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algn="ctr"/>
            <a:r>
              <a:rPr lang="en-US" sz="3600" dirty="0">
                <a:latin typeface="Georgia" panose="02040502050405020303" pitchFamily="18" charset="0"/>
              </a:rPr>
              <a:t>Traditional/Legacy Club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algn="ctr"/>
            <a:r>
              <a:rPr lang="en-US" sz="3600" dirty="0">
                <a:latin typeface="Georgia" panose="02040502050405020303" pitchFamily="18" charset="0"/>
              </a:rPr>
              <a:t>Flexible Club</a:t>
            </a:r>
          </a:p>
        </p:txBody>
      </p:sp>
    </p:spTree>
    <p:extLst>
      <p:ext uri="{BB962C8B-B14F-4D97-AF65-F5344CB8AC3E}">
        <p14:creationId xmlns:p14="http://schemas.microsoft.com/office/powerpoint/2010/main" val="2088096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5800" y="457200"/>
            <a:ext cx="73152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latin typeface="Georgia" charset="0"/>
                <a:ea typeface="Georgia" charset="0"/>
                <a:cs typeface="Georgia" charset="0"/>
              </a:rPr>
              <a:t>    </a:t>
            </a:r>
          </a:p>
          <a:p>
            <a:pPr algn="ctr"/>
            <a:endParaRPr lang="en-US" sz="28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 algn="ctr">
              <a:buFont typeface="Wingdings" pitchFamily="2" charset="2"/>
              <a:buChar char="q"/>
            </a:pPr>
            <a:endParaRPr lang="en-US" sz="20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800" b="1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4" name="Picture 6" descr="Image result for ROTARY INTERNATIONAL LOGO">
            <a:extLst>
              <a:ext uri="{FF2B5EF4-FFF2-40B4-BE49-F238E27FC236}">
                <a16:creationId xmlns:a16="http://schemas.microsoft.com/office/drawing/2014/main" id="{266CD8F4-D26C-FA48-A75C-7EE92D3EF6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144" y="5486400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8A6BDE8-F95D-924B-9A01-71032CAA5027}"/>
              </a:ext>
            </a:extLst>
          </p:cNvPr>
          <p:cNvSpPr txBox="1"/>
          <p:nvPr/>
        </p:nvSpPr>
        <p:spPr>
          <a:xfrm>
            <a:off x="533400" y="366443"/>
            <a:ext cx="7620000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3FFF"/>
                </a:solidFill>
                <a:latin typeface="Georgia" panose="02040502050405020303" pitchFamily="18" charset="0"/>
              </a:rPr>
              <a:t>Club Flexibility…COL 2016</a:t>
            </a:r>
            <a:endParaRPr lang="en-US" b="1" dirty="0">
              <a:latin typeface="Georgia" panose="02040502050405020303" pitchFamily="18" charset="0"/>
            </a:endParaRPr>
          </a:p>
          <a:p>
            <a:endParaRPr lang="en-US" b="1" dirty="0">
              <a:latin typeface="Georgia" panose="02040502050405020303" pitchFamily="18" charset="0"/>
            </a:endParaRPr>
          </a:p>
          <a:p>
            <a:r>
              <a:rPr lang="en-US" b="1" dirty="0">
                <a:latin typeface="Georgia" panose="02040502050405020303" pitchFamily="18" charset="0"/>
              </a:rPr>
              <a:t>Vary meeting schedule…(must meet at least 2 times per month)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Day, time or frequency</a:t>
            </a:r>
          </a:p>
          <a:p>
            <a:pPr lvl="1"/>
            <a:endParaRPr lang="en-US" dirty="0">
              <a:latin typeface="Georgia" panose="02040502050405020303" pitchFamily="18" charset="0"/>
            </a:endParaRPr>
          </a:p>
          <a:p>
            <a:r>
              <a:rPr lang="en-US" b="1" dirty="0">
                <a:latin typeface="Georgia" panose="02040502050405020303" pitchFamily="18" charset="0"/>
              </a:rPr>
              <a:t>Vary meeting format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In person or online</a:t>
            </a:r>
          </a:p>
          <a:p>
            <a:pPr lvl="1"/>
            <a:endParaRPr lang="en-US" dirty="0">
              <a:latin typeface="Georgia" panose="02040502050405020303" pitchFamily="18" charset="0"/>
            </a:endParaRPr>
          </a:p>
          <a:p>
            <a:r>
              <a:rPr lang="en-US" b="1" dirty="0">
                <a:latin typeface="Georgia" panose="02040502050405020303" pitchFamily="18" charset="0"/>
              </a:rPr>
              <a:t>Relax attendance requirements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Participate in other ways</a:t>
            </a:r>
          </a:p>
          <a:p>
            <a:pPr lvl="1"/>
            <a:endParaRPr lang="en-US" dirty="0">
              <a:latin typeface="Georgia" panose="02040502050405020303" pitchFamily="18" charset="0"/>
            </a:endParaRPr>
          </a:p>
          <a:p>
            <a:r>
              <a:rPr lang="en-US" b="1" dirty="0">
                <a:latin typeface="Georgia" panose="02040502050405020303" pitchFamily="18" charset="0"/>
              </a:rPr>
              <a:t>Offer multiple membership types</a:t>
            </a:r>
          </a:p>
          <a:p>
            <a:pPr lvl="1"/>
            <a:r>
              <a:rPr lang="en-US" dirty="0">
                <a:latin typeface="Georgia" panose="02040502050405020303" pitchFamily="18" charset="0"/>
              </a:rPr>
              <a:t>Family, Junior, Corporate, Couples</a:t>
            </a:r>
          </a:p>
          <a:p>
            <a:pPr lvl="1"/>
            <a:endParaRPr lang="en-US" dirty="0">
              <a:latin typeface="Georgia" panose="02040502050405020303" pitchFamily="18" charset="0"/>
            </a:endParaRPr>
          </a:p>
          <a:p>
            <a:r>
              <a:rPr lang="en-US" b="1" dirty="0" err="1">
                <a:latin typeface="Georgia" panose="02040502050405020303" pitchFamily="18" charset="0"/>
              </a:rPr>
              <a:t>Rotaractors</a:t>
            </a:r>
            <a:r>
              <a:rPr lang="en-US" b="1" dirty="0">
                <a:latin typeface="Georgia" panose="02040502050405020303" pitchFamily="18" charset="0"/>
              </a:rPr>
              <a:t> may join Rotary Club also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r>
              <a:rPr lang="en-US" b="1" dirty="0">
                <a:latin typeface="Georgia" panose="02040502050405020303" pitchFamily="18" charset="0"/>
              </a:rPr>
              <a:t>*****Flexible CHOICES all clubs can make or remain as are…Update by-laws to reflect change</a:t>
            </a:r>
          </a:p>
          <a:p>
            <a:endParaRPr lang="en-US" b="1" dirty="0">
              <a:latin typeface="Georgia" panose="02040502050405020303" pitchFamily="18" charset="0"/>
            </a:endParaRPr>
          </a:p>
          <a:p>
            <a:endParaRPr lang="en-US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6982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 result for ROTARY INTERNATIONAL LOGO">
            <a:extLst>
              <a:ext uri="{FF2B5EF4-FFF2-40B4-BE49-F238E27FC236}">
                <a16:creationId xmlns:a16="http://schemas.microsoft.com/office/drawing/2014/main" id="{3335BBF5-F5C7-9B44-B943-AA23C42904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144" y="5486400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A4B0F02-78AD-3642-B238-2EAEECD89D26}"/>
              </a:ext>
            </a:extLst>
          </p:cNvPr>
          <p:cNvSpPr txBox="1"/>
          <p:nvPr/>
        </p:nvSpPr>
        <p:spPr>
          <a:xfrm>
            <a:off x="762000" y="1143000"/>
            <a:ext cx="72390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1C3FFF"/>
                </a:solidFill>
                <a:latin typeface="Georgia" panose="02040502050405020303" pitchFamily="18" charset="0"/>
              </a:rPr>
              <a:t>WHAT NOW?</a:t>
            </a:r>
          </a:p>
          <a:p>
            <a:pPr algn="ctr"/>
            <a:endParaRPr lang="en-US" sz="4400" b="1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3600" dirty="0">
              <a:latin typeface="Georgia" panose="02040502050405020303" pitchFamily="18" charset="0"/>
            </a:endParaRPr>
          </a:p>
          <a:p>
            <a:r>
              <a:rPr lang="en-US" sz="3600" b="1" dirty="0">
                <a:latin typeface="Georgia" panose="02040502050405020303" pitchFamily="18" charset="0"/>
              </a:rPr>
              <a:t>GROW ROTARY:</a:t>
            </a:r>
          </a:p>
          <a:p>
            <a:r>
              <a:rPr lang="en-US" sz="2800" dirty="0">
                <a:latin typeface="Georgia" panose="02040502050405020303" pitchFamily="18" charset="0"/>
              </a:rPr>
              <a:t>Invest in existing Clubs</a:t>
            </a:r>
          </a:p>
          <a:p>
            <a:r>
              <a:rPr lang="en-US" sz="2800" dirty="0">
                <a:latin typeface="Georgia" panose="02040502050405020303" pitchFamily="18" charset="0"/>
              </a:rPr>
              <a:t>Expand opportunities</a:t>
            </a:r>
          </a:p>
          <a:p>
            <a:r>
              <a:rPr lang="en-US" sz="2800" dirty="0">
                <a:latin typeface="Georgia" panose="02040502050405020303" pitchFamily="18" charset="0"/>
              </a:rPr>
              <a:t>Focus on ability to achieve greater impact through projects</a:t>
            </a:r>
          </a:p>
          <a:p>
            <a:r>
              <a:rPr lang="en-US" sz="2800" dirty="0">
                <a:latin typeface="Georgia" panose="02040502050405020303" pitchFamily="18" charset="0"/>
              </a:rPr>
              <a:t>Form new clubs/Rotaract Clubs</a:t>
            </a:r>
          </a:p>
        </p:txBody>
      </p:sp>
      <p:pic>
        <p:nvPicPr>
          <p:cNvPr id="2050" name="Picture 2" descr="Image result for 2019 ROTARY INTERNATIONAL ASSEMBLY MARK AND GAY MALONEY IMAGES">
            <a:extLst>
              <a:ext uri="{FF2B5EF4-FFF2-40B4-BE49-F238E27FC236}">
                <a16:creationId xmlns:a16="http://schemas.microsoft.com/office/drawing/2014/main" id="{8548F0D0-6D5D-024D-A2A8-23BC70A94F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9240" y="1875496"/>
            <a:ext cx="4049521" cy="2239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1306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8001000" cy="94487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en-US" sz="32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Rotary Membership 2019</a:t>
            </a: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Rotary District 6860		3,319</a:t>
            </a:r>
          </a:p>
          <a:p>
            <a:endParaRPr lang="en-US" sz="2400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	Male Members		79.08%</a:t>
            </a:r>
          </a:p>
          <a:p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	Female Members		19.92%</a:t>
            </a:r>
          </a:p>
          <a:p>
            <a:endParaRPr lang="en-US" sz="2400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	Under 40 Members		6.50%	</a:t>
            </a:r>
          </a:p>
          <a:p>
            <a:endParaRPr lang="en-US" sz="24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51 Clubs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1 Satellite Club	</a:t>
            </a: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4000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6" name="Picture 5" descr="Image result for ROTARY INTERNATIONAL LOGO">
            <a:extLst>
              <a:ext uri="{FF2B5EF4-FFF2-40B4-BE49-F238E27FC236}">
                <a16:creationId xmlns:a16="http://schemas.microsoft.com/office/drawing/2014/main" id="{90864E53-6614-264C-9964-AE3F932435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82871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685800" y="1066800"/>
            <a:ext cx="7434618" cy="94795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en-US" sz="32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ROTARY DISTRICT 6860</a:t>
            </a:r>
          </a:p>
          <a:p>
            <a:pPr algn="ctr"/>
            <a:r>
              <a:rPr lang="en-US" sz="32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MEMBERSHIP HISTORY</a:t>
            </a: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July 1, 2014 1, 2014	3,552 Rotarians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February 1, 2019		3,319 Rotarians</a:t>
            </a:r>
          </a:p>
          <a:p>
            <a:endParaRPr lang="en-US" sz="2400" dirty="0">
              <a:latin typeface="Georgia" charset="0"/>
              <a:ea typeface="Georgia" charset="0"/>
              <a:cs typeface="Georgia" charset="0"/>
            </a:endParaRPr>
          </a:p>
          <a:p>
            <a:endParaRPr lang="en-US" sz="2400" dirty="0">
              <a:latin typeface="Georgia" charset="0"/>
              <a:ea typeface="Georgia" charset="0"/>
              <a:cs typeface="Georgia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Losses			</a:t>
            </a:r>
            <a:r>
              <a:rPr lang="en-US" sz="2400" dirty="0">
                <a:solidFill>
                  <a:schemeClr val="accent2"/>
                </a:solidFill>
                <a:latin typeface="Georgia" charset="0"/>
                <a:ea typeface="Georgia" charset="0"/>
                <a:cs typeface="Georgia" charset="0"/>
              </a:rPr>
              <a:t>233 members </a:t>
            </a:r>
          </a:p>
          <a:p>
            <a:pPr lvl="8"/>
            <a:r>
              <a:rPr lang="en-US" sz="2400" dirty="0">
                <a:latin typeface="Georgia" charset="0"/>
                <a:ea typeface="Georgia" charset="0"/>
                <a:cs typeface="Georgia" charset="0"/>
              </a:rPr>
              <a:t>	(5 Rotary years)</a:t>
            </a:r>
          </a:p>
          <a:p>
            <a:pPr algn="ctr"/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b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000" b="1" dirty="0">
                <a:latin typeface="Georgia" charset="0"/>
                <a:ea typeface="Georgia" charset="0"/>
                <a:cs typeface="Georgia" charset="0"/>
              </a:rPr>
              <a:t>	             </a:t>
            </a:r>
            <a:endParaRPr lang="en-US" sz="2000" b="1" dirty="0">
              <a:solidFill>
                <a:srgbClr val="FF0000"/>
              </a:solidFill>
              <a:latin typeface="Georgia" charset="0"/>
              <a:ea typeface="Georgia" charset="0"/>
              <a:cs typeface="Georgia" charset="0"/>
            </a:endParaRPr>
          </a:p>
          <a:p>
            <a:endParaRPr lang="en-US" sz="2000" b="1" dirty="0">
              <a:solidFill>
                <a:srgbClr val="FF0000"/>
              </a:solidFill>
              <a:latin typeface="Georgia" charset="0"/>
              <a:ea typeface="Georgia" charset="0"/>
              <a:cs typeface="Georgia" charset="0"/>
            </a:endParaRPr>
          </a:p>
          <a:p>
            <a:endParaRPr lang="en-US" sz="20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20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1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1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1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1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1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1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1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1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4" name="Picture 3" descr="Image result for ROTARY INTERNATIONAL LOGO">
            <a:extLst>
              <a:ext uri="{FF2B5EF4-FFF2-40B4-BE49-F238E27FC236}">
                <a16:creationId xmlns:a16="http://schemas.microsoft.com/office/drawing/2014/main" id="{2D43A307-863C-1148-A88C-3997892E74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595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 result for ROTARY INTERNATIONAL LOGO">
            <a:extLst>
              <a:ext uri="{FF2B5EF4-FFF2-40B4-BE49-F238E27FC236}">
                <a16:creationId xmlns:a16="http://schemas.microsoft.com/office/drawing/2014/main" id="{78B77737-C6D9-484D-9518-940081DE77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144" y="5486400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12E38CF-7A56-074D-8FFA-DAF71943CB9C}"/>
              </a:ext>
            </a:extLst>
          </p:cNvPr>
          <p:cNvSpPr txBox="1"/>
          <p:nvPr/>
        </p:nvSpPr>
        <p:spPr>
          <a:xfrm>
            <a:off x="457200" y="609600"/>
            <a:ext cx="803217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3FFF"/>
                </a:solidFill>
                <a:latin typeface="Georgia" panose="02040502050405020303" pitchFamily="18" charset="0"/>
              </a:rPr>
              <a:t>PRIP MARK MALONEY…</a:t>
            </a:r>
            <a:endParaRPr lang="en-US" sz="4000" b="1" dirty="0">
              <a:latin typeface="Georgia" panose="02040502050405020303" pitchFamily="18" charset="0"/>
            </a:endParaRPr>
          </a:p>
          <a:p>
            <a:endParaRPr lang="en-US" sz="4000" b="1" dirty="0">
              <a:latin typeface="Georgia" panose="02040502050405020303" pitchFamily="18" charset="0"/>
            </a:endParaRPr>
          </a:p>
          <a:p>
            <a:r>
              <a:rPr lang="en-US" sz="2000" b="1" dirty="0">
                <a:latin typeface="Georgia" panose="02040502050405020303" pitchFamily="18" charset="0"/>
              </a:rPr>
              <a:t>…”MEMBERSHIP IS ALL THAT STANDS BETWEEN A ROTARY THAT SERVES AND A ROTARY THAT DISAPPEARS…</a:t>
            </a:r>
          </a:p>
          <a:p>
            <a:endParaRPr lang="en-US" sz="2000" b="1" dirty="0">
              <a:latin typeface="Georgia" panose="02040502050405020303" pitchFamily="18" charset="0"/>
            </a:endParaRPr>
          </a:p>
          <a:p>
            <a:endParaRPr lang="en-US" sz="2000" b="1" dirty="0">
              <a:latin typeface="Georgia" panose="02040502050405020303" pitchFamily="18" charset="0"/>
            </a:endParaRPr>
          </a:p>
          <a:p>
            <a:endParaRPr lang="en-US" sz="2000" b="1" dirty="0">
              <a:latin typeface="Georgia" panose="02040502050405020303" pitchFamily="18" charset="0"/>
            </a:endParaRPr>
          </a:p>
          <a:p>
            <a:endParaRPr lang="en-US" sz="2000" b="1" dirty="0">
              <a:latin typeface="Georgia" panose="02040502050405020303" pitchFamily="18" charset="0"/>
            </a:endParaRPr>
          </a:p>
        </p:txBody>
      </p:sp>
      <p:pic>
        <p:nvPicPr>
          <p:cNvPr id="7170" name="Picture 2" descr="Image result for 2019 rotary international assembly gay maloney images">
            <a:extLst>
              <a:ext uri="{FF2B5EF4-FFF2-40B4-BE49-F238E27FC236}">
                <a16:creationId xmlns:a16="http://schemas.microsoft.com/office/drawing/2014/main" id="{FDCBFBDF-6065-5F4D-94B7-189222CF8F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3273307"/>
            <a:ext cx="3568944" cy="2673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718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Image result for ROTARY INTERNATIONAL LOGO">
            <a:extLst>
              <a:ext uri="{FF2B5EF4-FFF2-40B4-BE49-F238E27FC236}">
                <a16:creationId xmlns:a16="http://schemas.microsoft.com/office/drawing/2014/main" id="{26E4E349-1C93-1642-8D92-F093C2967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B4B0DD6D-5CD4-9C43-A475-4D17CD8BD744}"/>
              </a:ext>
            </a:extLst>
          </p:cNvPr>
          <p:cNvSpPr txBox="1"/>
          <p:nvPr/>
        </p:nvSpPr>
        <p:spPr>
          <a:xfrm>
            <a:off x="914400" y="914400"/>
            <a:ext cx="72390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1C3FFF"/>
                </a:solidFill>
                <a:latin typeface="Georgia" panose="02040502050405020303" pitchFamily="18" charset="0"/>
              </a:rPr>
              <a:t>How can we </a:t>
            </a:r>
          </a:p>
          <a:p>
            <a:pPr algn="ctr"/>
            <a:r>
              <a:rPr lang="en-US" sz="4000" b="1" dirty="0">
                <a:solidFill>
                  <a:srgbClr val="1C3FFF"/>
                </a:solidFill>
                <a:latin typeface="Georgia" panose="02040502050405020303" pitchFamily="18" charset="0"/>
              </a:rPr>
              <a:t>Grow members in </a:t>
            </a:r>
          </a:p>
          <a:p>
            <a:pPr algn="ctr"/>
            <a:r>
              <a:rPr lang="en-US" sz="4000" b="1" dirty="0">
                <a:solidFill>
                  <a:srgbClr val="1C3FFF"/>
                </a:solidFill>
                <a:latin typeface="Georgia" panose="02040502050405020303" pitchFamily="18" charset="0"/>
              </a:rPr>
              <a:t>District 6860 in 2019?</a:t>
            </a:r>
          </a:p>
          <a:p>
            <a:pPr algn="ctr"/>
            <a:endParaRPr lang="en-US" sz="4000" b="1" dirty="0">
              <a:solidFill>
                <a:srgbClr val="1C3FFF"/>
              </a:solidFill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eorgia" panose="02040502050405020303" pitchFamily="18" charset="0"/>
              </a:rPr>
              <a:t>ORGANIZED APPROACH: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eorgia" panose="02040502050405020303" pitchFamily="18" charset="0"/>
              </a:rPr>
              <a:t>Club Membership Committee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eorgia" panose="02040502050405020303" pitchFamily="18" charset="0"/>
              </a:rPr>
              <a:t>Classification System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b="1" dirty="0">
                <a:latin typeface="Georgia" panose="02040502050405020303" pitchFamily="18" charset="0"/>
              </a:rPr>
              <a:t>Forming New Clubs and New Rotaract Clubs</a:t>
            </a:r>
          </a:p>
          <a:p>
            <a:pPr lvl="1"/>
            <a:endParaRPr lang="en-US" sz="2000" b="1" dirty="0">
              <a:latin typeface="Georgia" panose="02040502050405020303" pitchFamily="18" charset="0"/>
            </a:endParaRPr>
          </a:p>
          <a:p>
            <a:pPr lvl="1"/>
            <a:endParaRPr lang="en-US" sz="2000" b="1" dirty="0">
              <a:latin typeface="Georgia" panose="02040502050405020303" pitchFamily="18" charset="0"/>
            </a:endParaRPr>
          </a:p>
          <a:p>
            <a:r>
              <a:rPr lang="en-US" sz="2000" b="1" dirty="0">
                <a:latin typeface="Georgia" panose="02040502050405020303" pitchFamily="18" charset="0"/>
              </a:rPr>
              <a:t>MEMBERSHIP RESOURCES…</a:t>
            </a:r>
            <a:endParaRPr lang="en-US" sz="3200" b="1" dirty="0">
              <a:latin typeface="Georgia" panose="02040502050405020303" pitchFamily="18" charset="0"/>
            </a:endParaRPr>
          </a:p>
          <a:p>
            <a:pPr algn="ctr"/>
            <a:endParaRPr lang="en-US" sz="32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2346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age result for ROTARY INTERNATIONAL LOGO">
            <a:extLst>
              <a:ext uri="{FF2B5EF4-FFF2-40B4-BE49-F238E27FC236}">
                <a16:creationId xmlns:a16="http://schemas.microsoft.com/office/drawing/2014/main" id="{D905CD70-CC62-5F41-AB14-0ED0C7CE59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2E47943-141F-6C48-8889-0206C9AEC460}"/>
              </a:ext>
            </a:extLst>
          </p:cNvPr>
          <p:cNvSpPr txBox="1"/>
          <p:nvPr/>
        </p:nvSpPr>
        <p:spPr>
          <a:xfrm>
            <a:off x="533400" y="228600"/>
            <a:ext cx="7937256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b="1" dirty="0">
              <a:solidFill>
                <a:srgbClr val="1C3FFF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3200" b="1" dirty="0">
                <a:solidFill>
                  <a:srgbClr val="1C3FFF"/>
                </a:solidFill>
                <a:latin typeface="Georgia" panose="02040502050405020303" pitchFamily="18" charset="0"/>
              </a:rPr>
              <a:t>Consider these IDEAS!!!!</a:t>
            </a:r>
          </a:p>
          <a:p>
            <a:endParaRPr lang="en-US" sz="24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Use the “People of Action” Campaign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Develop a Membership Competition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Meals “pay as you go” or optional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Live stream on Facebook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Have one meeting a month as a social and invite friends/perspective members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Develop a Satellite Club that meets at a different time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Host an Open House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Establish a new member Mentor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Give the Membership Satisfaction Survey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Every member has a role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Recognize member achievements</a:t>
            </a:r>
          </a:p>
          <a:p>
            <a:endParaRPr lang="en-US" sz="28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62304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239A71D-0A7C-B847-B8D6-D08CD6689237}"/>
              </a:ext>
            </a:extLst>
          </p:cNvPr>
          <p:cNvSpPr/>
          <p:nvPr/>
        </p:nvSpPr>
        <p:spPr>
          <a:xfrm>
            <a:off x="609600" y="152400"/>
            <a:ext cx="8534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b="1" dirty="0">
              <a:latin typeface="Georgia" panose="02040502050405020303" pitchFamily="18" charset="0"/>
            </a:endParaRPr>
          </a:p>
          <a:p>
            <a:pPr algn="ctr"/>
            <a:endParaRPr lang="en-US" b="1" dirty="0">
              <a:latin typeface="Georgia" panose="02040502050405020303" pitchFamily="18" charset="0"/>
            </a:endParaRPr>
          </a:p>
          <a:p>
            <a:pPr algn="ctr"/>
            <a:r>
              <a:rPr lang="en-US" sz="3600" b="1" dirty="0">
                <a:solidFill>
                  <a:srgbClr val="1C3FFF"/>
                </a:solidFill>
                <a:latin typeface="Georgia" panose="02040502050405020303" pitchFamily="18" charset="0"/>
              </a:rPr>
              <a:t>MEMBERSHIP ACTION PLAN????</a:t>
            </a:r>
          </a:p>
          <a:p>
            <a:pPr algn="ctr"/>
            <a:endParaRPr lang="en-US" sz="2800" b="1" dirty="0">
              <a:solidFill>
                <a:srgbClr val="1C3FFF"/>
              </a:solidFill>
              <a:latin typeface="Georgia" panose="02040502050405020303" pitchFamily="18" charset="0"/>
            </a:endParaRPr>
          </a:p>
          <a:p>
            <a:pPr algn="ctr"/>
            <a:r>
              <a:rPr lang="en-US" sz="2800" b="1" dirty="0">
                <a:latin typeface="Georgia" panose="02040502050405020303" pitchFamily="18" charset="0"/>
              </a:rPr>
              <a:t>(What can YOU do?)</a:t>
            </a:r>
          </a:p>
          <a:p>
            <a:pPr algn="ctr"/>
            <a:endParaRPr lang="en-US" sz="3600" b="1" dirty="0">
              <a:solidFill>
                <a:srgbClr val="1C3FFF"/>
              </a:solidFill>
              <a:latin typeface="Georgia" panose="02040502050405020303" pitchFamily="18" charset="0"/>
            </a:endParaRPr>
          </a:p>
          <a:p>
            <a:pPr algn="ctr"/>
            <a:endParaRPr lang="en-US" sz="3600" b="1" dirty="0">
              <a:solidFill>
                <a:srgbClr val="1C3FFF"/>
              </a:solidFill>
              <a:latin typeface="Georgia" panose="02040502050405020303" pitchFamily="18" charset="0"/>
            </a:endParaRPr>
          </a:p>
          <a:p>
            <a:pPr lvl="1" algn="ctr"/>
            <a:r>
              <a:rPr lang="en-US" sz="3600" b="1" dirty="0">
                <a:solidFill>
                  <a:srgbClr val="1C3FFF"/>
                </a:solidFill>
                <a:latin typeface="Georgia" panose="02040502050405020303" pitchFamily="18" charset="0"/>
              </a:rPr>
              <a:t> </a:t>
            </a:r>
            <a:r>
              <a:rPr lang="en-US" sz="4000" b="1" dirty="0">
                <a:solidFill>
                  <a:srgbClr val="1C3FFF"/>
                </a:solidFill>
                <a:latin typeface="Georgia" panose="02040502050405020303" pitchFamily="18" charset="0"/>
              </a:rPr>
              <a:t>Comments</a:t>
            </a:r>
          </a:p>
          <a:p>
            <a:pPr lvl="1" algn="ctr"/>
            <a:r>
              <a:rPr lang="en-US" sz="4000" b="1" dirty="0">
                <a:solidFill>
                  <a:srgbClr val="1C3FFF"/>
                </a:solidFill>
                <a:latin typeface="Georgia" panose="02040502050405020303" pitchFamily="18" charset="0"/>
              </a:rPr>
              <a:t> and</a:t>
            </a:r>
          </a:p>
          <a:p>
            <a:pPr algn="ctr"/>
            <a:r>
              <a:rPr lang="en-US" sz="4000" b="1" dirty="0">
                <a:solidFill>
                  <a:srgbClr val="1C3FFF"/>
                </a:solidFill>
                <a:latin typeface="Georgia" panose="02040502050405020303" pitchFamily="18" charset="0"/>
              </a:rPr>
              <a:t> 	Questions?</a:t>
            </a:r>
          </a:p>
        </p:txBody>
      </p:sp>
      <p:pic>
        <p:nvPicPr>
          <p:cNvPr id="3" name="Picture 2" descr="Image result for ROTARY INTERNATIONAL LOGO">
            <a:extLst>
              <a:ext uri="{FF2B5EF4-FFF2-40B4-BE49-F238E27FC236}">
                <a16:creationId xmlns:a16="http://schemas.microsoft.com/office/drawing/2014/main" id="{D199E960-459F-C845-8210-ECFCD0DFD7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4148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2500" y="685800"/>
            <a:ext cx="7239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MEMBERSHIP</a:t>
            </a: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r>
              <a:rPr lang="en-US" sz="3200" b="1" dirty="0">
                <a:latin typeface="Georgia" charset="0"/>
                <a:ea typeface="Georgia" charset="0"/>
                <a:cs typeface="Georgia" charset="0"/>
              </a:rPr>
              <a:t>Rotary’s greatest asset!</a:t>
            </a: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  <a:p>
            <a:pPr algn="ctr"/>
            <a:endParaRPr lang="en-US" sz="3200" b="1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5" name="Picture 6" descr="Image result for ROTARY INTERNATIONAL LOGO">
            <a:extLst>
              <a:ext uri="{FF2B5EF4-FFF2-40B4-BE49-F238E27FC236}">
                <a16:creationId xmlns:a16="http://schemas.microsoft.com/office/drawing/2014/main" id="{B0FBCA20-6ED3-D64A-8A9E-0B8D18D2F5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384" y="5638800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https://www.dacdb.com/Rotary/Accounts/6860/assets/cd_Madison%20Tree_Planting%20_300.jpg">
            <a:extLst>
              <a:ext uri="{FF2B5EF4-FFF2-40B4-BE49-F238E27FC236}">
                <a16:creationId xmlns:a16="http://schemas.microsoft.com/office/drawing/2014/main" id="{73E87209-7BA3-0845-B7E8-978BE9F2A1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2782183"/>
            <a:ext cx="4422384" cy="3316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976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Image result for ROTARY INTERNATIONAL LOGO">
            <a:extLst>
              <a:ext uri="{FF2B5EF4-FFF2-40B4-BE49-F238E27FC236}">
                <a16:creationId xmlns:a16="http://schemas.microsoft.com/office/drawing/2014/main" id="{35D42CC8-8376-1144-9719-795121090B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2264" y="5762327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0C0AE32-5797-8141-BE24-D8A792F9B719}"/>
              </a:ext>
            </a:extLst>
          </p:cNvPr>
          <p:cNvSpPr txBox="1"/>
          <p:nvPr/>
        </p:nvSpPr>
        <p:spPr>
          <a:xfrm>
            <a:off x="457200" y="990600"/>
            <a:ext cx="8122920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1C3FFF"/>
                </a:solidFill>
                <a:latin typeface="Georgia" panose="02040502050405020303" pitchFamily="18" charset="0"/>
              </a:rPr>
              <a:t>WHO ARE ROTARY MEMBERS?</a:t>
            </a:r>
          </a:p>
          <a:p>
            <a:endParaRPr lang="en-US" sz="3600" b="1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latin typeface="Georgia" panose="02040502050405020303" pitchFamily="18" charset="0"/>
              </a:rPr>
              <a:t>PEOPLE</a:t>
            </a:r>
            <a:r>
              <a:rPr lang="en-US" sz="2000" b="1" dirty="0">
                <a:latin typeface="Georgia" panose="02040502050405020303" pitchFamily="18" charset="0"/>
              </a:rPr>
              <a:t> of all ages…young professionals, recent retirees</a:t>
            </a:r>
          </a:p>
          <a:p>
            <a:endParaRPr lang="en-US" sz="2000" b="1" dirty="0">
              <a:latin typeface="Georgia" panose="02040502050405020303" pitchFamily="18" charset="0"/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Georgia" panose="02040502050405020303" pitchFamily="18" charset="0"/>
              </a:rPr>
              <a:t>INTERESTS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Georgia" panose="02040502050405020303" pitchFamily="18" charset="0"/>
              </a:rPr>
              <a:t>PROFESSIONS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Georgia" panose="02040502050405020303" pitchFamily="18" charset="0"/>
              </a:rPr>
              <a:t>PURPOSE SEEKERS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Georgia" panose="02040502050405020303" pitchFamily="18" charset="0"/>
              </a:rPr>
              <a:t>VOLUNTEERS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Georgia" panose="02040502050405020303" pitchFamily="18" charset="0"/>
              </a:rPr>
              <a:t>LEADERS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Georgia" panose="02040502050405020303" pitchFamily="18" charset="0"/>
              </a:rPr>
              <a:t>*****WOMEN</a:t>
            </a:r>
          </a:p>
          <a:p>
            <a:pPr lvl="3"/>
            <a:r>
              <a:rPr lang="en-US" b="1" dirty="0">
                <a:latin typeface="Georgia" panose="02040502050405020303" pitchFamily="18" charset="0"/>
              </a:rPr>
              <a:t>               ETHNIC MINORITIES,    			               	       UNDERREPREDSENTED GROUPS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b="1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1125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797384"/>
            <a:ext cx="7543800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Is your club diverse?</a:t>
            </a:r>
          </a:p>
          <a:p>
            <a:endParaRPr lang="en-US" sz="4000" b="1" dirty="0">
              <a:solidFill>
                <a:srgbClr val="1C3FFF"/>
              </a:solidFill>
              <a:latin typeface="Georgia" charset="0"/>
              <a:ea typeface="Georgia" charset="0"/>
              <a:cs typeface="Georgia" charset="0"/>
            </a:endParaRPr>
          </a:p>
          <a:p>
            <a:endParaRPr lang="en-US" sz="1400" b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     Do members mirror your community? </a:t>
            </a:r>
          </a:p>
          <a:p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		</a:t>
            </a:r>
          </a:p>
          <a:p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     </a:t>
            </a:r>
            <a:endParaRPr lang="en-US" b="1" dirty="0"/>
          </a:p>
          <a:p>
            <a:pPr algn="ctr"/>
            <a:r>
              <a:rPr lang="en-US" sz="3200" b="1" i="1" dirty="0">
                <a:solidFill>
                  <a:srgbClr val="00B0F0"/>
                </a:solidFill>
                <a:latin typeface="Verdana" charset="0"/>
                <a:ea typeface="Verdana" charset="0"/>
                <a:cs typeface="Verdana" charset="0"/>
              </a:rPr>
              <a:t>A diverse club is able to address broader needs in the community.</a:t>
            </a:r>
          </a:p>
        </p:txBody>
      </p:sp>
      <p:pic>
        <p:nvPicPr>
          <p:cNvPr id="8" name="Picture 7" descr="Image result for ROTARY INTERNATIONAL LOGO">
            <a:extLst>
              <a:ext uri="{FF2B5EF4-FFF2-40B4-BE49-F238E27FC236}">
                <a16:creationId xmlns:a16="http://schemas.microsoft.com/office/drawing/2014/main" id="{E01F4B98-F065-4B47-927F-DFB22BE730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0274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990600"/>
            <a:ext cx="7696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F0"/>
                </a:solidFill>
                <a:latin typeface="Georgia" charset="0"/>
                <a:ea typeface="Georgia" charset="0"/>
                <a:cs typeface="Georgia" charset="0"/>
              </a:rPr>
              <a:t>    </a:t>
            </a:r>
            <a:r>
              <a:rPr lang="en-US" sz="40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Why did you join Rotary?</a:t>
            </a:r>
          </a:p>
          <a:p>
            <a:endParaRPr lang="en-US" sz="1200" b="1" dirty="0">
              <a:solidFill>
                <a:srgbClr val="00B0F0"/>
              </a:solidFill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7" name="Picture 6" descr="Image result for ROTARY INTERNATIONAL LOGO">
            <a:extLst>
              <a:ext uri="{FF2B5EF4-FFF2-40B4-BE49-F238E27FC236}">
                <a16:creationId xmlns:a16="http://schemas.microsoft.com/office/drawing/2014/main" id="{F751511E-E87B-A844-B2DF-AB611E1012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144" y="5486400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s://www.dacdb.com/Rotary/Accounts/6860/assets/cd_Trussville_Mexico1.jpg">
            <a:extLst>
              <a:ext uri="{FF2B5EF4-FFF2-40B4-BE49-F238E27FC236}">
                <a16:creationId xmlns:a16="http://schemas.microsoft.com/office/drawing/2014/main" id="{B051C57E-6363-FA4A-B6B1-4B28F24A57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2202580"/>
            <a:ext cx="3574539" cy="26742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www.dacdb.com/Rotary/Accounts/6860/assets/cd_SSKids_Harsha%20300.jpg">
            <a:extLst>
              <a:ext uri="{FF2B5EF4-FFF2-40B4-BE49-F238E27FC236}">
                <a16:creationId xmlns:a16="http://schemas.microsoft.com/office/drawing/2014/main" id="{26BF947C-4DF1-A64A-BCDD-06CC631636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968" y="2202580"/>
            <a:ext cx="3578832" cy="423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3949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599" y="914401"/>
            <a:ext cx="8200189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000" b="1" dirty="0">
              <a:solidFill>
                <a:srgbClr val="1C3FFF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40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Networking</a:t>
            </a:r>
          </a:p>
          <a:p>
            <a:r>
              <a:rPr lang="en-US" sz="40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Programs                   </a:t>
            </a:r>
          </a:p>
          <a:p>
            <a:r>
              <a:rPr lang="en-US" sz="40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Club Projects</a:t>
            </a:r>
          </a:p>
          <a:p>
            <a:r>
              <a:rPr lang="en-US" sz="40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Friendship</a:t>
            </a:r>
          </a:p>
          <a:p>
            <a:r>
              <a:rPr lang="en-US" sz="40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Fellowship</a:t>
            </a:r>
          </a:p>
          <a:p>
            <a:r>
              <a:rPr lang="en-US" sz="36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Family of Rotary Opportunities</a:t>
            </a:r>
            <a:r>
              <a:rPr lang="en-US" sz="3600" dirty="0">
                <a:latin typeface="Georgia" charset="0"/>
                <a:ea typeface="Georgia" charset="0"/>
                <a:cs typeface="Georgia" charset="0"/>
              </a:rPr>
              <a:t>	</a:t>
            </a:r>
          </a:p>
          <a:p>
            <a:r>
              <a:rPr lang="en-US" sz="2000" dirty="0">
                <a:latin typeface="Georgia" charset="0"/>
                <a:ea typeface="Georgia" charset="0"/>
                <a:cs typeface="Georgia" charset="0"/>
              </a:rPr>
              <a:t>	</a:t>
            </a:r>
          </a:p>
          <a:p>
            <a:endParaRPr lang="en-US" dirty="0"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7" name="Picture 6" descr="Image result for ROTARY INTERNATIONAL LOGO">
            <a:extLst>
              <a:ext uri="{FF2B5EF4-FFF2-40B4-BE49-F238E27FC236}">
                <a16:creationId xmlns:a16="http://schemas.microsoft.com/office/drawing/2014/main" id="{07461FD2-D9B4-3747-806C-418CEBF99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3144" y="5486400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https://www.dacdb.com/Rotary/Accounts/6860/assets/cd_BnB_2018_Crowd2.jpg">
            <a:extLst>
              <a:ext uri="{FF2B5EF4-FFF2-40B4-BE49-F238E27FC236}">
                <a16:creationId xmlns:a16="http://schemas.microsoft.com/office/drawing/2014/main" id="{FA3E64A1-352D-4947-A87A-F031C95E6D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3072" y="304800"/>
            <a:ext cx="4368800" cy="327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0300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81000" y="990600"/>
            <a:ext cx="82296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Georgia" charset="0"/>
                <a:ea typeface="Georgia" charset="0"/>
                <a:cs typeface="Georgia" charset="0"/>
              </a:rPr>
              <a:t>	Rotary is </a:t>
            </a:r>
            <a:r>
              <a:rPr lang="en-US" sz="36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FUN</a:t>
            </a:r>
            <a:r>
              <a:rPr lang="mr-IN" sz="3600" b="1" dirty="0">
                <a:latin typeface="Georgia" charset="0"/>
                <a:ea typeface="Georgia" charset="0"/>
                <a:cs typeface="Georgia" charset="0"/>
              </a:rPr>
              <a:t>…</a:t>
            </a:r>
            <a:endParaRPr lang="en-US" sz="3600" b="1" dirty="0">
              <a:latin typeface="Georgia" charset="0"/>
              <a:ea typeface="Georgia" charset="0"/>
              <a:cs typeface="Georgia" charset="0"/>
            </a:endParaRPr>
          </a:p>
          <a:p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b="1" dirty="0">
                <a:latin typeface="Georgia" charset="0"/>
                <a:ea typeface="Georgia" charset="0"/>
                <a:cs typeface="Georgia" charset="0"/>
              </a:rPr>
              <a:t>              		</a:t>
            </a: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Club Projects are</a:t>
            </a:r>
            <a:r>
              <a:rPr lang="en-US" sz="24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 FUN</a:t>
            </a: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.</a:t>
            </a:r>
          </a:p>
          <a:p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	            Socials are </a:t>
            </a:r>
            <a:r>
              <a:rPr lang="en-US" sz="24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FUN.</a:t>
            </a:r>
          </a:p>
          <a:p>
            <a:endParaRPr lang="en-US" sz="2400" b="1" dirty="0">
              <a:solidFill>
                <a:srgbClr val="00B0F0"/>
              </a:solidFill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		  Service is  </a:t>
            </a:r>
            <a:r>
              <a:rPr lang="en-US" sz="24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FUN.</a:t>
            </a:r>
          </a:p>
          <a:p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	        	Meetings are </a:t>
            </a:r>
            <a:r>
              <a:rPr lang="en-US" sz="24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FUN.</a:t>
            </a:r>
          </a:p>
          <a:p>
            <a:endParaRPr lang="en-US" sz="2000" b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dirty="0">
                <a:latin typeface="Georgia" charset="0"/>
                <a:ea typeface="Georgia" charset="0"/>
                <a:cs typeface="Georgia" charset="0"/>
              </a:rPr>
              <a:t>	</a:t>
            </a:r>
          </a:p>
        </p:txBody>
      </p:sp>
      <p:pic>
        <p:nvPicPr>
          <p:cNvPr id="5" name="Picture 4" descr="Image result for ROTARY INTERNATIONAL LOGO">
            <a:extLst>
              <a:ext uri="{FF2B5EF4-FFF2-40B4-BE49-F238E27FC236}">
                <a16:creationId xmlns:a16="http://schemas.microsoft.com/office/drawing/2014/main" id="{478EA48D-07EA-7C47-A78D-60F62F91E8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1073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1105161"/>
            <a:ext cx="8001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 descr="Image result for ROTARY INTERNATIONAL LOGO">
            <a:extLst>
              <a:ext uri="{FF2B5EF4-FFF2-40B4-BE49-F238E27FC236}">
                <a16:creationId xmlns:a16="http://schemas.microsoft.com/office/drawing/2014/main" id="{41EF146D-826F-BA46-84A1-4E9F48F691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98BF656-2008-3447-8C0E-9BD4EA8B54FC}"/>
              </a:ext>
            </a:extLst>
          </p:cNvPr>
          <p:cNvSpPr/>
          <p:nvPr/>
        </p:nvSpPr>
        <p:spPr>
          <a:xfrm>
            <a:off x="838200" y="797511"/>
            <a:ext cx="7391400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endParaRPr lang="en-US" sz="2800" b="1" dirty="0">
              <a:latin typeface="Georgia" panose="02040502050405020303" pitchFamily="18" charset="0"/>
            </a:endParaRPr>
          </a:p>
          <a:p>
            <a:pPr lvl="1"/>
            <a:r>
              <a:rPr lang="en-US" sz="2000" b="1" dirty="0">
                <a:latin typeface="Georgia" panose="02040502050405020303" pitchFamily="18" charset="0"/>
              </a:rPr>
              <a:t>Lack of engagement</a:t>
            </a:r>
          </a:p>
          <a:p>
            <a:pPr lvl="1"/>
            <a:endParaRPr lang="en-US" sz="2000" b="1" dirty="0">
              <a:latin typeface="Georgia" panose="02040502050405020303" pitchFamily="18" charset="0"/>
            </a:endParaRPr>
          </a:p>
          <a:p>
            <a:pPr lvl="1"/>
            <a:r>
              <a:rPr lang="en-US" sz="2000" b="1" dirty="0">
                <a:latin typeface="Georgia" panose="02040502050405020303" pitchFamily="18" charset="0"/>
              </a:rPr>
              <a:t>Club experience not enjoyable or meaningful</a:t>
            </a:r>
          </a:p>
          <a:p>
            <a:pPr lvl="1"/>
            <a:endParaRPr lang="en-US" sz="2000" b="1" dirty="0">
              <a:latin typeface="Georgia" panose="02040502050405020303" pitchFamily="18" charset="0"/>
            </a:endParaRPr>
          </a:p>
          <a:p>
            <a:pPr lvl="1"/>
            <a:r>
              <a:rPr lang="en-US" sz="2000" b="1" dirty="0">
                <a:latin typeface="Georgia" panose="02040502050405020303" pitchFamily="18" charset="0"/>
              </a:rPr>
              <a:t>Unmet expectations</a:t>
            </a:r>
          </a:p>
          <a:p>
            <a:pPr lvl="1"/>
            <a:endParaRPr lang="en-US" sz="2000" b="1" dirty="0">
              <a:latin typeface="Georgia" panose="02040502050405020303" pitchFamily="18" charset="0"/>
            </a:endParaRPr>
          </a:p>
          <a:p>
            <a:pPr lvl="1"/>
            <a:r>
              <a:rPr lang="en-US" sz="2000" b="1" dirty="0">
                <a:latin typeface="Georgia" panose="02040502050405020303" pitchFamily="18" charset="0"/>
              </a:rPr>
              <a:t>No programs or activities of interest</a:t>
            </a:r>
          </a:p>
          <a:p>
            <a:pPr lvl="1"/>
            <a:endParaRPr lang="en-US" sz="2000" b="1" dirty="0">
              <a:latin typeface="Georgia" panose="02040502050405020303" pitchFamily="18" charset="0"/>
            </a:endParaRPr>
          </a:p>
          <a:p>
            <a:pPr lvl="1"/>
            <a:r>
              <a:rPr lang="en-US" sz="2000" b="1" dirty="0">
                <a:latin typeface="Georgia" panose="02040502050405020303" pitchFamily="18" charset="0"/>
              </a:rPr>
              <a:t>Lacking service or leadership opportunities</a:t>
            </a:r>
          </a:p>
          <a:p>
            <a:pPr lvl="1"/>
            <a:endParaRPr lang="en-US" sz="2000" b="1" dirty="0">
              <a:latin typeface="Georgia" panose="02040502050405020303" pitchFamily="18" charset="0"/>
            </a:endParaRPr>
          </a:p>
          <a:p>
            <a:pPr lvl="1"/>
            <a:r>
              <a:rPr lang="en-US" sz="2000" b="1" dirty="0">
                <a:latin typeface="Georgia" panose="02040502050405020303" pitchFamily="18" charset="0"/>
              </a:rPr>
              <a:t>Schedule conflicts</a:t>
            </a:r>
          </a:p>
          <a:p>
            <a:pPr lvl="1"/>
            <a:endParaRPr lang="en-US" sz="2000" b="1" dirty="0">
              <a:latin typeface="Georgia" panose="02040502050405020303" pitchFamily="18" charset="0"/>
            </a:endParaRPr>
          </a:p>
          <a:p>
            <a:pPr lvl="1"/>
            <a:r>
              <a:rPr lang="en-US" sz="2400" b="1" dirty="0">
                <a:latin typeface="Georgia" panose="02040502050405020303" pitchFamily="18" charset="0"/>
              </a:rPr>
              <a:t>TIME AND MONEY (provide value)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EABBCDA-170E-314C-A819-9D5A3037F89D}"/>
              </a:ext>
            </a:extLst>
          </p:cNvPr>
          <p:cNvSpPr txBox="1"/>
          <p:nvPr/>
        </p:nvSpPr>
        <p:spPr>
          <a:xfrm>
            <a:off x="838200" y="381000"/>
            <a:ext cx="74980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3FFF"/>
                </a:solidFill>
                <a:latin typeface="Georgia" panose="02040502050405020303" pitchFamily="18" charset="0"/>
              </a:rPr>
              <a:t>WHY DO MEMBERS LEAVE ROTARY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312962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90600"/>
            <a:ext cx="78486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1C3FFF"/>
                </a:solidFill>
                <a:latin typeface="Georgia" charset="0"/>
                <a:ea typeface="Georgia" charset="0"/>
                <a:cs typeface="Georgia" charset="0"/>
              </a:rPr>
              <a:t>What is your Rotary Club’s “Impression”? </a:t>
            </a:r>
          </a:p>
          <a:p>
            <a:endParaRPr lang="en-US" sz="2000" b="1" dirty="0">
              <a:latin typeface="Georgia" charset="0"/>
              <a:ea typeface="Georgia" charset="0"/>
              <a:cs typeface="Georgia" charset="0"/>
            </a:endParaRPr>
          </a:p>
          <a:p>
            <a:r>
              <a:rPr lang="en-US" sz="2000" b="1" dirty="0">
                <a:latin typeface="Georgia" charset="0"/>
                <a:ea typeface="Georgia" charset="0"/>
                <a:cs typeface="Georgia" charset="0"/>
              </a:rPr>
              <a:t>      </a:t>
            </a: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Are your club’s meetings?</a:t>
            </a:r>
          </a:p>
          <a:p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pPr marL="800100" lvl="1" indent="-342900">
              <a:buFont typeface="Wingdings" charset="2"/>
              <a:buChar char="§"/>
            </a:pP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Friendly with welcoming hospitality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Meeting room attractive, comfortable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Meeting time compatible/flexible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Interesting, relevant programs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Food equals cost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Meeting starts &amp; ends on time</a:t>
            </a:r>
          </a:p>
          <a:p>
            <a:pPr marL="800100" lvl="1" indent="-342900">
              <a:buFont typeface="Wingdings" charset="2"/>
              <a:buChar char="§"/>
            </a:pP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Time for fellowship</a:t>
            </a:r>
          </a:p>
          <a:p>
            <a:pPr lvl="1"/>
            <a:endParaRPr lang="en-US" sz="2400" b="1" dirty="0">
              <a:latin typeface="Georgia" charset="0"/>
              <a:ea typeface="Georgia" charset="0"/>
              <a:cs typeface="Georgia" charset="0"/>
            </a:endParaRPr>
          </a:p>
          <a:p>
            <a:pPr marL="800100" lvl="1" indent="-342900">
              <a:buFont typeface="Wingdings" charset="2"/>
              <a:buChar char="§"/>
            </a:pPr>
            <a:r>
              <a:rPr lang="en-US" sz="2400" b="1" dirty="0">
                <a:latin typeface="Georgia" charset="0"/>
                <a:ea typeface="Georgia" charset="0"/>
                <a:cs typeface="Georgia" charset="0"/>
              </a:rPr>
              <a:t>Are your meetings </a:t>
            </a:r>
            <a:r>
              <a:rPr lang="en-US" sz="2400" b="1" dirty="0">
                <a:solidFill>
                  <a:srgbClr val="00B0F0"/>
                </a:solidFill>
                <a:latin typeface="Georgia" charset="0"/>
                <a:ea typeface="Georgia" charset="0"/>
                <a:cs typeface="Georgia" charset="0"/>
              </a:rPr>
              <a:t>FUN?</a:t>
            </a:r>
          </a:p>
          <a:p>
            <a:r>
              <a:rPr lang="en-US" dirty="0"/>
              <a:t>	</a:t>
            </a:r>
          </a:p>
          <a:p>
            <a:endParaRPr lang="en-US" dirty="0"/>
          </a:p>
        </p:txBody>
      </p:sp>
      <p:pic>
        <p:nvPicPr>
          <p:cNvPr id="6" name="Picture 5" descr="Image result for ROTARY INTERNATIONAL LOGO">
            <a:extLst>
              <a:ext uri="{FF2B5EF4-FFF2-40B4-BE49-F238E27FC236}">
                <a16:creationId xmlns:a16="http://schemas.microsoft.com/office/drawing/2014/main" id="{65F3A607-ADEA-DB46-9BFE-5DED12C0BD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629536"/>
            <a:ext cx="1307856" cy="4601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555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3752</TotalTime>
  <Words>443</Words>
  <Application>Microsoft Macintosh PowerPoint</Application>
  <PresentationFormat>On-screen Show (4:3)</PresentationFormat>
  <Paragraphs>215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Georgia</vt:lpstr>
      <vt:lpstr>Lucida Sans Unicode</vt:lpstr>
      <vt:lpstr>Verdana</vt:lpstr>
      <vt:lpstr>Wingdings</vt:lpstr>
      <vt:lpstr>Wingdings 2</vt:lpstr>
      <vt:lpstr>Wingdings 3</vt:lpstr>
      <vt:lpstr>Concourse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</dc:title>
  <dc:creator>Pat</dc:creator>
  <cp:lastModifiedBy>Pat Cross</cp:lastModifiedBy>
  <cp:revision>282</cp:revision>
  <cp:lastPrinted>2018-01-25T18:54:00Z</cp:lastPrinted>
  <dcterms:created xsi:type="dcterms:W3CDTF">2014-05-23T06:48:11Z</dcterms:created>
  <dcterms:modified xsi:type="dcterms:W3CDTF">2019-02-03T19:55:06Z</dcterms:modified>
</cp:coreProperties>
</file>