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73" r:id="rId2"/>
    <p:sldId id="374" r:id="rId3"/>
    <p:sldId id="354" r:id="rId4"/>
    <p:sldId id="358" r:id="rId5"/>
    <p:sldId id="359" r:id="rId6"/>
    <p:sldId id="360" r:id="rId7"/>
    <p:sldId id="372" r:id="rId8"/>
    <p:sldId id="357" r:id="rId9"/>
    <p:sldId id="356" r:id="rId10"/>
    <p:sldId id="361" r:id="rId11"/>
    <p:sldId id="364" r:id="rId12"/>
    <p:sldId id="365" r:id="rId13"/>
    <p:sldId id="366" r:id="rId14"/>
    <p:sldId id="367" r:id="rId15"/>
    <p:sldId id="368" r:id="rId16"/>
    <p:sldId id="369" r:id="rId17"/>
    <p:sldId id="370" r:id="rId18"/>
    <p:sldId id="3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Brunot" initials="KB" lastIdx="1" clrIdx="0">
    <p:extLst>
      <p:ext uri="{19B8F6BF-5375-455C-9EA6-DF929625EA0E}">
        <p15:presenceInfo xmlns:p15="http://schemas.microsoft.com/office/powerpoint/2012/main" userId="S::kpbrunot@ua.edu::9945d4df-3a81-46f5-a7d9-f7e6123756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2"/>
    <p:restoredTop sz="96743"/>
  </p:normalViewPr>
  <p:slideViewPr>
    <p:cSldViewPr snapToGrid="0" snapToObjects="1">
      <p:cViewPr>
        <p:scale>
          <a:sx n="89" d="100"/>
          <a:sy n="89" d="100"/>
        </p:scale>
        <p:origin x="168" y="92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0" d="100"/>
          <a:sy n="110" d="100"/>
        </p:scale>
        <p:origin x="396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FB7987-D735-2C4C-84EC-5733BD60BEE9}" type="datetimeFigureOut">
              <a:rPr lang="en-US" smtClean="0"/>
              <a:t>2/12/24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421C11-6872-D740-A409-37C4F32991E0}" type="slidenum">
              <a:rPr lang="en-US" smtClean="0"/>
              <a:t>‹#›</a:t>
            </a:fld>
            <a:endParaRPr lang="en-US"/>
          </a:p>
        </p:txBody>
      </p:sp>
    </p:spTree>
    <p:extLst>
      <p:ext uri="{BB962C8B-B14F-4D97-AF65-F5344CB8AC3E}">
        <p14:creationId xmlns:p14="http://schemas.microsoft.com/office/powerpoint/2010/main" val="261148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63627-8322-084A-BBB0-0B2DD3C090CB}" type="datetimeFigureOut">
              <a:rPr lang="en-US" smtClean="0"/>
              <a:t>2/12/24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F4DA33-5424-6E4B-B301-AA883C7A96FE}" type="slidenum">
              <a:rPr lang="en-US" smtClean="0"/>
              <a:t>‹#›</a:t>
            </a:fld>
            <a:endParaRPr lang="en-US"/>
          </a:p>
        </p:txBody>
      </p:sp>
    </p:spTree>
    <p:extLst>
      <p:ext uri="{BB962C8B-B14F-4D97-AF65-F5344CB8AC3E}">
        <p14:creationId xmlns:p14="http://schemas.microsoft.com/office/powerpoint/2010/main" val="201497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5C7404-87FA-6147-981B-1D2872CA1F8B}" type="datetime1">
              <a:rPr lang="en-US" smtClean="0"/>
              <a:t>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solidFill>
                  <a:srgbClr val="005493"/>
                </a:solidFill>
              </a:defRPr>
            </a:lvl1pPr>
          </a:lstStyle>
          <a:p>
            <a:fld id="{6405CE88-A4C8-9945-BA63-FF2EC6B0362D}" type="slidenum">
              <a:rPr lang="en-US" smtClean="0"/>
              <a:pPr/>
              <a:t>‹#›</a:t>
            </a:fld>
            <a:endParaRPr lang="en-US" dirty="0"/>
          </a:p>
        </p:txBody>
      </p:sp>
    </p:spTree>
    <p:extLst>
      <p:ext uri="{BB962C8B-B14F-4D97-AF65-F5344CB8AC3E}">
        <p14:creationId xmlns:p14="http://schemas.microsoft.com/office/powerpoint/2010/main" val="53833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A486F-6521-B148-8CD3-CBF505858257}" type="datetime1">
              <a:rPr lang="en-US" smtClean="0"/>
              <a:t>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61282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557BC2-72B0-BA45-AD63-91114358A642}" type="datetime1">
              <a:rPr lang="en-US" smtClean="0"/>
              <a:t>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41411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C3076-1693-6243-A7D2-E40DE3C59A80}" type="datetime1">
              <a:rPr lang="en-US" smtClean="0"/>
              <a:t>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solidFill>
                  <a:srgbClr val="005493"/>
                </a:solidFill>
              </a:defRPr>
            </a:lvl1pPr>
          </a:lstStyle>
          <a:p>
            <a:fld id="{6405CE88-A4C8-9945-BA63-FF2EC6B0362D}" type="slidenum">
              <a:rPr lang="en-US" smtClean="0"/>
              <a:pPr/>
              <a:t>‹#›</a:t>
            </a:fld>
            <a:endParaRPr lang="en-US" dirty="0"/>
          </a:p>
        </p:txBody>
      </p:sp>
    </p:spTree>
    <p:extLst>
      <p:ext uri="{BB962C8B-B14F-4D97-AF65-F5344CB8AC3E}">
        <p14:creationId xmlns:p14="http://schemas.microsoft.com/office/powerpoint/2010/main" val="38827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BF442B-BC37-1040-ADF1-43F67AC6BAC3}" type="datetime1">
              <a:rPr lang="en-US" smtClean="0"/>
              <a:t>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solidFill>
                  <a:srgbClr val="005493"/>
                </a:solidFill>
              </a:defRPr>
            </a:lvl1pPr>
          </a:lstStyle>
          <a:p>
            <a:fld id="{6405CE88-A4C8-9945-BA63-FF2EC6B0362D}" type="slidenum">
              <a:rPr lang="en-US" smtClean="0"/>
              <a:pPr/>
              <a:t>‹#›</a:t>
            </a:fld>
            <a:endParaRPr lang="en-US" dirty="0"/>
          </a:p>
        </p:txBody>
      </p:sp>
    </p:spTree>
    <p:extLst>
      <p:ext uri="{BB962C8B-B14F-4D97-AF65-F5344CB8AC3E}">
        <p14:creationId xmlns:p14="http://schemas.microsoft.com/office/powerpoint/2010/main" val="171660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8E54A5-B4EA-AF4A-AD64-FEB87108F2CD}" type="datetime1">
              <a:rPr lang="en-US" smtClean="0"/>
              <a:t>2/12/24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170130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6DDD83-F88A-AC4F-B9E4-7D2F30E11528}" type="datetime1">
              <a:rPr lang="en-US" smtClean="0"/>
              <a:t>2/12/24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13924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ED93FD-939E-2E4B-8529-3000A196D2CD}" type="datetime1">
              <a:rPr lang="en-US" smtClean="0"/>
              <a:t>2/12/24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176478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EF9E5-BA35-DA46-ABFB-44B413559DBB}" type="datetime1">
              <a:rPr lang="en-US" smtClean="0"/>
              <a:t>2/12/24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2399" y="107950"/>
            <a:ext cx="685801" cy="387350"/>
          </a:xfrm>
        </p:spPr>
        <p:txBody>
          <a:bodyPr/>
          <a:lstStyle>
            <a:lvl1pPr>
              <a:defRPr sz="2000" b="1">
                <a:solidFill>
                  <a:schemeClr val="bg1"/>
                </a:solidFill>
              </a:defRPr>
            </a:lvl1pPr>
          </a:lstStyle>
          <a:p>
            <a:fld id="{6405CE88-A4C8-9945-BA63-FF2EC6B0362D}" type="slidenum">
              <a:rPr lang="en-US" smtClean="0"/>
              <a:pPr/>
              <a:t>‹#›</a:t>
            </a:fld>
            <a:endParaRPr lang="en-US" dirty="0"/>
          </a:p>
        </p:txBody>
      </p:sp>
    </p:spTree>
    <p:extLst>
      <p:ext uri="{BB962C8B-B14F-4D97-AF65-F5344CB8AC3E}">
        <p14:creationId xmlns:p14="http://schemas.microsoft.com/office/powerpoint/2010/main" val="192056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0C6440-A889-EA4F-9249-98778EAE393B}" type="datetime1">
              <a:rPr lang="en-US" smtClean="0"/>
              <a:t>2/12/24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5577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5353DB-F7B1-814D-8324-D139DBAEC484}" type="datetime1">
              <a:rPr lang="en-US" smtClean="0"/>
              <a:t>2/12/24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114232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35000">
              <a:schemeClr val="accent1">
                <a:lumMod val="0"/>
                <a:lumOff val="100000"/>
              </a:schemeClr>
            </a:gs>
            <a:gs pos="100000">
              <a:schemeClr val="accent1">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3CF8A-246A-4941-B3BB-217EAC2F116E}" type="datetime1">
              <a:rPr lang="en-US" smtClean="0"/>
              <a:t>2/12/24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5CE88-A4C8-9945-BA63-FF2EC6B0362D}" type="slidenum">
              <a:rPr lang="en-US" smtClean="0"/>
              <a:t>‹#›</a:t>
            </a:fld>
            <a:endParaRPr lang="en-US" dirty="0"/>
          </a:p>
        </p:txBody>
      </p:sp>
    </p:spTree>
    <p:extLst>
      <p:ext uri="{BB962C8B-B14F-4D97-AF65-F5344CB8AC3E}">
        <p14:creationId xmlns:p14="http://schemas.microsoft.com/office/powerpoint/2010/main" val="147798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ryanstallings@alabamaone.org" TargetMode="External"/><Relationship Id="rId2" Type="http://schemas.openxmlformats.org/officeDocument/2006/relationships/hyperlink" Target="mailto:htrawick@"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1C3C9-510D-0A44-A8D1-5C12480E0E91}"/>
              </a:ext>
            </a:extLst>
          </p:cNvPr>
          <p:cNvSpPr>
            <a:spLocks noGrp="1"/>
          </p:cNvSpPr>
          <p:nvPr>
            <p:ph type="sldNum" sz="quarter" idx="12"/>
          </p:nvPr>
        </p:nvSpPr>
        <p:spPr/>
        <p:txBody>
          <a:bodyPr/>
          <a:lstStyle/>
          <a:p>
            <a:fld id="{6405CE88-A4C8-9945-BA63-FF2EC6B0362D}" type="slidenum">
              <a:rPr lang="en-US" smtClean="0"/>
              <a:pPr/>
              <a:t>1</a:t>
            </a:fld>
            <a:endParaRPr lang="en-US" dirty="0"/>
          </a:p>
        </p:txBody>
      </p:sp>
      <p:sp>
        <p:nvSpPr>
          <p:cNvPr id="4" name="Subtitle 2">
            <a:extLst>
              <a:ext uri="{FF2B5EF4-FFF2-40B4-BE49-F238E27FC236}">
                <a16:creationId xmlns:a16="http://schemas.microsoft.com/office/drawing/2014/main" id="{E5D8486F-E342-EC44-91E3-BA29FACEA3CE}"/>
              </a:ext>
            </a:extLst>
          </p:cNvPr>
          <p:cNvSpPr txBox="1">
            <a:spLocks/>
          </p:cNvSpPr>
          <p:nvPr/>
        </p:nvSpPr>
        <p:spPr>
          <a:xfrm>
            <a:off x="1524000" y="2365959"/>
            <a:ext cx="9144000" cy="277395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Submitting the</a:t>
            </a:r>
          </a:p>
          <a:p>
            <a:pPr marL="0" indent="0" algn="ctr">
              <a:buNone/>
            </a:pPr>
            <a:r>
              <a:rPr lang="en-US" sz="4000" b="1" dirty="0">
                <a:solidFill>
                  <a:srgbClr val="005493"/>
                </a:solidFill>
                <a:latin typeface="Arial" charset="0"/>
                <a:ea typeface="Arial" charset="0"/>
                <a:cs typeface="Arial" charset="0"/>
              </a:rPr>
              <a:t>District Grant Final Report</a:t>
            </a:r>
          </a:p>
          <a:p>
            <a:pPr marL="0" indent="0" algn="ctr">
              <a:lnSpc>
                <a:spcPct val="100000"/>
              </a:lnSpc>
              <a:spcBef>
                <a:spcPts val="0"/>
              </a:spcBef>
              <a:buNone/>
            </a:pPr>
            <a:endParaRPr lang="en-US" sz="4000" b="1" dirty="0">
              <a:solidFill>
                <a:srgbClr val="005493"/>
              </a:solidFill>
              <a:latin typeface="Arial" charset="0"/>
              <a:ea typeface="Arial" charset="0"/>
              <a:cs typeface="Arial" charset="0"/>
            </a:endParaRPr>
          </a:p>
          <a:p>
            <a:pPr marL="0" indent="0" algn="ctr">
              <a:buNone/>
            </a:pPr>
            <a:r>
              <a:rPr lang="en-US" sz="3200" b="1" dirty="0">
                <a:solidFill>
                  <a:srgbClr val="005493"/>
                </a:solidFill>
                <a:latin typeface="Arial" charset="0"/>
                <a:ea typeface="Arial" charset="0"/>
                <a:cs typeface="Arial" charset="0"/>
              </a:rPr>
              <a:t>Deadline: May 31st</a:t>
            </a:r>
            <a:endParaRPr lang="en-US" sz="3200" b="1" baseline="30000" dirty="0">
              <a:solidFill>
                <a:srgbClr val="005493"/>
              </a:solidFill>
              <a:latin typeface="Arial" charset="0"/>
              <a:ea typeface="Arial" charset="0"/>
              <a:cs typeface="Arial" charset="0"/>
            </a:endParaRPr>
          </a:p>
          <a:p>
            <a:pPr marL="0" indent="0" algn="ctr">
              <a:buNone/>
            </a:pPr>
            <a:endParaRPr lang="en-US" sz="3200" b="1" dirty="0">
              <a:solidFill>
                <a:srgbClr val="005493"/>
              </a:solidFill>
              <a:latin typeface="Arial" charset="0"/>
              <a:ea typeface="Arial" charset="0"/>
              <a:cs typeface="Arial" charset="0"/>
            </a:endParaRPr>
          </a:p>
          <a:p>
            <a:pPr marL="0" indent="0" algn="ctr">
              <a:spcBef>
                <a:spcPts val="400"/>
              </a:spcBef>
              <a:buNone/>
            </a:pPr>
            <a:r>
              <a:rPr lang="en-US" sz="2000" dirty="0">
                <a:solidFill>
                  <a:srgbClr val="005493"/>
                </a:solidFill>
                <a:latin typeface="Arial" charset="0"/>
                <a:ea typeface="Arial" charset="0"/>
                <a:cs typeface="Arial" charset="0"/>
              </a:rPr>
              <a:t>(Remember…you can’t apply for a new grant until the Final Report</a:t>
            </a:r>
          </a:p>
          <a:p>
            <a:pPr marL="0" indent="0" algn="ctr">
              <a:spcBef>
                <a:spcPts val="400"/>
              </a:spcBef>
              <a:buNone/>
            </a:pPr>
            <a:r>
              <a:rPr lang="en-US" sz="2000" dirty="0">
                <a:solidFill>
                  <a:srgbClr val="005493"/>
                </a:solidFill>
                <a:latin typeface="Arial" charset="0"/>
                <a:ea typeface="Arial" charset="0"/>
                <a:cs typeface="Arial" charset="0"/>
              </a:rPr>
              <a:t>from your previous grant is submitted and approved.)</a:t>
            </a:r>
          </a:p>
        </p:txBody>
      </p:sp>
      <p:sp>
        <p:nvSpPr>
          <p:cNvPr id="3" name="Title 1">
            <a:extLst>
              <a:ext uri="{FF2B5EF4-FFF2-40B4-BE49-F238E27FC236}">
                <a16:creationId xmlns:a16="http://schemas.microsoft.com/office/drawing/2014/main" id="{1DAD06C1-DB9C-60C4-E281-030A8795CE1C}"/>
              </a:ext>
            </a:extLst>
          </p:cNvPr>
          <p:cNvSpPr txBox="1">
            <a:spLocks/>
          </p:cNvSpPr>
          <p:nvPr/>
        </p:nvSpPr>
        <p:spPr>
          <a:xfrm>
            <a:off x="4463159" y="680805"/>
            <a:ext cx="6747108" cy="12582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005493"/>
                </a:solidFill>
                <a:latin typeface="Arial" charset="0"/>
                <a:ea typeface="Arial" charset="0"/>
                <a:cs typeface="Arial" charset="0"/>
              </a:rPr>
              <a:t>Rotary District 6860</a:t>
            </a:r>
            <a:br>
              <a:rPr lang="en-US" sz="3600" b="1" dirty="0">
                <a:solidFill>
                  <a:srgbClr val="005493"/>
                </a:solidFill>
                <a:latin typeface="Arial" charset="0"/>
                <a:ea typeface="Arial" charset="0"/>
                <a:cs typeface="Arial" charset="0"/>
              </a:rPr>
            </a:br>
            <a:r>
              <a:rPr lang="en-US" sz="3600" b="1" dirty="0">
                <a:solidFill>
                  <a:srgbClr val="005493"/>
                </a:solidFill>
                <a:latin typeface="Arial" charset="0"/>
                <a:ea typeface="Arial" charset="0"/>
                <a:cs typeface="Arial" charset="0"/>
              </a:rPr>
              <a:t>District Grants</a:t>
            </a:r>
          </a:p>
        </p:txBody>
      </p:sp>
      <p:pic>
        <p:nvPicPr>
          <p:cNvPr id="5" name="Picture 4">
            <a:extLst>
              <a:ext uri="{FF2B5EF4-FFF2-40B4-BE49-F238E27FC236}">
                <a16:creationId xmlns:a16="http://schemas.microsoft.com/office/drawing/2014/main" id="{452E44AA-57AF-DE5C-3CC6-6C03C70A6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340" y="680805"/>
            <a:ext cx="2976366" cy="1118234"/>
          </a:xfrm>
          <a:prstGeom prst="rect">
            <a:avLst/>
          </a:prstGeom>
        </p:spPr>
      </p:pic>
    </p:spTree>
    <p:extLst>
      <p:ext uri="{BB962C8B-B14F-4D97-AF65-F5344CB8AC3E}">
        <p14:creationId xmlns:p14="http://schemas.microsoft.com/office/powerpoint/2010/main" val="23140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F7078F-577E-5A45-9974-E1A9D4E5AAAD}"/>
              </a:ext>
            </a:extLst>
          </p:cNvPr>
          <p:cNvSpPr>
            <a:spLocks noGrp="1"/>
          </p:cNvSpPr>
          <p:nvPr>
            <p:ph type="sldNum" sz="quarter" idx="12"/>
          </p:nvPr>
        </p:nvSpPr>
        <p:spPr/>
        <p:txBody>
          <a:bodyPr/>
          <a:lstStyle/>
          <a:p>
            <a:fld id="{6405CE88-A4C8-9945-BA63-FF2EC6B0362D}" type="slidenum">
              <a:rPr lang="en-US" smtClean="0"/>
              <a:pPr/>
              <a:t>10</a:t>
            </a:fld>
            <a:endParaRPr lang="en-US" dirty="0"/>
          </a:p>
        </p:txBody>
      </p:sp>
      <p:sp>
        <p:nvSpPr>
          <p:cNvPr id="3" name="TextBox 2">
            <a:extLst>
              <a:ext uri="{FF2B5EF4-FFF2-40B4-BE49-F238E27FC236}">
                <a16:creationId xmlns:a16="http://schemas.microsoft.com/office/drawing/2014/main" id="{91B74778-9ECC-524F-B848-9B1680E66A54}"/>
              </a:ext>
            </a:extLst>
          </p:cNvPr>
          <p:cNvSpPr txBox="1"/>
          <p:nvPr/>
        </p:nvSpPr>
        <p:spPr>
          <a:xfrm>
            <a:off x="139965" y="1086762"/>
            <a:ext cx="11933853" cy="430887"/>
          </a:xfrm>
          <a:prstGeom prst="rect">
            <a:avLst/>
          </a:prstGeom>
          <a:noFill/>
        </p:spPr>
        <p:txBody>
          <a:bodyPr wrap="square" rtlCol="0">
            <a:spAutoFit/>
          </a:bodyPr>
          <a:lstStyle/>
          <a:p>
            <a:pPr algn="ctr"/>
            <a:r>
              <a:rPr lang="en-US" sz="2200" dirty="0">
                <a:solidFill>
                  <a:srgbClr val="005493"/>
                </a:solidFill>
                <a:latin typeface="Arial" charset="0"/>
                <a:ea typeface="Arial" charset="0"/>
                <a:cs typeface="Arial" charset="0"/>
              </a:rPr>
              <a:t>When you have finished all steps, click on </a:t>
            </a:r>
            <a:r>
              <a:rPr lang="en-US" sz="2200" b="1" dirty="0">
                <a:solidFill>
                  <a:srgbClr val="005493"/>
                </a:solidFill>
                <a:latin typeface="Arial" charset="0"/>
                <a:ea typeface="Arial" charset="0"/>
                <a:cs typeface="Arial" charset="0"/>
              </a:rPr>
              <a:t>Save FINAL Report again</a:t>
            </a:r>
            <a:r>
              <a:rPr lang="en-US" sz="2200" dirty="0">
                <a:solidFill>
                  <a:srgbClr val="005493"/>
                </a:solidFill>
                <a:latin typeface="Arial" charset="0"/>
                <a:ea typeface="Arial" charset="0"/>
                <a:cs typeface="Arial" charset="0"/>
              </a:rPr>
              <a:t>.</a:t>
            </a:r>
          </a:p>
        </p:txBody>
      </p:sp>
      <p:sp>
        <p:nvSpPr>
          <p:cNvPr id="4" name="TextBox 3">
            <a:extLst>
              <a:ext uri="{FF2B5EF4-FFF2-40B4-BE49-F238E27FC236}">
                <a16:creationId xmlns:a16="http://schemas.microsoft.com/office/drawing/2014/main" id="{82D7897E-9DF1-E94F-B742-A5C2B37ACF2B}"/>
              </a:ext>
            </a:extLst>
          </p:cNvPr>
          <p:cNvSpPr txBox="1"/>
          <p:nvPr/>
        </p:nvSpPr>
        <p:spPr>
          <a:xfrm>
            <a:off x="666366" y="4384999"/>
            <a:ext cx="10881049" cy="1815882"/>
          </a:xfrm>
          <a:prstGeom prst="rect">
            <a:avLst/>
          </a:prstGeom>
          <a:noFill/>
        </p:spPr>
        <p:txBody>
          <a:bodyPr wrap="square" rtlCol="0">
            <a:spAutoFit/>
          </a:bodyPr>
          <a:lstStyle/>
          <a:p>
            <a:r>
              <a:rPr lang="en-US" sz="2000" dirty="0">
                <a:solidFill>
                  <a:srgbClr val="005493"/>
                </a:solidFill>
                <a:latin typeface="Arial" charset="0"/>
                <a:ea typeface="Arial" charset="0"/>
                <a:cs typeface="Arial" charset="0"/>
              </a:rPr>
              <a:t>Every time the </a:t>
            </a:r>
            <a:r>
              <a:rPr lang="en-US" sz="2000" b="1" dirty="0">
                <a:solidFill>
                  <a:srgbClr val="005493"/>
                </a:solidFill>
                <a:latin typeface="Arial" charset="0"/>
                <a:ea typeface="Arial" charset="0"/>
                <a:cs typeface="Arial" charset="0"/>
              </a:rPr>
              <a:t>Save Final Report button </a:t>
            </a:r>
            <a:r>
              <a:rPr lang="en-US" sz="2000" dirty="0">
                <a:solidFill>
                  <a:srgbClr val="005493"/>
                </a:solidFill>
                <a:latin typeface="Arial" charset="0"/>
                <a:ea typeface="Arial" charset="0"/>
                <a:cs typeface="Arial" charset="0"/>
              </a:rPr>
              <a:t>is clicked, a PDF file is created and saved in the </a:t>
            </a:r>
            <a:r>
              <a:rPr lang="en-US" sz="2000" b="1" dirty="0">
                <a:solidFill>
                  <a:srgbClr val="005493"/>
                </a:solidFill>
                <a:latin typeface="Arial" charset="0"/>
                <a:ea typeface="Arial" charset="0"/>
                <a:cs typeface="Arial" charset="0"/>
              </a:rPr>
              <a:t>DOCUMENTS</a:t>
            </a:r>
            <a:r>
              <a:rPr lang="en-US" sz="2000" dirty="0">
                <a:solidFill>
                  <a:srgbClr val="005493"/>
                </a:solidFill>
                <a:latin typeface="Arial" charset="0"/>
                <a:ea typeface="Arial" charset="0"/>
                <a:cs typeface="Arial" charset="0"/>
              </a:rPr>
              <a:t> tab. This file is named “</a:t>
            </a:r>
            <a:r>
              <a:rPr lang="en-US" sz="2000" dirty="0" err="1">
                <a:solidFill>
                  <a:srgbClr val="005493"/>
                </a:solidFill>
                <a:latin typeface="Arial" charset="0"/>
                <a:ea typeface="Arial" charset="0"/>
                <a:cs typeface="Arial" charset="0"/>
              </a:rPr>
              <a:t>FinalReport</a:t>
            </a:r>
            <a:r>
              <a:rPr lang="en-US" sz="2000" dirty="0">
                <a:solidFill>
                  <a:srgbClr val="005493"/>
                </a:solidFill>
                <a:latin typeface="Arial" charset="0"/>
                <a:ea typeface="Arial" charset="0"/>
                <a:cs typeface="Arial" charset="0"/>
              </a:rPr>
              <a:t>-&lt;encoded </a:t>
            </a:r>
            <a:r>
              <a:rPr lang="en-US" sz="2000" dirty="0" err="1">
                <a:solidFill>
                  <a:srgbClr val="005493"/>
                </a:solidFill>
                <a:latin typeface="Arial" charset="0"/>
                <a:ea typeface="Arial" charset="0"/>
                <a:cs typeface="Arial" charset="0"/>
              </a:rPr>
              <a:t>date_time</a:t>
            </a:r>
            <a:r>
              <a:rPr lang="en-US" sz="2000" dirty="0">
                <a:solidFill>
                  <a:srgbClr val="005493"/>
                </a:solidFill>
                <a:latin typeface="Arial" charset="0"/>
                <a:ea typeface="Arial" charset="0"/>
                <a:cs typeface="Arial" charset="0"/>
              </a:rPr>
              <a:t>&gt;.pdf”</a:t>
            </a:r>
          </a:p>
          <a:p>
            <a:endParaRPr lang="en-US" sz="1200" dirty="0">
              <a:solidFill>
                <a:srgbClr val="005493"/>
              </a:solidFill>
              <a:latin typeface="Arial" charset="0"/>
              <a:ea typeface="Arial" charset="0"/>
              <a:cs typeface="Arial" charset="0"/>
            </a:endParaRPr>
          </a:p>
          <a:p>
            <a:r>
              <a:rPr lang="en-US" sz="2000" b="1" dirty="0">
                <a:solidFill>
                  <a:srgbClr val="005493"/>
                </a:solidFill>
                <a:latin typeface="Arial" charset="0"/>
                <a:ea typeface="Arial" charset="0"/>
                <a:cs typeface="Arial" charset="0"/>
              </a:rPr>
              <a:t>PLEASE, PLEASE, PLEASE </a:t>
            </a:r>
            <a:r>
              <a:rPr lang="en-US" sz="2000" dirty="0">
                <a:solidFill>
                  <a:srgbClr val="005493"/>
                </a:solidFill>
                <a:latin typeface="Arial" charset="0"/>
                <a:ea typeface="Arial" charset="0"/>
                <a:cs typeface="Arial" charset="0"/>
              </a:rPr>
              <a:t>review that pdf to make sure all information has been included and you can see and read the documents and photos you uploaded. If something is missing and we have to unlock the grant, you will have to go through the signature process again.</a:t>
            </a:r>
          </a:p>
        </p:txBody>
      </p:sp>
      <p:pic>
        <p:nvPicPr>
          <p:cNvPr id="6" name="Picture 5">
            <a:extLst>
              <a:ext uri="{FF2B5EF4-FFF2-40B4-BE49-F238E27FC236}">
                <a16:creationId xmlns:a16="http://schemas.microsoft.com/office/drawing/2014/main" id="{DB343489-75A8-9B48-B46F-2678A53DF12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95826"/>
            <a:ext cx="12192000" cy="2664541"/>
          </a:xfrm>
          <a:prstGeom prst="rect">
            <a:avLst/>
          </a:prstGeom>
        </p:spPr>
      </p:pic>
      <p:cxnSp>
        <p:nvCxnSpPr>
          <p:cNvPr id="5" name="Straight Arrow Connector 4">
            <a:extLst>
              <a:ext uri="{FF2B5EF4-FFF2-40B4-BE49-F238E27FC236}">
                <a16:creationId xmlns:a16="http://schemas.microsoft.com/office/drawing/2014/main" id="{31602334-21C9-754B-BB81-8A3DA225C416}"/>
              </a:ext>
            </a:extLst>
          </p:cNvPr>
          <p:cNvCxnSpPr>
            <a:cxnSpLocks/>
          </p:cNvCxnSpPr>
          <p:nvPr/>
        </p:nvCxnSpPr>
        <p:spPr>
          <a:xfrm>
            <a:off x="6329363" y="1595826"/>
            <a:ext cx="1359061" cy="792395"/>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5BA931A-F09A-F74A-8E98-3A35BD8A78E9}"/>
              </a:ext>
            </a:extLst>
          </p:cNvPr>
          <p:cNvSpPr txBox="1"/>
          <p:nvPr/>
        </p:nvSpPr>
        <p:spPr>
          <a:xfrm>
            <a:off x="1038307" y="447134"/>
            <a:ext cx="9955514" cy="584775"/>
          </a:xfrm>
          <a:prstGeom prst="rect">
            <a:avLst/>
          </a:prstGeom>
          <a:noFill/>
        </p:spPr>
        <p:txBody>
          <a:bodyPr wrap="square" rtlCol="0">
            <a:spAutoFit/>
          </a:bodyPr>
          <a:lstStyle/>
          <a:p>
            <a:pPr algn="ctr"/>
            <a:r>
              <a:rPr lang="en-US" sz="3200" b="1" dirty="0">
                <a:solidFill>
                  <a:srgbClr val="005493"/>
                </a:solidFill>
                <a:highlight>
                  <a:srgbClr val="FFFF00"/>
                </a:highlight>
                <a:latin typeface="Arial" charset="0"/>
                <a:ea typeface="Arial" charset="0"/>
                <a:cs typeface="Arial" charset="0"/>
              </a:rPr>
              <a:t>Completing the Process</a:t>
            </a:r>
            <a:endParaRPr lang="en-US" sz="3200" dirty="0">
              <a:solidFill>
                <a:srgbClr val="005493"/>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CD090EF0-26D5-074C-30A6-8BE20FB2D37C}"/>
              </a:ext>
            </a:extLst>
          </p:cNvPr>
          <p:cNvSpPr/>
          <p:nvPr/>
        </p:nvSpPr>
        <p:spPr>
          <a:xfrm>
            <a:off x="2445488" y="1651634"/>
            <a:ext cx="1244010" cy="368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28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9F1C27-FBF1-7341-95D2-31AAEF7A8AD0}"/>
              </a:ext>
            </a:extLst>
          </p:cNvPr>
          <p:cNvSpPr>
            <a:spLocks noGrp="1"/>
          </p:cNvSpPr>
          <p:nvPr>
            <p:ph type="sldNum" sz="quarter" idx="12"/>
          </p:nvPr>
        </p:nvSpPr>
        <p:spPr/>
        <p:txBody>
          <a:bodyPr/>
          <a:lstStyle/>
          <a:p>
            <a:fld id="{6405CE88-A4C8-9945-BA63-FF2EC6B0362D}" type="slidenum">
              <a:rPr lang="en-US" smtClean="0"/>
              <a:pPr/>
              <a:t>11</a:t>
            </a:fld>
            <a:endParaRPr lang="en-US" dirty="0"/>
          </a:p>
        </p:txBody>
      </p:sp>
      <p:pic>
        <p:nvPicPr>
          <p:cNvPr id="3" name="Picture 2">
            <a:extLst>
              <a:ext uri="{FF2B5EF4-FFF2-40B4-BE49-F238E27FC236}">
                <a16:creationId xmlns:a16="http://schemas.microsoft.com/office/drawing/2014/main" id="{26FDD825-364E-6846-81F7-CA88689D24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6757" y="2467046"/>
            <a:ext cx="7786709" cy="4084255"/>
          </a:xfrm>
          <a:prstGeom prst="rect">
            <a:avLst/>
          </a:prstGeom>
        </p:spPr>
      </p:pic>
      <p:sp>
        <p:nvSpPr>
          <p:cNvPr id="4" name="TextBox 3">
            <a:extLst>
              <a:ext uri="{FF2B5EF4-FFF2-40B4-BE49-F238E27FC236}">
                <a16:creationId xmlns:a16="http://schemas.microsoft.com/office/drawing/2014/main" id="{BE5C3442-3AD9-CF49-8349-61877822D3D4}"/>
              </a:ext>
            </a:extLst>
          </p:cNvPr>
          <p:cNvSpPr txBox="1"/>
          <p:nvPr/>
        </p:nvSpPr>
        <p:spPr>
          <a:xfrm>
            <a:off x="1104123" y="407194"/>
            <a:ext cx="10341288" cy="1945213"/>
          </a:xfrm>
          <a:prstGeom prst="rect">
            <a:avLst/>
          </a:prstGeom>
          <a:noFill/>
        </p:spPr>
        <p:txBody>
          <a:bodyPr wrap="square" rtlCol="0">
            <a:spAutoFit/>
          </a:bodyPr>
          <a:lstStyle/>
          <a:p>
            <a:pPr algn="ctr"/>
            <a:r>
              <a:rPr lang="en-US" sz="2800" b="1" dirty="0">
                <a:solidFill>
                  <a:srgbClr val="005493"/>
                </a:solidFill>
                <a:latin typeface="Arial" charset="0"/>
                <a:ea typeface="Arial" charset="0"/>
                <a:cs typeface="Arial" charset="0"/>
              </a:rPr>
              <a:t>Next step: Click on </a:t>
            </a:r>
            <a:r>
              <a:rPr lang="en-US" sz="2800" b="1" dirty="0">
                <a:solidFill>
                  <a:srgbClr val="005493"/>
                </a:solidFill>
                <a:highlight>
                  <a:srgbClr val="FFFF00"/>
                </a:highlight>
                <a:latin typeface="Arial" charset="0"/>
                <a:ea typeface="Arial" charset="0"/>
                <a:cs typeface="Arial" charset="0"/>
              </a:rPr>
              <a:t>Club: Collect FINAL Signatures button</a:t>
            </a:r>
          </a:p>
          <a:p>
            <a:pPr algn="ctr"/>
            <a:endParaRPr lang="en-US" sz="1400" dirty="0">
              <a:solidFill>
                <a:srgbClr val="005493"/>
              </a:solidFill>
              <a:latin typeface="Arial" charset="0"/>
              <a:ea typeface="Arial" charset="0"/>
              <a:cs typeface="Arial" charset="0"/>
            </a:endParaRPr>
          </a:p>
          <a:p>
            <a:pPr marL="285750" indent="-285750">
              <a:buFont typeface="Arial" charset="0"/>
              <a:buChar char="•"/>
            </a:pPr>
            <a:r>
              <a:rPr lang="en-US" sz="2000" dirty="0">
                <a:solidFill>
                  <a:srgbClr val="005493"/>
                </a:solidFill>
                <a:latin typeface="Arial" charset="0"/>
                <a:ea typeface="Arial" charset="0"/>
                <a:cs typeface="Arial" charset="0"/>
              </a:rPr>
              <a:t>An email will be sent to each person in the </a:t>
            </a:r>
            <a:r>
              <a:rPr lang="en-US" sz="2000" b="1" dirty="0">
                <a:solidFill>
                  <a:srgbClr val="005493"/>
                </a:solidFill>
                <a:latin typeface="Arial" charset="0"/>
                <a:ea typeface="Arial" charset="0"/>
                <a:cs typeface="Arial" charset="0"/>
              </a:rPr>
              <a:t>Club Signatures</a:t>
            </a:r>
            <a:r>
              <a:rPr lang="en-US" sz="2000" dirty="0">
                <a:solidFill>
                  <a:srgbClr val="005493"/>
                </a:solidFill>
                <a:latin typeface="Arial" charset="0"/>
                <a:ea typeface="Arial" charset="0"/>
                <a:cs typeface="Arial" charset="0"/>
              </a:rPr>
              <a:t> list.</a:t>
            </a:r>
          </a:p>
          <a:p>
            <a:pPr marL="285750" indent="-285750">
              <a:buFont typeface="Arial" charset="0"/>
              <a:buChar char="•"/>
            </a:pPr>
            <a:r>
              <a:rPr lang="en-US" sz="2000" dirty="0">
                <a:solidFill>
                  <a:srgbClr val="005493"/>
                </a:solidFill>
                <a:latin typeface="Arial" charset="0"/>
                <a:ea typeface="Arial" charset="0"/>
                <a:cs typeface="Arial" charset="0"/>
              </a:rPr>
              <a:t>Two electronic signatures are required - one must be your current Club President. The second signature might be you or someone else designated to sign the grant.</a:t>
            </a:r>
          </a:p>
          <a:p>
            <a:pPr algn="ctr">
              <a:lnSpc>
                <a:spcPct val="150000"/>
              </a:lnSpc>
            </a:pPr>
            <a:r>
              <a:rPr lang="en-US" sz="1400" dirty="0">
                <a:solidFill>
                  <a:srgbClr val="005493"/>
                </a:solidFill>
                <a:latin typeface="Arial" charset="0"/>
                <a:ea typeface="Arial" charset="0"/>
                <a:cs typeface="Arial" charset="0"/>
              </a:rPr>
              <a:t>(NOTE: The </a:t>
            </a:r>
            <a:r>
              <a:rPr lang="en-US" sz="1400" b="1" dirty="0">
                <a:solidFill>
                  <a:srgbClr val="005493"/>
                </a:solidFill>
                <a:latin typeface="Arial" charset="0"/>
                <a:ea typeface="Arial" charset="0"/>
                <a:cs typeface="Arial" charset="0"/>
              </a:rPr>
              <a:t>SIGNATURES</a:t>
            </a:r>
            <a:r>
              <a:rPr lang="en-US" sz="1400" dirty="0">
                <a:solidFill>
                  <a:srgbClr val="005493"/>
                </a:solidFill>
                <a:latin typeface="Arial" charset="0"/>
                <a:ea typeface="Arial" charset="0"/>
                <a:cs typeface="Arial" charset="0"/>
              </a:rPr>
              <a:t> tab is </a:t>
            </a:r>
            <a:r>
              <a:rPr lang="en-US" sz="1400" u="sng" dirty="0">
                <a:solidFill>
                  <a:srgbClr val="005493"/>
                </a:solidFill>
                <a:latin typeface="Arial" charset="0"/>
                <a:ea typeface="Arial" charset="0"/>
                <a:cs typeface="Arial" charset="0"/>
              </a:rPr>
              <a:t>only for review</a:t>
            </a:r>
            <a:r>
              <a:rPr lang="en-US" sz="1400" dirty="0">
                <a:solidFill>
                  <a:srgbClr val="005493"/>
                </a:solidFill>
                <a:latin typeface="Arial" charset="0"/>
                <a:ea typeface="Arial" charset="0"/>
                <a:cs typeface="Arial" charset="0"/>
              </a:rPr>
              <a:t> of signature history and is filled automatically.)</a:t>
            </a:r>
          </a:p>
        </p:txBody>
      </p:sp>
      <p:sp>
        <p:nvSpPr>
          <p:cNvPr id="5" name="Freeform 4">
            <a:extLst>
              <a:ext uri="{FF2B5EF4-FFF2-40B4-BE49-F238E27FC236}">
                <a16:creationId xmlns:a16="http://schemas.microsoft.com/office/drawing/2014/main" id="{E823FA3C-0D13-E846-B24B-E3A64FB2A348}"/>
              </a:ext>
            </a:extLst>
          </p:cNvPr>
          <p:cNvSpPr>
            <a:spLocks/>
          </p:cNvSpPr>
          <p:nvPr/>
        </p:nvSpPr>
        <p:spPr bwMode="auto">
          <a:xfrm flipV="1">
            <a:off x="1858157" y="2914409"/>
            <a:ext cx="1880507" cy="1444042"/>
          </a:xfrm>
          <a:custGeom>
            <a:avLst/>
            <a:gdLst>
              <a:gd name="T0" fmla="+- 0 5297 5297"/>
              <a:gd name="T1" fmla="*/ T0 w 1212"/>
              <a:gd name="T2" fmla="+- 0 666 456"/>
              <a:gd name="T3" fmla="*/ 666 h 420"/>
              <a:gd name="T4" fmla="+- 0 5328 5297"/>
              <a:gd name="T5" fmla="*/ T4 w 1212"/>
              <a:gd name="T6" fmla="+- 0 600 456"/>
              <a:gd name="T7" fmla="*/ 600 h 420"/>
              <a:gd name="T8" fmla="+- 0 5388 5297"/>
              <a:gd name="T9" fmla="*/ T8 w 1212"/>
              <a:gd name="T10" fmla="+- 0 555 456"/>
              <a:gd name="T11" fmla="*/ 555 h 420"/>
              <a:gd name="T12" fmla="+- 0 5443 5297"/>
              <a:gd name="T13" fmla="*/ T12 w 1212"/>
              <a:gd name="T14" fmla="+- 0 529 456"/>
              <a:gd name="T15" fmla="*/ 529 h 420"/>
              <a:gd name="T16" fmla="+- 0 5509 5297"/>
              <a:gd name="T17" fmla="*/ T16 w 1212"/>
              <a:gd name="T18" fmla="+- 0 507 456"/>
              <a:gd name="T19" fmla="*/ 507 h 420"/>
              <a:gd name="T20" fmla="+- 0 5584 5297"/>
              <a:gd name="T21" fmla="*/ T20 w 1212"/>
              <a:gd name="T22" fmla="+- 0 487 456"/>
              <a:gd name="T23" fmla="*/ 487 h 420"/>
              <a:gd name="T24" fmla="+- 0 5667 5297"/>
              <a:gd name="T25" fmla="*/ T24 w 1212"/>
              <a:gd name="T26" fmla="+- 0 472 456"/>
              <a:gd name="T27" fmla="*/ 472 h 420"/>
              <a:gd name="T28" fmla="+- 0 5757 5297"/>
              <a:gd name="T29" fmla="*/ T28 w 1212"/>
              <a:gd name="T30" fmla="+- 0 462 456"/>
              <a:gd name="T31" fmla="*/ 462 h 420"/>
              <a:gd name="T32" fmla="+- 0 5853 5297"/>
              <a:gd name="T33" fmla="*/ T32 w 1212"/>
              <a:gd name="T34" fmla="+- 0 457 456"/>
              <a:gd name="T35" fmla="*/ 457 h 420"/>
              <a:gd name="T36" fmla="+- 0 5903 5297"/>
              <a:gd name="T37" fmla="*/ T36 w 1212"/>
              <a:gd name="T38" fmla="+- 0 456 456"/>
              <a:gd name="T39" fmla="*/ 456 h 420"/>
              <a:gd name="T40" fmla="+- 0 5953 5297"/>
              <a:gd name="T41" fmla="*/ T40 w 1212"/>
              <a:gd name="T42" fmla="+- 0 457 456"/>
              <a:gd name="T43" fmla="*/ 457 h 420"/>
              <a:gd name="T44" fmla="+- 0 6049 5297"/>
              <a:gd name="T45" fmla="*/ T44 w 1212"/>
              <a:gd name="T46" fmla="+- 0 462 456"/>
              <a:gd name="T47" fmla="*/ 462 h 420"/>
              <a:gd name="T48" fmla="+- 0 6139 5297"/>
              <a:gd name="T49" fmla="*/ T48 w 1212"/>
              <a:gd name="T50" fmla="+- 0 472 456"/>
              <a:gd name="T51" fmla="*/ 472 h 420"/>
              <a:gd name="T52" fmla="+- 0 6222 5297"/>
              <a:gd name="T53" fmla="*/ T52 w 1212"/>
              <a:gd name="T54" fmla="+- 0 487 456"/>
              <a:gd name="T55" fmla="*/ 487 h 420"/>
              <a:gd name="T56" fmla="+- 0 6297 5297"/>
              <a:gd name="T57" fmla="*/ T56 w 1212"/>
              <a:gd name="T58" fmla="+- 0 507 456"/>
              <a:gd name="T59" fmla="*/ 507 h 420"/>
              <a:gd name="T60" fmla="+- 0 6363 5297"/>
              <a:gd name="T61" fmla="*/ T60 w 1212"/>
              <a:gd name="T62" fmla="+- 0 529 456"/>
              <a:gd name="T63" fmla="*/ 529 h 420"/>
              <a:gd name="T64" fmla="+- 0 6418 5297"/>
              <a:gd name="T65" fmla="*/ T64 w 1212"/>
              <a:gd name="T66" fmla="+- 0 555 456"/>
              <a:gd name="T67" fmla="*/ 555 h 420"/>
              <a:gd name="T68" fmla="+- 0 6478 5297"/>
              <a:gd name="T69" fmla="*/ T68 w 1212"/>
              <a:gd name="T70" fmla="+- 0 600 456"/>
              <a:gd name="T71" fmla="*/ 600 h 420"/>
              <a:gd name="T72" fmla="+- 0 6509 5297"/>
              <a:gd name="T73" fmla="*/ T72 w 1212"/>
              <a:gd name="T74" fmla="+- 0 666 456"/>
              <a:gd name="T75" fmla="*/ 666 h 420"/>
              <a:gd name="T76" fmla="+- 0 6507 5297"/>
              <a:gd name="T77" fmla="*/ T76 w 1212"/>
              <a:gd name="T78" fmla="+- 0 683 456"/>
              <a:gd name="T79" fmla="*/ 683 h 420"/>
              <a:gd name="T80" fmla="+- 0 6461 5297"/>
              <a:gd name="T81" fmla="*/ T80 w 1212"/>
              <a:gd name="T82" fmla="+- 0 748 456"/>
              <a:gd name="T83" fmla="*/ 748 h 420"/>
              <a:gd name="T84" fmla="+- 0 6392 5297"/>
              <a:gd name="T85" fmla="*/ T84 w 1212"/>
              <a:gd name="T86" fmla="+- 0 790 456"/>
              <a:gd name="T87" fmla="*/ 790 h 420"/>
              <a:gd name="T88" fmla="+- 0 6331 5297"/>
              <a:gd name="T89" fmla="*/ T88 w 1212"/>
              <a:gd name="T90" fmla="+- 0 814 456"/>
              <a:gd name="T91" fmla="*/ 814 h 420"/>
              <a:gd name="T92" fmla="+- 0 6261 5297"/>
              <a:gd name="T93" fmla="*/ T92 w 1212"/>
              <a:gd name="T94" fmla="+- 0 835 456"/>
              <a:gd name="T95" fmla="*/ 835 h 420"/>
              <a:gd name="T96" fmla="+- 0 6181 5297"/>
              <a:gd name="T97" fmla="*/ T96 w 1212"/>
              <a:gd name="T98" fmla="+- 0 853 456"/>
              <a:gd name="T99" fmla="*/ 853 h 420"/>
              <a:gd name="T100" fmla="+- 0 6095 5297"/>
              <a:gd name="T101" fmla="*/ T100 w 1212"/>
              <a:gd name="T102" fmla="+- 0 865 456"/>
              <a:gd name="T103" fmla="*/ 865 h 420"/>
              <a:gd name="T104" fmla="+- 0 6001 5297"/>
              <a:gd name="T105" fmla="*/ T104 w 1212"/>
              <a:gd name="T106" fmla="+- 0 873 456"/>
              <a:gd name="T107" fmla="*/ 873 h 420"/>
              <a:gd name="T108" fmla="+- 0 5903 5297"/>
              <a:gd name="T109" fmla="*/ T108 w 1212"/>
              <a:gd name="T110" fmla="+- 0 876 456"/>
              <a:gd name="T111" fmla="*/ 876 h 420"/>
              <a:gd name="T112" fmla="+- 0 5853 5297"/>
              <a:gd name="T113" fmla="*/ T112 w 1212"/>
              <a:gd name="T114" fmla="+- 0 875 456"/>
              <a:gd name="T115" fmla="*/ 875 h 420"/>
              <a:gd name="T116" fmla="+- 0 5757 5297"/>
              <a:gd name="T117" fmla="*/ T116 w 1212"/>
              <a:gd name="T118" fmla="+- 0 870 456"/>
              <a:gd name="T119" fmla="*/ 870 h 420"/>
              <a:gd name="T120" fmla="+- 0 5667 5297"/>
              <a:gd name="T121" fmla="*/ T120 w 1212"/>
              <a:gd name="T122" fmla="+- 0 859 456"/>
              <a:gd name="T123" fmla="*/ 859 h 420"/>
              <a:gd name="T124" fmla="+- 0 5584 5297"/>
              <a:gd name="T125" fmla="*/ T124 w 1212"/>
              <a:gd name="T126" fmla="+- 0 845 456"/>
              <a:gd name="T127" fmla="*/ 845 h 420"/>
              <a:gd name="T128" fmla="+- 0 5509 5297"/>
              <a:gd name="T129" fmla="*/ T128 w 1212"/>
              <a:gd name="T130" fmla="+- 0 825 456"/>
              <a:gd name="T131" fmla="*/ 825 h 420"/>
              <a:gd name="T132" fmla="+- 0 5443 5297"/>
              <a:gd name="T133" fmla="*/ T132 w 1212"/>
              <a:gd name="T134" fmla="+- 0 803 456"/>
              <a:gd name="T135" fmla="*/ 803 h 420"/>
              <a:gd name="T136" fmla="+- 0 5388 5297"/>
              <a:gd name="T137" fmla="*/ T136 w 1212"/>
              <a:gd name="T138" fmla="+- 0 777 456"/>
              <a:gd name="T139" fmla="*/ 777 h 420"/>
              <a:gd name="T140" fmla="+- 0 5328 5297"/>
              <a:gd name="T141" fmla="*/ T140 w 1212"/>
              <a:gd name="T142" fmla="+- 0 732 456"/>
              <a:gd name="T143" fmla="*/ 732 h 420"/>
              <a:gd name="T144" fmla="+- 0 5297 5297"/>
              <a:gd name="T145" fmla="*/ T144 w 1212"/>
              <a:gd name="T146" fmla="+- 0 666 456"/>
              <a:gd name="T147" fmla="*/ 666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212" h="420">
                <a:moveTo>
                  <a:pt x="0" y="210"/>
                </a:moveTo>
                <a:lnTo>
                  <a:pt x="31" y="144"/>
                </a:lnTo>
                <a:lnTo>
                  <a:pt x="91" y="99"/>
                </a:lnTo>
                <a:lnTo>
                  <a:pt x="146" y="73"/>
                </a:lnTo>
                <a:lnTo>
                  <a:pt x="212" y="51"/>
                </a:lnTo>
                <a:lnTo>
                  <a:pt x="287" y="31"/>
                </a:lnTo>
                <a:lnTo>
                  <a:pt x="370" y="16"/>
                </a:lnTo>
                <a:lnTo>
                  <a:pt x="460" y="6"/>
                </a:lnTo>
                <a:lnTo>
                  <a:pt x="556" y="1"/>
                </a:lnTo>
                <a:lnTo>
                  <a:pt x="606" y="0"/>
                </a:lnTo>
                <a:lnTo>
                  <a:pt x="656" y="1"/>
                </a:lnTo>
                <a:lnTo>
                  <a:pt x="752" y="6"/>
                </a:lnTo>
                <a:lnTo>
                  <a:pt x="842" y="16"/>
                </a:lnTo>
                <a:lnTo>
                  <a:pt x="925" y="31"/>
                </a:lnTo>
                <a:lnTo>
                  <a:pt x="1000" y="51"/>
                </a:lnTo>
                <a:lnTo>
                  <a:pt x="1066" y="73"/>
                </a:lnTo>
                <a:lnTo>
                  <a:pt x="1121" y="99"/>
                </a:lnTo>
                <a:lnTo>
                  <a:pt x="1181" y="144"/>
                </a:lnTo>
                <a:lnTo>
                  <a:pt x="1212" y="210"/>
                </a:lnTo>
                <a:lnTo>
                  <a:pt x="1210" y="227"/>
                </a:lnTo>
                <a:lnTo>
                  <a:pt x="1164" y="292"/>
                </a:lnTo>
                <a:lnTo>
                  <a:pt x="1095" y="334"/>
                </a:lnTo>
                <a:lnTo>
                  <a:pt x="1034" y="358"/>
                </a:lnTo>
                <a:lnTo>
                  <a:pt x="964" y="379"/>
                </a:lnTo>
                <a:lnTo>
                  <a:pt x="884" y="397"/>
                </a:lnTo>
                <a:lnTo>
                  <a:pt x="798" y="409"/>
                </a:lnTo>
                <a:lnTo>
                  <a:pt x="704" y="417"/>
                </a:lnTo>
                <a:lnTo>
                  <a:pt x="606" y="420"/>
                </a:lnTo>
                <a:lnTo>
                  <a:pt x="556" y="419"/>
                </a:lnTo>
                <a:lnTo>
                  <a:pt x="460" y="414"/>
                </a:lnTo>
                <a:lnTo>
                  <a:pt x="370" y="403"/>
                </a:lnTo>
                <a:lnTo>
                  <a:pt x="287" y="389"/>
                </a:lnTo>
                <a:lnTo>
                  <a:pt x="212" y="369"/>
                </a:lnTo>
                <a:lnTo>
                  <a:pt x="146" y="347"/>
                </a:lnTo>
                <a:lnTo>
                  <a:pt x="91" y="321"/>
                </a:lnTo>
                <a:lnTo>
                  <a:pt x="31" y="276"/>
                </a:lnTo>
                <a:lnTo>
                  <a:pt x="0" y="210"/>
                </a:lnTo>
                <a:close/>
              </a:path>
            </a:pathLst>
          </a:custGeom>
          <a:noFill/>
          <a:ln w="762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Rectangle 5">
            <a:extLst>
              <a:ext uri="{FF2B5EF4-FFF2-40B4-BE49-F238E27FC236}">
                <a16:creationId xmlns:a16="http://schemas.microsoft.com/office/drawing/2014/main" id="{9065B0EC-30D1-2A6E-34AF-943535A93DAE}"/>
              </a:ext>
            </a:extLst>
          </p:cNvPr>
          <p:cNvSpPr/>
          <p:nvPr/>
        </p:nvSpPr>
        <p:spPr>
          <a:xfrm>
            <a:off x="4901610" y="2489902"/>
            <a:ext cx="765544" cy="189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63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51129C-DB5D-3644-A4DA-4590EE681003}"/>
              </a:ext>
            </a:extLst>
          </p:cNvPr>
          <p:cNvSpPr>
            <a:spLocks noGrp="1"/>
          </p:cNvSpPr>
          <p:nvPr>
            <p:ph type="sldNum" sz="quarter" idx="12"/>
          </p:nvPr>
        </p:nvSpPr>
        <p:spPr/>
        <p:txBody>
          <a:bodyPr/>
          <a:lstStyle/>
          <a:p>
            <a:fld id="{6405CE88-A4C8-9945-BA63-FF2EC6B0362D}" type="slidenum">
              <a:rPr lang="en-US" smtClean="0"/>
              <a:pPr/>
              <a:t>12</a:t>
            </a:fld>
            <a:endParaRPr lang="en-US" dirty="0"/>
          </a:p>
        </p:txBody>
      </p:sp>
      <p:sp>
        <p:nvSpPr>
          <p:cNvPr id="3" name="TextBox 2">
            <a:extLst>
              <a:ext uri="{FF2B5EF4-FFF2-40B4-BE49-F238E27FC236}">
                <a16:creationId xmlns:a16="http://schemas.microsoft.com/office/drawing/2014/main" id="{8006D58A-2F47-BC44-90EB-1F0197B75590}"/>
              </a:ext>
            </a:extLst>
          </p:cNvPr>
          <p:cNvSpPr txBox="1"/>
          <p:nvPr/>
        </p:nvSpPr>
        <p:spPr>
          <a:xfrm>
            <a:off x="838200" y="416270"/>
            <a:ext cx="10591800" cy="2339102"/>
          </a:xfrm>
          <a:prstGeom prst="rect">
            <a:avLst/>
          </a:prstGeom>
          <a:noFill/>
        </p:spPr>
        <p:txBody>
          <a:bodyPr wrap="square" rtlCol="0">
            <a:spAutoFit/>
          </a:bodyPr>
          <a:lstStyle/>
          <a:p>
            <a:pPr algn="ctr"/>
            <a:r>
              <a:rPr lang="en-US" sz="2800" b="1" dirty="0">
                <a:solidFill>
                  <a:srgbClr val="005493"/>
                </a:solidFill>
                <a:highlight>
                  <a:srgbClr val="FFFF00"/>
                </a:highlight>
                <a:latin typeface="Arial" charset="0"/>
                <a:ea typeface="Arial" charset="0"/>
                <a:cs typeface="Arial" charset="0"/>
              </a:rPr>
              <a:t>Club: Collect FINAL Signatures button</a:t>
            </a:r>
            <a:r>
              <a:rPr lang="en-US" sz="2800" dirty="0">
                <a:solidFill>
                  <a:srgbClr val="005493"/>
                </a:solidFill>
                <a:latin typeface="Arial" charset="0"/>
                <a:ea typeface="Arial" charset="0"/>
                <a:cs typeface="Arial" charset="0"/>
              </a:rPr>
              <a:t> </a:t>
            </a:r>
          </a:p>
          <a:p>
            <a:pPr algn="ctr"/>
            <a:endParaRPr lang="en-US" sz="1400" dirty="0">
              <a:solidFill>
                <a:srgbClr val="005493"/>
              </a:solidFill>
              <a:latin typeface="Arial" charset="0"/>
              <a:ea typeface="Arial" charset="0"/>
              <a:cs typeface="Arial" charset="0"/>
            </a:endParaRPr>
          </a:p>
          <a:p>
            <a:pPr algn="ctr"/>
            <a:r>
              <a:rPr lang="en-US" sz="2600" dirty="0">
                <a:solidFill>
                  <a:srgbClr val="005493"/>
                </a:solidFill>
                <a:latin typeface="Arial" charset="0"/>
                <a:ea typeface="Arial" charset="0"/>
                <a:cs typeface="Arial" charset="0"/>
              </a:rPr>
              <a:t>Your current Club President and someone else in the</a:t>
            </a:r>
          </a:p>
          <a:p>
            <a:pPr algn="ctr"/>
            <a:r>
              <a:rPr lang="en-US" sz="2600" dirty="0">
                <a:solidFill>
                  <a:srgbClr val="005493"/>
                </a:solidFill>
                <a:latin typeface="Arial" charset="0"/>
                <a:ea typeface="Arial" charset="0"/>
                <a:cs typeface="Arial" charset="0"/>
              </a:rPr>
              <a:t>club signatures list must log in to </a:t>
            </a:r>
            <a:r>
              <a:rPr lang="en-US" sz="2600" dirty="0" err="1">
                <a:solidFill>
                  <a:srgbClr val="005493"/>
                </a:solidFill>
                <a:latin typeface="Arial" charset="0"/>
                <a:ea typeface="Arial" charset="0"/>
                <a:cs typeface="Arial" charset="0"/>
              </a:rPr>
              <a:t>DACdb</a:t>
            </a:r>
            <a:r>
              <a:rPr lang="en-US" sz="2600" dirty="0">
                <a:solidFill>
                  <a:srgbClr val="005493"/>
                </a:solidFill>
                <a:latin typeface="Arial" charset="0"/>
                <a:ea typeface="Arial" charset="0"/>
                <a:cs typeface="Arial" charset="0"/>
              </a:rPr>
              <a:t>,</a:t>
            </a:r>
          </a:p>
          <a:p>
            <a:pPr algn="ctr"/>
            <a:r>
              <a:rPr lang="en-US" sz="2600" dirty="0">
                <a:solidFill>
                  <a:srgbClr val="005493"/>
                </a:solidFill>
                <a:latin typeface="Arial" charset="0"/>
                <a:ea typeface="Arial" charset="0"/>
                <a:cs typeface="Arial" charset="0"/>
              </a:rPr>
              <a:t>select the </a:t>
            </a:r>
            <a:r>
              <a:rPr lang="en-US" sz="2600" b="1" dirty="0">
                <a:solidFill>
                  <a:srgbClr val="005493"/>
                </a:solidFill>
                <a:latin typeface="Arial" charset="0"/>
                <a:ea typeface="Arial" charset="0"/>
                <a:cs typeface="Arial" charset="0"/>
              </a:rPr>
              <a:t>GRANTS</a:t>
            </a:r>
            <a:r>
              <a:rPr lang="en-US" sz="2600" dirty="0">
                <a:solidFill>
                  <a:srgbClr val="005493"/>
                </a:solidFill>
                <a:latin typeface="Arial" charset="0"/>
                <a:ea typeface="Arial" charset="0"/>
                <a:cs typeface="Arial" charset="0"/>
              </a:rPr>
              <a:t> tab, then </a:t>
            </a:r>
            <a:r>
              <a:rPr lang="en-US" sz="2600" b="1" dirty="0">
                <a:solidFill>
                  <a:srgbClr val="005493"/>
                </a:solidFill>
                <a:latin typeface="Arial" charset="0"/>
                <a:ea typeface="Arial" charset="0"/>
                <a:cs typeface="Arial" charset="0"/>
              </a:rPr>
              <a:t>Club Grants</a:t>
            </a:r>
            <a:r>
              <a:rPr lang="en-US" sz="2600" dirty="0">
                <a:solidFill>
                  <a:srgbClr val="005493"/>
                </a:solidFill>
                <a:latin typeface="Arial" charset="0"/>
                <a:ea typeface="Arial" charset="0"/>
                <a:cs typeface="Arial" charset="0"/>
              </a:rPr>
              <a:t>, then click on the</a:t>
            </a:r>
          </a:p>
          <a:p>
            <a:pPr algn="ctr"/>
            <a:r>
              <a:rPr lang="en-US" sz="2600" dirty="0">
                <a:solidFill>
                  <a:srgbClr val="005493"/>
                </a:solidFill>
                <a:highlight>
                  <a:srgbClr val="FFFF00"/>
                </a:highlight>
                <a:latin typeface="Arial" charset="0"/>
                <a:ea typeface="Arial" charset="0"/>
                <a:cs typeface="Arial" charset="0"/>
              </a:rPr>
              <a:t>edit pencil </a:t>
            </a:r>
            <a:r>
              <a:rPr lang="en-US" sz="2600" dirty="0">
                <a:solidFill>
                  <a:srgbClr val="005493"/>
                </a:solidFill>
                <a:latin typeface="Arial" charset="0"/>
                <a:ea typeface="Arial" charset="0"/>
                <a:cs typeface="Arial" charset="0"/>
              </a:rPr>
              <a:t>to the left of your Project Name.</a:t>
            </a:r>
          </a:p>
        </p:txBody>
      </p:sp>
      <p:pic>
        <p:nvPicPr>
          <p:cNvPr id="8" name="Picture 7">
            <a:extLst>
              <a:ext uri="{FF2B5EF4-FFF2-40B4-BE49-F238E27FC236}">
                <a16:creationId xmlns:a16="http://schemas.microsoft.com/office/drawing/2014/main" id="{DAD2E463-B3A5-0641-A089-1E06B927C9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44" y="3127955"/>
            <a:ext cx="12203188" cy="3255483"/>
          </a:xfrm>
          <a:prstGeom prst="rect">
            <a:avLst/>
          </a:prstGeom>
        </p:spPr>
      </p:pic>
      <p:sp>
        <p:nvSpPr>
          <p:cNvPr id="10" name="Freeform 9">
            <a:extLst>
              <a:ext uri="{FF2B5EF4-FFF2-40B4-BE49-F238E27FC236}">
                <a16:creationId xmlns:a16="http://schemas.microsoft.com/office/drawing/2014/main" id="{7915C554-5C9E-4D4E-A6D0-1A660DE7CC81}"/>
              </a:ext>
            </a:extLst>
          </p:cNvPr>
          <p:cNvSpPr>
            <a:spLocks/>
          </p:cNvSpPr>
          <p:nvPr/>
        </p:nvSpPr>
        <p:spPr bwMode="auto">
          <a:xfrm flipV="1">
            <a:off x="259080" y="5773420"/>
            <a:ext cx="769620" cy="296545"/>
          </a:xfrm>
          <a:custGeom>
            <a:avLst/>
            <a:gdLst>
              <a:gd name="T0" fmla="+- 0 5297 5297"/>
              <a:gd name="T1" fmla="*/ T0 w 1212"/>
              <a:gd name="T2" fmla="+- 0 666 456"/>
              <a:gd name="T3" fmla="*/ 666 h 420"/>
              <a:gd name="T4" fmla="+- 0 5328 5297"/>
              <a:gd name="T5" fmla="*/ T4 w 1212"/>
              <a:gd name="T6" fmla="+- 0 600 456"/>
              <a:gd name="T7" fmla="*/ 600 h 420"/>
              <a:gd name="T8" fmla="+- 0 5388 5297"/>
              <a:gd name="T9" fmla="*/ T8 w 1212"/>
              <a:gd name="T10" fmla="+- 0 555 456"/>
              <a:gd name="T11" fmla="*/ 555 h 420"/>
              <a:gd name="T12" fmla="+- 0 5443 5297"/>
              <a:gd name="T13" fmla="*/ T12 w 1212"/>
              <a:gd name="T14" fmla="+- 0 529 456"/>
              <a:gd name="T15" fmla="*/ 529 h 420"/>
              <a:gd name="T16" fmla="+- 0 5509 5297"/>
              <a:gd name="T17" fmla="*/ T16 w 1212"/>
              <a:gd name="T18" fmla="+- 0 507 456"/>
              <a:gd name="T19" fmla="*/ 507 h 420"/>
              <a:gd name="T20" fmla="+- 0 5584 5297"/>
              <a:gd name="T21" fmla="*/ T20 w 1212"/>
              <a:gd name="T22" fmla="+- 0 487 456"/>
              <a:gd name="T23" fmla="*/ 487 h 420"/>
              <a:gd name="T24" fmla="+- 0 5667 5297"/>
              <a:gd name="T25" fmla="*/ T24 w 1212"/>
              <a:gd name="T26" fmla="+- 0 472 456"/>
              <a:gd name="T27" fmla="*/ 472 h 420"/>
              <a:gd name="T28" fmla="+- 0 5757 5297"/>
              <a:gd name="T29" fmla="*/ T28 w 1212"/>
              <a:gd name="T30" fmla="+- 0 462 456"/>
              <a:gd name="T31" fmla="*/ 462 h 420"/>
              <a:gd name="T32" fmla="+- 0 5853 5297"/>
              <a:gd name="T33" fmla="*/ T32 w 1212"/>
              <a:gd name="T34" fmla="+- 0 457 456"/>
              <a:gd name="T35" fmla="*/ 457 h 420"/>
              <a:gd name="T36" fmla="+- 0 5903 5297"/>
              <a:gd name="T37" fmla="*/ T36 w 1212"/>
              <a:gd name="T38" fmla="+- 0 456 456"/>
              <a:gd name="T39" fmla="*/ 456 h 420"/>
              <a:gd name="T40" fmla="+- 0 5953 5297"/>
              <a:gd name="T41" fmla="*/ T40 w 1212"/>
              <a:gd name="T42" fmla="+- 0 457 456"/>
              <a:gd name="T43" fmla="*/ 457 h 420"/>
              <a:gd name="T44" fmla="+- 0 6049 5297"/>
              <a:gd name="T45" fmla="*/ T44 w 1212"/>
              <a:gd name="T46" fmla="+- 0 462 456"/>
              <a:gd name="T47" fmla="*/ 462 h 420"/>
              <a:gd name="T48" fmla="+- 0 6139 5297"/>
              <a:gd name="T49" fmla="*/ T48 w 1212"/>
              <a:gd name="T50" fmla="+- 0 472 456"/>
              <a:gd name="T51" fmla="*/ 472 h 420"/>
              <a:gd name="T52" fmla="+- 0 6222 5297"/>
              <a:gd name="T53" fmla="*/ T52 w 1212"/>
              <a:gd name="T54" fmla="+- 0 487 456"/>
              <a:gd name="T55" fmla="*/ 487 h 420"/>
              <a:gd name="T56" fmla="+- 0 6297 5297"/>
              <a:gd name="T57" fmla="*/ T56 w 1212"/>
              <a:gd name="T58" fmla="+- 0 507 456"/>
              <a:gd name="T59" fmla="*/ 507 h 420"/>
              <a:gd name="T60" fmla="+- 0 6363 5297"/>
              <a:gd name="T61" fmla="*/ T60 w 1212"/>
              <a:gd name="T62" fmla="+- 0 529 456"/>
              <a:gd name="T63" fmla="*/ 529 h 420"/>
              <a:gd name="T64" fmla="+- 0 6418 5297"/>
              <a:gd name="T65" fmla="*/ T64 w 1212"/>
              <a:gd name="T66" fmla="+- 0 555 456"/>
              <a:gd name="T67" fmla="*/ 555 h 420"/>
              <a:gd name="T68" fmla="+- 0 6478 5297"/>
              <a:gd name="T69" fmla="*/ T68 w 1212"/>
              <a:gd name="T70" fmla="+- 0 600 456"/>
              <a:gd name="T71" fmla="*/ 600 h 420"/>
              <a:gd name="T72" fmla="+- 0 6509 5297"/>
              <a:gd name="T73" fmla="*/ T72 w 1212"/>
              <a:gd name="T74" fmla="+- 0 666 456"/>
              <a:gd name="T75" fmla="*/ 666 h 420"/>
              <a:gd name="T76" fmla="+- 0 6507 5297"/>
              <a:gd name="T77" fmla="*/ T76 w 1212"/>
              <a:gd name="T78" fmla="+- 0 683 456"/>
              <a:gd name="T79" fmla="*/ 683 h 420"/>
              <a:gd name="T80" fmla="+- 0 6461 5297"/>
              <a:gd name="T81" fmla="*/ T80 w 1212"/>
              <a:gd name="T82" fmla="+- 0 748 456"/>
              <a:gd name="T83" fmla="*/ 748 h 420"/>
              <a:gd name="T84" fmla="+- 0 6392 5297"/>
              <a:gd name="T85" fmla="*/ T84 w 1212"/>
              <a:gd name="T86" fmla="+- 0 790 456"/>
              <a:gd name="T87" fmla="*/ 790 h 420"/>
              <a:gd name="T88" fmla="+- 0 6331 5297"/>
              <a:gd name="T89" fmla="*/ T88 w 1212"/>
              <a:gd name="T90" fmla="+- 0 814 456"/>
              <a:gd name="T91" fmla="*/ 814 h 420"/>
              <a:gd name="T92" fmla="+- 0 6261 5297"/>
              <a:gd name="T93" fmla="*/ T92 w 1212"/>
              <a:gd name="T94" fmla="+- 0 835 456"/>
              <a:gd name="T95" fmla="*/ 835 h 420"/>
              <a:gd name="T96" fmla="+- 0 6181 5297"/>
              <a:gd name="T97" fmla="*/ T96 w 1212"/>
              <a:gd name="T98" fmla="+- 0 853 456"/>
              <a:gd name="T99" fmla="*/ 853 h 420"/>
              <a:gd name="T100" fmla="+- 0 6095 5297"/>
              <a:gd name="T101" fmla="*/ T100 w 1212"/>
              <a:gd name="T102" fmla="+- 0 865 456"/>
              <a:gd name="T103" fmla="*/ 865 h 420"/>
              <a:gd name="T104" fmla="+- 0 6001 5297"/>
              <a:gd name="T105" fmla="*/ T104 w 1212"/>
              <a:gd name="T106" fmla="+- 0 873 456"/>
              <a:gd name="T107" fmla="*/ 873 h 420"/>
              <a:gd name="T108" fmla="+- 0 5903 5297"/>
              <a:gd name="T109" fmla="*/ T108 w 1212"/>
              <a:gd name="T110" fmla="+- 0 876 456"/>
              <a:gd name="T111" fmla="*/ 876 h 420"/>
              <a:gd name="T112" fmla="+- 0 5853 5297"/>
              <a:gd name="T113" fmla="*/ T112 w 1212"/>
              <a:gd name="T114" fmla="+- 0 875 456"/>
              <a:gd name="T115" fmla="*/ 875 h 420"/>
              <a:gd name="T116" fmla="+- 0 5757 5297"/>
              <a:gd name="T117" fmla="*/ T116 w 1212"/>
              <a:gd name="T118" fmla="+- 0 870 456"/>
              <a:gd name="T119" fmla="*/ 870 h 420"/>
              <a:gd name="T120" fmla="+- 0 5667 5297"/>
              <a:gd name="T121" fmla="*/ T120 w 1212"/>
              <a:gd name="T122" fmla="+- 0 859 456"/>
              <a:gd name="T123" fmla="*/ 859 h 420"/>
              <a:gd name="T124" fmla="+- 0 5584 5297"/>
              <a:gd name="T125" fmla="*/ T124 w 1212"/>
              <a:gd name="T126" fmla="+- 0 845 456"/>
              <a:gd name="T127" fmla="*/ 845 h 420"/>
              <a:gd name="T128" fmla="+- 0 5509 5297"/>
              <a:gd name="T129" fmla="*/ T128 w 1212"/>
              <a:gd name="T130" fmla="+- 0 825 456"/>
              <a:gd name="T131" fmla="*/ 825 h 420"/>
              <a:gd name="T132" fmla="+- 0 5443 5297"/>
              <a:gd name="T133" fmla="*/ T132 w 1212"/>
              <a:gd name="T134" fmla="+- 0 803 456"/>
              <a:gd name="T135" fmla="*/ 803 h 420"/>
              <a:gd name="T136" fmla="+- 0 5388 5297"/>
              <a:gd name="T137" fmla="*/ T136 w 1212"/>
              <a:gd name="T138" fmla="+- 0 777 456"/>
              <a:gd name="T139" fmla="*/ 777 h 420"/>
              <a:gd name="T140" fmla="+- 0 5328 5297"/>
              <a:gd name="T141" fmla="*/ T140 w 1212"/>
              <a:gd name="T142" fmla="+- 0 732 456"/>
              <a:gd name="T143" fmla="*/ 732 h 420"/>
              <a:gd name="T144" fmla="+- 0 5297 5297"/>
              <a:gd name="T145" fmla="*/ T144 w 1212"/>
              <a:gd name="T146" fmla="+- 0 666 456"/>
              <a:gd name="T147" fmla="*/ 666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212" h="420">
                <a:moveTo>
                  <a:pt x="0" y="210"/>
                </a:moveTo>
                <a:lnTo>
                  <a:pt x="31" y="144"/>
                </a:lnTo>
                <a:lnTo>
                  <a:pt x="91" y="99"/>
                </a:lnTo>
                <a:lnTo>
                  <a:pt x="146" y="73"/>
                </a:lnTo>
                <a:lnTo>
                  <a:pt x="212" y="51"/>
                </a:lnTo>
                <a:lnTo>
                  <a:pt x="287" y="31"/>
                </a:lnTo>
                <a:lnTo>
                  <a:pt x="370" y="16"/>
                </a:lnTo>
                <a:lnTo>
                  <a:pt x="460" y="6"/>
                </a:lnTo>
                <a:lnTo>
                  <a:pt x="556" y="1"/>
                </a:lnTo>
                <a:lnTo>
                  <a:pt x="606" y="0"/>
                </a:lnTo>
                <a:lnTo>
                  <a:pt x="656" y="1"/>
                </a:lnTo>
                <a:lnTo>
                  <a:pt x="752" y="6"/>
                </a:lnTo>
                <a:lnTo>
                  <a:pt x="842" y="16"/>
                </a:lnTo>
                <a:lnTo>
                  <a:pt x="925" y="31"/>
                </a:lnTo>
                <a:lnTo>
                  <a:pt x="1000" y="51"/>
                </a:lnTo>
                <a:lnTo>
                  <a:pt x="1066" y="73"/>
                </a:lnTo>
                <a:lnTo>
                  <a:pt x="1121" y="99"/>
                </a:lnTo>
                <a:lnTo>
                  <a:pt x="1181" y="144"/>
                </a:lnTo>
                <a:lnTo>
                  <a:pt x="1212" y="210"/>
                </a:lnTo>
                <a:lnTo>
                  <a:pt x="1210" y="227"/>
                </a:lnTo>
                <a:lnTo>
                  <a:pt x="1164" y="292"/>
                </a:lnTo>
                <a:lnTo>
                  <a:pt x="1095" y="334"/>
                </a:lnTo>
                <a:lnTo>
                  <a:pt x="1034" y="358"/>
                </a:lnTo>
                <a:lnTo>
                  <a:pt x="964" y="379"/>
                </a:lnTo>
                <a:lnTo>
                  <a:pt x="884" y="397"/>
                </a:lnTo>
                <a:lnTo>
                  <a:pt x="798" y="409"/>
                </a:lnTo>
                <a:lnTo>
                  <a:pt x="704" y="417"/>
                </a:lnTo>
                <a:lnTo>
                  <a:pt x="606" y="420"/>
                </a:lnTo>
                <a:lnTo>
                  <a:pt x="556" y="419"/>
                </a:lnTo>
                <a:lnTo>
                  <a:pt x="460" y="414"/>
                </a:lnTo>
                <a:lnTo>
                  <a:pt x="370" y="403"/>
                </a:lnTo>
                <a:lnTo>
                  <a:pt x="287" y="389"/>
                </a:lnTo>
                <a:lnTo>
                  <a:pt x="212" y="369"/>
                </a:lnTo>
                <a:lnTo>
                  <a:pt x="146" y="347"/>
                </a:lnTo>
                <a:lnTo>
                  <a:pt x="91" y="321"/>
                </a:lnTo>
                <a:lnTo>
                  <a:pt x="31" y="276"/>
                </a:lnTo>
                <a:lnTo>
                  <a:pt x="0" y="210"/>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Rectangle 3">
            <a:extLst>
              <a:ext uri="{FF2B5EF4-FFF2-40B4-BE49-F238E27FC236}">
                <a16:creationId xmlns:a16="http://schemas.microsoft.com/office/drawing/2014/main" id="{9075112D-4489-65AB-212F-8E285879F9F5}"/>
              </a:ext>
            </a:extLst>
          </p:cNvPr>
          <p:cNvSpPr/>
          <p:nvPr/>
        </p:nvSpPr>
        <p:spPr>
          <a:xfrm>
            <a:off x="2594344" y="3184852"/>
            <a:ext cx="1222744" cy="39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D76156A-5480-BF43-B9B4-C8156A637B1F}"/>
              </a:ext>
            </a:extLst>
          </p:cNvPr>
          <p:cNvCxnSpPr>
            <a:cxnSpLocks/>
          </p:cNvCxnSpPr>
          <p:nvPr/>
        </p:nvCxnSpPr>
        <p:spPr>
          <a:xfrm flipH="1">
            <a:off x="753902" y="2878483"/>
            <a:ext cx="2471898" cy="2894937"/>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78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D0C072-B6A1-9D4A-8C9D-55086BF81681}"/>
              </a:ext>
            </a:extLst>
          </p:cNvPr>
          <p:cNvSpPr>
            <a:spLocks noGrp="1"/>
          </p:cNvSpPr>
          <p:nvPr>
            <p:ph type="sldNum" sz="quarter" idx="12"/>
          </p:nvPr>
        </p:nvSpPr>
        <p:spPr/>
        <p:txBody>
          <a:bodyPr/>
          <a:lstStyle/>
          <a:p>
            <a:fld id="{6405CE88-A4C8-9945-BA63-FF2EC6B0362D}" type="slidenum">
              <a:rPr lang="en-US" smtClean="0"/>
              <a:pPr/>
              <a:t>13</a:t>
            </a:fld>
            <a:endParaRPr lang="en-US" dirty="0"/>
          </a:p>
        </p:txBody>
      </p:sp>
      <p:pic>
        <p:nvPicPr>
          <p:cNvPr id="3" name="Picture 2">
            <a:extLst>
              <a:ext uri="{FF2B5EF4-FFF2-40B4-BE49-F238E27FC236}">
                <a16:creationId xmlns:a16="http://schemas.microsoft.com/office/drawing/2014/main" id="{CC8EF4FC-3C6E-D140-B31A-154CD155AE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44" y="3580165"/>
            <a:ext cx="12203188" cy="2782838"/>
          </a:xfrm>
          <a:prstGeom prst="rect">
            <a:avLst/>
          </a:prstGeom>
        </p:spPr>
      </p:pic>
      <p:sp>
        <p:nvSpPr>
          <p:cNvPr id="4" name="TextBox 3">
            <a:extLst>
              <a:ext uri="{FF2B5EF4-FFF2-40B4-BE49-F238E27FC236}">
                <a16:creationId xmlns:a16="http://schemas.microsoft.com/office/drawing/2014/main" id="{56DD8A73-E979-1C4E-B3F6-FA2CBF637407}"/>
              </a:ext>
            </a:extLst>
          </p:cNvPr>
          <p:cNvSpPr txBox="1"/>
          <p:nvPr/>
        </p:nvSpPr>
        <p:spPr>
          <a:xfrm>
            <a:off x="1271588" y="1051563"/>
            <a:ext cx="10306049" cy="2308324"/>
          </a:xfrm>
          <a:prstGeom prst="rect">
            <a:avLst/>
          </a:prstGeom>
          <a:noFill/>
        </p:spPr>
        <p:txBody>
          <a:bodyPr wrap="square" rtlCol="0">
            <a:spAutoFit/>
          </a:bodyPr>
          <a:lstStyle/>
          <a:p>
            <a:r>
              <a:rPr lang="en-US" sz="2600" dirty="0">
                <a:solidFill>
                  <a:srgbClr val="005493"/>
                </a:solidFill>
                <a:latin typeface="Arial" charset="0"/>
                <a:ea typeface="Arial" charset="0"/>
                <a:cs typeface="Arial" charset="0"/>
              </a:rPr>
              <a:t>Your current Club President and a second person in the Club Signatures list must:</a:t>
            </a:r>
          </a:p>
          <a:p>
            <a:pPr lvl="1">
              <a:lnSpc>
                <a:spcPct val="150000"/>
              </a:lnSpc>
            </a:pPr>
            <a:r>
              <a:rPr lang="en-US" sz="2400" dirty="0">
                <a:solidFill>
                  <a:srgbClr val="005493"/>
                </a:solidFill>
                <a:latin typeface="Arial" charset="0"/>
                <a:ea typeface="Arial" charset="0"/>
                <a:cs typeface="Arial" charset="0"/>
              </a:rPr>
              <a:t>– Click on the </a:t>
            </a:r>
            <a:r>
              <a:rPr lang="en-US" sz="2400" b="1" dirty="0">
                <a:solidFill>
                  <a:srgbClr val="005493"/>
                </a:solidFill>
                <a:latin typeface="Arial" charset="0"/>
                <a:ea typeface="Arial" charset="0"/>
                <a:cs typeface="Arial" charset="0"/>
              </a:rPr>
              <a:t>Club: Sign Final Report </a:t>
            </a:r>
            <a:r>
              <a:rPr lang="en-US" sz="2400" dirty="0">
                <a:solidFill>
                  <a:srgbClr val="005493"/>
                </a:solidFill>
                <a:latin typeface="Arial" charset="0"/>
                <a:ea typeface="Arial" charset="0"/>
                <a:cs typeface="Arial" charset="0"/>
              </a:rPr>
              <a:t>box</a:t>
            </a:r>
          </a:p>
          <a:p>
            <a:pPr lvl="1"/>
            <a:r>
              <a:rPr lang="en-US" sz="2400" dirty="0">
                <a:solidFill>
                  <a:srgbClr val="005493"/>
                </a:solidFill>
                <a:latin typeface="Arial" charset="0"/>
                <a:ea typeface="Arial" charset="0"/>
                <a:cs typeface="Arial" charset="0"/>
              </a:rPr>
              <a:t>– Apply electronic signature (</a:t>
            </a:r>
            <a:r>
              <a:rPr lang="en-US" sz="2400" u="sng" dirty="0">
                <a:solidFill>
                  <a:srgbClr val="005493"/>
                </a:solidFill>
                <a:latin typeface="Arial" charset="0"/>
                <a:ea typeface="Arial" charset="0"/>
                <a:cs typeface="Arial" charset="0"/>
              </a:rPr>
              <a:t>see next slide</a:t>
            </a:r>
            <a:r>
              <a:rPr lang="en-US" sz="2400" dirty="0">
                <a:solidFill>
                  <a:srgbClr val="005493"/>
                </a:solidFill>
                <a:latin typeface="Arial" charset="0"/>
                <a:ea typeface="Arial" charset="0"/>
                <a:cs typeface="Arial" charset="0"/>
              </a:rPr>
              <a:t>)</a:t>
            </a:r>
          </a:p>
          <a:p>
            <a:pPr lvl="1"/>
            <a:endParaRPr lang="en-US" sz="1200" dirty="0">
              <a:solidFill>
                <a:srgbClr val="005493"/>
              </a:solidFill>
              <a:latin typeface="Arial" charset="0"/>
              <a:ea typeface="Arial" charset="0"/>
              <a:cs typeface="Arial" charset="0"/>
            </a:endParaRPr>
          </a:p>
          <a:p>
            <a:pPr lvl="1"/>
            <a:r>
              <a:rPr lang="en-US" sz="2000" dirty="0">
                <a:solidFill>
                  <a:srgbClr val="005493"/>
                </a:solidFill>
                <a:latin typeface="Arial" charset="0"/>
                <a:ea typeface="Arial" charset="0"/>
                <a:cs typeface="Arial" charset="0"/>
              </a:rPr>
              <a:t>(Check the </a:t>
            </a:r>
            <a:r>
              <a:rPr lang="en-US" sz="2000" b="1" dirty="0">
                <a:solidFill>
                  <a:srgbClr val="005493"/>
                </a:solidFill>
                <a:latin typeface="Arial" charset="0"/>
                <a:ea typeface="Arial" charset="0"/>
                <a:cs typeface="Arial" charset="0"/>
              </a:rPr>
              <a:t>Signatures</a:t>
            </a:r>
            <a:r>
              <a:rPr lang="en-US" sz="2000" dirty="0">
                <a:solidFill>
                  <a:srgbClr val="005493"/>
                </a:solidFill>
                <a:latin typeface="Arial" charset="0"/>
                <a:ea typeface="Arial" charset="0"/>
                <a:cs typeface="Arial" charset="0"/>
              </a:rPr>
              <a:t> tab to verify the signature was recorded.)</a:t>
            </a:r>
          </a:p>
        </p:txBody>
      </p:sp>
      <p:cxnSp>
        <p:nvCxnSpPr>
          <p:cNvPr id="5" name="Straight Arrow Connector 4">
            <a:extLst>
              <a:ext uri="{FF2B5EF4-FFF2-40B4-BE49-F238E27FC236}">
                <a16:creationId xmlns:a16="http://schemas.microsoft.com/office/drawing/2014/main" id="{363A0AD9-16B0-C245-A141-9F42C4543ECB}"/>
              </a:ext>
            </a:extLst>
          </p:cNvPr>
          <p:cNvCxnSpPr>
            <a:cxnSpLocks/>
          </p:cNvCxnSpPr>
          <p:nvPr/>
        </p:nvCxnSpPr>
        <p:spPr>
          <a:xfrm>
            <a:off x="7798059" y="2200275"/>
            <a:ext cx="3003291" cy="1834515"/>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1BDFEE4E-EC31-4F46-9248-7AB830584774}"/>
              </a:ext>
            </a:extLst>
          </p:cNvPr>
          <p:cNvSpPr>
            <a:spLocks/>
          </p:cNvSpPr>
          <p:nvPr/>
        </p:nvSpPr>
        <p:spPr bwMode="auto">
          <a:xfrm flipV="1">
            <a:off x="6388359" y="5383529"/>
            <a:ext cx="1409700" cy="388620"/>
          </a:xfrm>
          <a:custGeom>
            <a:avLst/>
            <a:gdLst>
              <a:gd name="T0" fmla="+- 0 5297 5297"/>
              <a:gd name="T1" fmla="*/ T0 w 1212"/>
              <a:gd name="T2" fmla="+- 0 666 456"/>
              <a:gd name="T3" fmla="*/ 666 h 420"/>
              <a:gd name="T4" fmla="+- 0 5328 5297"/>
              <a:gd name="T5" fmla="*/ T4 w 1212"/>
              <a:gd name="T6" fmla="+- 0 600 456"/>
              <a:gd name="T7" fmla="*/ 600 h 420"/>
              <a:gd name="T8" fmla="+- 0 5388 5297"/>
              <a:gd name="T9" fmla="*/ T8 w 1212"/>
              <a:gd name="T10" fmla="+- 0 555 456"/>
              <a:gd name="T11" fmla="*/ 555 h 420"/>
              <a:gd name="T12" fmla="+- 0 5443 5297"/>
              <a:gd name="T13" fmla="*/ T12 w 1212"/>
              <a:gd name="T14" fmla="+- 0 529 456"/>
              <a:gd name="T15" fmla="*/ 529 h 420"/>
              <a:gd name="T16" fmla="+- 0 5509 5297"/>
              <a:gd name="T17" fmla="*/ T16 w 1212"/>
              <a:gd name="T18" fmla="+- 0 507 456"/>
              <a:gd name="T19" fmla="*/ 507 h 420"/>
              <a:gd name="T20" fmla="+- 0 5584 5297"/>
              <a:gd name="T21" fmla="*/ T20 w 1212"/>
              <a:gd name="T22" fmla="+- 0 487 456"/>
              <a:gd name="T23" fmla="*/ 487 h 420"/>
              <a:gd name="T24" fmla="+- 0 5667 5297"/>
              <a:gd name="T25" fmla="*/ T24 w 1212"/>
              <a:gd name="T26" fmla="+- 0 472 456"/>
              <a:gd name="T27" fmla="*/ 472 h 420"/>
              <a:gd name="T28" fmla="+- 0 5757 5297"/>
              <a:gd name="T29" fmla="*/ T28 w 1212"/>
              <a:gd name="T30" fmla="+- 0 462 456"/>
              <a:gd name="T31" fmla="*/ 462 h 420"/>
              <a:gd name="T32" fmla="+- 0 5853 5297"/>
              <a:gd name="T33" fmla="*/ T32 w 1212"/>
              <a:gd name="T34" fmla="+- 0 457 456"/>
              <a:gd name="T35" fmla="*/ 457 h 420"/>
              <a:gd name="T36" fmla="+- 0 5903 5297"/>
              <a:gd name="T37" fmla="*/ T36 w 1212"/>
              <a:gd name="T38" fmla="+- 0 456 456"/>
              <a:gd name="T39" fmla="*/ 456 h 420"/>
              <a:gd name="T40" fmla="+- 0 5953 5297"/>
              <a:gd name="T41" fmla="*/ T40 w 1212"/>
              <a:gd name="T42" fmla="+- 0 457 456"/>
              <a:gd name="T43" fmla="*/ 457 h 420"/>
              <a:gd name="T44" fmla="+- 0 6049 5297"/>
              <a:gd name="T45" fmla="*/ T44 w 1212"/>
              <a:gd name="T46" fmla="+- 0 462 456"/>
              <a:gd name="T47" fmla="*/ 462 h 420"/>
              <a:gd name="T48" fmla="+- 0 6139 5297"/>
              <a:gd name="T49" fmla="*/ T48 w 1212"/>
              <a:gd name="T50" fmla="+- 0 472 456"/>
              <a:gd name="T51" fmla="*/ 472 h 420"/>
              <a:gd name="T52" fmla="+- 0 6222 5297"/>
              <a:gd name="T53" fmla="*/ T52 w 1212"/>
              <a:gd name="T54" fmla="+- 0 487 456"/>
              <a:gd name="T55" fmla="*/ 487 h 420"/>
              <a:gd name="T56" fmla="+- 0 6297 5297"/>
              <a:gd name="T57" fmla="*/ T56 w 1212"/>
              <a:gd name="T58" fmla="+- 0 507 456"/>
              <a:gd name="T59" fmla="*/ 507 h 420"/>
              <a:gd name="T60" fmla="+- 0 6363 5297"/>
              <a:gd name="T61" fmla="*/ T60 w 1212"/>
              <a:gd name="T62" fmla="+- 0 529 456"/>
              <a:gd name="T63" fmla="*/ 529 h 420"/>
              <a:gd name="T64" fmla="+- 0 6418 5297"/>
              <a:gd name="T65" fmla="*/ T64 w 1212"/>
              <a:gd name="T66" fmla="+- 0 555 456"/>
              <a:gd name="T67" fmla="*/ 555 h 420"/>
              <a:gd name="T68" fmla="+- 0 6478 5297"/>
              <a:gd name="T69" fmla="*/ T68 w 1212"/>
              <a:gd name="T70" fmla="+- 0 600 456"/>
              <a:gd name="T71" fmla="*/ 600 h 420"/>
              <a:gd name="T72" fmla="+- 0 6509 5297"/>
              <a:gd name="T73" fmla="*/ T72 w 1212"/>
              <a:gd name="T74" fmla="+- 0 666 456"/>
              <a:gd name="T75" fmla="*/ 666 h 420"/>
              <a:gd name="T76" fmla="+- 0 6507 5297"/>
              <a:gd name="T77" fmla="*/ T76 w 1212"/>
              <a:gd name="T78" fmla="+- 0 683 456"/>
              <a:gd name="T79" fmla="*/ 683 h 420"/>
              <a:gd name="T80" fmla="+- 0 6461 5297"/>
              <a:gd name="T81" fmla="*/ T80 w 1212"/>
              <a:gd name="T82" fmla="+- 0 748 456"/>
              <a:gd name="T83" fmla="*/ 748 h 420"/>
              <a:gd name="T84" fmla="+- 0 6392 5297"/>
              <a:gd name="T85" fmla="*/ T84 w 1212"/>
              <a:gd name="T86" fmla="+- 0 790 456"/>
              <a:gd name="T87" fmla="*/ 790 h 420"/>
              <a:gd name="T88" fmla="+- 0 6331 5297"/>
              <a:gd name="T89" fmla="*/ T88 w 1212"/>
              <a:gd name="T90" fmla="+- 0 814 456"/>
              <a:gd name="T91" fmla="*/ 814 h 420"/>
              <a:gd name="T92" fmla="+- 0 6261 5297"/>
              <a:gd name="T93" fmla="*/ T92 w 1212"/>
              <a:gd name="T94" fmla="+- 0 835 456"/>
              <a:gd name="T95" fmla="*/ 835 h 420"/>
              <a:gd name="T96" fmla="+- 0 6181 5297"/>
              <a:gd name="T97" fmla="*/ T96 w 1212"/>
              <a:gd name="T98" fmla="+- 0 853 456"/>
              <a:gd name="T99" fmla="*/ 853 h 420"/>
              <a:gd name="T100" fmla="+- 0 6095 5297"/>
              <a:gd name="T101" fmla="*/ T100 w 1212"/>
              <a:gd name="T102" fmla="+- 0 865 456"/>
              <a:gd name="T103" fmla="*/ 865 h 420"/>
              <a:gd name="T104" fmla="+- 0 6001 5297"/>
              <a:gd name="T105" fmla="*/ T104 w 1212"/>
              <a:gd name="T106" fmla="+- 0 873 456"/>
              <a:gd name="T107" fmla="*/ 873 h 420"/>
              <a:gd name="T108" fmla="+- 0 5903 5297"/>
              <a:gd name="T109" fmla="*/ T108 w 1212"/>
              <a:gd name="T110" fmla="+- 0 876 456"/>
              <a:gd name="T111" fmla="*/ 876 h 420"/>
              <a:gd name="T112" fmla="+- 0 5853 5297"/>
              <a:gd name="T113" fmla="*/ T112 w 1212"/>
              <a:gd name="T114" fmla="+- 0 875 456"/>
              <a:gd name="T115" fmla="*/ 875 h 420"/>
              <a:gd name="T116" fmla="+- 0 5757 5297"/>
              <a:gd name="T117" fmla="*/ T116 w 1212"/>
              <a:gd name="T118" fmla="+- 0 870 456"/>
              <a:gd name="T119" fmla="*/ 870 h 420"/>
              <a:gd name="T120" fmla="+- 0 5667 5297"/>
              <a:gd name="T121" fmla="*/ T120 w 1212"/>
              <a:gd name="T122" fmla="+- 0 859 456"/>
              <a:gd name="T123" fmla="*/ 859 h 420"/>
              <a:gd name="T124" fmla="+- 0 5584 5297"/>
              <a:gd name="T125" fmla="*/ T124 w 1212"/>
              <a:gd name="T126" fmla="+- 0 845 456"/>
              <a:gd name="T127" fmla="*/ 845 h 420"/>
              <a:gd name="T128" fmla="+- 0 5509 5297"/>
              <a:gd name="T129" fmla="*/ T128 w 1212"/>
              <a:gd name="T130" fmla="+- 0 825 456"/>
              <a:gd name="T131" fmla="*/ 825 h 420"/>
              <a:gd name="T132" fmla="+- 0 5443 5297"/>
              <a:gd name="T133" fmla="*/ T132 w 1212"/>
              <a:gd name="T134" fmla="+- 0 803 456"/>
              <a:gd name="T135" fmla="*/ 803 h 420"/>
              <a:gd name="T136" fmla="+- 0 5388 5297"/>
              <a:gd name="T137" fmla="*/ T136 w 1212"/>
              <a:gd name="T138" fmla="+- 0 777 456"/>
              <a:gd name="T139" fmla="*/ 777 h 420"/>
              <a:gd name="T140" fmla="+- 0 5328 5297"/>
              <a:gd name="T141" fmla="*/ T140 w 1212"/>
              <a:gd name="T142" fmla="+- 0 732 456"/>
              <a:gd name="T143" fmla="*/ 732 h 420"/>
              <a:gd name="T144" fmla="+- 0 5297 5297"/>
              <a:gd name="T145" fmla="*/ T144 w 1212"/>
              <a:gd name="T146" fmla="+- 0 666 456"/>
              <a:gd name="T147" fmla="*/ 666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212" h="420">
                <a:moveTo>
                  <a:pt x="0" y="210"/>
                </a:moveTo>
                <a:lnTo>
                  <a:pt x="31" y="144"/>
                </a:lnTo>
                <a:lnTo>
                  <a:pt x="91" y="99"/>
                </a:lnTo>
                <a:lnTo>
                  <a:pt x="146" y="73"/>
                </a:lnTo>
                <a:lnTo>
                  <a:pt x="212" y="51"/>
                </a:lnTo>
                <a:lnTo>
                  <a:pt x="287" y="31"/>
                </a:lnTo>
                <a:lnTo>
                  <a:pt x="370" y="16"/>
                </a:lnTo>
                <a:lnTo>
                  <a:pt x="460" y="6"/>
                </a:lnTo>
                <a:lnTo>
                  <a:pt x="556" y="1"/>
                </a:lnTo>
                <a:lnTo>
                  <a:pt x="606" y="0"/>
                </a:lnTo>
                <a:lnTo>
                  <a:pt x="656" y="1"/>
                </a:lnTo>
                <a:lnTo>
                  <a:pt x="752" y="6"/>
                </a:lnTo>
                <a:lnTo>
                  <a:pt x="842" y="16"/>
                </a:lnTo>
                <a:lnTo>
                  <a:pt x="925" y="31"/>
                </a:lnTo>
                <a:lnTo>
                  <a:pt x="1000" y="51"/>
                </a:lnTo>
                <a:lnTo>
                  <a:pt x="1066" y="73"/>
                </a:lnTo>
                <a:lnTo>
                  <a:pt x="1121" y="99"/>
                </a:lnTo>
                <a:lnTo>
                  <a:pt x="1181" y="144"/>
                </a:lnTo>
                <a:lnTo>
                  <a:pt x="1212" y="210"/>
                </a:lnTo>
                <a:lnTo>
                  <a:pt x="1210" y="227"/>
                </a:lnTo>
                <a:lnTo>
                  <a:pt x="1164" y="292"/>
                </a:lnTo>
                <a:lnTo>
                  <a:pt x="1095" y="334"/>
                </a:lnTo>
                <a:lnTo>
                  <a:pt x="1034" y="358"/>
                </a:lnTo>
                <a:lnTo>
                  <a:pt x="964" y="379"/>
                </a:lnTo>
                <a:lnTo>
                  <a:pt x="884" y="397"/>
                </a:lnTo>
                <a:lnTo>
                  <a:pt x="798" y="409"/>
                </a:lnTo>
                <a:lnTo>
                  <a:pt x="704" y="417"/>
                </a:lnTo>
                <a:lnTo>
                  <a:pt x="606" y="420"/>
                </a:lnTo>
                <a:lnTo>
                  <a:pt x="556" y="419"/>
                </a:lnTo>
                <a:lnTo>
                  <a:pt x="460" y="414"/>
                </a:lnTo>
                <a:lnTo>
                  <a:pt x="370" y="403"/>
                </a:lnTo>
                <a:lnTo>
                  <a:pt x="287" y="389"/>
                </a:lnTo>
                <a:lnTo>
                  <a:pt x="212" y="369"/>
                </a:lnTo>
                <a:lnTo>
                  <a:pt x="146" y="347"/>
                </a:lnTo>
                <a:lnTo>
                  <a:pt x="91" y="321"/>
                </a:lnTo>
                <a:lnTo>
                  <a:pt x="31" y="276"/>
                </a:lnTo>
                <a:lnTo>
                  <a:pt x="0" y="210"/>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 name="Straight Arrow Connector 6">
            <a:extLst>
              <a:ext uri="{FF2B5EF4-FFF2-40B4-BE49-F238E27FC236}">
                <a16:creationId xmlns:a16="http://schemas.microsoft.com/office/drawing/2014/main" id="{BD89CEF7-4787-A24A-AE6E-A770D850EA69}"/>
              </a:ext>
            </a:extLst>
          </p:cNvPr>
          <p:cNvCxnSpPr>
            <a:cxnSpLocks/>
            <a:endCxn id="6" idx="7"/>
          </p:cNvCxnSpPr>
          <p:nvPr/>
        </p:nvCxnSpPr>
        <p:spPr>
          <a:xfrm>
            <a:off x="4200525" y="3277835"/>
            <a:ext cx="2722869" cy="2066832"/>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69F2BD1-F7A9-BD47-B174-325980E220EA}"/>
              </a:ext>
            </a:extLst>
          </p:cNvPr>
          <p:cNvSpPr txBox="1"/>
          <p:nvPr/>
        </p:nvSpPr>
        <p:spPr>
          <a:xfrm>
            <a:off x="838200" y="516286"/>
            <a:ext cx="10591800" cy="523220"/>
          </a:xfrm>
          <a:prstGeom prst="rect">
            <a:avLst/>
          </a:prstGeom>
          <a:noFill/>
        </p:spPr>
        <p:txBody>
          <a:bodyPr wrap="square" rtlCol="0">
            <a:spAutoFit/>
          </a:bodyPr>
          <a:lstStyle/>
          <a:p>
            <a:pPr algn="ctr"/>
            <a:r>
              <a:rPr lang="en-US" sz="2800" b="1" dirty="0">
                <a:solidFill>
                  <a:srgbClr val="005493"/>
                </a:solidFill>
                <a:highlight>
                  <a:srgbClr val="FFFF00"/>
                </a:highlight>
                <a:latin typeface="Arial" charset="0"/>
                <a:ea typeface="Arial" charset="0"/>
                <a:cs typeface="Arial" charset="0"/>
              </a:rPr>
              <a:t>Club: Sign Final Report button</a:t>
            </a:r>
            <a:r>
              <a:rPr lang="en-US" sz="2800" dirty="0">
                <a:solidFill>
                  <a:srgbClr val="005493"/>
                </a:solidFill>
                <a:latin typeface="Arial" charset="0"/>
                <a:ea typeface="Arial" charset="0"/>
                <a:cs typeface="Arial" charset="0"/>
              </a:rPr>
              <a:t> </a:t>
            </a:r>
          </a:p>
        </p:txBody>
      </p:sp>
      <p:sp>
        <p:nvSpPr>
          <p:cNvPr id="9" name="Rectangle 8">
            <a:extLst>
              <a:ext uri="{FF2B5EF4-FFF2-40B4-BE49-F238E27FC236}">
                <a16:creationId xmlns:a16="http://schemas.microsoft.com/office/drawing/2014/main" id="{4BF0BD9F-B24B-0303-6AB3-22BEA64418F1}"/>
              </a:ext>
            </a:extLst>
          </p:cNvPr>
          <p:cNvSpPr/>
          <p:nvPr/>
        </p:nvSpPr>
        <p:spPr>
          <a:xfrm>
            <a:off x="2530549" y="3580165"/>
            <a:ext cx="1244009" cy="321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04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7B70B3-FEFB-3847-B2AA-601C5298421F}"/>
              </a:ext>
            </a:extLst>
          </p:cNvPr>
          <p:cNvSpPr>
            <a:spLocks noGrp="1"/>
          </p:cNvSpPr>
          <p:nvPr>
            <p:ph type="sldNum" sz="quarter" idx="12"/>
          </p:nvPr>
        </p:nvSpPr>
        <p:spPr/>
        <p:txBody>
          <a:bodyPr/>
          <a:lstStyle/>
          <a:p>
            <a:fld id="{6405CE88-A4C8-9945-BA63-FF2EC6B0362D}" type="slidenum">
              <a:rPr lang="en-US" smtClean="0"/>
              <a:pPr/>
              <a:t>14</a:t>
            </a:fld>
            <a:endParaRPr lang="en-US" dirty="0"/>
          </a:p>
        </p:txBody>
      </p:sp>
      <p:pic>
        <p:nvPicPr>
          <p:cNvPr id="3" name="Picture 2">
            <a:extLst>
              <a:ext uri="{FF2B5EF4-FFF2-40B4-BE49-F238E27FC236}">
                <a16:creationId xmlns:a16="http://schemas.microsoft.com/office/drawing/2014/main" id="{C4DFDF3C-4D52-D542-A232-748DA732C6EC}"/>
              </a:ext>
            </a:extLst>
          </p:cNvPr>
          <p:cNvPicPr>
            <a:picLocks noChangeAspect="1"/>
          </p:cNvPicPr>
          <p:nvPr/>
        </p:nvPicPr>
        <p:blipFill>
          <a:blip r:embed="rId2"/>
          <a:stretch>
            <a:fillRect/>
          </a:stretch>
        </p:blipFill>
        <p:spPr>
          <a:xfrm>
            <a:off x="1714500" y="1624330"/>
            <a:ext cx="8763000" cy="4445000"/>
          </a:xfrm>
          <a:prstGeom prst="rect">
            <a:avLst/>
          </a:prstGeom>
        </p:spPr>
      </p:pic>
      <p:sp>
        <p:nvSpPr>
          <p:cNvPr id="4" name="Rectangle 3">
            <a:extLst>
              <a:ext uri="{FF2B5EF4-FFF2-40B4-BE49-F238E27FC236}">
                <a16:creationId xmlns:a16="http://schemas.microsoft.com/office/drawing/2014/main" id="{0235EB75-55EF-8F4D-B791-ECED5BD754E9}"/>
              </a:ext>
            </a:extLst>
          </p:cNvPr>
          <p:cNvSpPr/>
          <p:nvPr/>
        </p:nvSpPr>
        <p:spPr>
          <a:xfrm>
            <a:off x="1643059" y="850880"/>
            <a:ext cx="8872539" cy="523220"/>
          </a:xfrm>
          <a:prstGeom prst="rect">
            <a:avLst/>
          </a:prstGeom>
        </p:spPr>
        <p:txBody>
          <a:bodyPr wrap="square">
            <a:spAutoFit/>
          </a:bodyPr>
          <a:lstStyle/>
          <a:p>
            <a:r>
              <a:rPr lang="en-US" sz="2800" dirty="0">
                <a:solidFill>
                  <a:srgbClr val="005493"/>
                </a:solidFill>
                <a:latin typeface="Arial" charset="0"/>
                <a:ea typeface="Arial" charset="0"/>
                <a:cs typeface="Arial" charset="0"/>
              </a:rPr>
              <a:t>Click on </a:t>
            </a:r>
            <a:r>
              <a:rPr lang="en-US" sz="2800" b="1" dirty="0">
                <a:solidFill>
                  <a:srgbClr val="005493"/>
                </a:solidFill>
                <a:highlight>
                  <a:srgbClr val="FFFF00"/>
                </a:highlight>
                <a:latin typeface="Arial" charset="0"/>
                <a:ea typeface="Arial" charset="0"/>
                <a:cs typeface="Arial" charset="0"/>
              </a:rPr>
              <a:t>SIGN GRANT button</a:t>
            </a:r>
            <a:r>
              <a:rPr lang="en-US" sz="2800" dirty="0">
                <a:solidFill>
                  <a:srgbClr val="005493"/>
                </a:solidFill>
                <a:latin typeface="Arial" charset="0"/>
                <a:ea typeface="Arial" charset="0"/>
                <a:cs typeface="Arial" charset="0"/>
              </a:rPr>
              <a:t> to apply your signature.</a:t>
            </a:r>
          </a:p>
        </p:txBody>
      </p:sp>
      <p:cxnSp>
        <p:nvCxnSpPr>
          <p:cNvPr id="5" name="Straight Arrow Connector 4">
            <a:extLst>
              <a:ext uri="{FF2B5EF4-FFF2-40B4-BE49-F238E27FC236}">
                <a16:creationId xmlns:a16="http://schemas.microsoft.com/office/drawing/2014/main" id="{8CFC3D52-48AC-9B41-BBD8-870B6D6776B9}"/>
              </a:ext>
            </a:extLst>
          </p:cNvPr>
          <p:cNvCxnSpPr>
            <a:cxnSpLocks/>
          </p:cNvCxnSpPr>
          <p:nvPr/>
        </p:nvCxnSpPr>
        <p:spPr>
          <a:xfrm>
            <a:off x="2834640" y="2603500"/>
            <a:ext cx="5452110" cy="0"/>
          </a:xfrm>
          <a:prstGeom prst="straightConnector1">
            <a:avLst/>
          </a:prstGeom>
          <a:ln w="5080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9F314D1C-F065-F948-9F55-A2E5E466AFF3}"/>
              </a:ext>
            </a:extLst>
          </p:cNvPr>
          <p:cNvSpPr>
            <a:spLocks/>
          </p:cNvSpPr>
          <p:nvPr/>
        </p:nvSpPr>
        <p:spPr bwMode="auto">
          <a:xfrm flipV="1">
            <a:off x="8088888" y="5584189"/>
            <a:ext cx="1509771" cy="388620"/>
          </a:xfrm>
          <a:custGeom>
            <a:avLst/>
            <a:gdLst>
              <a:gd name="T0" fmla="+- 0 5297 5297"/>
              <a:gd name="T1" fmla="*/ T0 w 1212"/>
              <a:gd name="T2" fmla="+- 0 666 456"/>
              <a:gd name="T3" fmla="*/ 666 h 420"/>
              <a:gd name="T4" fmla="+- 0 5328 5297"/>
              <a:gd name="T5" fmla="*/ T4 w 1212"/>
              <a:gd name="T6" fmla="+- 0 600 456"/>
              <a:gd name="T7" fmla="*/ 600 h 420"/>
              <a:gd name="T8" fmla="+- 0 5388 5297"/>
              <a:gd name="T9" fmla="*/ T8 w 1212"/>
              <a:gd name="T10" fmla="+- 0 555 456"/>
              <a:gd name="T11" fmla="*/ 555 h 420"/>
              <a:gd name="T12" fmla="+- 0 5443 5297"/>
              <a:gd name="T13" fmla="*/ T12 w 1212"/>
              <a:gd name="T14" fmla="+- 0 529 456"/>
              <a:gd name="T15" fmla="*/ 529 h 420"/>
              <a:gd name="T16" fmla="+- 0 5509 5297"/>
              <a:gd name="T17" fmla="*/ T16 w 1212"/>
              <a:gd name="T18" fmla="+- 0 507 456"/>
              <a:gd name="T19" fmla="*/ 507 h 420"/>
              <a:gd name="T20" fmla="+- 0 5584 5297"/>
              <a:gd name="T21" fmla="*/ T20 w 1212"/>
              <a:gd name="T22" fmla="+- 0 487 456"/>
              <a:gd name="T23" fmla="*/ 487 h 420"/>
              <a:gd name="T24" fmla="+- 0 5667 5297"/>
              <a:gd name="T25" fmla="*/ T24 w 1212"/>
              <a:gd name="T26" fmla="+- 0 472 456"/>
              <a:gd name="T27" fmla="*/ 472 h 420"/>
              <a:gd name="T28" fmla="+- 0 5757 5297"/>
              <a:gd name="T29" fmla="*/ T28 w 1212"/>
              <a:gd name="T30" fmla="+- 0 462 456"/>
              <a:gd name="T31" fmla="*/ 462 h 420"/>
              <a:gd name="T32" fmla="+- 0 5853 5297"/>
              <a:gd name="T33" fmla="*/ T32 w 1212"/>
              <a:gd name="T34" fmla="+- 0 457 456"/>
              <a:gd name="T35" fmla="*/ 457 h 420"/>
              <a:gd name="T36" fmla="+- 0 5903 5297"/>
              <a:gd name="T37" fmla="*/ T36 w 1212"/>
              <a:gd name="T38" fmla="+- 0 456 456"/>
              <a:gd name="T39" fmla="*/ 456 h 420"/>
              <a:gd name="T40" fmla="+- 0 5953 5297"/>
              <a:gd name="T41" fmla="*/ T40 w 1212"/>
              <a:gd name="T42" fmla="+- 0 457 456"/>
              <a:gd name="T43" fmla="*/ 457 h 420"/>
              <a:gd name="T44" fmla="+- 0 6049 5297"/>
              <a:gd name="T45" fmla="*/ T44 w 1212"/>
              <a:gd name="T46" fmla="+- 0 462 456"/>
              <a:gd name="T47" fmla="*/ 462 h 420"/>
              <a:gd name="T48" fmla="+- 0 6139 5297"/>
              <a:gd name="T49" fmla="*/ T48 w 1212"/>
              <a:gd name="T50" fmla="+- 0 472 456"/>
              <a:gd name="T51" fmla="*/ 472 h 420"/>
              <a:gd name="T52" fmla="+- 0 6222 5297"/>
              <a:gd name="T53" fmla="*/ T52 w 1212"/>
              <a:gd name="T54" fmla="+- 0 487 456"/>
              <a:gd name="T55" fmla="*/ 487 h 420"/>
              <a:gd name="T56" fmla="+- 0 6297 5297"/>
              <a:gd name="T57" fmla="*/ T56 w 1212"/>
              <a:gd name="T58" fmla="+- 0 507 456"/>
              <a:gd name="T59" fmla="*/ 507 h 420"/>
              <a:gd name="T60" fmla="+- 0 6363 5297"/>
              <a:gd name="T61" fmla="*/ T60 w 1212"/>
              <a:gd name="T62" fmla="+- 0 529 456"/>
              <a:gd name="T63" fmla="*/ 529 h 420"/>
              <a:gd name="T64" fmla="+- 0 6418 5297"/>
              <a:gd name="T65" fmla="*/ T64 w 1212"/>
              <a:gd name="T66" fmla="+- 0 555 456"/>
              <a:gd name="T67" fmla="*/ 555 h 420"/>
              <a:gd name="T68" fmla="+- 0 6478 5297"/>
              <a:gd name="T69" fmla="*/ T68 w 1212"/>
              <a:gd name="T70" fmla="+- 0 600 456"/>
              <a:gd name="T71" fmla="*/ 600 h 420"/>
              <a:gd name="T72" fmla="+- 0 6509 5297"/>
              <a:gd name="T73" fmla="*/ T72 w 1212"/>
              <a:gd name="T74" fmla="+- 0 666 456"/>
              <a:gd name="T75" fmla="*/ 666 h 420"/>
              <a:gd name="T76" fmla="+- 0 6507 5297"/>
              <a:gd name="T77" fmla="*/ T76 w 1212"/>
              <a:gd name="T78" fmla="+- 0 683 456"/>
              <a:gd name="T79" fmla="*/ 683 h 420"/>
              <a:gd name="T80" fmla="+- 0 6461 5297"/>
              <a:gd name="T81" fmla="*/ T80 w 1212"/>
              <a:gd name="T82" fmla="+- 0 748 456"/>
              <a:gd name="T83" fmla="*/ 748 h 420"/>
              <a:gd name="T84" fmla="+- 0 6392 5297"/>
              <a:gd name="T85" fmla="*/ T84 w 1212"/>
              <a:gd name="T86" fmla="+- 0 790 456"/>
              <a:gd name="T87" fmla="*/ 790 h 420"/>
              <a:gd name="T88" fmla="+- 0 6331 5297"/>
              <a:gd name="T89" fmla="*/ T88 w 1212"/>
              <a:gd name="T90" fmla="+- 0 814 456"/>
              <a:gd name="T91" fmla="*/ 814 h 420"/>
              <a:gd name="T92" fmla="+- 0 6261 5297"/>
              <a:gd name="T93" fmla="*/ T92 w 1212"/>
              <a:gd name="T94" fmla="+- 0 835 456"/>
              <a:gd name="T95" fmla="*/ 835 h 420"/>
              <a:gd name="T96" fmla="+- 0 6181 5297"/>
              <a:gd name="T97" fmla="*/ T96 w 1212"/>
              <a:gd name="T98" fmla="+- 0 853 456"/>
              <a:gd name="T99" fmla="*/ 853 h 420"/>
              <a:gd name="T100" fmla="+- 0 6095 5297"/>
              <a:gd name="T101" fmla="*/ T100 w 1212"/>
              <a:gd name="T102" fmla="+- 0 865 456"/>
              <a:gd name="T103" fmla="*/ 865 h 420"/>
              <a:gd name="T104" fmla="+- 0 6001 5297"/>
              <a:gd name="T105" fmla="*/ T104 w 1212"/>
              <a:gd name="T106" fmla="+- 0 873 456"/>
              <a:gd name="T107" fmla="*/ 873 h 420"/>
              <a:gd name="T108" fmla="+- 0 5903 5297"/>
              <a:gd name="T109" fmla="*/ T108 w 1212"/>
              <a:gd name="T110" fmla="+- 0 876 456"/>
              <a:gd name="T111" fmla="*/ 876 h 420"/>
              <a:gd name="T112" fmla="+- 0 5853 5297"/>
              <a:gd name="T113" fmla="*/ T112 w 1212"/>
              <a:gd name="T114" fmla="+- 0 875 456"/>
              <a:gd name="T115" fmla="*/ 875 h 420"/>
              <a:gd name="T116" fmla="+- 0 5757 5297"/>
              <a:gd name="T117" fmla="*/ T116 w 1212"/>
              <a:gd name="T118" fmla="+- 0 870 456"/>
              <a:gd name="T119" fmla="*/ 870 h 420"/>
              <a:gd name="T120" fmla="+- 0 5667 5297"/>
              <a:gd name="T121" fmla="*/ T120 w 1212"/>
              <a:gd name="T122" fmla="+- 0 859 456"/>
              <a:gd name="T123" fmla="*/ 859 h 420"/>
              <a:gd name="T124" fmla="+- 0 5584 5297"/>
              <a:gd name="T125" fmla="*/ T124 w 1212"/>
              <a:gd name="T126" fmla="+- 0 845 456"/>
              <a:gd name="T127" fmla="*/ 845 h 420"/>
              <a:gd name="T128" fmla="+- 0 5509 5297"/>
              <a:gd name="T129" fmla="*/ T128 w 1212"/>
              <a:gd name="T130" fmla="+- 0 825 456"/>
              <a:gd name="T131" fmla="*/ 825 h 420"/>
              <a:gd name="T132" fmla="+- 0 5443 5297"/>
              <a:gd name="T133" fmla="*/ T132 w 1212"/>
              <a:gd name="T134" fmla="+- 0 803 456"/>
              <a:gd name="T135" fmla="*/ 803 h 420"/>
              <a:gd name="T136" fmla="+- 0 5388 5297"/>
              <a:gd name="T137" fmla="*/ T136 w 1212"/>
              <a:gd name="T138" fmla="+- 0 777 456"/>
              <a:gd name="T139" fmla="*/ 777 h 420"/>
              <a:gd name="T140" fmla="+- 0 5328 5297"/>
              <a:gd name="T141" fmla="*/ T140 w 1212"/>
              <a:gd name="T142" fmla="+- 0 732 456"/>
              <a:gd name="T143" fmla="*/ 732 h 420"/>
              <a:gd name="T144" fmla="+- 0 5297 5297"/>
              <a:gd name="T145" fmla="*/ T144 w 1212"/>
              <a:gd name="T146" fmla="+- 0 666 456"/>
              <a:gd name="T147" fmla="*/ 666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212" h="420">
                <a:moveTo>
                  <a:pt x="0" y="210"/>
                </a:moveTo>
                <a:lnTo>
                  <a:pt x="31" y="144"/>
                </a:lnTo>
                <a:lnTo>
                  <a:pt x="91" y="99"/>
                </a:lnTo>
                <a:lnTo>
                  <a:pt x="146" y="73"/>
                </a:lnTo>
                <a:lnTo>
                  <a:pt x="212" y="51"/>
                </a:lnTo>
                <a:lnTo>
                  <a:pt x="287" y="31"/>
                </a:lnTo>
                <a:lnTo>
                  <a:pt x="370" y="16"/>
                </a:lnTo>
                <a:lnTo>
                  <a:pt x="460" y="6"/>
                </a:lnTo>
                <a:lnTo>
                  <a:pt x="556" y="1"/>
                </a:lnTo>
                <a:lnTo>
                  <a:pt x="606" y="0"/>
                </a:lnTo>
                <a:lnTo>
                  <a:pt x="656" y="1"/>
                </a:lnTo>
                <a:lnTo>
                  <a:pt x="752" y="6"/>
                </a:lnTo>
                <a:lnTo>
                  <a:pt x="842" y="16"/>
                </a:lnTo>
                <a:lnTo>
                  <a:pt x="925" y="31"/>
                </a:lnTo>
                <a:lnTo>
                  <a:pt x="1000" y="51"/>
                </a:lnTo>
                <a:lnTo>
                  <a:pt x="1066" y="73"/>
                </a:lnTo>
                <a:lnTo>
                  <a:pt x="1121" y="99"/>
                </a:lnTo>
                <a:lnTo>
                  <a:pt x="1181" y="144"/>
                </a:lnTo>
                <a:lnTo>
                  <a:pt x="1212" y="210"/>
                </a:lnTo>
                <a:lnTo>
                  <a:pt x="1210" y="227"/>
                </a:lnTo>
                <a:lnTo>
                  <a:pt x="1164" y="292"/>
                </a:lnTo>
                <a:lnTo>
                  <a:pt x="1095" y="334"/>
                </a:lnTo>
                <a:lnTo>
                  <a:pt x="1034" y="358"/>
                </a:lnTo>
                <a:lnTo>
                  <a:pt x="964" y="379"/>
                </a:lnTo>
                <a:lnTo>
                  <a:pt x="884" y="397"/>
                </a:lnTo>
                <a:lnTo>
                  <a:pt x="798" y="409"/>
                </a:lnTo>
                <a:lnTo>
                  <a:pt x="704" y="417"/>
                </a:lnTo>
                <a:lnTo>
                  <a:pt x="606" y="420"/>
                </a:lnTo>
                <a:lnTo>
                  <a:pt x="556" y="419"/>
                </a:lnTo>
                <a:lnTo>
                  <a:pt x="460" y="414"/>
                </a:lnTo>
                <a:lnTo>
                  <a:pt x="370" y="403"/>
                </a:lnTo>
                <a:lnTo>
                  <a:pt x="287" y="389"/>
                </a:lnTo>
                <a:lnTo>
                  <a:pt x="212" y="369"/>
                </a:lnTo>
                <a:lnTo>
                  <a:pt x="146" y="347"/>
                </a:lnTo>
                <a:lnTo>
                  <a:pt x="91" y="321"/>
                </a:lnTo>
                <a:lnTo>
                  <a:pt x="31" y="276"/>
                </a:lnTo>
                <a:lnTo>
                  <a:pt x="0" y="210"/>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930836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B71ACC-B575-9E4B-B756-AAD4DC77731E}"/>
              </a:ext>
            </a:extLst>
          </p:cNvPr>
          <p:cNvSpPr>
            <a:spLocks noGrp="1"/>
          </p:cNvSpPr>
          <p:nvPr>
            <p:ph type="sldNum" sz="quarter" idx="12"/>
          </p:nvPr>
        </p:nvSpPr>
        <p:spPr/>
        <p:txBody>
          <a:bodyPr/>
          <a:lstStyle/>
          <a:p>
            <a:fld id="{6405CE88-A4C8-9945-BA63-FF2EC6B0362D}" type="slidenum">
              <a:rPr lang="en-US" smtClean="0"/>
              <a:pPr/>
              <a:t>15</a:t>
            </a:fld>
            <a:endParaRPr lang="en-US" dirty="0"/>
          </a:p>
        </p:txBody>
      </p:sp>
      <p:sp>
        <p:nvSpPr>
          <p:cNvPr id="3" name="TextBox 2">
            <a:extLst>
              <a:ext uri="{FF2B5EF4-FFF2-40B4-BE49-F238E27FC236}">
                <a16:creationId xmlns:a16="http://schemas.microsoft.com/office/drawing/2014/main" id="{FBDD06A0-E50B-5242-BAFA-A09ADAF1F412}"/>
              </a:ext>
            </a:extLst>
          </p:cNvPr>
          <p:cNvSpPr txBox="1"/>
          <p:nvPr/>
        </p:nvSpPr>
        <p:spPr>
          <a:xfrm>
            <a:off x="1104900" y="1103814"/>
            <a:ext cx="10251492" cy="1045223"/>
          </a:xfrm>
          <a:prstGeom prst="rect">
            <a:avLst/>
          </a:prstGeom>
          <a:noFill/>
        </p:spPr>
        <p:txBody>
          <a:bodyPr wrap="square" rtlCol="0">
            <a:spAutoFit/>
          </a:bodyPr>
          <a:lstStyle/>
          <a:p>
            <a:pPr marL="285750" indent="-285750">
              <a:lnSpc>
                <a:spcPct val="150000"/>
              </a:lnSpc>
              <a:buFont typeface="Arial" charset="0"/>
              <a:buChar char="•"/>
            </a:pPr>
            <a:r>
              <a:rPr lang="en-US" sz="2200" b="1" dirty="0">
                <a:solidFill>
                  <a:srgbClr val="005493"/>
                </a:solidFill>
                <a:latin typeface="Arial" charset="0"/>
                <a:ea typeface="Arial" charset="0"/>
                <a:cs typeface="Arial" charset="0"/>
              </a:rPr>
              <a:t>After both signatures have been recorded, </a:t>
            </a:r>
            <a:r>
              <a:rPr lang="en-US" sz="2200" dirty="0">
                <a:solidFill>
                  <a:srgbClr val="005493"/>
                </a:solidFill>
                <a:latin typeface="Arial" charset="0"/>
                <a:ea typeface="Arial" charset="0"/>
                <a:cs typeface="Arial" charset="0"/>
              </a:rPr>
              <a:t>click on </a:t>
            </a:r>
            <a:r>
              <a:rPr lang="en-US" sz="2200" b="1" dirty="0">
                <a:solidFill>
                  <a:srgbClr val="005493"/>
                </a:solidFill>
                <a:highlight>
                  <a:srgbClr val="FFFF00"/>
                </a:highlight>
                <a:latin typeface="Arial" charset="0"/>
                <a:ea typeface="Arial" charset="0"/>
                <a:cs typeface="Arial" charset="0"/>
              </a:rPr>
              <a:t>Submit Final Report</a:t>
            </a:r>
            <a:r>
              <a:rPr lang="en-US" sz="2200" dirty="0">
                <a:solidFill>
                  <a:srgbClr val="005493"/>
                </a:solidFill>
                <a:latin typeface="Arial" charset="0"/>
                <a:ea typeface="Arial" charset="0"/>
                <a:cs typeface="Arial" charset="0"/>
              </a:rPr>
              <a:t>.  </a:t>
            </a:r>
            <a:r>
              <a:rPr lang="en-US" sz="2200" dirty="0">
                <a:solidFill>
                  <a:srgbClr val="FF0000"/>
                </a:solidFill>
                <a:latin typeface="Arial" charset="0"/>
                <a:ea typeface="Arial" charset="0"/>
                <a:cs typeface="Arial" charset="0"/>
              </a:rPr>
              <a:t>NOTE: If you omit this step, your final report will not be submitted.</a:t>
            </a:r>
          </a:p>
        </p:txBody>
      </p:sp>
      <p:pic>
        <p:nvPicPr>
          <p:cNvPr id="4" name="Picture 3">
            <a:extLst>
              <a:ext uri="{FF2B5EF4-FFF2-40B4-BE49-F238E27FC236}">
                <a16:creationId xmlns:a16="http://schemas.microsoft.com/office/drawing/2014/main" id="{A2ACEC38-783C-3B45-B86C-0A51DE746C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1688" y="2312361"/>
            <a:ext cx="8576492" cy="3936476"/>
          </a:xfrm>
          <a:prstGeom prst="rect">
            <a:avLst/>
          </a:prstGeom>
        </p:spPr>
      </p:pic>
      <p:sp>
        <p:nvSpPr>
          <p:cNvPr id="5" name="Subtitle 2">
            <a:extLst>
              <a:ext uri="{FF2B5EF4-FFF2-40B4-BE49-F238E27FC236}">
                <a16:creationId xmlns:a16="http://schemas.microsoft.com/office/drawing/2014/main" id="{E68F3FB0-0140-1649-9665-9BBBD56171E7}"/>
              </a:ext>
            </a:extLst>
          </p:cNvPr>
          <p:cNvSpPr txBox="1">
            <a:spLocks/>
          </p:cNvSpPr>
          <p:nvPr/>
        </p:nvSpPr>
        <p:spPr>
          <a:xfrm>
            <a:off x="3097762" y="552839"/>
            <a:ext cx="6628545"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b="1" dirty="0">
                <a:solidFill>
                  <a:srgbClr val="005493"/>
                </a:solidFill>
                <a:highlight>
                  <a:srgbClr val="FFFF00"/>
                </a:highlight>
                <a:latin typeface="Arial" charset="0"/>
                <a:ea typeface="Arial" charset="0"/>
                <a:cs typeface="Arial" charset="0"/>
              </a:rPr>
              <a:t>Final Report Submission</a:t>
            </a:r>
          </a:p>
        </p:txBody>
      </p:sp>
      <p:cxnSp>
        <p:nvCxnSpPr>
          <p:cNvPr id="6" name="Straight Arrow Connector 5">
            <a:extLst>
              <a:ext uri="{FF2B5EF4-FFF2-40B4-BE49-F238E27FC236}">
                <a16:creationId xmlns:a16="http://schemas.microsoft.com/office/drawing/2014/main" id="{100BE70A-A60E-8A48-856E-387B5B548A73}"/>
              </a:ext>
            </a:extLst>
          </p:cNvPr>
          <p:cNvCxnSpPr>
            <a:cxnSpLocks/>
          </p:cNvCxnSpPr>
          <p:nvPr/>
        </p:nvCxnSpPr>
        <p:spPr>
          <a:xfrm flipH="1">
            <a:off x="9726307" y="1583561"/>
            <a:ext cx="634005" cy="1531275"/>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4685A771-B961-6C4C-8282-6AEF832BB1F7}"/>
              </a:ext>
            </a:extLst>
          </p:cNvPr>
          <p:cNvSpPr>
            <a:spLocks/>
          </p:cNvSpPr>
          <p:nvPr/>
        </p:nvSpPr>
        <p:spPr bwMode="auto">
          <a:xfrm flipV="1">
            <a:off x="1809423" y="5308913"/>
            <a:ext cx="1686707" cy="858416"/>
          </a:xfrm>
          <a:custGeom>
            <a:avLst/>
            <a:gdLst>
              <a:gd name="T0" fmla="+- 0 5297 5297"/>
              <a:gd name="T1" fmla="*/ T0 w 1212"/>
              <a:gd name="T2" fmla="+- 0 666 456"/>
              <a:gd name="T3" fmla="*/ 666 h 420"/>
              <a:gd name="T4" fmla="+- 0 5328 5297"/>
              <a:gd name="T5" fmla="*/ T4 w 1212"/>
              <a:gd name="T6" fmla="+- 0 600 456"/>
              <a:gd name="T7" fmla="*/ 600 h 420"/>
              <a:gd name="T8" fmla="+- 0 5388 5297"/>
              <a:gd name="T9" fmla="*/ T8 w 1212"/>
              <a:gd name="T10" fmla="+- 0 555 456"/>
              <a:gd name="T11" fmla="*/ 555 h 420"/>
              <a:gd name="T12" fmla="+- 0 5443 5297"/>
              <a:gd name="T13" fmla="*/ T12 w 1212"/>
              <a:gd name="T14" fmla="+- 0 529 456"/>
              <a:gd name="T15" fmla="*/ 529 h 420"/>
              <a:gd name="T16" fmla="+- 0 5509 5297"/>
              <a:gd name="T17" fmla="*/ T16 w 1212"/>
              <a:gd name="T18" fmla="+- 0 507 456"/>
              <a:gd name="T19" fmla="*/ 507 h 420"/>
              <a:gd name="T20" fmla="+- 0 5584 5297"/>
              <a:gd name="T21" fmla="*/ T20 w 1212"/>
              <a:gd name="T22" fmla="+- 0 487 456"/>
              <a:gd name="T23" fmla="*/ 487 h 420"/>
              <a:gd name="T24" fmla="+- 0 5667 5297"/>
              <a:gd name="T25" fmla="*/ T24 w 1212"/>
              <a:gd name="T26" fmla="+- 0 472 456"/>
              <a:gd name="T27" fmla="*/ 472 h 420"/>
              <a:gd name="T28" fmla="+- 0 5757 5297"/>
              <a:gd name="T29" fmla="*/ T28 w 1212"/>
              <a:gd name="T30" fmla="+- 0 462 456"/>
              <a:gd name="T31" fmla="*/ 462 h 420"/>
              <a:gd name="T32" fmla="+- 0 5853 5297"/>
              <a:gd name="T33" fmla="*/ T32 w 1212"/>
              <a:gd name="T34" fmla="+- 0 457 456"/>
              <a:gd name="T35" fmla="*/ 457 h 420"/>
              <a:gd name="T36" fmla="+- 0 5903 5297"/>
              <a:gd name="T37" fmla="*/ T36 w 1212"/>
              <a:gd name="T38" fmla="+- 0 456 456"/>
              <a:gd name="T39" fmla="*/ 456 h 420"/>
              <a:gd name="T40" fmla="+- 0 5953 5297"/>
              <a:gd name="T41" fmla="*/ T40 w 1212"/>
              <a:gd name="T42" fmla="+- 0 457 456"/>
              <a:gd name="T43" fmla="*/ 457 h 420"/>
              <a:gd name="T44" fmla="+- 0 6049 5297"/>
              <a:gd name="T45" fmla="*/ T44 w 1212"/>
              <a:gd name="T46" fmla="+- 0 462 456"/>
              <a:gd name="T47" fmla="*/ 462 h 420"/>
              <a:gd name="T48" fmla="+- 0 6139 5297"/>
              <a:gd name="T49" fmla="*/ T48 w 1212"/>
              <a:gd name="T50" fmla="+- 0 472 456"/>
              <a:gd name="T51" fmla="*/ 472 h 420"/>
              <a:gd name="T52" fmla="+- 0 6222 5297"/>
              <a:gd name="T53" fmla="*/ T52 w 1212"/>
              <a:gd name="T54" fmla="+- 0 487 456"/>
              <a:gd name="T55" fmla="*/ 487 h 420"/>
              <a:gd name="T56" fmla="+- 0 6297 5297"/>
              <a:gd name="T57" fmla="*/ T56 w 1212"/>
              <a:gd name="T58" fmla="+- 0 507 456"/>
              <a:gd name="T59" fmla="*/ 507 h 420"/>
              <a:gd name="T60" fmla="+- 0 6363 5297"/>
              <a:gd name="T61" fmla="*/ T60 w 1212"/>
              <a:gd name="T62" fmla="+- 0 529 456"/>
              <a:gd name="T63" fmla="*/ 529 h 420"/>
              <a:gd name="T64" fmla="+- 0 6418 5297"/>
              <a:gd name="T65" fmla="*/ T64 w 1212"/>
              <a:gd name="T66" fmla="+- 0 555 456"/>
              <a:gd name="T67" fmla="*/ 555 h 420"/>
              <a:gd name="T68" fmla="+- 0 6478 5297"/>
              <a:gd name="T69" fmla="*/ T68 w 1212"/>
              <a:gd name="T70" fmla="+- 0 600 456"/>
              <a:gd name="T71" fmla="*/ 600 h 420"/>
              <a:gd name="T72" fmla="+- 0 6509 5297"/>
              <a:gd name="T73" fmla="*/ T72 w 1212"/>
              <a:gd name="T74" fmla="+- 0 666 456"/>
              <a:gd name="T75" fmla="*/ 666 h 420"/>
              <a:gd name="T76" fmla="+- 0 6507 5297"/>
              <a:gd name="T77" fmla="*/ T76 w 1212"/>
              <a:gd name="T78" fmla="+- 0 683 456"/>
              <a:gd name="T79" fmla="*/ 683 h 420"/>
              <a:gd name="T80" fmla="+- 0 6461 5297"/>
              <a:gd name="T81" fmla="*/ T80 w 1212"/>
              <a:gd name="T82" fmla="+- 0 748 456"/>
              <a:gd name="T83" fmla="*/ 748 h 420"/>
              <a:gd name="T84" fmla="+- 0 6392 5297"/>
              <a:gd name="T85" fmla="*/ T84 w 1212"/>
              <a:gd name="T86" fmla="+- 0 790 456"/>
              <a:gd name="T87" fmla="*/ 790 h 420"/>
              <a:gd name="T88" fmla="+- 0 6331 5297"/>
              <a:gd name="T89" fmla="*/ T88 w 1212"/>
              <a:gd name="T90" fmla="+- 0 814 456"/>
              <a:gd name="T91" fmla="*/ 814 h 420"/>
              <a:gd name="T92" fmla="+- 0 6261 5297"/>
              <a:gd name="T93" fmla="*/ T92 w 1212"/>
              <a:gd name="T94" fmla="+- 0 835 456"/>
              <a:gd name="T95" fmla="*/ 835 h 420"/>
              <a:gd name="T96" fmla="+- 0 6181 5297"/>
              <a:gd name="T97" fmla="*/ T96 w 1212"/>
              <a:gd name="T98" fmla="+- 0 853 456"/>
              <a:gd name="T99" fmla="*/ 853 h 420"/>
              <a:gd name="T100" fmla="+- 0 6095 5297"/>
              <a:gd name="T101" fmla="*/ T100 w 1212"/>
              <a:gd name="T102" fmla="+- 0 865 456"/>
              <a:gd name="T103" fmla="*/ 865 h 420"/>
              <a:gd name="T104" fmla="+- 0 6001 5297"/>
              <a:gd name="T105" fmla="*/ T104 w 1212"/>
              <a:gd name="T106" fmla="+- 0 873 456"/>
              <a:gd name="T107" fmla="*/ 873 h 420"/>
              <a:gd name="T108" fmla="+- 0 5903 5297"/>
              <a:gd name="T109" fmla="*/ T108 w 1212"/>
              <a:gd name="T110" fmla="+- 0 876 456"/>
              <a:gd name="T111" fmla="*/ 876 h 420"/>
              <a:gd name="T112" fmla="+- 0 5853 5297"/>
              <a:gd name="T113" fmla="*/ T112 w 1212"/>
              <a:gd name="T114" fmla="+- 0 875 456"/>
              <a:gd name="T115" fmla="*/ 875 h 420"/>
              <a:gd name="T116" fmla="+- 0 5757 5297"/>
              <a:gd name="T117" fmla="*/ T116 w 1212"/>
              <a:gd name="T118" fmla="+- 0 870 456"/>
              <a:gd name="T119" fmla="*/ 870 h 420"/>
              <a:gd name="T120" fmla="+- 0 5667 5297"/>
              <a:gd name="T121" fmla="*/ T120 w 1212"/>
              <a:gd name="T122" fmla="+- 0 859 456"/>
              <a:gd name="T123" fmla="*/ 859 h 420"/>
              <a:gd name="T124" fmla="+- 0 5584 5297"/>
              <a:gd name="T125" fmla="*/ T124 w 1212"/>
              <a:gd name="T126" fmla="+- 0 845 456"/>
              <a:gd name="T127" fmla="*/ 845 h 420"/>
              <a:gd name="T128" fmla="+- 0 5509 5297"/>
              <a:gd name="T129" fmla="*/ T128 w 1212"/>
              <a:gd name="T130" fmla="+- 0 825 456"/>
              <a:gd name="T131" fmla="*/ 825 h 420"/>
              <a:gd name="T132" fmla="+- 0 5443 5297"/>
              <a:gd name="T133" fmla="*/ T132 w 1212"/>
              <a:gd name="T134" fmla="+- 0 803 456"/>
              <a:gd name="T135" fmla="*/ 803 h 420"/>
              <a:gd name="T136" fmla="+- 0 5388 5297"/>
              <a:gd name="T137" fmla="*/ T136 w 1212"/>
              <a:gd name="T138" fmla="+- 0 777 456"/>
              <a:gd name="T139" fmla="*/ 777 h 420"/>
              <a:gd name="T140" fmla="+- 0 5328 5297"/>
              <a:gd name="T141" fmla="*/ T140 w 1212"/>
              <a:gd name="T142" fmla="+- 0 732 456"/>
              <a:gd name="T143" fmla="*/ 732 h 420"/>
              <a:gd name="T144" fmla="+- 0 5297 5297"/>
              <a:gd name="T145" fmla="*/ T144 w 1212"/>
              <a:gd name="T146" fmla="+- 0 666 456"/>
              <a:gd name="T147" fmla="*/ 666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212" h="420">
                <a:moveTo>
                  <a:pt x="0" y="210"/>
                </a:moveTo>
                <a:lnTo>
                  <a:pt x="31" y="144"/>
                </a:lnTo>
                <a:lnTo>
                  <a:pt x="91" y="99"/>
                </a:lnTo>
                <a:lnTo>
                  <a:pt x="146" y="73"/>
                </a:lnTo>
                <a:lnTo>
                  <a:pt x="212" y="51"/>
                </a:lnTo>
                <a:lnTo>
                  <a:pt x="287" y="31"/>
                </a:lnTo>
                <a:lnTo>
                  <a:pt x="370" y="16"/>
                </a:lnTo>
                <a:lnTo>
                  <a:pt x="460" y="6"/>
                </a:lnTo>
                <a:lnTo>
                  <a:pt x="556" y="1"/>
                </a:lnTo>
                <a:lnTo>
                  <a:pt x="606" y="0"/>
                </a:lnTo>
                <a:lnTo>
                  <a:pt x="656" y="1"/>
                </a:lnTo>
                <a:lnTo>
                  <a:pt x="752" y="6"/>
                </a:lnTo>
                <a:lnTo>
                  <a:pt x="842" y="16"/>
                </a:lnTo>
                <a:lnTo>
                  <a:pt x="925" y="31"/>
                </a:lnTo>
                <a:lnTo>
                  <a:pt x="1000" y="51"/>
                </a:lnTo>
                <a:lnTo>
                  <a:pt x="1066" y="73"/>
                </a:lnTo>
                <a:lnTo>
                  <a:pt x="1121" y="99"/>
                </a:lnTo>
                <a:lnTo>
                  <a:pt x="1181" y="144"/>
                </a:lnTo>
                <a:lnTo>
                  <a:pt x="1212" y="210"/>
                </a:lnTo>
                <a:lnTo>
                  <a:pt x="1210" y="227"/>
                </a:lnTo>
                <a:lnTo>
                  <a:pt x="1164" y="292"/>
                </a:lnTo>
                <a:lnTo>
                  <a:pt x="1095" y="334"/>
                </a:lnTo>
                <a:lnTo>
                  <a:pt x="1034" y="358"/>
                </a:lnTo>
                <a:lnTo>
                  <a:pt x="964" y="379"/>
                </a:lnTo>
                <a:lnTo>
                  <a:pt x="884" y="397"/>
                </a:lnTo>
                <a:lnTo>
                  <a:pt x="798" y="409"/>
                </a:lnTo>
                <a:lnTo>
                  <a:pt x="704" y="417"/>
                </a:lnTo>
                <a:lnTo>
                  <a:pt x="606" y="420"/>
                </a:lnTo>
                <a:lnTo>
                  <a:pt x="556" y="419"/>
                </a:lnTo>
                <a:lnTo>
                  <a:pt x="460" y="414"/>
                </a:lnTo>
                <a:lnTo>
                  <a:pt x="370" y="403"/>
                </a:lnTo>
                <a:lnTo>
                  <a:pt x="287" y="389"/>
                </a:lnTo>
                <a:lnTo>
                  <a:pt x="212" y="369"/>
                </a:lnTo>
                <a:lnTo>
                  <a:pt x="146" y="347"/>
                </a:lnTo>
                <a:lnTo>
                  <a:pt x="91" y="321"/>
                </a:lnTo>
                <a:lnTo>
                  <a:pt x="31" y="276"/>
                </a:lnTo>
                <a:lnTo>
                  <a:pt x="0" y="210"/>
                </a:lnTo>
                <a:close/>
              </a:path>
            </a:pathLst>
          </a:custGeom>
          <a:noFill/>
          <a:ln w="76200">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Rectangle 7">
            <a:extLst>
              <a:ext uri="{FF2B5EF4-FFF2-40B4-BE49-F238E27FC236}">
                <a16:creationId xmlns:a16="http://schemas.microsoft.com/office/drawing/2014/main" id="{C600A8E5-0F5C-66C7-8193-8B1E1F8AD68B}"/>
              </a:ext>
            </a:extLst>
          </p:cNvPr>
          <p:cNvSpPr/>
          <p:nvPr/>
        </p:nvSpPr>
        <p:spPr>
          <a:xfrm>
            <a:off x="5018568" y="3184852"/>
            <a:ext cx="712382" cy="24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51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EFFB2F-9A49-4148-A44F-26915714326C}"/>
              </a:ext>
            </a:extLst>
          </p:cNvPr>
          <p:cNvSpPr>
            <a:spLocks noGrp="1"/>
          </p:cNvSpPr>
          <p:nvPr>
            <p:ph type="sldNum" sz="quarter" idx="12"/>
          </p:nvPr>
        </p:nvSpPr>
        <p:spPr/>
        <p:txBody>
          <a:bodyPr/>
          <a:lstStyle/>
          <a:p>
            <a:fld id="{6405CE88-A4C8-9945-BA63-FF2EC6B0362D}" type="slidenum">
              <a:rPr lang="en-US" smtClean="0"/>
              <a:pPr/>
              <a:t>16</a:t>
            </a:fld>
            <a:endParaRPr lang="en-US" dirty="0"/>
          </a:p>
        </p:txBody>
      </p:sp>
      <p:sp>
        <p:nvSpPr>
          <p:cNvPr id="3" name="Subtitle 2">
            <a:extLst>
              <a:ext uri="{FF2B5EF4-FFF2-40B4-BE49-F238E27FC236}">
                <a16:creationId xmlns:a16="http://schemas.microsoft.com/office/drawing/2014/main" id="{05D032E2-BC22-6242-AC91-A325379B0AE3}"/>
              </a:ext>
            </a:extLst>
          </p:cNvPr>
          <p:cNvSpPr txBox="1">
            <a:spLocks/>
          </p:cNvSpPr>
          <p:nvPr/>
        </p:nvSpPr>
        <p:spPr>
          <a:xfrm>
            <a:off x="1286510" y="677185"/>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rgbClr val="005493"/>
                </a:solidFill>
                <a:highlight>
                  <a:srgbClr val="FFFF00"/>
                </a:highlight>
                <a:latin typeface="Arial" charset="0"/>
                <a:ea typeface="Arial" charset="0"/>
                <a:cs typeface="Arial" charset="0"/>
              </a:rPr>
              <a:t>What Happens Next?</a:t>
            </a:r>
          </a:p>
        </p:txBody>
      </p:sp>
      <p:sp>
        <p:nvSpPr>
          <p:cNvPr id="4" name="TextBox 3">
            <a:extLst>
              <a:ext uri="{FF2B5EF4-FFF2-40B4-BE49-F238E27FC236}">
                <a16:creationId xmlns:a16="http://schemas.microsoft.com/office/drawing/2014/main" id="{F7B7D027-0F54-E64A-B685-7818E136478A}"/>
              </a:ext>
            </a:extLst>
          </p:cNvPr>
          <p:cNvSpPr txBox="1"/>
          <p:nvPr/>
        </p:nvSpPr>
        <p:spPr>
          <a:xfrm>
            <a:off x="728954" y="1518681"/>
            <a:ext cx="10734092" cy="4493538"/>
          </a:xfrm>
          <a:prstGeom prst="rect">
            <a:avLst/>
          </a:prstGeom>
          <a:noFill/>
        </p:spPr>
        <p:txBody>
          <a:bodyPr wrap="square" rtlCol="0">
            <a:spAutoFit/>
          </a:bodyPr>
          <a:lstStyle/>
          <a:p>
            <a:pPr marL="285750" indent="-285750">
              <a:buFont typeface="Arial" charset="0"/>
              <a:buChar char="•"/>
            </a:pPr>
            <a:r>
              <a:rPr lang="en-US" sz="2200" dirty="0">
                <a:solidFill>
                  <a:srgbClr val="005493"/>
                </a:solidFill>
                <a:latin typeface="Arial" charset="0"/>
                <a:ea typeface="Arial" charset="0"/>
                <a:cs typeface="Arial" charset="0"/>
              </a:rPr>
              <a:t>After the Final Report is submitted to the District, the </a:t>
            </a:r>
            <a:r>
              <a:rPr lang="en-US" sz="2200" b="1" dirty="0">
                <a:solidFill>
                  <a:srgbClr val="005493"/>
                </a:solidFill>
                <a:latin typeface="Arial" charset="0"/>
                <a:ea typeface="Arial" charset="0"/>
                <a:cs typeface="Arial" charset="0"/>
              </a:rPr>
              <a:t>District Grants Subcommittee Team will review the report</a:t>
            </a:r>
            <a:r>
              <a:rPr lang="en-US" sz="2200" dirty="0">
                <a:solidFill>
                  <a:srgbClr val="005493"/>
                </a:solidFill>
                <a:latin typeface="Arial" charset="0"/>
                <a:ea typeface="Arial" charset="0"/>
                <a:cs typeface="Arial" charset="0"/>
              </a:rPr>
              <a:t> and associated documents for any issues or concerns.</a:t>
            </a:r>
          </a:p>
          <a:p>
            <a:pPr marL="285750" indent="-285750">
              <a:buFont typeface="Arial" charset="0"/>
              <a:buChar char="•"/>
            </a:pPr>
            <a:endParaRPr lang="en-US" sz="2200" dirty="0">
              <a:solidFill>
                <a:srgbClr val="005493"/>
              </a:solidFill>
              <a:latin typeface="Arial" charset="0"/>
              <a:ea typeface="Arial" charset="0"/>
              <a:cs typeface="Arial" charset="0"/>
            </a:endParaRPr>
          </a:p>
          <a:p>
            <a:pPr marL="285750" indent="-285750">
              <a:buFont typeface="Arial" charset="0"/>
              <a:buChar char="•"/>
            </a:pPr>
            <a:r>
              <a:rPr lang="en-US" sz="2200" dirty="0">
                <a:solidFill>
                  <a:srgbClr val="005493"/>
                </a:solidFill>
                <a:latin typeface="Arial" charset="0"/>
                <a:ea typeface="Arial" charset="0"/>
                <a:cs typeface="Arial" charset="0"/>
              </a:rPr>
              <a:t>The District Grant Subcommittee Team will let your grant writer know if the report is missing any information. This review may require modifying the Final Report and/or other supporting information and resubmitting the Final Report.</a:t>
            </a:r>
          </a:p>
          <a:p>
            <a:pPr marL="285750" indent="-285750">
              <a:buFont typeface="Arial" charset="0"/>
              <a:buChar char="•"/>
            </a:pPr>
            <a:endParaRPr lang="en-US" sz="2200" dirty="0">
              <a:solidFill>
                <a:srgbClr val="005493"/>
              </a:solidFill>
              <a:latin typeface="Arial" charset="0"/>
              <a:ea typeface="Arial" charset="0"/>
              <a:cs typeface="Arial" charset="0"/>
            </a:endParaRPr>
          </a:p>
          <a:p>
            <a:pPr marL="285750" indent="-285750">
              <a:buFont typeface="Arial" charset="0"/>
              <a:buChar char="•"/>
            </a:pPr>
            <a:r>
              <a:rPr lang="en-US" sz="2200" dirty="0">
                <a:solidFill>
                  <a:srgbClr val="005493"/>
                </a:solidFill>
                <a:latin typeface="Arial" charset="0"/>
                <a:ea typeface="Arial" charset="0"/>
                <a:cs typeface="Arial" charset="0"/>
              </a:rPr>
              <a:t>If a grant has to be unlocked for modification, </a:t>
            </a:r>
            <a:r>
              <a:rPr lang="en-US" sz="2200" b="1" dirty="0">
                <a:solidFill>
                  <a:srgbClr val="005493"/>
                </a:solidFill>
                <a:latin typeface="Arial" charset="0"/>
                <a:ea typeface="Arial" charset="0"/>
                <a:cs typeface="Arial" charset="0"/>
              </a:rPr>
              <a:t>club signatures</a:t>
            </a:r>
            <a:r>
              <a:rPr lang="en-US" sz="2200" dirty="0">
                <a:solidFill>
                  <a:srgbClr val="005493"/>
                </a:solidFill>
                <a:latin typeface="Arial" charset="0"/>
                <a:ea typeface="Arial" charset="0"/>
                <a:cs typeface="Arial" charset="0"/>
              </a:rPr>
              <a:t> must be collected again in order to resubmit.</a:t>
            </a:r>
          </a:p>
          <a:p>
            <a:pPr marL="285750" indent="-285750">
              <a:buFont typeface="Arial" charset="0"/>
              <a:buChar char="•"/>
            </a:pPr>
            <a:endParaRPr lang="en-US" sz="2200" dirty="0">
              <a:solidFill>
                <a:srgbClr val="005493"/>
              </a:solidFill>
              <a:latin typeface="Arial" charset="0"/>
              <a:ea typeface="Arial" charset="0"/>
              <a:cs typeface="Arial" charset="0"/>
            </a:endParaRPr>
          </a:p>
          <a:p>
            <a:pPr marL="285750" indent="-285750">
              <a:buFont typeface="Arial" charset="0"/>
              <a:buChar char="•"/>
            </a:pPr>
            <a:r>
              <a:rPr lang="en-US" sz="2200" dirty="0">
                <a:solidFill>
                  <a:srgbClr val="005493"/>
                </a:solidFill>
                <a:latin typeface="Arial" charset="0"/>
                <a:ea typeface="Arial" charset="0"/>
                <a:cs typeface="Arial" charset="0"/>
              </a:rPr>
              <a:t>During the review process, </a:t>
            </a:r>
            <a:r>
              <a:rPr lang="en-US" sz="2200" dirty="0" err="1">
                <a:solidFill>
                  <a:srgbClr val="005493"/>
                </a:solidFill>
                <a:latin typeface="Arial" charset="0"/>
                <a:ea typeface="Arial" charset="0"/>
                <a:cs typeface="Arial" charset="0"/>
              </a:rPr>
              <a:t>PMails</a:t>
            </a:r>
            <a:r>
              <a:rPr lang="en-US" sz="2200" dirty="0">
                <a:solidFill>
                  <a:srgbClr val="005493"/>
                </a:solidFill>
                <a:latin typeface="Arial" charset="0"/>
                <a:ea typeface="Arial" charset="0"/>
                <a:cs typeface="Arial" charset="0"/>
              </a:rPr>
              <a:t> are sent to everyone listed in the </a:t>
            </a:r>
            <a:r>
              <a:rPr lang="en-US" sz="2200" b="1" dirty="0">
                <a:solidFill>
                  <a:srgbClr val="005493"/>
                </a:solidFill>
                <a:latin typeface="Arial" charset="0"/>
                <a:ea typeface="Arial" charset="0"/>
                <a:cs typeface="Arial" charset="0"/>
              </a:rPr>
              <a:t>CONTACTS</a:t>
            </a:r>
            <a:r>
              <a:rPr lang="en-US" sz="2200" dirty="0">
                <a:solidFill>
                  <a:srgbClr val="005493"/>
                </a:solidFill>
                <a:latin typeface="Arial" charset="0"/>
                <a:ea typeface="Arial" charset="0"/>
                <a:cs typeface="Arial" charset="0"/>
              </a:rPr>
              <a:t> tab. </a:t>
            </a:r>
            <a:r>
              <a:rPr lang="en-US" sz="2200" u="sng" dirty="0">
                <a:solidFill>
                  <a:srgbClr val="005493"/>
                </a:solidFill>
                <a:latin typeface="Arial" charset="0"/>
                <a:ea typeface="Arial" charset="0"/>
                <a:cs typeface="Arial" charset="0"/>
              </a:rPr>
              <a:t>Clean up this list</a:t>
            </a:r>
            <a:r>
              <a:rPr lang="en-US" sz="2200" dirty="0">
                <a:solidFill>
                  <a:srgbClr val="005493"/>
                </a:solidFill>
                <a:latin typeface="Arial" charset="0"/>
                <a:ea typeface="Arial" charset="0"/>
                <a:cs typeface="Arial" charset="0"/>
              </a:rPr>
              <a:t>! Make sure all of these people want to see review messages.</a:t>
            </a:r>
          </a:p>
        </p:txBody>
      </p:sp>
    </p:spTree>
    <p:extLst>
      <p:ext uri="{BB962C8B-B14F-4D97-AF65-F5344CB8AC3E}">
        <p14:creationId xmlns:p14="http://schemas.microsoft.com/office/powerpoint/2010/main" val="167734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33FFB7-88FB-F948-A594-19AB12F0DB85}"/>
              </a:ext>
            </a:extLst>
          </p:cNvPr>
          <p:cNvSpPr>
            <a:spLocks noGrp="1"/>
          </p:cNvSpPr>
          <p:nvPr>
            <p:ph type="sldNum" sz="quarter" idx="12"/>
          </p:nvPr>
        </p:nvSpPr>
        <p:spPr/>
        <p:txBody>
          <a:bodyPr/>
          <a:lstStyle/>
          <a:p>
            <a:fld id="{6405CE88-A4C8-9945-BA63-FF2EC6B0362D}" type="slidenum">
              <a:rPr lang="en-US" smtClean="0"/>
              <a:pPr/>
              <a:t>17</a:t>
            </a:fld>
            <a:endParaRPr lang="en-US" dirty="0"/>
          </a:p>
        </p:txBody>
      </p:sp>
      <p:sp>
        <p:nvSpPr>
          <p:cNvPr id="3" name="Subtitle 2">
            <a:extLst>
              <a:ext uri="{FF2B5EF4-FFF2-40B4-BE49-F238E27FC236}">
                <a16:creationId xmlns:a16="http://schemas.microsoft.com/office/drawing/2014/main" id="{0CC2A73D-BA7E-6D48-8E79-A1813B32F12C}"/>
              </a:ext>
            </a:extLst>
          </p:cNvPr>
          <p:cNvSpPr txBox="1">
            <a:spLocks/>
          </p:cNvSpPr>
          <p:nvPr/>
        </p:nvSpPr>
        <p:spPr>
          <a:xfrm>
            <a:off x="1464906" y="677185"/>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rgbClr val="005493"/>
                </a:solidFill>
                <a:highlight>
                  <a:srgbClr val="FFFF00"/>
                </a:highlight>
                <a:latin typeface="Arial" charset="0"/>
                <a:ea typeface="Arial" charset="0"/>
                <a:cs typeface="Arial" charset="0"/>
              </a:rPr>
              <a:t>What Happens Next?</a:t>
            </a:r>
          </a:p>
        </p:txBody>
      </p:sp>
      <p:sp>
        <p:nvSpPr>
          <p:cNvPr id="4" name="TextBox 3">
            <a:extLst>
              <a:ext uri="{FF2B5EF4-FFF2-40B4-BE49-F238E27FC236}">
                <a16:creationId xmlns:a16="http://schemas.microsoft.com/office/drawing/2014/main" id="{96EFDA6A-5868-384C-BEDE-D51C02FB8597}"/>
              </a:ext>
            </a:extLst>
          </p:cNvPr>
          <p:cNvSpPr txBox="1"/>
          <p:nvPr/>
        </p:nvSpPr>
        <p:spPr>
          <a:xfrm>
            <a:off x="989921" y="1447241"/>
            <a:ext cx="10179698" cy="4493538"/>
          </a:xfrm>
          <a:prstGeom prst="rect">
            <a:avLst/>
          </a:prstGeom>
          <a:noFill/>
        </p:spPr>
        <p:txBody>
          <a:bodyPr wrap="square" rtlCol="0">
            <a:spAutoFit/>
          </a:bodyPr>
          <a:lstStyle/>
          <a:p>
            <a:pPr marL="285750" indent="-285750">
              <a:buFont typeface="Arial" charset="0"/>
              <a:buChar char="•"/>
            </a:pPr>
            <a:r>
              <a:rPr lang="en-US" sz="2600" dirty="0">
                <a:solidFill>
                  <a:srgbClr val="005493"/>
                </a:solidFill>
                <a:latin typeface="Arial" charset="0"/>
                <a:ea typeface="Arial" charset="0"/>
                <a:cs typeface="Arial" charset="0"/>
              </a:rPr>
              <a:t>Clubs will be notified when their Final Report is approved. You should receive an email that says your report is </a:t>
            </a:r>
            <a:r>
              <a:rPr lang="en-US" sz="2600" b="1" dirty="0">
                <a:solidFill>
                  <a:srgbClr val="005493"/>
                </a:solidFill>
                <a:latin typeface="Arial" charset="0"/>
                <a:ea typeface="Arial" charset="0"/>
                <a:cs typeface="Arial" charset="0"/>
              </a:rPr>
              <a:t>Approved</a:t>
            </a:r>
            <a:r>
              <a:rPr lang="en-US" sz="2600" dirty="0">
                <a:solidFill>
                  <a:srgbClr val="005493"/>
                </a:solidFill>
                <a:latin typeface="Arial" charset="0"/>
                <a:ea typeface="Arial" charset="0"/>
                <a:cs typeface="Arial" charset="0"/>
              </a:rPr>
              <a:t>. At some point before the new grant period begins, your grant status will be changed to </a:t>
            </a:r>
            <a:r>
              <a:rPr lang="en-US" sz="2600" b="1" dirty="0">
                <a:solidFill>
                  <a:srgbClr val="005493"/>
                </a:solidFill>
                <a:latin typeface="Arial" charset="0"/>
                <a:ea typeface="Arial" charset="0"/>
                <a:cs typeface="Arial" charset="0"/>
              </a:rPr>
              <a:t>Closed. </a:t>
            </a:r>
          </a:p>
          <a:p>
            <a:pPr marL="285750" indent="-285750">
              <a:buFont typeface="Arial" charset="0"/>
              <a:buChar char="•"/>
            </a:pPr>
            <a:endParaRPr lang="en-US" sz="2600" dirty="0">
              <a:solidFill>
                <a:srgbClr val="005493"/>
              </a:solidFill>
              <a:latin typeface="Arial" charset="0"/>
              <a:ea typeface="Arial" charset="0"/>
              <a:cs typeface="Arial" charset="0"/>
            </a:endParaRPr>
          </a:p>
          <a:p>
            <a:pPr marL="285750" indent="-285750">
              <a:buFont typeface="Arial" charset="0"/>
              <a:buChar char="•"/>
            </a:pPr>
            <a:r>
              <a:rPr lang="en-US" sz="2600" dirty="0">
                <a:solidFill>
                  <a:srgbClr val="005493"/>
                </a:solidFill>
                <a:latin typeface="Arial" charset="0"/>
                <a:ea typeface="Arial" charset="0"/>
                <a:cs typeface="Arial" charset="0"/>
              </a:rPr>
              <a:t>If the full amount of a club’s district grant funds were not spent on the club project, arrangements must be made to send the remaining grant funds back to District 6860 to be refunded to TRF.</a:t>
            </a:r>
          </a:p>
          <a:p>
            <a:pPr marL="285750" indent="-285750">
              <a:buFont typeface="Arial" charset="0"/>
              <a:buChar char="•"/>
            </a:pPr>
            <a:endParaRPr lang="en-US" sz="2600" dirty="0">
              <a:solidFill>
                <a:srgbClr val="005493"/>
              </a:solidFill>
              <a:latin typeface="Arial" charset="0"/>
              <a:ea typeface="Arial" charset="0"/>
              <a:cs typeface="Arial" charset="0"/>
            </a:endParaRPr>
          </a:p>
          <a:p>
            <a:pPr marL="285750" indent="-285750">
              <a:buFont typeface="Arial" charset="0"/>
              <a:buChar char="•"/>
            </a:pPr>
            <a:r>
              <a:rPr lang="en-US" sz="2600" b="1" dirty="0">
                <a:solidFill>
                  <a:srgbClr val="005493"/>
                </a:solidFill>
                <a:latin typeface="Arial" charset="0"/>
                <a:ea typeface="Arial" charset="0"/>
                <a:cs typeface="Arial" charset="0"/>
              </a:rPr>
              <a:t>Congratulations!</a:t>
            </a:r>
            <a:r>
              <a:rPr lang="en-US" sz="2600" dirty="0">
                <a:solidFill>
                  <a:srgbClr val="005493"/>
                </a:solidFill>
                <a:latin typeface="Arial" charset="0"/>
                <a:ea typeface="Arial" charset="0"/>
                <a:cs typeface="Arial" charset="0"/>
              </a:rPr>
              <a:t> A completed and closed District Grant is one of the qualifications for your club to apply for future grants.</a:t>
            </a:r>
          </a:p>
        </p:txBody>
      </p:sp>
    </p:spTree>
    <p:extLst>
      <p:ext uri="{BB962C8B-B14F-4D97-AF65-F5344CB8AC3E}">
        <p14:creationId xmlns:p14="http://schemas.microsoft.com/office/powerpoint/2010/main" val="270258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8FE823-B4B4-8D4B-95F3-8DF568C39157}"/>
              </a:ext>
            </a:extLst>
          </p:cNvPr>
          <p:cNvSpPr>
            <a:spLocks noGrp="1"/>
          </p:cNvSpPr>
          <p:nvPr>
            <p:ph type="sldNum" sz="quarter" idx="12"/>
          </p:nvPr>
        </p:nvSpPr>
        <p:spPr/>
        <p:txBody>
          <a:bodyPr/>
          <a:lstStyle/>
          <a:p>
            <a:fld id="{6405CE88-A4C8-9945-BA63-FF2EC6B0362D}" type="slidenum">
              <a:rPr lang="en-US" smtClean="0"/>
              <a:pPr/>
              <a:t>18</a:t>
            </a:fld>
            <a:endParaRPr lang="en-US" dirty="0"/>
          </a:p>
        </p:txBody>
      </p:sp>
      <p:sp>
        <p:nvSpPr>
          <p:cNvPr id="4" name="TextBox 3">
            <a:extLst>
              <a:ext uri="{FF2B5EF4-FFF2-40B4-BE49-F238E27FC236}">
                <a16:creationId xmlns:a16="http://schemas.microsoft.com/office/drawing/2014/main" id="{B494DCAC-2C1F-924A-9743-2DFEA053998A}"/>
              </a:ext>
            </a:extLst>
          </p:cNvPr>
          <p:cNvSpPr txBox="1"/>
          <p:nvPr/>
        </p:nvSpPr>
        <p:spPr>
          <a:xfrm>
            <a:off x="1128713" y="2269718"/>
            <a:ext cx="9815512" cy="4062651"/>
          </a:xfrm>
          <a:prstGeom prst="rect">
            <a:avLst/>
          </a:prstGeom>
          <a:noFill/>
        </p:spPr>
        <p:txBody>
          <a:bodyPr wrap="square" rtlCol="0">
            <a:spAutoFit/>
          </a:bodyPr>
          <a:lstStyle/>
          <a:p>
            <a:pPr algn="ctr"/>
            <a:r>
              <a:rPr lang="en-US" sz="4000" dirty="0">
                <a:solidFill>
                  <a:srgbClr val="005493"/>
                </a:solidFill>
                <a:latin typeface="Arial" charset="0"/>
                <a:ea typeface="Arial" charset="0"/>
                <a:cs typeface="Arial" charset="0"/>
              </a:rPr>
              <a:t>Questions?</a:t>
            </a:r>
          </a:p>
          <a:p>
            <a:pPr algn="ctr">
              <a:lnSpc>
                <a:spcPct val="150000"/>
              </a:lnSpc>
              <a:spcBef>
                <a:spcPts val="1200"/>
              </a:spcBef>
            </a:pPr>
            <a:r>
              <a:rPr lang="en-US" sz="3200" b="1" dirty="0">
                <a:solidFill>
                  <a:srgbClr val="005493"/>
                </a:solidFill>
                <a:latin typeface="Arial" charset="0"/>
                <a:ea typeface="Arial" charset="0"/>
                <a:cs typeface="Arial" charset="0"/>
              </a:rPr>
              <a:t>Holly Trawick</a:t>
            </a:r>
          </a:p>
          <a:p>
            <a:pPr algn="ctr"/>
            <a:r>
              <a:rPr lang="en-US" sz="2400" dirty="0">
                <a:solidFill>
                  <a:srgbClr val="005493"/>
                </a:solidFill>
                <a:latin typeface="Arial" charset="0"/>
                <a:ea typeface="Arial" charset="0"/>
                <a:cs typeface="Arial" charset="0"/>
              </a:rPr>
              <a:t>Grants Subcommittee Chair</a:t>
            </a:r>
          </a:p>
          <a:p>
            <a:pPr algn="ctr"/>
            <a:r>
              <a:rPr lang="en-US" sz="2400" dirty="0" err="1">
                <a:solidFill>
                  <a:srgbClr val="005493"/>
                </a:solidFill>
                <a:latin typeface="Arial" charset="0"/>
                <a:ea typeface="Arial" charset="0"/>
                <a:cs typeface="Arial" charset="0"/>
                <a:hlinkClick r:id="rId2"/>
              </a:rPr>
              <a:t>htrawick@</a:t>
            </a:r>
            <a:r>
              <a:rPr lang="en-US" sz="2400" dirty="0" err="1">
                <a:solidFill>
                  <a:srgbClr val="005493"/>
                </a:solidFill>
                <a:latin typeface="Arial" charset="0"/>
                <a:ea typeface="Arial" charset="0"/>
                <a:cs typeface="Arial" charset="0"/>
              </a:rPr>
              <a:t>wcfdn.org</a:t>
            </a:r>
            <a:r>
              <a:rPr lang="en-US" sz="2400" dirty="0">
                <a:solidFill>
                  <a:srgbClr val="005493"/>
                </a:solidFill>
                <a:latin typeface="Arial" charset="0"/>
                <a:ea typeface="Arial" charset="0"/>
                <a:cs typeface="Arial" charset="0"/>
              </a:rPr>
              <a:t> – 205-310-3189</a:t>
            </a:r>
          </a:p>
          <a:p>
            <a:pPr algn="ctr"/>
            <a:endParaRPr lang="en-US" sz="2800" dirty="0">
              <a:solidFill>
                <a:srgbClr val="005493"/>
              </a:solidFill>
              <a:latin typeface="Arial" charset="0"/>
              <a:ea typeface="Arial" charset="0"/>
              <a:cs typeface="Arial" charset="0"/>
            </a:endParaRPr>
          </a:p>
          <a:p>
            <a:pPr algn="ctr"/>
            <a:r>
              <a:rPr lang="en-US" sz="3200" b="1" dirty="0">
                <a:solidFill>
                  <a:srgbClr val="005493"/>
                </a:solidFill>
                <a:latin typeface="Arial" charset="0"/>
                <a:ea typeface="Arial" charset="0"/>
                <a:cs typeface="Arial" charset="0"/>
              </a:rPr>
              <a:t>Ryan Stallings - DRFC</a:t>
            </a:r>
            <a:endParaRPr lang="en-US" sz="2400" b="1" u="sng" dirty="0">
              <a:solidFill>
                <a:srgbClr val="005493"/>
              </a:solidFill>
              <a:latin typeface="Arial" charset="0"/>
              <a:ea typeface="Arial" charset="0"/>
              <a:cs typeface="Arial" charset="0"/>
              <a:hlinkClick r:id="rId3"/>
            </a:endParaRPr>
          </a:p>
          <a:p>
            <a:pPr algn="ctr"/>
            <a:r>
              <a:rPr lang="en-US" sz="2400" dirty="0">
                <a:solidFill>
                  <a:srgbClr val="005493"/>
                </a:solidFill>
                <a:latin typeface="Arial" charset="0"/>
                <a:ea typeface="Arial" charset="0"/>
                <a:cs typeface="Arial" charset="0"/>
                <a:hlinkClick r:id="rId3"/>
              </a:rPr>
              <a:t>ryanstallings@alabamaone.org</a:t>
            </a:r>
            <a:r>
              <a:rPr lang="en-US" sz="2400" dirty="0">
                <a:solidFill>
                  <a:srgbClr val="005493"/>
                </a:solidFill>
                <a:latin typeface="Arial" charset="0"/>
                <a:ea typeface="Arial" charset="0"/>
                <a:cs typeface="Arial" charset="0"/>
              </a:rPr>
              <a:t> – 205-562-2342</a:t>
            </a:r>
          </a:p>
          <a:p>
            <a:pPr algn="ctr"/>
            <a:endParaRPr lang="en-US" sz="2800" dirty="0">
              <a:solidFill>
                <a:srgbClr val="005493"/>
              </a:solidFill>
              <a:latin typeface="Arial" charset="0"/>
              <a:ea typeface="Arial" charset="0"/>
              <a:cs typeface="Arial" charset="0"/>
            </a:endParaRPr>
          </a:p>
        </p:txBody>
      </p:sp>
      <p:sp>
        <p:nvSpPr>
          <p:cNvPr id="5" name="Title 1">
            <a:extLst>
              <a:ext uri="{FF2B5EF4-FFF2-40B4-BE49-F238E27FC236}">
                <a16:creationId xmlns:a16="http://schemas.microsoft.com/office/drawing/2014/main" id="{8B1BFB11-D445-9D52-B46D-12417D59ECDA}"/>
              </a:ext>
            </a:extLst>
          </p:cNvPr>
          <p:cNvSpPr txBox="1">
            <a:spLocks/>
          </p:cNvSpPr>
          <p:nvPr/>
        </p:nvSpPr>
        <p:spPr>
          <a:xfrm>
            <a:off x="4463159" y="680805"/>
            <a:ext cx="6747108" cy="12582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005493"/>
                </a:solidFill>
                <a:latin typeface="Arial" charset="0"/>
                <a:ea typeface="Arial" charset="0"/>
                <a:cs typeface="Arial" charset="0"/>
              </a:rPr>
              <a:t>Rotary District 6860</a:t>
            </a:r>
            <a:br>
              <a:rPr lang="en-US" sz="3600" b="1" dirty="0">
                <a:solidFill>
                  <a:srgbClr val="005493"/>
                </a:solidFill>
                <a:latin typeface="Arial" charset="0"/>
                <a:ea typeface="Arial" charset="0"/>
                <a:cs typeface="Arial" charset="0"/>
              </a:rPr>
            </a:br>
            <a:r>
              <a:rPr lang="en-US" sz="3600" b="1" dirty="0">
                <a:solidFill>
                  <a:srgbClr val="005493"/>
                </a:solidFill>
                <a:latin typeface="Arial" charset="0"/>
                <a:ea typeface="Arial" charset="0"/>
                <a:cs typeface="Arial" charset="0"/>
              </a:rPr>
              <a:t>District Grants</a:t>
            </a:r>
          </a:p>
        </p:txBody>
      </p:sp>
      <p:pic>
        <p:nvPicPr>
          <p:cNvPr id="6" name="Picture 5">
            <a:extLst>
              <a:ext uri="{FF2B5EF4-FFF2-40B4-BE49-F238E27FC236}">
                <a16:creationId xmlns:a16="http://schemas.microsoft.com/office/drawing/2014/main" id="{72BDA0F6-2ACA-376C-D873-40001520A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340" y="680805"/>
            <a:ext cx="2976366" cy="1118234"/>
          </a:xfrm>
          <a:prstGeom prst="rect">
            <a:avLst/>
          </a:prstGeom>
        </p:spPr>
      </p:pic>
    </p:spTree>
    <p:extLst>
      <p:ext uri="{BB962C8B-B14F-4D97-AF65-F5344CB8AC3E}">
        <p14:creationId xmlns:p14="http://schemas.microsoft.com/office/powerpoint/2010/main" val="428178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1C3C9-510D-0A44-A8D1-5C12480E0E91}"/>
              </a:ext>
            </a:extLst>
          </p:cNvPr>
          <p:cNvSpPr>
            <a:spLocks noGrp="1"/>
          </p:cNvSpPr>
          <p:nvPr>
            <p:ph type="sldNum" sz="quarter" idx="12"/>
          </p:nvPr>
        </p:nvSpPr>
        <p:spPr/>
        <p:txBody>
          <a:bodyPr/>
          <a:lstStyle/>
          <a:p>
            <a:fld id="{6405CE88-A4C8-9945-BA63-FF2EC6B0362D}" type="slidenum">
              <a:rPr lang="en-US" smtClean="0"/>
              <a:pPr/>
              <a:t>2</a:t>
            </a:fld>
            <a:endParaRPr lang="en-US" dirty="0"/>
          </a:p>
        </p:txBody>
      </p:sp>
      <p:sp>
        <p:nvSpPr>
          <p:cNvPr id="4" name="Subtitle 2">
            <a:extLst>
              <a:ext uri="{FF2B5EF4-FFF2-40B4-BE49-F238E27FC236}">
                <a16:creationId xmlns:a16="http://schemas.microsoft.com/office/drawing/2014/main" id="{E5D8486F-E342-EC44-91E3-BA29FACEA3CE}"/>
              </a:ext>
            </a:extLst>
          </p:cNvPr>
          <p:cNvSpPr txBox="1">
            <a:spLocks/>
          </p:cNvSpPr>
          <p:nvPr/>
        </p:nvSpPr>
        <p:spPr>
          <a:xfrm>
            <a:off x="2228850" y="2208791"/>
            <a:ext cx="8616360" cy="277395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200"/>
              </a:spcAft>
              <a:buNone/>
            </a:pPr>
            <a:r>
              <a:rPr lang="en-US" sz="3200" b="1" dirty="0">
                <a:solidFill>
                  <a:srgbClr val="005493"/>
                </a:solidFill>
                <a:latin typeface="Arial" charset="0"/>
                <a:ea typeface="Arial" charset="0"/>
                <a:cs typeface="Arial" charset="0"/>
              </a:rPr>
              <a:t>Frequent Final Grant Report Issues</a:t>
            </a:r>
          </a:p>
          <a:p>
            <a:pPr marL="0" indent="0">
              <a:spcBef>
                <a:spcPts val="200"/>
              </a:spcBef>
              <a:buNone/>
            </a:pPr>
            <a:r>
              <a:rPr lang="en-US" sz="2200" dirty="0">
                <a:solidFill>
                  <a:srgbClr val="005493"/>
                </a:solidFill>
                <a:latin typeface="Arial" charset="0"/>
                <a:ea typeface="Arial" charset="0"/>
                <a:cs typeface="Arial" charset="0"/>
              </a:rPr>
              <a:t>1) Final Grant Report tab is blank – click SAVE button.</a:t>
            </a:r>
          </a:p>
          <a:p>
            <a:pPr marL="0" indent="0">
              <a:buNone/>
            </a:pPr>
            <a:r>
              <a:rPr lang="en-US" sz="2200" dirty="0">
                <a:solidFill>
                  <a:srgbClr val="005493"/>
                </a:solidFill>
                <a:latin typeface="Arial" charset="0"/>
                <a:ea typeface="Arial" charset="0"/>
                <a:cs typeface="Arial" charset="0"/>
              </a:rPr>
              <a:t>2) Current president is not one of the final report signatures.</a:t>
            </a:r>
          </a:p>
          <a:p>
            <a:pPr marL="0" indent="0">
              <a:buNone/>
            </a:pPr>
            <a:r>
              <a:rPr lang="en-US" sz="2200" dirty="0">
                <a:solidFill>
                  <a:srgbClr val="005493"/>
                </a:solidFill>
                <a:latin typeface="Arial" charset="0"/>
                <a:ea typeface="Arial" charset="0"/>
                <a:cs typeface="Arial" charset="0"/>
              </a:rPr>
              <a:t>3) Expenses Tab is missing information.</a:t>
            </a:r>
          </a:p>
          <a:p>
            <a:pPr marL="0" indent="0">
              <a:buNone/>
            </a:pPr>
            <a:r>
              <a:rPr lang="en-US" sz="2200" dirty="0">
                <a:solidFill>
                  <a:srgbClr val="005493"/>
                </a:solidFill>
                <a:latin typeface="Arial" charset="0"/>
                <a:ea typeface="Arial" charset="0"/>
                <a:cs typeface="Arial" charset="0"/>
              </a:rPr>
              <a:t>      -  Missing grant check/payment images – front &amp; back</a:t>
            </a:r>
          </a:p>
          <a:p>
            <a:pPr marL="0" indent="0">
              <a:buNone/>
            </a:pPr>
            <a:r>
              <a:rPr lang="en-US" sz="2200" dirty="0">
                <a:solidFill>
                  <a:srgbClr val="005493"/>
                </a:solidFill>
                <a:latin typeface="Arial" charset="0"/>
                <a:ea typeface="Arial" charset="0"/>
                <a:cs typeface="Arial" charset="0"/>
              </a:rPr>
              <a:t>      -  Missing receipts/invoices images</a:t>
            </a:r>
          </a:p>
          <a:p>
            <a:pPr marL="0" indent="0">
              <a:buNone/>
            </a:pPr>
            <a:r>
              <a:rPr lang="en-US" sz="2200" dirty="0">
                <a:solidFill>
                  <a:srgbClr val="005493"/>
                </a:solidFill>
                <a:latin typeface="Arial" charset="0"/>
                <a:ea typeface="Arial" charset="0"/>
                <a:cs typeface="Arial" charset="0"/>
              </a:rPr>
              <a:t>4) Photos/proof of project are missing.</a:t>
            </a:r>
          </a:p>
          <a:p>
            <a:pPr marL="0" indent="0">
              <a:buNone/>
            </a:pPr>
            <a:r>
              <a:rPr lang="en-US" sz="2200" dirty="0">
                <a:solidFill>
                  <a:srgbClr val="005493"/>
                </a:solidFill>
                <a:latin typeface="Arial" charset="0"/>
                <a:ea typeface="Arial" charset="0"/>
                <a:cs typeface="Arial" charset="0"/>
              </a:rPr>
              <a:t>5) Files have weird names that make them unviewable.</a:t>
            </a:r>
          </a:p>
          <a:p>
            <a:pPr marL="0" indent="0">
              <a:buNone/>
            </a:pPr>
            <a:r>
              <a:rPr lang="en-US" sz="2200" dirty="0">
                <a:solidFill>
                  <a:srgbClr val="005493"/>
                </a:solidFill>
                <a:latin typeface="Arial" charset="0"/>
                <a:ea typeface="Arial" charset="0"/>
                <a:cs typeface="Arial" charset="0"/>
              </a:rPr>
              <a:t>6) Currency conversion is missing.</a:t>
            </a:r>
          </a:p>
        </p:txBody>
      </p:sp>
      <p:sp>
        <p:nvSpPr>
          <p:cNvPr id="6" name="Title 1">
            <a:extLst>
              <a:ext uri="{FF2B5EF4-FFF2-40B4-BE49-F238E27FC236}">
                <a16:creationId xmlns:a16="http://schemas.microsoft.com/office/drawing/2014/main" id="{0B3F3575-B8A5-3A56-D5A9-038874F2754A}"/>
              </a:ext>
            </a:extLst>
          </p:cNvPr>
          <p:cNvSpPr txBox="1">
            <a:spLocks/>
          </p:cNvSpPr>
          <p:nvPr/>
        </p:nvSpPr>
        <p:spPr>
          <a:xfrm>
            <a:off x="4463159" y="680805"/>
            <a:ext cx="6747108" cy="12582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rgbClr val="005493"/>
                </a:solidFill>
                <a:latin typeface="Arial" charset="0"/>
                <a:ea typeface="Arial" charset="0"/>
                <a:cs typeface="Arial" charset="0"/>
              </a:rPr>
              <a:t>Rotary District 6860</a:t>
            </a:r>
            <a:br>
              <a:rPr lang="en-US" sz="3600" b="1" dirty="0">
                <a:solidFill>
                  <a:srgbClr val="005493"/>
                </a:solidFill>
                <a:latin typeface="Arial" charset="0"/>
                <a:ea typeface="Arial" charset="0"/>
                <a:cs typeface="Arial" charset="0"/>
              </a:rPr>
            </a:br>
            <a:r>
              <a:rPr lang="en-US" sz="3600" b="1" dirty="0">
                <a:solidFill>
                  <a:srgbClr val="005493"/>
                </a:solidFill>
                <a:latin typeface="Arial" charset="0"/>
                <a:ea typeface="Arial" charset="0"/>
                <a:cs typeface="Arial" charset="0"/>
              </a:rPr>
              <a:t>District Grants</a:t>
            </a:r>
          </a:p>
        </p:txBody>
      </p:sp>
      <p:pic>
        <p:nvPicPr>
          <p:cNvPr id="7" name="Picture 6">
            <a:extLst>
              <a:ext uri="{FF2B5EF4-FFF2-40B4-BE49-F238E27FC236}">
                <a16:creationId xmlns:a16="http://schemas.microsoft.com/office/drawing/2014/main" id="{1083DEEB-E3FD-FA9C-345B-4B188C8C1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340" y="680805"/>
            <a:ext cx="2976366" cy="1118234"/>
          </a:xfrm>
          <a:prstGeom prst="rect">
            <a:avLst/>
          </a:prstGeom>
        </p:spPr>
      </p:pic>
    </p:spTree>
    <p:extLst>
      <p:ext uri="{BB962C8B-B14F-4D97-AF65-F5344CB8AC3E}">
        <p14:creationId xmlns:p14="http://schemas.microsoft.com/office/powerpoint/2010/main" val="403943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371F61-8C3C-A149-951B-DD3992BA3E02}"/>
              </a:ext>
            </a:extLst>
          </p:cNvPr>
          <p:cNvSpPr>
            <a:spLocks noGrp="1"/>
          </p:cNvSpPr>
          <p:nvPr>
            <p:ph type="sldNum" sz="quarter" idx="12"/>
          </p:nvPr>
        </p:nvSpPr>
        <p:spPr/>
        <p:txBody>
          <a:bodyPr/>
          <a:lstStyle/>
          <a:p>
            <a:fld id="{6405CE88-A4C8-9945-BA63-FF2EC6B0362D}" type="slidenum">
              <a:rPr lang="en-US" smtClean="0"/>
              <a:pPr/>
              <a:t>3</a:t>
            </a:fld>
            <a:endParaRPr lang="en-US" dirty="0"/>
          </a:p>
        </p:txBody>
      </p:sp>
      <p:sp>
        <p:nvSpPr>
          <p:cNvPr id="3" name="TextBox 2">
            <a:extLst>
              <a:ext uri="{FF2B5EF4-FFF2-40B4-BE49-F238E27FC236}">
                <a16:creationId xmlns:a16="http://schemas.microsoft.com/office/drawing/2014/main" id="{C3CADDD8-588C-5549-B4EA-AFE087C70262}"/>
              </a:ext>
            </a:extLst>
          </p:cNvPr>
          <p:cNvSpPr txBox="1"/>
          <p:nvPr/>
        </p:nvSpPr>
        <p:spPr>
          <a:xfrm>
            <a:off x="1038307" y="682686"/>
            <a:ext cx="9955514" cy="1508105"/>
          </a:xfrm>
          <a:prstGeom prst="rect">
            <a:avLst/>
          </a:prstGeom>
          <a:noFill/>
        </p:spPr>
        <p:txBody>
          <a:bodyPr wrap="square" rtlCol="0">
            <a:spAutoFit/>
          </a:bodyPr>
          <a:lstStyle/>
          <a:p>
            <a:pPr algn="ctr"/>
            <a:r>
              <a:rPr lang="en-US" sz="2800" b="1" dirty="0">
                <a:solidFill>
                  <a:srgbClr val="005493"/>
                </a:solidFill>
                <a:highlight>
                  <a:srgbClr val="FFFF00"/>
                </a:highlight>
                <a:latin typeface="Arial" charset="0"/>
                <a:ea typeface="Arial" charset="0"/>
                <a:cs typeface="Arial" charset="0"/>
              </a:rPr>
              <a:t>To begin the Final Grant Report process…</a:t>
            </a:r>
          </a:p>
          <a:p>
            <a:pPr algn="ctr"/>
            <a:endParaRPr lang="en-US" sz="2400" b="1" dirty="0">
              <a:solidFill>
                <a:srgbClr val="005493"/>
              </a:solidFill>
              <a:highlight>
                <a:srgbClr val="FFFF00"/>
              </a:highlight>
              <a:latin typeface="Arial" charset="0"/>
              <a:ea typeface="Arial" charset="0"/>
              <a:cs typeface="Arial" charset="0"/>
            </a:endParaRPr>
          </a:p>
          <a:p>
            <a:pPr algn="ctr"/>
            <a:r>
              <a:rPr lang="en-US" sz="2000" dirty="0">
                <a:solidFill>
                  <a:srgbClr val="005493"/>
                </a:solidFill>
                <a:latin typeface="Arial" charset="0"/>
                <a:ea typeface="Arial" charset="0"/>
                <a:cs typeface="Arial" charset="0"/>
              </a:rPr>
              <a:t>Return to your </a:t>
            </a:r>
            <a:r>
              <a:rPr lang="en-US" sz="2000" b="1" dirty="0">
                <a:solidFill>
                  <a:srgbClr val="005493"/>
                </a:solidFill>
                <a:latin typeface="Arial" charset="0"/>
                <a:ea typeface="Arial" charset="0"/>
                <a:cs typeface="Arial" charset="0"/>
              </a:rPr>
              <a:t>Club Grant in </a:t>
            </a:r>
            <a:r>
              <a:rPr lang="en-US" sz="2000" b="1" dirty="0" err="1">
                <a:solidFill>
                  <a:srgbClr val="005493"/>
                </a:solidFill>
                <a:latin typeface="Arial" charset="0"/>
                <a:ea typeface="Arial" charset="0"/>
                <a:cs typeface="Arial" charset="0"/>
              </a:rPr>
              <a:t>DACdb</a:t>
            </a:r>
            <a:r>
              <a:rPr lang="en-US" sz="2000" b="1" dirty="0">
                <a:solidFill>
                  <a:srgbClr val="005493"/>
                </a:solidFill>
                <a:latin typeface="Arial" charset="0"/>
                <a:ea typeface="Arial" charset="0"/>
                <a:cs typeface="Arial" charset="0"/>
              </a:rPr>
              <a:t> </a:t>
            </a:r>
            <a:r>
              <a:rPr lang="en-US" sz="2000" dirty="0">
                <a:solidFill>
                  <a:srgbClr val="005493"/>
                </a:solidFill>
                <a:latin typeface="Arial" charset="0"/>
                <a:ea typeface="Arial" charset="0"/>
                <a:cs typeface="Arial" charset="0"/>
              </a:rPr>
              <a:t>and click on the </a:t>
            </a:r>
            <a:r>
              <a:rPr lang="en-US" sz="2000" b="1" dirty="0">
                <a:solidFill>
                  <a:srgbClr val="005493"/>
                </a:solidFill>
                <a:latin typeface="Arial" charset="0"/>
                <a:ea typeface="Arial" charset="0"/>
                <a:cs typeface="Arial" charset="0"/>
              </a:rPr>
              <a:t>Edit pencil </a:t>
            </a:r>
            <a:r>
              <a:rPr lang="en-US" sz="2000" dirty="0">
                <a:solidFill>
                  <a:srgbClr val="005493"/>
                </a:solidFill>
                <a:latin typeface="Arial" charset="0"/>
                <a:ea typeface="Arial" charset="0"/>
                <a:cs typeface="Arial" charset="0"/>
              </a:rPr>
              <a:t>to the left of your grant title. Clicking on the grant name will not allow you to edit the grant.</a:t>
            </a:r>
          </a:p>
        </p:txBody>
      </p:sp>
      <p:pic>
        <p:nvPicPr>
          <p:cNvPr id="9" name="Picture 8">
            <a:extLst>
              <a:ext uri="{FF2B5EF4-FFF2-40B4-BE49-F238E27FC236}">
                <a16:creationId xmlns:a16="http://schemas.microsoft.com/office/drawing/2014/main" id="{29BE06A2-A268-1840-AFD0-A54869955E5B}"/>
              </a:ext>
            </a:extLst>
          </p:cNvPr>
          <p:cNvPicPr>
            <a:picLocks noChangeAspect="1"/>
          </p:cNvPicPr>
          <p:nvPr/>
        </p:nvPicPr>
        <p:blipFill rotWithShape="1">
          <a:blip r:embed="rId2">
            <a:extLst>
              <a:ext uri="{28A0092B-C50C-407E-A947-70E740481C1C}">
                <a14:useLocalDpi xmlns:a14="http://schemas.microsoft.com/office/drawing/2010/main"/>
              </a:ext>
            </a:extLst>
          </a:blip>
          <a:srcRect t="9320" b="11911"/>
          <a:stretch/>
        </p:blipFill>
        <p:spPr>
          <a:xfrm>
            <a:off x="735724" y="2586051"/>
            <a:ext cx="10757936" cy="3500438"/>
          </a:xfrm>
          <a:prstGeom prst="rect">
            <a:avLst/>
          </a:prstGeom>
        </p:spPr>
      </p:pic>
      <p:sp>
        <p:nvSpPr>
          <p:cNvPr id="4" name="Rectangle 3">
            <a:extLst>
              <a:ext uri="{FF2B5EF4-FFF2-40B4-BE49-F238E27FC236}">
                <a16:creationId xmlns:a16="http://schemas.microsoft.com/office/drawing/2014/main" id="{AB5002C6-E6F1-EF80-2F27-2A8C03D46154}"/>
              </a:ext>
            </a:extLst>
          </p:cNvPr>
          <p:cNvSpPr/>
          <p:nvPr/>
        </p:nvSpPr>
        <p:spPr>
          <a:xfrm>
            <a:off x="4497573" y="2878303"/>
            <a:ext cx="967562" cy="237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0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371F61-8C3C-A149-951B-DD3992BA3E02}"/>
              </a:ext>
            </a:extLst>
          </p:cNvPr>
          <p:cNvSpPr>
            <a:spLocks noGrp="1"/>
          </p:cNvSpPr>
          <p:nvPr>
            <p:ph type="sldNum" sz="quarter" idx="12"/>
          </p:nvPr>
        </p:nvSpPr>
        <p:spPr/>
        <p:txBody>
          <a:bodyPr/>
          <a:lstStyle/>
          <a:p>
            <a:fld id="{6405CE88-A4C8-9945-BA63-FF2EC6B0362D}" type="slidenum">
              <a:rPr lang="en-US" smtClean="0"/>
              <a:pPr/>
              <a:t>4</a:t>
            </a:fld>
            <a:endParaRPr lang="en-US" dirty="0"/>
          </a:p>
        </p:txBody>
      </p:sp>
      <p:sp>
        <p:nvSpPr>
          <p:cNvPr id="3" name="TextBox 2">
            <a:extLst>
              <a:ext uri="{FF2B5EF4-FFF2-40B4-BE49-F238E27FC236}">
                <a16:creationId xmlns:a16="http://schemas.microsoft.com/office/drawing/2014/main" id="{C3CADDD8-588C-5549-B4EA-AFE087C70262}"/>
              </a:ext>
            </a:extLst>
          </p:cNvPr>
          <p:cNvSpPr txBox="1"/>
          <p:nvPr/>
        </p:nvSpPr>
        <p:spPr>
          <a:xfrm>
            <a:off x="1038307" y="607470"/>
            <a:ext cx="9955514" cy="523220"/>
          </a:xfrm>
          <a:prstGeom prst="rect">
            <a:avLst/>
          </a:prstGeom>
          <a:noFill/>
        </p:spPr>
        <p:txBody>
          <a:bodyPr wrap="square" rtlCol="0">
            <a:spAutoFit/>
          </a:bodyPr>
          <a:lstStyle/>
          <a:p>
            <a:pPr algn="ctr"/>
            <a:r>
              <a:rPr lang="en-US" sz="2800" b="1" dirty="0">
                <a:solidFill>
                  <a:srgbClr val="005493"/>
                </a:solidFill>
                <a:highlight>
                  <a:srgbClr val="FFFF00"/>
                </a:highlight>
                <a:latin typeface="Arial" charset="0"/>
                <a:ea typeface="Arial" charset="0"/>
                <a:cs typeface="Arial" charset="0"/>
              </a:rPr>
              <a:t>Click on the Final Report tab on the far right.</a:t>
            </a:r>
          </a:p>
        </p:txBody>
      </p:sp>
      <p:pic>
        <p:nvPicPr>
          <p:cNvPr id="6" name="Picture 5">
            <a:extLst>
              <a:ext uri="{FF2B5EF4-FFF2-40B4-BE49-F238E27FC236}">
                <a16:creationId xmlns:a16="http://schemas.microsoft.com/office/drawing/2014/main" id="{47B7B308-B883-D24C-A3AF-A536F1E5BE02}"/>
              </a:ext>
            </a:extLst>
          </p:cNvPr>
          <p:cNvPicPr>
            <a:picLocks noChangeAspect="1"/>
          </p:cNvPicPr>
          <p:nvPr/>
        </p:nvPicPr>
        <p:blipFill rotWithShape="1">
          <a:blip r:embed="rId2">
            <a:extLst>
              <a:ext uri="{28A0092B-C50C-407E-A947-70E740481C1C}">
                <a14:useLocalDpi xmlns:a14="http://schemas.microsoft.com/office/drawing/2010/main"/>
              </a:ext>
            </a:extLst>
          </a:blip>
          <a:srcRect l="18487" t="10192" b="7810"/>
          <a:stretch/>
        </p:blipFill>
        <p:spPr>
          <a:xfrm>
            <a:off x="1128709" y="2857504"/>
            <a:ext cx="9892134" cy="3371850"/>
          </a:xfrm>
          <a:prstGeom prst="rect">
            <a:avLst/>
          </a:prstGeom>
        </p:spPr>
      </p:pic>
      <p:sp>
        <p:nvSpPr>
          <p:cNvPr id="7" name="TextBox 6">
            <a:extLst>
              <a:ext uri="{FF2B5EF4-FFF2-40B4-BE49-F238E27FC236}">
                <a16:creationId xmlns:a16="http://schemas.microsoft.com/office/drawing/2014/main" id="{7D0B563F-50D3-5542-9F2F-E76B714BF127}"/>
              </a:ext>
            </a:extLst>
          </p:cNvPr>
          <p:cNvSpPr txBox="1"/>
          <p:nvPr/>
        </p:nvSpPr>
        <p:spPr>
          <a:xfrm>
            <a:off x="1103938" y="1253062"/>
            <a:ext cx="10179698" cy="1384995"/>
          </a:xfrm>
          <a:prstGeom prst="rect">
            <a:avLst/>
          </a:prstGeom>
          <a:noFill/>
        </p:spPr>
        <p:txBody>
          <a:bodyPr wrap="square" rtlCol="0">
            <a:spAutoFit/>
          </a:bodyPr>
          <a:lstStyle/>
          <a:p>
            <a:pPr marL="285750" indent="-285750">
              <a:buFont typeface="Arial" charset="0"/>
              <a:buChar char="•"/>
            </a:pPr>
            <a:r>
              <a:rPr lang="en-US" sz="2100" dirty="0">
                <a:solidFill>
                  <a:srgbClr val="005493"/>
                </a:solidFill>
                <a:latin typeface="Arial" charset="0"/>
                <a:ea typeface="Arial" charset="0"/>
                <a:cs typeface="Arial" charset="0"/>
              </a:rPr>
              <a:t>Address Sections 1 through 6.</a:t>
            </a:r>
          </a:p>
          <a:p>
            <a:pPr marL="285750" indent="-285750">
              <a:buFont typeface="Arial" charset="0"/>
              <a:buChar char="•"/>
            </a:pPr>
            <a:r>
              <a:rPr lang="en-US" sz="2100" dirty="0">
                <a:solidFill>
                  <a:srgbClr val="005493"/>
                </a:solidFill>
                <a:latin typeface="Arial" charset="0"/>
                <a:ea typeface="Arial" charset="0"/>
                <a:cs typeface="Arial" charset="0"/>
              </a:rPr>
              <a:t>Enter accomplishments and results of your project.</a:t>
            </a:r>
          </a:p>
          <a:p>
            <a:pPr marL="285750" indent="-285750">
              <a:buFont typeface="Arial" charset="0"/>
              <a:buChar char="•"/>
            </a:pPr>
            <a:r>
              <a:rPr lang="en-US" sz="2100" b="1" dirty="0">
                <a:solidFill>
                  <a:srgbClr val="005493"/>
                </a:solidFill>
                <a:latin typeface="Arial" charset="0"/>
                <a:ea typeface="Arial" charset="0"/>
                <a:cs typeface="Arial" charset="0"/>
              </a:rPr>
              <a:t>Click the </a:t>
            </a:r>
            <a:r>
              <a:rPr lang="en-US" sz="2100" b="1" dirty="0">
                <a:solidFill>
                  <a:srgbClr val="FF0000"/>
                </a:solidFill>
                <a:latin typeface="Arial" charset="0"/>
                <a:ea typeface="Arial" charset="0"/>
                <a:cs typeface="Arial" charset="0"/>
              </a:rPr>
              <a:t>SAVE Final Report button </a:t>
            </a:r>
            <a:r>
              <a:rPr lang="en-US" sz="2100" dirty="0">
                <a:solidFill>
                  <a:srgbClr val="005493"/>
                </a:solidFill>
                <a:latin typeface="Arial" charset="0"/>
                <a:ea typeface="Arial" charset="0"/>
                <a:cs typeface="Arial" charset="0"/>
              </a:rPr>
              <a:t>as you fill out these sections. If you don’t, </a:t>
            </a:r>
            <a:r>
              <a:rPr lang="en-US" sz="2100" dirty="0">
                <a:solidFill>
                  <a:srgbClr val="FF0000"/>
                </a:solidFill>
                <a:latin typeface="Arial" charset="0"/>
                <a:ea typeface="Arial" charset="0"/>
                <a:cs typeface="Arial" charset="0"/>
              </a:rPr>
              <a:t>everything will disappear when you click out of this tab</a:t>
            </a:r>
            <a:r>
              <a:rPr lang="en-US" sz="2100" dirty="0">
                <a:solidFill>
                  <a:srgbClr val="005493"/>
                </a:solidFill>
                <a:latin typeface="Arial" charset="0"/>
                <a:ea typeface="Arial" charset="0"/>
                <a:cs typeface="Arial" charset="0"/>
              </a:rPr>
              <a:t>.</a:t>
            </a:r>
          </a:p>
        </p:txBody>
      </p:sp>
    </p:spTree>
    <p:extLst>
      <p:ext uri="{BB962C8B-B14F-4D97-AF65-F5344CB8AC3E}">
        <p14:creationId xmlns:p14="http://schemas.microsoft.com/office/powerpoint/2010/main" val="282275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8A671-DA32-E04C-AE09-D7F23B7BBC65}"/>
              </a:ext>
            </a:extLst>
          </p:cNvPr>
          <p:cNvSpPr>
            <a:spLocks noGrp="1"/>
          </p:cNvSpPr>
          <p:nvPr>
            <p:ph type="sldNum" sz="quarter" idx="12"/>
          </p:nvPr>
        </p:nvSpPr>
        <p:spPr/>
        <p:txBody>
          <a:bodyPr/>
          <a:lstStyle/>
          <a:p>
            <a:fld id="{6405CE88-A4C8-9945-BA63-FF2EC6B0362D}" type="slidenum">
              <a:rPr lang="en-US" smtClean="0"/>
              <a:pPr/>
              <a:t>5</a:t>
            </a:fld>
            <a:endParaRPr lang="en-US" dirty="0"/>
          </a:p>
        </p:txBody>
      </p:sp>
      <p:pic>
        <p:nvPicPr>
          <p:cNvPr id="3" name="Picture 2">
            <a:extLst>
              <a:ext uri="{FF2B5EF4-FFF2-40B4-BE49-F238E27FC236}">
                <a16:creationId xmlns:a16="http://schemas.microsoft.com/office/drawing/2014/main" id="{5BCAC909-9D81-D84C-85D5-B44572E294E3}"/>
              </a:ext>
            </a:extLst>
          </p:cNvPr>
          <p:cNvPicPr>
            <a:picLocks noChangeAspect="1"/>
          </p:cNvPicPr>
          <p:nvPr/>
        </p:nvPicPr>
        <p:blipFill rotWithShape="1">
          <a:blip r:embed="rId2">
            <a:extLst>
              <a:ext uri="{28A0092B-C50C-407E-A947-70E740481C1C}">
                <a14:useLocalDpi xmlns:a14="http://schemas.microsoft.com/office/drawing/2010/main"/>
              </a:ext>
            </a:extLst>
          </a:blip>
          <a:srcRect l="21920"/>
          <a:stretch/>
        </p:blipFill>
        <p:spPr>
          <a:xfrm>
            <a:off x="2716312" y="3239384"/>
            <a:ext cx="6759376" cy="3141894"/>
          </a:xfrm>
          <a:prstGeom prst="rect">
            <a:avLst/>
          </a:prstGeom>
        </p:spPr>
      </p:pic>
      <p:sp>
        <p:nvSpPr>
          <p:cNvPr id="4" name="TextBox 3">
            <a:extLst>
              <a:ext uri="{FF2B5EF4-FFF2-40B4-BE49-F238E27FC236}">
                <a16:creationId xmlns:a16="http://schemas.microsoft.com/office/drawing/2014/main" id="{2688A5E9-B91A-C740-BFE9-AB25986CAEDC}"/>
              </a:ext>
            </a:extLst>
          </p:cNvPr>
          <p:cNvSpPr txBox="1"/>
          <p:nvPr/>
        </p:nvSpPr>
        <p:spPr>
          <a:xfrm>
            <a:off x="1314998" y="1244318"/>
            <a:ext cx="9678824" cy="1877437"/>
          </a:xfrm>
          <a:prstGeom prst="rect">
            <a:avLst/>
          </a:prstGeom>
          <a:noFill/>
        </p:spPr>
        <p:txBody>
          <a:bodyPr wrap="square" rtlCol="0">
            <a:spAutoFit/>
          </a:bodyPr>
          <a:lstStyle/>
          <a:p>
            <a:pPr marL="457200" indent="-457200">
              <a:buFont typeface="Arial" panose="020B0604020202020204" pitchFamily="34" charset="0"/>
              <a:buChar char="•"/>
            </a:pPr>
            <a:r>
              <a:rPr lang="en-US" sz="2200" b="1" dirty="0">
                <a:solidFill>
                  <a:srgbClr val="005493"/>
                </a:solidFill>
                <a:latin typeface="Arial" charset="0"/>
                <a:ea typeface="Arial" charset="0"/>
                <a:cs typeface="Arial" charset="0"/>
              </a:rPr>
              <a:t>Section 1</a:t>
            </a:r>
            <a:r>
              <a:rPr lang="en-US" sz="2200" dirty="0">
                <a:solidFill>
                  <a:srgbClr val="005493"/>
                </a:solidFill>
                <a:latin typeface="Arial" charset="0"/>
                <a:ea typeface="Arial" charset="0"/>
                <a:cs typeface="Arial" charset="0"/>
              </a:rPr>
              <a:t> – Describe the results of the project. </a:t>
            </a:r>
            <a:r>
              <a:rPr lang="en-US" dirty="0">
                <a:solidFill>
                  <a:srgbClr val="005493"/>
                </a:solidFill>
                <a:latin typeface="Arial" charset="0"/>
                <a:ea typeface="Arial" charset="0"/>
                <a:cs typeface="Arial" charset="0"/>
              </a:rPr>
              <a:t>(You can copy the Project Description in the DETAILS tab and edit or add results at the end.)</a:t>
            </a:r>
          </a:p>
          <a:p>
            <a:pPr marL="457200" indent="-457200">
              <a:buFont typeface="Arial" panose="020B0604020202020204" pitchFamily="34" charset="0"/>
              <a:buChar char="•"/>
            </a:pPr>
            <a:r>
              <a:rPr lang="en-US" sz="2200" b="1" dirty="0">
                <a:solidFill>
                  <a:srgbClr val="005493"/>
                </a:solidFill>
                <a:latin typeface="Arial" charset="0"/>
                <a:ea typeface="Arial" charset="0"/>
                <a:cs typeface="Arial" charset="0"/>
              </a:rPr>
              <a:t>Section 2</a:t>
            </a:r>
            <a:r>
              <a:rPr lang="en-US" sz="2200" dirty="0">
                <a:solidFill>
                  <a:srgbClr val="005493"/>
                </a:solidFill>
                <a:latin typeface="Arial" charset="0"/>
                <a:ea typeface="Arial" charset="0"/>
                <a:cs typeface="Arial" charset="0"/>
              </a:rPr>
              <a:t> – Estimate how many people benefitted from your project.</a:t>
            </a:r>
          </a:p>
          <a:p>
            <a:pPr>
              <a:spcBef>
                <a:spcPts val="1200"/>
              </a:spcBef>
            </a:pPr>
            <a:r>
              <a:rPr lang="en-US" sz="2200" b="1" dirty="0">
                <a:solidFill>
                  <a:srgbClr val="FF0000"/>
                </a:solidFill>
                <a:highlight>
                  <a:srgbClr val="FFFF00"/>
                </a:highlight>
                <a:latin typeface="Arial" charset="0"/>
                <a:ea typeface="Arial" charset="0"/>
                <a:cs typeface="Arial" charset="0"/>
              </a:rPr>
              <a:t>REMEMBER TO SAVE</a:t>
            </a:r>
            <a:r>
              <a:rPr lang="en-US" sz="2200" dirty="0">
                <a:solidFill>
                  <a:srgbClr val="005493"/>
                </a:solidFill>
                <a:highlight>
                  <a:srgbClr val="FFFF00"/>
                </a:highlight>
                <a:latin typeface="Arial" charset="0"/>
                <a:ea typeface="Arial" charset="0"/>
                <a:cs typeface="Arial" charset="0"/>
              </a:rPr>
              <a:t> </a:t>
            </a:r>
            <a:r>
              <a:rPr lang="en-US" sz="2200" dirty="0">
                <a:solidFill>
                  <a:srgbClr val="005493"/>
                </a:solidFill>
                <a:latin typeface="Arial" charset="0"/>
                <a:ea typeface="Arial" charset="0"/>
                <a:cs typeface="Arial" charset="0"/>
              </a:rPr>
              <a:t>as you fill in these sections. Your info will disappear if you don’t SAVE.</a:t>
            </a:r>
          </a:p>
        </p:txBody>
      </p:sp>
      <p:sp>
        <p:nvSpPr>
          <p:cNvPr id="5" name="TextBox 4">
            <a:extLst>
              <a:ext uri="{FF2B5EF4-FFF2-40B4-BE49-F238E27FC236}">
                <a16:creationId xmlns:a16="http://schemas.microsoft.com/office/drawing/2014/main" id="{923DFB78-B529-9845-8527-7B1AE8760100}"/>
              </a:ext>
            </a:extLst>
          </p:cNvPr>
          <p:cNvSpPr txBox="1"/>
          <p:nvPr/>
        </p:nvSpPr>
        <p:spPr>
          <a:xfrm>
            <a:off x="1038307" y="564610"/>
            <a:ext cx="9955514" cy="584775"/>
          </a:xfrm>
          <a:prstGeom prst="rect">
            <a:avLst/>
          </a:prstGeom>
          <a:noFill/>
        </p:spPr>
        <p:txBody>
          <a:bodyPr wrap="square" rtlCol="0">
            <a:spAutoFit/>
          </a:bodyPr>
          <a:lstStyle/>
          <a:p>
            <a:pPr algn="ctr"/>
            <a:r>
              <a:rPr lang="en-US" sz="3200" b="1" dirty="0">
                <a:solidFill>
                  <a:srgbClr val="005493"/>
                </a:solidFill>
                <a:highlight>
                  <a:srgbClr val="FFFF00"/>
                </a:highlight>
                <a:latin typeface="Arial" charset="0"/>
                <a:ea typeface="Arial" charset="0"/>
                <a:cs typeface="Arial" charset="0"/>
              </a:rPr>
              <a:t>Final Report Tab</a:t>
            </a:r>
          </a:p>
        </p:txBody>
      </p:sp>
    </p:spTree>
    <p:extLst>
      <p:ext uri="{BB962C8B-B14F-4D97-AF65-F5344CB8AC3E}">
        <p14:creationId xmlns:p14="http://schemas.microsoft.com/office/powerpoint/2010/main" val="419713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09AA21-2996-AD40-8997-9285B97C5702}"/>
              </a:ext>
            </a:extLst>
          </p:cNvPr>
          <p:cNvSpPr>
            <a:spLocks noGrp="1"/>
          </p:cNvSpPr>
          <p:nvPr>
            <p:ph type="sldNum" sz="quarter" idx="12"/>
          </p:nvPr>
        </p:nvSpPr>
        <p:spPr/>
        <p:txBody>
          <a:bodyPr/>
          <a:lstStyle/>
          <a:p>
            <a:fld id="{6405CE88-A4C8-9945-BA63-FF2EC6B0362D}" type="slidenum">
              <a:rPr lang="en-US" smtClean="0"/>
              <a:pPr/>
              <a:t>6</a:t>
            </a:fld>
            <a:endParaRPr lang="en-US" dirty="0"/>
          </a:p>
        </p:txBody>
      </p:sp>
      <p:pic>
        <p:nvPicPr>
          <p:cNvPr id="3" name="Picture 2">
            <a:extLst>
              <a:ext uri="{FF2B5EF4-FFF2-40B4-BE49-F238E27FC236}">
                <a16:creationId xmlns:a16="http://schemas.microsoft.com/office/drawing/2014/main" id="{ED7F749C-C055-134C-8230-FF86A4670F30}"/>
              </a:ext>
            </a:extLst>
          </p:cNvPr>
          <p:cNvPicPr>
            <a:picLocks noChangeAspect="1"/>
          </p:cNvPicPr>
          <p:nvPr/>
        </p:nvPicPr>
        <p:blipFill rotWithShape="1">
          <a:blip r:embed="rId2">
            <a:extLst>
              <a:ext uri="{28A0092B-C50C-407E-A947-70E740481C1C}">
                <a14:useLocalDpi xmlns:a14="http://schemas.microsoft.com/office/drawing/2010/main"/>
              </a:ext>
            </a:extLst>
          </a:blip>
          <a:srcRect l="18118" b="19200"/>
          <a:stretch/>
        </p:blipFill>
        <p:spPr>
          <a:xfrm>
            <a:off x="5790844" y="1329621"/>
            <a:ext cx="5500345" cy="4832092"/>
          </a:xfrm>
          <a:prstGeom prst="rect">
            <a:avLst/>
          </a:prstGeom>
        </p:spPr>
      </p:pic>
      <p:sp>
        <p:nvSpPr>
          <p:cNvPr id="4" name="TextBox 3">
            <a:extLst>
              <a:ext uri="{FF2B5EF4-FFF2-40B4-BE49-F238E27FC236}">
                <a16:creationId xmlns:a16="http://schemas.microsoft.com/office/drawing/2014/main" id="{71A40FFF-1E2E-6D45-B314-F12B01B01AF4}"/>
              </a:ext>
            </a:extLst>
          </p:cNvPr>
          <p:cNvSpPr txBox="1"/>
          <p:nvPr/>
        </p:nvSpPr>
        <p:spPr>
          <a:xfrm>
            <a:off x="1038307" y="475710"/>
            <a:ext cx="9955514" cy="584775"/>
          </a:xfrm>
          <a:prstGeom prst="rect">
            <a:avLst/>
          </a:prstGeom>
          <a:noFill/>
        </p:spPr>
        <p:txBody>
          <a:bodyPr wrap="square" rtlCol="0">
            <a:spAutoFit/>
          </a:bodyPr>
          <a:lstStyle/>
          <a:p>
            <a:pPr algn="ctr"/>
            <a:r>
              <a:rPr lang="en-US" sz="3200" b="1" dirty="0">
                <a:solidFill>
                  <a:srgbClr val="005493"/>
                </a:solidFill>
                <a:highlight>
                  <a:srgbClr val="FFFF00"/>
                </a:highlight>
                <a:latin typeface="Arial" charset="0"/>
                <a:ea typeface="Arial" charset="0"/>
                <a:cs typeface="Arial" charset="0"/>
              </a:rPr>
              <a:t>Final Report Tab</a:t>
            </a:r>
          </a:p>
        </p:txBody>
      </p:sp>
      <p:sp>
        <p:nvSpPr>
          <p:cNvPr id="5" name="TextBox 4">
            <a:extLst>
              <a:ext uri="{FF2B5EF4-FFF2-40B4-BE49-F238E27FC236}">
                <a16:creationId xmlns:a16="http://schemas.microsoft.com/office/drawing/2014/main" id="{36731ABC-4577-22B1-12CA-2A53016B2431}"/>
              </a:ext>
            </a:extLst>
          </p:cNvPr>
          <p:cNvSpPr txBox="1"/>
          <p:nvPr/>
        </p:nvSpPr>
        <p:spPr>
          <a:xfrm>
            <a:off x="812486" y="1301044"/>
            <a:ext cx="4913128" cy="4832092"/>
          </a:xfrm>
          <a:prstGeom prst="rect">
            <a:avLst/>
          </a:prstGeom>
          <a:noFill/>
        </p:spPr>
        <p:txBody>
          <a:bodyPr wrap="square" rtlCol="0">
            <a:spAutoFit/>
          </a:bodyPr>
          <a:lstStyle/>
          <a:p>
            <a:pPr marL="457200" indent="-457200">
              <a:buFont typeface="Arial" panose="020B0604020202020204" pitchFamily="34" charset="0"/>
              <a:buChar char="•"/>
            </a:pPr>
            <a:r>
              <a:rPr lang="en-US" sz="2200" b="1" dirty="0">
                <a:solidFill>
                  <a:srgbClr val="005493"/>
                </a:solidFill>
                <a:latin typeface="Arial" charset="0"/>
                <a:ea typeface="Arial" charset="0"/>
                <a:cs typeface="Arial" charset="0"/>
              </a:rPr>
              <a:t>Section 3</a:t>
            </a:r>
            <a:r>
              <a:rPr lang="en-US" sz="2200" dirty="0">
                <a:solidFill>
                  <a:srgbClr val="005493"/>
                </a:solidFill>
                <a:latin typeface="Arial" charset="0"/>
                <a:ea typeface="Arial" charset="0"/>
                <a:cs typeface="Arial" charset="0"/>
              </a:rPr>
              <a:t> – Describe the impact of your project.</a:t>
            </a:r>
          </a:p>
          <a:p>
            <a:pPr marL="457200" indent="-457200">
              <a:buFont typeface="Arial" panose="020B0604020202020204" pitchFamily="34" charset="0"/>
              <a:buChar char="•"/>
            </a:pPr>
            <a:r>
              <a:rPr lang="en-US" sz="2200" b="1" dirty="0">
                <a:solidFill>
                  <a:srgbClr val="005493"/>
                </a:solidFill>
                <a:latin typeface="Arial" charset="0"/>
                <a:ea typeface="Arial" charset="0"/>
                <a:cs typeface="Arial" charset="0"/>
              </a:rPr>
              <a:t>Section 4</a:t>
            </a:r>
            <a:r>
              <a:rPr lang="en-US" sz="2200" dirty="0">
                <a:solidFill>
                  <a:srgbClr val="005493"/>
                </a:solidFill>
                <a:latin typeface="Arial" charset="0"/>
                <a:ea typeface="Arial" charset="0"/>
                <a:cs typeface="Arial" charset="0"/>
              </a:rPr>
              <a:t> – Fill in how many Rotarians were involved in the project.</a:t>
            </a:r>
          </a:p>
          <a:p>
            <a:pPr marL="457200" indent="-457200">
              <a:buFont typeface="Arial" panose="020B0604020202020204" pitchFamily="34" charset="0"/>
              <a:buChar char="•"/>
            </a:pPr>
            <a:r>
              <a:rPr lang="en-US" sz="2200" b="1" dirty="0">
                <a:solidFill>
                  <a:srgbClr val="005493"/>
                </a:solidFill>
                <a:latin typeface="Arial" charset="0"/>
                <a:ea typeface="Arial" charset="0"/>
                <a:cs typeface="Arial" charset="0"/>
              </a:rPr>
              <a:t>Section 5</a:t>
            </a:r>
            <a:r>
              <a:rPr lang="en-US" sz="2200" dirty="0">
                <a:solidFill>
                  <a:srgbClr val="005493"/>
                </a:solidFill>
                <a:latin typeface="Arial" charset="0"/>
                <a:ea typeface="Arial" charset="0"/>
                <a:cs typeface="Arial" charset="0"/>
              </a:rPr>
              <a:t> – What did the Rotarians do for the project.</a:t>
            </a:r>
          </a:p>
          <a:p>
            <a:pPr marL="457200" indent="-457200">
              <a:buFont typeface="Arial" panose="020B0604020202020204" pitchFamily="34" charset="0"/>
              <a:buChar char="•"/>
            </a:pPr>
            <a:r>
              <a:rPr lang="en-US" sz="2200" b="1" dirty="0">
                <a:solidFill>
                  <a:srgbClr val="005493"/>
                </a:solidFill>
                <a:latin typeface="Arial" charset="0"/>
                <a:ea typeface="Arial" charset="0"/>
                <a:cs typeface="Arial" charset="0"/>
              </a:rPr>
              <a:t>Section 6</a:t>
            </a:r>
            <a:r>
              <a:rPr lang="en-US" sz="2200" dirty="0">
                <a:solidFill>
                  <a:srgbClr val="005493"/>
                </a:solidFill>
                <a:latin typeface="Arial" charset="0"/>
                <a:ea typeface="Arial" charset="0"/>
                <a:cs typeface="Arial" charset="0"/>
              </a:rPr>
              <a:t> – Fill in if you worked with another organization.</a:t>
            </a:r>
          </a:p>
          <a:p>
            <a:pPr marL="457200" indent="-457200">
              <a:buFont typeface="Arial" panose="020B0604020202020204" pitchFamily="34" charset="0"/>
              <a:buChar char="•"/>
            </a:pPr>
            <a:endParaRPr lang="en-US" sz="2200" dirty="0">
              <a:solidFill>
                <a:srgbClr val="005493"/>
              </a:solidFill>
              <a:latin typeface="Arial" charset="0"/>
              <a:ea typeface="Arial" charset="0"/>
              <a:cs typeface="Arial" charset="0"/>
            </a:endParaRPr>
          </a:p>
          <a:p>
            <a:r>
              <a:rPr lang="en-US" sz="2100" b="1" dirty="0">
                <a:solidFill>
                  <a:srgbClr val="FF0000"/>
                </a:solidFill>
                <a:highlight>
                  <a:srgbClr val="FFFF00"/>
                </a:highlight>
                <a:latin typeface="Arial" charset="0"/>
                <a:ea typeface="Arial" charset="0"/>
                <a:cs typeface="Arial" charset="0"/>
              </a:rPr>
              <a:t>REMEMBER TO SAVE</a:t>
            </a:r>
            <a:r>
              <a:rPr lang="en-US" sz="2100" dirty="0">
                <a:solidFill>
                  <a:srgbClr val="005493"/>
                </a:solidFill>
                <a:highlight>
                  <a:srgbClr val="FFFF00"/>
                </a:highlight>
                <a:latin typeface="Arial" charset="0"/>
                <a:ea typeface="Arial" charset="0"/>
                <a:cs typeface="Arial" charset="0"/>
              </a:rPr>
              <a:t> </a:t>
            </a:r>
            <a:r>
              <a:rPr lang="en-US" sz="2100" dirty="0">
                <a:solidFill>
                  <a:srgbClr val="005493"/>
                </a:solidFill>
                <a:latin typeface="Arial" charset="0"/>
                <a:ea typeface="Arial" charset="0"/>
                <a:cs typeface="Arial" charset="0"/>
              </a:rPr>
              <a:t>as you fill out these sections in case you need to leave the report. Your info will not stay in this tab if you don’t save.</a:t>
            </a:r>
          </a:p>
        </p:txBody>
      </p:sp>
    </p:spTree>
    <p:extLst>
      <p:ext uri="{BB962C8B-B14F-4D97-AF65-F5344CB8AC3E}">
        <p14:creationId xmlns:p14="http://schemas.microsoft.com/office/powerpoint/2010/main" val="199322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6D6E48-4894-4C4D-A70A-2FDC2BD9F6BD}"/>
              </a:ext>
            </a:extLst>
          </p:cNvPr>
          <p:cNvSpPr>
            <a:spLocks noGrp="1"/>
          </p:cNvSpPr>
          <p:nvPr>
            <p:ph type="sldNum" sz="quarter" idx="12"/>
          </p:nvPr>
        </p:nvSpPr>
        <p:spPr/>
        <p:txBody>
          <a:bodyPr/>
          <a:lstStyle/>
          <a:p>
            <a:fld id="{6405CE88-A4C8-9945-BA63-FF2EC6B0362D}" type="slidenum">
              <a:rPr lang="en-US" smtClean="0"/>
              <a:pPr/>
              <a:t>7</a:t>
            </a:fld>
            <a:endParaRPr lang="en-US" dirty="0"/>
          </a:p>
        </p:txBody>
      </p:sp>
      <p:sp>
        <p:nvSpPr>
          <p:cNvPr id="5" name="TextBox 4">
            <a:extLst>
              <a:ext uri="{FF2B5EF4-FFF2-40B4-BE49-F238E27FC236}">
                <a16:creationId xmlns:a16="http://schemas.microsoft.com/office/drawing/2014/main" id="{25E96350-4B54-D149-A6A8-C40C7E97DDFE}"/>
              </a:ext>
            </a:extLst>
          </p:cNvPr>
          <p:cNvSpPr txBox="1"/>
          <p:nvPr/>
        </p:nvSpPr>
        <p:spPr>
          <a:xfrm>
            <a:off x="8744669" y="1269613"/>
            <a:ext cx="2648546" cy="5078313"/>
          </a:xfrm>
          <a:prstGeom prst="rect">
            <a:avLst/>
          </a:prstGeom>
          <a:noFill/>
        </p:spPr>
        <p:txBody>
          <a:bodyPr wrap="square" rtlCol="0">
            <a:spAutoFit/>
          </a:bodyPr>
          <a:lstStyle/>
          <a:p>
            <a:pPr algn="ctr"/>
            <a:r>
              <a:rPr lang="en-US" dirty="0">
                <a:solidFill>
                  <a:srgbClr val="005493"/>
                </a:solidFill>
                <a:latin typeface="Arial" charset="0"/>
                <a:ea typeface="Arial" charset="0"/>
                <a:cs typeface="Arial" charset="0"/>
              </a:rPr>
              <a:t>This is where you add your invoices, receipts &amp; payments.</a:t>
            </a:r>
          </a:p>
          <a:p>
            <a:pPr algn="ctr"/>
            <a:endParaRPr lang="en-US" dirty="0">
              <a:solidFill>
                <a:srgbClr val="005493"/>
              </a:solidFill>
              <a:latin typeface="Arial" charset="0"/>
              <a:ea typeface="Arial" charset="0"/>
              <a:cs typeface="Arial" charset="0"/>
            </a:endParaRPr>
          </a:p>
          <a:p>
            <a:pPr algn="ctr"/>
            <a:r>
              <a:rPr lang="en-US" dirty="0">
                <a:solidFill>
                  <a:srgbClr val="005493"/>
                </a:solidFill>
                <a:latin typeface="Arial" charset="0"/>
                <a:ea typeface="Arial" charset="0"/>
                <a:cs typeface="Arial" charset="0"/>
              </a:rPr>
              <a:t>First, add the items with the </a:t>
            </a:r>
            <a:r>
              <a:rPr lang="en-US" b="1" dirty="0">
                <a:solidFill>
                  <a:srgbClr val="005493"/>
                </a:solidFill>
                <a:latin typeface="Arial" charset="0"/>
                <a:ea typeface="Arial" charset="0"/>
                <a:cs typeface="Arial" charset="0"/>
              </a:rPr>
              <a:t>+ Add Expense</a:t>
            </a:r>
            <a:r>
              <a:rPr lang="en-US" dirty="0">
                <a:solidFill>
                  <a:srgbClr val="005493"/>
                </a:solidFill>
                <a:latin typeface="Arial" charset="0"/>
                <a:ea typeface="Arial" charset="0"/>
                <a:cs typeface="Arial" charset="0"/>
              </a:rPr>
              <a:t> and </a:t>
            </a:r>
            <a:r>
              <a:rPr lang="en-US" b="1" dirty="0">
                <a:solidFill>
                  <a:srgbClr val="005493"/>
                </a:solidFill>
                <a:latin typeface="Arial" charset="0"/>
                <a:ea typeface="Arial" charset="0"/>
                <a:cs typeface="Arial" charset="0"/>
              </a:rPr>
              <a:t>+ Add Payment</a:t>
            </a:r>
            <a:r>
              <a:rPr lang="en-US" dirty="0">
                <a:solidFill>
                  <a:srgbClr val="005493"/>
                </a:solidFill>
                <a:latin typeface="Arial" charset="0"/>
                <a:ea typeface="Arial" charset="0"/>
                <a:cs typeface="Arial" charset="0"/>
              </a:rPr>
              <a:t> buttons. Then, use the Edit pencil to click back into the item name to UPLOAD IMAGES of </a:t>
            </a:r>
            <a:r>
              <a:rPr lang="en-US" b="1" dirty="0">
                <a:solidFill>
                  <a:srgbClr val="005493"/>
                </a:solidFill>
                <a:latin typeface="Arial" charset="0"/>
                <a:ea typeface="Arial" charset="0"/>
                <a:cs typeface="Arial" charset="0"/>
              </a:rPr>
              <a:t>invoices, receipts </a:t>
            </a:r>
            <a:r>
              <a:rPr lang="en-US" dirty="0">
                <a:solidFill>
                  <a:srgbClr val="005493"/>
                </a:solidFill>
                <a:latin typeface="Arial" charset="0"/>
                <a:ea typeface="Arial" charset="0"/>
                <a:cs typeface="Arial" charset="0"/>
              </a:rPr>
              <a:t>and </a:t>
            </a:r>
            <a:r>
              <a:rPr lang="en-US" b="1" dirty="0">
                <a:solidFill>
                  <a:srgbClr val="005493"/>
                </a:solidFill>
                <a:latin typeface="Arial" charset="0"/>
                <a:ea typeface="Arial" charset="0"/>
                <a:cs typeface="Arial" charset="0"/>
              </a:rPr>
              <a:t>cancelled checks – front &amp; back</a:t>
            </a:r>
            <a:r>
              <a:rPr lang="en-US" dirty="0">
                <a:solidFill>
                  <a:srgbClr val="005493"/>
                </a:solidFill>
                <a:latin typeface="Arial" charset="0"/>
                <a:ea typeface="Arial" charset="0"/>
                <a:cs typeface="Arial" charset="0"/>
              </a:rPr>
              <a:t>.</a:t>
            </a:r>
          </a:p>
          <a:p>
            <a:pPr algn="ctr"/>
            <a:endParaRPr lang="en-US" dirty="0">
              <a:solidFill>
                <a:srgbClr val="005493"/>
              </a:solidFill>
              <a:latin typeface="Arial" charset="0"/>
              <a:ea typeface="Arial" charset="0"/>
              <a:cs typeface="Arial" charset="0"/>
            </a:endParaRPr>
          </a:p>
          <a:p>
            <a:pPr algn="ctr"/>
            <a:r>
              <a:rPr lang="en-US" dirty="0">
                <a:solidFill>
                  <a:srgbClr val="005493"/>
                </a:solidFill>
                <a:latin typeface="Arial" charset="0"/>
                <a:ea typeface="Arial" charset="0"/>
                <a:cs typeface="Arial" charset="0"/>
              </a:rPr>
              <a:t>Fill out the comments box for clear, more detailed information.</a:t>
            </a:r>
          </a:p>
        </p:txBody>
      </p:sp>
      <p:sp>
        <p:nvSpPr>
          <p:cNvPr id="6" name="Subtitle 2">
            <a:extLst>
              <a:ext uri="{FF2B5EF4-FFF2-40B4-BE49-F238E27FC236}">
                <a16:creationId xmlns:a16="http://schemas.microsoft.com/office/drawing/2014/main" id="{272C17E0-33AB-F543-B3AB-900BBA72FF7D}"/>
              </a:ext>
            </a:extLst>
          </p:cNvPr>
          <p:cNvSpPr txBox="1">
            <a:spLocks/>
          </p:cNvSpPr>
          <p:nvPr/>
        </p:nvSpPr>
        <p:spPr>
          <a:xfrm>
            <a:off x="1506355" y="511792"/>
            <a:ext cx="9144000" cy="6401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solidFill>
                  <a:srgbClr val="005493"/>
                </a:solidFill>
                <a:highlight>
                  <a:srgbClr val="FFFF00"/>
                </a:highlight>
                <a:latin typeface="Arial" charset="0"/>
                <a:ea typeface="Arial" charset="0"/>
                <a:cs typeface="Arial" charset="0"/>
              </a:rPr>
              <a:t>Next, go to the Expenses Tab</a:t>
            </a:r>
          </a:p>
        </p:txBody>
      </p:sp>
      <p:pic>
        <p:nvPicPr>
          <p:cNvPr id="8" name="Picture 7">
            <a:extLst>
              <a:ext uri="{FF2B5EF4-FFF2-40B4-BE49-F238E27FC236}">
                <a16:creationId xmlns:a16="http://schemas.microsoft.com/office/drawing/2014/main" id="{402243BC-69F7-9749-A373-994AA6661CBB}"/>
              </a:ext>
            </a:extLst>
          </p:cNvPr>
          <p:cNvPicPr>
            <a:picLocks noChangeAspect="1"/>
          </p:cNvPicPr>
          <p:nvPr/>
        </p:nvPicPr>
        <p:blipFill>
          <a:blip r:embed="rId2"/>
          <a:stretch>
            <a:fillRect/>
          </a:stretch>
        </p:blipFill>
        <p:spPr>
          <a:xfrm>
            <a:off x="679018" y="1349385"/>
            <a:ext cx="7950637" cy="4902893"/>
          </a:xfrm>
          <a:prstGeom prst="rect">
            <a:avLst/>
          </a:prstGeom>
        </p:spPr>
      </p:pic>
      <p:sp>
        <p:nvSpPr>
          <p:cNvPr id="12" name="Oval 11">
            <a:extLst>
              <a:ext uri="{FF2B5EF4-FFF2-40B4-BE49-F238E27FC236}">
                <a16:creationId xmlns:a16="http://schemas.microsoft.com/office/drawing/2014/main" id="{D0AB859B-4412-6246-AED2-B4D46548C893}"/>
              </a:ext>
            </a:extLst>
          </p:cNvPr>
          <p:cNvSpPr/>
          <p:nvPr/>
        </p:nvSpPr>
        <p:spPr>
          <a:xfrm>
            <a:off x="5244380" y="3799755"/>
            <a:ext cx="1081992" cy="287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1BE95E4-E437-AD4C-ACE8-7372B488322A}"/>
              </a:ext>
            </a:extLst>
          </p:cNvPr>
          <p:cNvSpPr txBox="1"/>
          <p:nvPr/>
        </p:nvSpPr>
        <p:spPr>
          <a:xfrm>
            <a:off x="2678899" y="4926854"/>
            <a:ext cx="2989780" cy="338554"/>
          </a:xfrm>
          <a:prstGeom prst="rect">
            <a:avLst/>
          </a:prstGeom>
          <a:noFill/>
        </p:spPr>
        <p:txBody>
          <a:bodyPr wrap="square" rtlCol="0">
            <a:spAutoFit/>
          </a:bodyPr>
          <a:lstStyle/>
          <a:p>
            <a:r>
              <a:rPr lang="en-US" sz="1600" b="1" dirty="0">
                <a:solidFill>
                  <a:srgbClr val="7030A0"/>
                </a:solidFill>
              </a:rPr>
              <a:t>CANCELLED CHECKS GO HERE</a:t>
            </a:r>
          </a:p>
        </p:txBody>
      </p:sp>
      <p:sp>
        <p:nvSpPr>
          <p:cNvPr id="9" name="TextBox 8">
            <a:extLst>
              <a:ext uri="{FF2B5EF4-FFF2-40B4-BE49-F238E27FC236}">
                <a16:creationId xmlns:a16="http://schemas.microsoft.com/office/drawing/2014/main" id="{04FA4D54-2959-0E45-A146-10401C3ACF71}"/>
              </a:ext>
            </a:extLst>
          </p:cNvPr>
          <p:cNvSpPr txBox="1"/>
          <p:nvPr/>
        </p:nvSpPr>
        <p:spPr>
          <a:xfrm>
            <a:off x="2172407" y="3826230"/>
            <a:ext cx="2989780" cy="338554"/>
          </a:xfrm>
          <a:prstGeom prst="rect">
            <a:avLst/>
          </a:prstGeom>
          <a:noFill/>
        </p:spPr>
        <p:txBody>
          <a:bodyPr wrap="square" rtlCol="0">
            <a:spAutoFit/>
          </a:bodyPr>
          <a:lstStyle/>
          <a:p>
            <a:r>
              <a:rPr lang="en-US" sz="1600" b="1" dirty="0">
                <a:solidFill>
                  <a:srgbClr val="7030A0"/>
                </a:solidFill>
              </a:rPr>
              <a:t>INVOICES/RECEIPTS GO HERE</a:t>
            </a:r>
          </a:p>
        </p:txBody>
      </p:sp>
      <p:sp>
        <p:nvSpPr>
          <p:cNvPr id="3" name="Rectangle 2">
            <a:extLst>
              <a:ext uri="{FF2B5EF4-FFF2-40B4-BE49-F238E27FC236}">
                <a16:creationId xmlns:a16="http://schemas.microsoft.com/office/drawing/2014/main" id="{EDC6D9B5-6B22-F167-DED6-0FF241E69C55}"/>
              </a:ext>
            </a:extLst>
          </p:cNvPr>
          <p:cNvSpPr/>
          <p:nvPr/>
        </p:nvSpPr>
        <p:spPr>
          <a:xfrm>
            <a:off x="3593804" y="2222928"/>
            <a:ext cx="701749" cy="148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1626CE8-B65B-0D5F-0496-E30881446BED}"/>
              </a:ext>
            </a:extLst>
          </p:cNvPr>
          <p:cNvSpPr txBox="1"/>
          <p:nvPr/>
        </p:nvSpPr>
        <p:spPr>
          <a:xfrm>
            <a:off x="4116637" y="5825016"/>
            <a:ext cx="2362580" cy="338554"/>
          </a:xfrm>
          <a:prstGeom prst="rect">
            <a:avLst/>
          </a:prstGeom>
          <a:noFill/>
        </p:spPr>
        <p:txBody>
          <a:bodyPr wrap="square" rtlCol="0">
            <a:spAutoFit/>
          </a:bodyPr>
          <a:lstStyle/>
          <a:p>
            <a:r>
              <a:rPr lang="en-US" sz="1600" b="1" dirty="0">
                <a:solidFill>
                  <a:srgbClr val="7030A0"/>
                </a:solidFill>
              </a:rPr>
              <a:t>This total should be zero.</a:t>
            </a:r>
          </a:p>
        </p:txBody>
      </p:sp>
    </p:spTree>
    <p:extLst>
      <p:ext uri="{BB962C8B-B14F-4D97-AF65-F5344CB8AC3E}">
        <p14:creationId xmlns:p14="http://schemas.microsoft.com/office/powerpoint/2010/main" val="32419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371F61-8C3C-A149-951B-DD3992BA3E02}"/>
              </a:ext>
            </a:extLst>
          </p:cNvPr>
          <p:cNvSpPr>
            <a:spLocks noGrp="1"/>
          </p:cNvSpPr>
          <p:nvPr>
            <p:ph type="sldNum" sz="quarter" idx="12"/>
          </p:nvPr>
        </p:nvSpPr>
        <p:spPr/>
        <p:txBody>
          <a:bodyPr/>
          <a:lstStyle/>
          <a:p>
            <a:fld id="{6405CE88-A4C8-9945-BA63-FF2EC6B0362D}" type="slidenum">
              <a:rPr lang="en-US" smtClean="0"/>
              <a:pPr/>
              <a:t>8</a:t>
            </a:fld>
            <a:endParaRPr lang="en-US" dirty="0"/>
          </a:p>
        </p:txBody>
      </p:sp>
      <p:sp>
        <p:nvSpPr>
          <p:cNvPr id="6" name="Subtitle 2">
            <a:extLst>
              <a:ext uri="{FF2B5EF4-FFF2-40B4-BE49-F238E27FC236}">
                <a16:creationId xmlns:a16="http://schemas.microsoft.com/office/drawing/2014/main" id="{3A7A073F-FBDA-704A-AF40-874B73A3F6F9}"/>
              </a:ext>
            </a:extLst>
          </p:cNvPr>
          <p:cNvSpPr txBox="1">
            <a:spLocks/>
          </p:cNvSpPr>
          <p:nvPr/>
        </p:nvSpPr>
        <p:spPr>
          <a:xfrm>
            <a:off x="1364899" y="492932"/>
            <a:ext cx="9144000" cy="61268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solidFill>
                  <a:srgbClr val="005493"/>
                </a:solidFill>
                <a:highlight>
                  <a:srgbClr val="FFFF00"/>
                </a:highlight>
                <a:latin typeface="Arial" charset="0"/>
                <a:ea typeface="Arial" charset="0"/>
                <a:cs typeface="Arial" charset="0"/>
              </a:rPr>
              <a:t>Next, click on Documents Tab</a:t>
            </a:r>
          </a:p>
        </p:txBody>
      </p:sp>
      <p:sp>
        <p:nvSpPr>
          <p:cNvPr id="8" name="Subtitle 2">
            <a:extLst>
              <a:ext uri="{FF2B5EF4-FFF2-40B4-BE49-F238E27FC236}">
                <a16:creationId xmlns:a16="http://schemas.microsoft.com/office/drawing/2014/main" id="{9ACAE169-974A-604D-B25C-1BB14992CD66}"/>
              </a:ext>
            </a:extLst>
          </p:cNvPr>
          <p:cNvSpPr txBox="1">
            <a:spLocks/>
          </p:cNvSpPr>
          <p:nvPr/>
        </p:nvSpPr>
        <p:spPr>
          <a:xfrm>
            <a:off x="421230" y="4507912"/>
            <a:ext cx="11349540" cy="104798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2000" dirty="0">
                <a:solidFill>
                  <a:srgbClr val="005493"/>
                </a:solidFill>
                <a:latin typeface="Arial" charset="0"/>
                <a:ea typeface="Arial" charset="0"/>
                <a:cs typeface="Arial" charset="0"/>
              </a:rPr>
              <a:t>Files uploaded under the </a:t>
            </a:r>
            <a:r>
              <a:rPr lang="en-US" sz="2000" b="1" dirty="0">
                <a:solidFill>
                  <a:srgbClr val="005493"/>
                </a:solidFill>
                <a:latin typeface="Arial" charset="0"/>
                <a:ea typeface="Arial" charset="0"/>
                <a:cs typeface="Arial" charset="0"/>
              </a:rPr>
              <a:t>Expenses tab </a:t>
            </a:r>
            <a:r>
              <a:rPr lang="en-US" sz="2000" dirty="0">
                <a:solidFill>
                  <a:srgbClr val="005493"/>
                </a:solidFill>
                <a:latin typeface="Arial" charset="0"/>
                <a:ea typeface="Arial" charset="0"/>
                <a:cs typeface="Arial" charset="0"/>
              </a:rPr>
              <a:t>will automatically appear in an </a:t>
            </a:r>
            <a:r>
              <a:rPr lang="en-US" sz="2000" b="1" dirty="0">
                <a:solidFill>
                  <a:srgbClr val="005493"/>
                </a:solidFill>
                <a:latin typeface="Arial" charset="0"/>
                <a:ea typeface="Arial" charset="0"/>
                <a:cs typeface="Arial" charset="0"/>
              </a:rPr>
              <a:t>Expenses </a:t>
            </a:r>
            <a:r>
              <a:rPr lang="en-US" sz="2000" dirty="0">
                <a:solidFill>
                  <a:srgbClr val="005493"/>
                </a:solidFill>
                <a:latin typeface="Arial" charset="0"/>
                <a:ea typeface="Arial" charset="0"/>
                <a:cs typeface="Arial" charset="0"/>
              </a:rPr>
              <a:t>folder</a:t>
            </a:r>
            <a:r>
              <a:rPr lang="en-US" sz="2000" b="1" dirty="0">
                <a:solidFill>
                  <a:srgbClr val="005493"/>
                </a:solidFill>
                <a:latin typeface="Arial" charset="0"/>
                <a:ea typeface="Arial" charset="0"/>
                <a:cs typeface="Arial" charset="0"/>
              </a:rPr>
              <a:t>.</a:t>
            </a:r>
            <a:br>
              <a:rPr lang="en-US" sz="2000" b="1" dirty="0">
                <a:solidFill>
                  <a:srgbClr val="005493"/>
                </a:solidFill>
                <a:latin typeface="Arial" charset="0"/>
                <a:ea typeface="Arial" charset="0"/>
                <a:cs typeface="Arial" charset="0"/>
              </a:rPr>
            </a:br>
            <a:r>
              <a:rPr lang="en-US" sz="2000" dirty="0">
                <a:solidFill>
                  <a:srgbClr val="005493"/>
                </a:solidFill>
                <a:latin typeface="Arial" charset="0"/>
                <a:ea typeface="Arial" charset="0"/>
                <a:cs typeface="Arial" charset="0"/>
              </a:rPr>
              <a:t>Add final </a:t>
            </a:r>
            <a:r>
              <a:rPr lang="en-US" sz="2000" b="1" dirty="0">
                <a:solidFill>
                  <a:srgbClr val="005493"/>
                </a:solidFill>
                <a:latin typeface="Arial" charset="0"/>
                <a:ea typeface="Arial" charset="0"/>
                <a:cs typeface="Arial" charset="0"/>
              </a:rPr>
              <a:t>photos</a:t>
            </a:r>
            <a:r>
              <a:rPr lang="en-US" sz="2000" dirty="0">
                <a:solidFill>
                  <a:srgbClr val="005493"/>
                </a:solidFill>
                <a:latin typeface="Arial" charset="0"/>
                <a:ea typeface="Arial" charset="0"/>
                <a:cs typeface="Arial" charset="0"/>
              </a:rPr>
              <a:t> of project under </a:t>
            </a:r>
            <a:r>
              <a:rPr lang="en-US" sz="2000" b="1" dirty="0">
                <a:solidFill>
                  <a:srgbClr val="005493"/>
                </a:solidFill>
                <a:latin typeface="Arial" charset="0"/>
                <a:ea typeface="Arial" charset="0"/>
                <a:cs typeface="Arial" charset="0"/>
              </a:rPr>
              <a:t>Images</a:t>
            </a:r>
            <a:r>
              <a:rPr lang="en-US" sz="2000" dirty="0">
                <a:solidFill>
                  <a:srgbClr val="005493"/>
                </a:solidFill>
                <a:latin typeface="Arial" charset="0"/>
                <a:ea typeface="Arial" charset="0"/>
                <a:cs typeface="Arial" charset="0"/>
              </a:rPr>
              <a:t> folder. </a:t>
            </a:r>
            <a:r>
              <a:rPr lang="en-US" sz="1600" dirty="0">
                <a:solidFill>
                  <a:srgbClr val="005493"/>
                </a:solidFill>
                <a:latin typeface="Arial" charset="0"/>
                <a:ea typeface="Arial" charset="0"/>
                <a:cs typeface="Arial" charset="0"/>
              </a:rPr>
              <a:t>(Click on folder and select Upload File.)</a:t>
            </a:r>
            <a:br>
              <a:rPr lang="en-US" sz="2000" dirty="0">
                <a:solidFill>
                  <a:srgbClr val="005493"/>
                </a:solidFill>
                <a:latin typeface="Arial" charset="0"/>
                <a:ea typeface="Arial" charset="0"/>
                <a:cs typeface="Arial" charset="0"/>
              </a:rPr>
            </a:br>
            <a:r>
              <a:rPr lang="en-US" sz="2000" dirty="0">
                <a:solidFill>
                  <a:srgbClr val="005493"/>
                </a:solidFill>
                <a:latin typeface="Arial" charset="0"/>
                <a:ea typeface="Arial" charset="0"/>
                <a:cs typeface="Arial" charset="0"/>
              </a:rPr>
              <a:t>Add any other documents under </a:t>
            </a:r>
            <a:r>
              <a:rPr lang="en-US" sz="2000" b="1" dirty="0">
                <a:solidFill>
                  <a:srgbClr val="005493"/>
                </a:solidFill>
                <a:latin typeface="Arial" charset="0"/>
                <a:ea typeface="Arial" charset="0"/>
                <a:cs typeface="Arial" charset="0"/>
              </a:rPr>
              <a:t>Documents</a:t>
            </a:r>
            <a:r>
              <a:rPr lang="en-US" sz="2000" dirty="0">
                <a:solidFill>
                  <a:srgbClr val="005493"/>
                </a:solidFill>
                <a:latin typeface="Arial" charset="0"/>
                <a:ea typeface="Arial" charset="0"/>
                <a:cs typeface="Arial" charset="0"/>
              </a:rPr>
              <a:t> folder. </a:t>
            </a:r>
            <a:r>
              <a:rPr lang="en-US" sz="1600" dirty="0">
                <a:solidFill>
                  <a:srgbClr val="005493"/>
                </a:solidFill>
                <a:latin typeface="Arial" charset="0"/>
                <a:ea typeface="Arial" charset="0"/>
                <a:cs typeface="Arial" charset="0"/>
              </a:rPr>
              <a:t>(Click on folder and select Upload File.)</a:t>
            </a:r>
          </a:p>
          <a:p>
            <a:pPr marL="0" indent="0" algn="ctr">
              <a:lnSpc>
                <a:spcPct val="100000"/>
              </a:lnSpc>
              <a:buNone/>
            </a:pPr>
            <a:r>
              <a:rPr lang="en-US" sz="2000" dirty="0">
                <a:solidFill>
                  <a:srgbClr val="005493"/>
                </a:solidFill>
                <a:latin typeface="Arial" charset="0"/>
                <a:ea typeface="Arial" charset="0"/>
                <a:cs typeface="Arial" charset="0"/>
              </a:rPr>
              <a:t>Click </a:t>
            </a:r>
            <a:r>
              <a:rPr lang="en-US" sz="2000" b="1" dirty="0">
                <a:solidFill>
                  <a:srgbClr val="005493"/>
                </a:solidFill>
                <a:latin typeface="Arial" charset="0"/>
                <a:ea typeface="Arial" charset="0"/>
                <a:cs typeface="Arial" charset="0"/>
              </a:rPr>
              <a:t>HOME</a:t>
            </a:r>
            <a:r>
              <a:rPr lang="en-US" sz="2000" dirty="0">
                <a:solidFill>
                  <a:srgbClr val="005493"/>
                </a:solidFill>
                <a:latin typeface="Arial" charset="0"/>
                <a:ea typeface="Arial" charset="0"/>
                <a:cs typeface="Arial" charset="0"/>
              </a:rPr>
              <a:t> to get back to the view with all folders.</a:t>
            </a:r>
          </a:p>
          <a:p>
            <a:pPr marL="0" indent="0" algn="ctr">
              <a:buNone/>
            </a:pPr>
            <a:r>
              <a:rPr lang="en-US" sz="1500" b="1" i="1" dirty="0">
                <a:solidFill>
                  <a:srgbClr val="FF0000"/>
                </a:solidFill>
                <a:latin typeface="Arial" charset="0"/>
                <a:ea typeface="Arial" charset="0"/>
                <a:cs typeface="Arial" charset="0"/>
              </a:rPr>
              <a:t>DO NOT use odd characters</a:t>
            </a:r>
            <a:r>
              <a:rPr lang="en-US" sz="1500" b="1" i="1" dirty="0">
                <a:solidFill>
                  <a:srgbClr val="005493"/>
                </a:solidFill>
                <a:latin typeface="Arial" charset="0"/>
                <a:ea typeface="Arial" charset="0"/>
                <a:cs typeface="Arial" charset="0"/>
              </a:rPr>
              <a:t> in the names of your files or LOW resolution photos from your cell phone. Make sure you rename scanned images and photos so they have short names without odd characters. Use the A/B button to rename.</a:t>
            </a:r>
          </a:p>
        </p:txBody>
      </p:sp>
      <p:pic>
        <p:nvPicPr>
          <p:cNvPr id="9" name="Picture 8">
            <a:extLst>
              <a:ext uri="{FF2B5EF4-FFF2-40B4-BE49-F238E27FC236}">
                <a16:creationId xmlns:a16="http://schemas.microsoft.com/office/drawing/2014/main" id="{B9EE3401-2B17-634D-A0EF-7ED85867130D}"/>
              </a:ext>
            </a:extLst>
          </p:cNvPr>
          <p:cNvPicPr>
            <a:picLocks noChangeAspect="1"/>
          </p:cNvPicPr>
          <p:nvPr/>
        </p:nvPicPr>
        <p:blipFill rotWithShape="1">
          <a:blip r:embed="rId2"/>
          <a:srcRect r="35385"/>
          <a:stretch/>
        </p:blipFill>
        <p:spPr>
          <a:xfrm>
            <a:off x="503668" y="1027109"/>
            <a:ext cx="7219299" cy="3413979"/>
          </a:xfrm>
          <a:prstGeom prst="rect">
            <a:avLst/>
          </a:prstGeom>
        </p:spPr>
      </p:pic>
      <p:pic>
        <p:nvPicPr>
          <p:cNvPr id="11" name="Picture 10">
            <a:extLst>
              <a:ext uri="{FF2B5EF4-FFF2-40B4-BE49-F238E27FC236}">
                <a16:creationId xmlns:a16="http://schemas.microsoft.com/office/drawing/2014/main" id="{2C91957A-9822-4943-8C03-DCB229EE3316}"/>
              </a:ext>
            </a:extLst>
          </p:cNvPr>
          <p:cNvPicPr>
            <a:picLocks noChangeAspect="1"/>
          </p:cNvPicPr>
          <p:nvPr/>
        </p:nvPicPr>
        <p:blipFill>
          <a:blip r:embed="rId3"/>
          <a:stretch>
            <a:fillRect/>
          </a:stretch>
        </p:blipFill>
        <p:spPr>
          <a:xfrm>
            <a:off x="8006836" y="1689035"/>
            <a:ext cx="3987800" cy="2489200"/>
          </a:xfrm>
          <a:prstGeom prst="rect">
            <a:avLst/>
          </a:prstGeom>
        </p:spPr>
      </p:pic>
      <p:sp>
        <p:nvSpPr>
          <p:cNvPr id="16" name="Oval 15">
            <a:extLst>
              <a:ext uri="{FF2B5EF4-FFF2-40B4-BE49-F238E27FC236}">
                <a16:creationId xmlns:a16="http://schemas.microsoft.com/office/drawing/2014/main" id="{0B29D7BE-95D9-014D-BE75-DC8039AF7F9C}"/>
              </a:ext>
            </a:extLst>
          </p:cNvPr>
          <p:cNvSpPr/>
          <p:nvPr/>
        </p:nvSpPr>
        <p:spPr>
          <a:xfrm>
            <a:off x="8904227" y="2688017"/>
            <a:ext cx="675708" cy="2914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2BA75B-51D6-2D43-BF41-78BC7698A19A}"/>
              </a:ext>
            </a:extLst>
          </p:cNvPr>
          <p:cNvSpPr/>
          <p:nvPr/>
        </p:nvSpPr>
        <p:spPr>
          <a:xfrm>
            <a:off x="1541867" y="3868144"/>
            <a:ext cx="695577" cy="2034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0FA9DC90-029A-564E-A5CA-E8351C92DAC2}"/>
              </a:ext>
            </a:extLst>
          </p:cNvPr>
          <p:cNvCxnSpPr>
            <a:cxnSpLocks/>
          </p:cNvCxnSpPr>
          <p:nvPr/>
        </p:nvCxnSpPr>
        <p:spPr>
          <a:xfrm flipV="1">
            <a:off x="2339163" y="3511378"/>
            <a:ext cx="6743053" cy="472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38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371F61-8C3C-A149-951B-DD3992BA3E02}"/>
              </a:ext>
            </a:extLst>
          </p:cNvPr>
          <p:cNvSpPr>
            <a:spLocks noGrp="1"/>
          </p:cNvSpPr>
          <p:nvPr>
            <p:ph type="sldNum" sz="quarter" idx="12"/>
          </p:nvPr>
        </p:nvSpPr>
        <p:spPr/>
        <p:txBody>
          <a:bodyPr/>
          <a:lstStyle/>
          <a:p>
            <a:fld id="{6405CE88-A4C8-9945-BA63-FF2EC6B0362D}" type="slidenum">
              <a:rPr lang="en-US" smtClean="0"/>
              <a:pPr/>
              <a:t>9</a:t>
            </a:fld>
            <a:endParaRPr lang="en-US" dirty="0"/>
          </a:p>
        </p:txBody>
      </p:sp>
      <p:sp>
        <p:nvSpPr>
          <p:cNvPr id="6" name="Subtitle 2">
            <a:extLst>
              <a:ext uri="{FF2B5EF4-FFF2-40B4-BE49-F238E27FC236}">
                <a16:creationId xmlns:a16="http://schemas.microsoft.com/office/drawing/2014/main" id="{2ABDE540-C3ED-2847-BDB0-99DC03302EE7}"/>
              </a:ext>
            </a:extLst>
          </p:cNvPr>
          <p:cNvSpPr txBox="1">
            <a:spLocks/>
          </p:cNvSpPr>
          <p:nvPr/>
        </p:nvSpPr>
        <p:spPr>
          <a:xfrm>
            <a:off x="1375409" y="661692"/>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b="1" dirty="0">
                <a:solidFill>
                  <a:srgbClr val="005493"/>
                </a:solidFill>
                <a:latin typeface="Arial" charset="0"/>
                <a:ea typeface="Arial" charset="0"/>
                <a:cs typeface="Arial" charset="0"/>
              </a:rPr>
              <a:t>Notes on </a:t>
            </a:r>
            <a:r>
              <a:rPr lang="en-US" sz="3200" b="1" dirty="0">
                <a:solidFill>
                  <a:srgbClr val="005493"/>
                </a:solidFill>
                <a:highlight>
                  <a:srgbClr val="FFFF00"/>
                </a:highlight>
                <a:latin typeface="Arial" charset="0"/>
                <a:ea typeface="Arial" charset="0"/>
                <a:cs typeface="Arial" charset="0"/>
              </a:rPr>
              <a:t>Submitted Documents</a:t>
            </a:r>
            <a:endParaRPr lang="en-US" sz="3200" b="1" dirty="0">
              <a:solidFill>
                <a:srgbClr val="005493"/>
              </a:solidFill>
              <a:latin typeface="Arial" charset="0"/>
              <a:ea typeface="Arial" charset="0"/>
              <a:cs typeface="Arial" charset="0"/>
            </a:endParaRPr>
          </a:p>
        </p:txBody>
      </p:sp>
      <p:sp>
        <p:nvSpPr>
          <p:cNvPr id="7" name="TextBox 6">
            <a:extLst>
              <a:ext uri="{FF2B5EF4-FFF2-40B4-BE49-F238E27FC236}">
                <a16:creationId xmlns:a16="http://schemas.microsoft.com/office/drawing/2014/main" id="{30EB649C-564E-1F47-BAAD-BA91A765D3FC}"/>
              </a:ext>
            </a:extLst>
          </p:cNvPr>
          <p:cNvSpPr txBox="1"/>
          <p:nvPr/>
        </p:nvSpPr>
        <p:spPr>
          <a:xfrm>
            <a:off x="712936" y="1487047"/>
            <a:ext cx="10692350" cy="4431983"/>
          </a:xfrm>
          <a:prstGeom prst="rect">
            <a:avLst/>
          </a:prstGeom>
          <a:noFill/>
        </p:spPr>
        <p:txBody>
          <a:bodyPr wrap="square" rtlCol="0">
            <a:spAutoFit/>
          </a:bodyPr>
          <a:lstStyle/>
          <a:p>
            <a:pPr marL="285750" indent="-285750">
              <a:buFont typeface="Arial" charset="0"/>
              <a:buChar char="•"/>
            </a:pPr>
            <a:r>
              <a:rPr lang="en-US" sz="2400" b="1" dirty="0">
                <a:solidFill>
                  <a:srgbClr val="005493"/>
                </a:solidFill>
                <a:latin typeface="Arial" charset="0"/>
                <a:ea typeface="Arial" charset="0"/>
                <a:cs typeface="Arial" charset="0"/>
              </a:rPr>
              <a:t>PAID</a:t>
            </a:r>
            <a:r>
              <a:rPr lang="en-US" sz="2400" dirty="0">
                <a:solidFill>
                  <a:srgbClr val="005493"/>
                </a:solidFill>
                <a:latin typeface="Arial" charset="0"/>
                <a:ea typeface="Arial" charset="0"/>
                <a:cs typeface="Arial" charset="0"/>
              </a:rPr>
              <a:t> invoices, receipts, </a:t>
            </a:r>
            <a:r>
              <a:rPr lang="en-US" sz="2400" b="1" dirty="0">
                <a:solidFill>
                  <a:srgbClr val="005493"/>
                </a:solidFill>
                <a:latin typeface="Arial" charset="0"/>
                <a:ea typeface="Arial" charset="0"/>
                <a:cs typeface="Arial" charset="0"/>
              </a:rPr>
              <a:t>CANCELLED</a:t>
            </a:r>
            <a:r>
              <a:rPr lang="en-US" sz="2400" dirty="0">
                <a:solidFill>
                  <a:srgbClr val="005493"/>
                </a:solidFill>
                <a:latin typeface="Arial" charset="0"/>
                <a:ea typeface="Arial" charset="0"/>
                <a:cs typeface="Arial" charset="0"/>
              </a:rPr>
              <a:t> checks, bank statements, credit card statements, photos and other supporting documents must be captured in </a:t>
            </a:r>
            <a:r>
              <a:rPr lang="en-US" sz="2400" b="1" dirty="0">
                <a:solidFill>
                  <a:srgbClr val="005493"/>
                </a:solidFill>
                <a:latin typeface="Arial" charset="0"/>
                <a:ea typeface="Arial" charset="0"/>
                <a:cs typeface="Arial" charset="0"/>
              </a:rPr>
              <a:t>high resolution digital form</a:t>
            </a:r>
            <a:r>
              <a:rPr lang="en-US" sz="2400" dirty="0">
                <a:solidFill>
                  <a:srgbClr val="005493"/>
                </a:solidFill>
                <a:latin typeface="Arial" charset="0"/>
                <a:ea typeface="Arial" charset="0"/>
                <a:cs typeface="Arial" charset="0"/>
              </a:rPr>
              <a:t>. </a:t>
            </a:r>
            <a:r>
              <a:rPr lang="en-US" sz="2400" b="1" dirty="0">
                <a:solidFill>
                  <a:srgbClr val="005493"/>
                </a:solidFill>
                <a:latin typeface="Arial" charset="0"/>
                <a:ea typeface="Arial" charset="0"/>
                <a:cs typeface="Arial" charset="0"/>
              </a:rPr>
              <a:t>If you can’t see it clearly, neither can the review team.</a:t>
            </a:r>
            <a:r>
              <a:rPr lang="en-US" sz="2400" dirty="0">
                <a:solidFill>
                  <a:srgbClr val="005493"/>
                </a:solidFill>
                <a:latin typeface="Arial" charset="0"/>
                <a:ea typeface="Arial" charset="0"/>
                <a:cs typeface="Arial" charset="0"/>
              </a:rPr>
              <a:t> If you upload a low resolution  file, it becomes even smaller.</a:t>
            </a:r>
          </a:p>
          <a:p>
            <a:endParaRPr lang="en-US" sz="1400" dirty="0">
              <a:solidFill>
                <a:srgbClr val="005493"/>
              </a:solidFill>
              <a:latin typeface="Arial" charset="0"/>
              <a:ea typeface="Arial" charset="0"/>
              <a:cs typeface="Arial" charset="0"/>
            </a:endParaRPr>
          </a:p>
          <a:p>
            <a:pPr marL="285750" indent="-285750">
              <a:buFont typeface="Arial" charset="0"/>
              <a:buChar char="•"/>
            </a:pPr>
            <a:r>
              <a:rPr lang="en-US" sz="2400" b="1" dirty="0">
                <a:solidFill>
                  <a:srgbClr val="005493"/>
                </a:solidFill>
                <a:latin typeface="Arial" charset="0"/>
                <a:ea typeface="Arial" charset="0"/>
                <a:cs typeface="Arial" charset="0"/>
              </a:rPr>
              <a:t>Included receipts must total up to at least your approved District Grant (DDF) amount. </a:t>
            </a:r>
            <a:r>
              <a:rPr lang="en-US" sz="2400" dirty="0">
                <a:solidFill>
                  <a:srgbClr val="005493"/>
                </a:solidFill>
                <a:latin typeface="Arial" charset="0"/>
                <a:ea typeface="Arial" charset="0"/>
                <a:cs typeface="Arial" charset="0"/>
              </a:rPr>
              <a:t>If not, a refund is required from your club.</a:t>
            </a:r>
          </a:p>
          <a:p>
            <a:pPr marL="285750" indent="-285750">
              <a:buFont typeface="Arial" charset="0"/>
              <a:buChar char="•"/>
            </a:pPr>
            <a:endParaRPr lang="en-US" sz="1400" dirty="0">
              <a:solidFill>
                <a:srgbClr val="005493"/>
              </a:solidFill>
              <a:latin typeface="Arial" charset="0"/>
              <a:ea typeface="Arial" charset="0"/>
              <a:cs typeface="Arial" charset="0"/>
            </a:endParaRPr>
          </a:p>
          <a:p>
            <a:pPr marL="285750" indent="-285750">
              <a:buFont typeface="Arial" charset="0"/>
              <a:buChar char="•"/>
            </a:pPr>
            <a:r>
              <a:rPr lang="en-US" sz="2400" dirty="0">
                <a:solidFill>
                  <a:srgbClr val="005493"/>
                </a:solidFill>
                <a:highlight>
                  <a:srgbClr val="FFFF00"/>
                </a:highlight>
                <a:latin typeface="Arial" charset="0"/>
                <a:ea typeface="Arial" charset="0"/>
                <a:cs typeface="Arial" charset="0"/>
              </a:rPr>
              <a:t>A </a:t>
            </a:r>
            <a:r>
              <a:rPr lang="en-US" sz="2400" b="1" dirty="0">
                <a:solidFill>
                  <a:srgbClr val="005493"/>
                </a:solidFill>
                <a:highlight>
                  <a:srgbClr val="FFFF00"/>
                </a:highlight>
                <a:latin typeface="Arial" charset="0"/>
                <a:ea typeface="Arial" charset="0"/>
                <a:cs typeface="Arial" charset="0"/>
              </a:rPr>
              <a:t>currency conversion spreadsheet </a:t>
            </a:r>
            <a:r>
              <a:rPr lang="en-US" sz="2400" dirty="0">
                <a:solidFill>
                  <a:srgbClr val="005493"/>
                </a:solidFill>
                <a:highlight>
                  <a:srgbClr val="FFFF00"/>
                </a:highlight>
                <a:latin typeface="Arial" charset="0"/>
                <a:ea typeface="Arial" charset="0"/>
                <a:cs typeface="Arial" charset="0"/>
              </a:rPr>
              <a:t>is required for international projects.</a:t>
            </a:r>
          </a:p>
          <a:p>
            <a:pPr marL="285750" indent="-285750">
              <a:buFont typeface="Arial" charset="0"/>
              <a:buChar char="•"/>
            </a:pPr>
            <a:endParaRPr lang="en-US" sz="1400" dirty="0">
              <a:solidFill>
                <a:srgbClr val="005493"/>
              </a:solidFill>
              <a:latin typeface="Arial" charset="0"/>
              <a:ea typeface="Arial" charset="0"/>
              <a:cs typeface="Arial" charset="0"/>
            </a:endParaRPr>
          </a:p>
          <a:p>
            <a:pPr marL="285750" indent="-285750">
              <a:buFont typeface="Arial" charset="0"/>
              <a:buChar char="•"/>
            </a:pPr>
            <a:r>
              <a:rPr lang="en-US" sz="2400" b="1" dirty="0">
                <a:solidFill>
                  <a:srgbClr val="005493"/>
                </a:solidFill>
                <a:latin typeface="Arial" charset="0"/>
                <a:ea typeface="Arial" charset="0"/>
                <a:cs typeface="Arial" charset="0"/>
              </a:rPr>
              <a:t>NOTE: </a:t>
            </a:r>
            <a:r>
              <a:rPr lang="en-US" sz="2400" dirty="0">
                <a:solidFill>
                  <a:srgbClr val="005493"/>
                </a:solidFill>
                <a:latin typeface="Arial" charset="0"/>
                <a:ea typeface="Arial" charset="0"/>
                <a:cs typeface="Arial" charset="0"/>
              </a:rPr>
              <a:t>You can add documents to the Documents Tab and Expenses Tab at any time during the grant process. You don’t have to wait until you are ready to submit your Final Report.</a:t>
            </a:r>
          </a:p>
        </p:txBody>
      </p:sp>
    </p:spTree>
    <p:extLst>
      <p:ext uri="{BB962C8B-B14F-4D97-AF65-F5344CB8AC3E}">
        <p14:creationId xmlns:p14="http://schemas.microsoft.com/office/powerpoint/2010/main" val="1946187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4130</TotalTime>
  <Words>1309</Words>
  <Application>Microsoft Macintosh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Grant</dc:title>
  <dc:creator>Dennis Sanders</dc:creator>
  <cp:lastModifiedBy>Holly Trawick</cp:lastModifiedBy>
  <cp:revision>394</cp:revision>
  <cp:lastPrinted>2022-03-23T18:33:34Z</cp:lastPrinted>
  <dcterms:created xsi:type="dcterms:W3CDTF">2018-01-13T00:48:03Z</dcterms:created>
  <dcterms:modified xsi:type="dcterms:W3CDTF">2024-02-13T01:37:54Z</dcterms:modified>
</cp:coreProperties>
</file>