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332" r:id="rId3"/>
    <p:sldId id="333" r:id="rId4"/>
    <p:sldId id="346" r:id="rId5"/>
    <p:sldId id="347" r:id="rId6"/>
    <p:sldId id="348" r:id="rId7"/>
    <p:sldId id="350" r:id="rId8"/>
    <p:sldId id="345" r:id="rId9"/>
    <p:sldId id="296" r:id="rId10"/>
    <p:sldId id="297" r:id="rId11"/>
    <p:sldId id="353" r:id="rId12"/>
    <p:sldId id="298" r:id="rId13"/>
    <p:sldId id="258" r:id="rId14"/>
    <p:sldId id="299" r:id="rId15"/>
    <p:sldId id="300" r:id="rId16"/>
    <p:sldId id="341" r:id="rId17"/>
    <p:sldId id="301" r:id="rId18"/>
    <p:sldId id="342" r:id="rId19"/>
    <p:sldId id="305" r:id="rId20"/>
    <p:sldId id="306" r:id="rId21"/>
    <p:sldId id="307" r:id="rId22"/>
    <p:sldId id="308" r:id="rId23"/>
    <p:sldId id="309" r:id="rId24"/>
    <p:sldId id="310" r:id="rId25"/>
    <p:sldId id="311" r:id="rId26"/>
    <p:sldId id="312" r:id="rId27"/>
    <p:sldId id="340" r:id="rId28"/>
    <p:sldId id="313" r:id="rId29"/>
    <p:sldId id="314" r:id="rId30"/>
    <p:sldId id="315" r:id="rId31"/>
    <p:sldId id="316" r:id="rId32"/>
    <p:sldId id="317" r:id="rId33"/>
    <p:sldId id="318" r:id="rId34"/>
    <p:sldId id="319" r:id="rId35"/>
    <p:sldId id="320" r:id="rId36"/>
    <p:sldId id="322" r:id="rId37"/>
    <p:sldId id="336" r:id="rId38"/>
    <p:sldId id="337" r:id="rId39"/>
    <p:sldId id="37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Brunot" initials="KB" lastIdx="1" clrIdx="0">
    <p:extLst>
      <p:ext uri="{19B8F6BF-5375-455C-9EA6-DF929625EA0E}">
        <p15:presenceInfo xmlns:p15="http://schemas.microsoft.com/office/powerpoint/2012/main" userId="S::kpbrunot@ua.edu::9945d4df-3a81-46f5-a7d9-f7e6123756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p:restoredTop sz="96743"/>
  </p:normalViewPr>
  <p:slideViewPr>
    <p:cSldViewPr snapToGrid="0" snapToObjects="1">
      <p:cViewPr varScale="1">
        <p:scale>
          <a:sx n="128" d="100"/>
          <a:sy n="128" d="100"/>
        </p:scale>
        <p:origin x="568" y="17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0" d="100"/>
          <a:sy n="110" d="100"/>
        </p:scale>
        <p:origin x="396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4T18:55:34.105"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FB7987-D735-2C4C-84EC-5733BD60BEE9}" type="datetimeFigureOut">
              <a:rPr lang="en-US" smtClean="0"/>
              <a:t>4/6/24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421C11-6872-D740-A409-37C4F32991E0}" type="slidenum">
              <a:rPr lang="en-US" smtClean="0"/>
              <a:t>‹#›</a:t>
            </a:fld>
            <a:endParaRPr lang="en-US"/>
          </a:p>
        </p:txBody>
      </p:sp>
    </p:spTree>
    <p:extLst>
      <p:ext uri="{BB962C8B-B14F-4D97-AF65-F5344CB8AC3E}">
        <p14:creationId xmlns:p14="http://schemas.microsoft.com/office/powerpoint/2010/main" val="261148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63627-8322-084A-BBB0-0B2DD3C090CB}" type="datetimeFigureOut">
              <a:rPr lang="en-US" smtClean="0"/>
              <a:t>4/6/24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F4DA33-5424-6E4B-B301-AA883C7A96FE}" type="slidenum">
              <a:rPr lang="en-US" smtClean="0"/>
              <a:t>‹#›</a:t>
            </a:fld>
            <a:endParaRPr lang="en-US"/>
          </a:p>
        </p:txBody>
      </p:sp>
    </p:spTree>
    <p:extLst>
      <p:ext uri="{BB962C8B-B14F-4D97-AF65-F5344CB8AC3E}">
        <p14:creationId xmlns:p14="http://schemas.microsoft.com/office/powerpoint/2010/main" val="201497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4DA33-5424-6E4B-B301-AA883C7A96FE}" type="slidenum">
              <a:rPr lang="en-US" smtClean="0"/>
              <a:t>1</a:t>
            </a:fld>
            <a:endParaRPr lang="en-US"/>
          </a:p>
        </p:txBody>
      </p:sp>
    </p:spTree>
    <p:extLst>
      <p:ext uri="{BB962C8B-B14F-4D97-AF65-F5344CB8AC3E}">
        <p14:creationId xmlns:p14="http://schemas.microsoft.com/office/powerpoint/2010/main" val="64284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5C7404-87FA-6147-981B-1D2872CA1F8B}" type="datetime1">
              <a:rPr lang="en-US" smtClean="0"/>
              <a:t>4/6/24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solidFill>
                  <a:srgbClr val="005493"/>
                </a:solidFill>
              </a:defRPr>
            </a:lvl1pPr>
          </a:lstStyle>
          <a:p>
            <a:fld id="{6405CE88-A4C8-9945-BA63-FF2EC6B0362D}" type="slidenum">
              <a:rPr lang="en-US" smtClean="0"/>
              <a:pPr/>
              <a:t>‹#›</a:t>
            </a:fld>
            <a:endParaRPr lang="en-US" dirty="0"/>
          </a:p>
        </p:txBody>
      </p:sp>
    </p:spTree>
    <p:extLst>
      <p:ext uri="{BB962C8B-B14F-4D97-AF65-F5344CB8AC3E}">
        <p14:creationId xmlns:p14="http://schemas.microsoft.com/office/powerpoint/2010/main" val="53833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A486F-6521-B148-8CD3-CBF505858257}" type="datetime1">
              <a:rPr lang="en-US" smtClean="0"/>
              <a:t>4/6/24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61282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557BC2-72B0-BA45-AD63-91114358A642}" type="datetime1">
              <a:rPr lang="en-US" smtClean="0"/>
              <a:t>4/6/24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41411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C3076-1693-6243-A7D2-E40DE3C59A80}" type="datetime1">
              <a:rPr lang="en-US" smtClean="0"/>
              <a:t>4/6/24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solidFill>
                  <a:srgbClr val="005493"/>
                </a:solidFill>
              </a:defRPr>
            </a:lvl1pPr>
          </a:lstStyle>
          <a:p>
            <a:fld id="{6405CE88-A4C8-9945-BA63-FF2EC6B0362D}" type="slidenum">
              <a:rPr lang="en-US" smtClean="0"/>
              <a:pPr/>
              <a:t>‹#›</a:t>
            </a:fld>
            <a:endParaRPr lang="en-US" dirty="0"/>
          </a:p>
        </p:txBody>
      </p:sp>
    </p:spTree>
    <p:extLst>
      <p:ext uri="{BB962C8B-B14F-4D97-AF65-F5344CB8AC3E}">
        <p14:creationId xmlns:p14="http://schemas.microsoft.com/office/powerpoint/2010/main" val="38827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BF442B-BC37-1040-ADF1-43F67AC6BAC3}" type="datetime1">
              <a:rPr lang="en-US" smtClean="0"/>
              <a:t>4/6/24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solidFill>
                  <a:srgbClr val="005493"/>
                </a:solidFill>
              </a:defRPr>
            </a:lvl1pPr>
          </a:lstStyle>
          <a:p>
            <a:fld id="{6405CE88-A4C8-9945-BA63-FF2EC6B0362D}" type="slidenum">
              <a:rPr lang="en-US" smtClean="0"/>
              <a:pPr/>
              <a:t>‹#›</a:t>
            </a:fld>
            <a:endParaRPr lang="en-US" dirty="0"/>
          </a:p>
        </p:txBody>
      </p:sp>
    </p:spTree>
    <p:extLst>
      <p:ext uri="{BB962C8B-B14F-4D97-AF65-F5344CB8AC3E}">
        <p14:creationId xmlns:p14="http://schemas.microsoft.com/office/powerpoint/2010/main" val="171660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8E54A5-B4EA-AF4A-AD64-FEB87108F2CD}" type="datetime1">
              <a:rPr lang="en-US" smtClean="0"/>
              <a:t>4/6/24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170130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6DDD83-F88A-AC4F-B9E4-7D2F30E11528}" type="datetime1">
              <a:rPr lang="en-US" smtClean="0"/>
              <a:t>4/6/24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13924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ED93FD-939E-2E4B-8529-3000A196D2CD}" type="datetime1">
              <a:rPr lang="en-US" smtClean="0"/>
              <a:t>4/6/24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176478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EF9E5-BA35-DA46-ABFB-44B413559DBB}" type="datetime1">
              <a:rPr lang="en-US" smtClean="0"/>
              <a:t>4/6/24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2399" y="107950"/>
            <a:ext cx="685801" cy="387350"/>
          </a:xfrm>
        </p:spPr>
        <p:txBody>
          <a:bodyPr/>
          <a:lstStyle>
            <a:lvl1pPr>
              <a:defRPr sz="2000" b="1">
                <a:solidFill>
                  <a:schemeClr val="bg1"/>
                </a:solidFill>
              </a:defRPr>
            </a:lvl1pPr>
          </a:lstStyle>
          <a:p>
            <a:fld id="{6405CE88-A4C8-9945-BA63-FF2EC6B0362D}" type="slidenum">
              <a:rPr lang="en-US" smtClean="0"/>
              <a:pPr/>
              <a:t>‹#›</a:t>
            </a:fld>
            <a:endParaRPr lang="en-US" dirty="0"/>
          </a:p>
        </p:txBody>
      </p:sp>
    </p:spTree>
    <p:extLst>
      <p:ext uri="{BB962C8B-B14F-4D97-AF65-F5344CB8AC3E}">
        <p14:creationId xmlns:p14="http://schemas.microsoft.com/office/powerpoint/2010/main" val="192056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0C6440-A889-EA4F-9249-98778EAE393B}" type="datetime1">
              <a:rPr lang="en-US" smtClean="0"/>
              <a:t>4/6/24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5577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5353DB-F7B1-814D-8324-D139DBAEC484}" type="datetime1">
              <a:rPr lang="en-US" smtClean="0"/>
              <a:t>4/6/24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5CE88-A4C8-9945-BA63-FF2EC6B0362D}" type="slidenum">
              <a:rPr lang="en-US" smtClean="0"/>
              <a:t>‹#›</a:t>
            </a:fld>
            <a:endParaRPr lang="en-US"/>
          </a:p>
        </p:txBody>
      </p:sp>
    </p:spTree>
    <p:extLst>
      <p:ext uri="{BB962C8B-B14F-4D97-AF65-F5344CB8AC3E}">
        <p14:creationId xmlns:p14="http://schemas.microsoft.com/office/powerpoint/2010/main" val="114232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35000">
              <a:schemeClr val="accent1">
                <a:lumMod val="0"/>
                <a:lumOff val="100000"/>
              </a:schemeClr>
            </a:gs>
            <a:gs pos="100000">
              <a:schemeClr val="accent1">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3CF8A-246A-4941-B3BB-217EAC2F116E}" type="datetime1">
              <a:rPr lang="en-US" smtClean="0"/>
              <a:t>4/6/24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5CE88-A4C8-9945-BA63-FF2EC6B0362D}" type="slidenum">
              <a:rPr lang="en-US" smtClean="0"/>
              <a:t>‹#›</a:t>
            </a:fld>
            <a:endParaRPr lang="en-US" dirty="0"/>
          </a:p>
        </p:txBody>
      </p:sp>
    </p:spTree>
    <p:extLst>
      <p:ext uri="{BB962C8B-B14F-4D97-AF65-F5344CB8AC3E}">
        <p14:creationId xmlns:p14="http://schemas.microsoft.com/office/powerpoint/2010/main" val="147798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6712"/>
            <a:ext cx="9144000" cy="1258252"/>
          </a:xfrm>
        </p:spPr>
        <p:txBody>
          <a:bodyPr>
            <a:normAutofit fontScale="90000"/>
          </a:bodyPr>
          <a:lstStyle/>
          <a:p>
            <a:r>
              <a:rPr lang="en-US" b="1" dirty="0">
                <a:solidFill>
                  <a:srgbClr val="005493"/>
                </a:solidFill>
                <a:latin typeface="Arial" charset="0"/>
                <a:ea typeface="Arial" charset="0"/>
                <a:cs typeface="Arial" charset="0"/>
              </a:rPr>
              <a:t>Rotary District 6860</a:t>
            </a:r>
            <a:br>
              <a:rPr lang="en-US" b="1" dirty="0">
                <a:solidFill>
                  <a:srgbClr val="005493"/>
                </a:solidFill>
                <a:latin typeface="Arial" charset="0"/>
                <a:ea typeface="Arial" charset="0"/>
                <a:cs typeface="Arial" charset="0"/>
              </a:rPr>
            </a:br>
            <a:r>
              <a:rPr lang="en-US" b="1" dirty="0">
                <a:solidFill>
                  <a:srgbClr val="005493"/>
                </a:solidFill>
                <a:latin typeface="Arial" charset="0"/>
                <a:ea typeface="Arial" charset="0"/>
                <a:cs typeface="Arial" charset="0"/>
              </a:rPr>
              <a:t>District Grants</a:t>
            </a:r>
          </a:p>
        </p:txBody>
      </p:sp>
      <p:sp>
        <p:nvSpPr>
          <p:cNvPr id="3" name="Subtitle 2"/>
          <p:cNvSpPr>
            <a:spLocks noGrp="1"/>
          </p:cNvSpPr>
          <p:nvPr>
            <p:ph type="subTitle" idx="1"/>
          </p:nvPr>
        </p:nvSpPr>
        <p:spPr>
          <a:xfrm>
            <a:off x="1524000" y="3455630"/>
            <a:ext cx="9144000" cy="547052"/>
          </a:xfrm>
        </p:spPr>
        <p:txBody>
          <a:bodyPr>
            <a:normAutofit/>
          </a:bodyPr>
          <a:lstStyle/>
          <a:p>
            <a:r>
              <a:rPr lang="en-US" sz="3200" dirty="0">
                <a:solidFill>
                  <a:srgbClr val="005493"/>
                </a:solidFill>
                <a:latin typeface="Arial" charset="0"/>
                <a:ea typeface="Arial" charset="0"/>
                <a:cs typeface="Arial" charset="0"/>
              </a:rPr>
              <a:t>Club Qualification Training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 y="161926"/>
            <a:ext cx="2976366" cy="11182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401" y="4366260"/>
            <a:ext cx="1243374" cy="1931670"/>
          </a:xfrm>
          <a:prstGeom prst="rect">
            <a:avLst/>
          </a:prstGeom>
        </p:spPr>
      </p:pic>
    </p:spTree>
    <p:extLst>
      <p:ext uri="{BB962C8B-B14F-4D97-AF65-F5344CB8AC3E}">
        <p14:creationId xmlns:p14="http://schemas.microsoft.com/office/powerpoint/2010/main" val="11844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E32BBE-5E80-C64A-9FAE-AF60125CF3DE}"/>
              </a:ext>
            </a:extLst>
          </p:cNvPr>
          <p:cNvSpPr txBox="1"/>
          <p:nvPr/>
        </p:nvSpPr>
        <p:spPr>
          <a:xfrm>
            <a:off x="429208" y="578585"/>
            <a:ext cx="11351982" cy="1200329"/>
          </a:xfrm>
          <a:prstGeom prst="rect">
            <a:avLst/>
          </a:prstGeom>
          <a:noFill/>
        </p:spPr>
        <p:txBody>
          <a:bodyPr wrap="square" rtlCol="0">
            <a:spAutoFit/>
          </a:bodyPr>
          <a:lstStyle/>
          <a:p>
            <a:pPr algn="ctr"/>
            <a:r>
              <a:rPr lang="en-US" dirty="0">
                <a:solidFill>
                  <a:srgbClr val="005493"/>
                </a:solidFill>
                <a:latin typeface="Arial" charset="0"/>
                <a:ea typeface="Arial" charset="0"/>
                <a:cs typeface="Arial" charset="0"/>
              </a:rPr>
              <a:t>Click </a:t>
            </a:r>
            <a:r>
              <a:rPr lang="en-US" dirty="0">
                <a:solidFill>
                  <a:srgbClr val="005493"/>
                </a:solidFill>
                <a:highlight>
                  <a:srgbClr val="C0C0C0"/>
                </a:highlight>
                <a:latin typeface="Arial" charset="0"/>
                <a:ea typeface="Arial" charset="0"/>
                <a:cs typeface="Arial" charset="0"/>
              </a:rPr>
              <a:t> </a:t>
            </a:r>
            <a:r>
              <a:rPr lang="en-US" b="1" dirty="0">
                <a:solidFill>
                  <a:srgbClr val="005493"/>
                </a:solidFill>
                <a:highlight>
                  <a:srgbClr val="FFFF00"/>
                </a:highlight>
                <a:latin typeface="Arial" charset="0"/>
                <a:ea typeface="Arial" charset="0"/>
                <a:cs typeface="Arial" charset="0"/>
              </a:rPr>
              <a:t>Change OrgYear </a:t>
            </a:r>
            <a:r>
              <a:rPr lang="en-US" dirty="0">
                <a:solidFill>
                  <a:srgbClr val="005493"/>
                </a:solidFill>
                <a:highlight>
                  <a:srgbClr val="FFFF00"/>
                </a:highlight>
                <a:latin typeface="Arial" charset="0"/>
                <a:ea typeface="Arial" charset="0"/>
                <a:cs typeface="Arial" charset="0"/>
              </a:rPr>
              <a:t> </a:t>
            </a:r>
            <a:r>
              <a:rPr lang="en-US" dirty="0">
                <a:solidFill>
                  <a:srgbClr val="005493"/>
                </a:solidFill>
                <a:latin typeface="Arial" charset="0"/>
                <a:ea typeface="Arial" charset="0"/>
                <a:cs typeface="Arial" charset="0"/>
              </a:rPr>
              <a:t>and set the year to the</a:t>
            </a:r>
            <a:r>
              <a:rPr lang="en-US" b="1" dirty="0">
                <a:solidFill>
                  <a:srgbClr val="005493"/>
                </a:solidFill>
                <a:latin typeface="Arial" charset="0"/>
                <a:ea typeface="Arial" charset="0"/>
                <a:cs typeface="Arial" charset="0"/>
              </a:rPr>
              <a:t> new Rotary Year</a:t>
            </a:r>
            <a:r>
              <a:rPr lang="en-US" dirty="0">
                <a:solidFill>
                  <a:srgbClr val="005493"/>
                </a:solidFill>
                <a:latin typeface="Arial" charset="0"/>
                <a:ea typeface="Arial" charset="0"/>
                <a:cs typeface="Arial" charset="0"/>
              </a:rPr>
              <a:t> to identify all club members with grant signature permission for the new Rotary year. </a:t>
            </a:r>
            <a:r>
              <a:rPr lang="en-US" b="1" dirty="0">
                <a:solidFill>
                  <a:srgbClr val="005493"/>
                </a:solidFill>
                <a:latin typeface="Arial" charset="0"/>
                <a:ea typeface="Arial" charset="0"/>
                <a:cs typeface="Arial" charset="0"/>
              </a:rPr>
              <a:t>Two signatures are required. </a:t>
            </a:r>
            <a:r>
              <a:rPr lang="en-US" dirty="0">
                <a:solidFill>
                  <a:srgbClr val="005493"/>
                </a:solidFill>
                <a:latin typeface="Arial" charset="0"/>
                <a:ea typeface="Arial" charset="0"/>
                <a:cs typeface="Arial" charset="0"/>
              </a:rPr>
              <a:t>Recommended signatures include President-Elect (President during grant year), Foundation Chair, and/or anyone who will work on this grant. They will be notified whenever changes are made to the grant application.</a:t>
            </a:r>
          </a:p>
        </p:txBody>
      </p:sp>
      <p:pic>
        <p:nvPicPr>
          <p:cNvPr id="8" name="Picture 7">
            <a:extLst>
              <a:ext uri="{FF2B5EF4-FFF2-40B4-BE49-F238E27FC236}">
                <a16:creationId xmlns:a16="http://schemas.microsoft.com/office/drawing/2014/main" id="{96AE2154-D8E5-6146-9D2F-48761FF1967A}"/>
              </a:ext>
            </a:extLst>
          </p:cNvPr>
          <p:cNvPicPr>
            <a:picLocks noChangeAspect="1"/>
          </p:cNvPicPr>
          <p:nvPr/>
        </p:nvPicPr>
        <p:blipFill>
          <a:blip r:embed="rId2"/>
          <a:stretch>
            <a:fillRect/>
          </a:stretch>
        </p:blipFill>
        <p:spPr>
          <a:xfrm>
            <a:off x="965582" y="2055078"/>
            <a:ext cx="10279235" cy="4329952"/>
          </a:xfrm>
          <a:prstGeom prst="rect">
            <a:avLst/>
          </a:prstGeom>
        </p:spPr>
      </p:pic>
      <p:sp>
        <p:nvSpPr>
          <p:cNvPr id="3" name="Slide Number Placeholder 2">
            <a:extLst>
              <a:ext uri="{FF2B5EF4-FFF2-40B4-BE49-F238E27FC236}">
                <a16:creationId xmlns:a16="http://schemas.microsoft.com/office/drawing/2014/main" id="{7A94B622-EA98-E746-90CF-454729406262}"/>
              </a:ext>
            </a:extLst>
          </p:cNvPr>
          <p:cNvSpPr>
            <a:spLocks noGrp="1"/>
          </p:cNvSpPr>
          <p:nvPr>
            <p:ph type="sldNum" sz="quarter" idx="12"/>
          </p:nvPr>
        </p:nvSpPr>
        <p:spPr/>
        <p:txBody>
          <a:bodyPr/>
          <a:lstStyle/>
          <a:p>
            <a:fld id="{6405CE88-A4C8-9945-BA63-FF2EC6B0362D}" type="slidenum">
              <a:rPr lang="en-US" smtClean="0"/>
              <a:pPr/>
              <a:t>10</a:t>
            </a:fld>
            <a:endParaRPr lang="en-US" dirty="0"/>
          </a:p>
        </p:txBody>
      </p:sp>
      <p:sp>
        <p:nvSpPr>
          <p:cNvPr id="2" name="Oval 1">
            <a:extLst>
              <a:ext uri="{FF2B5EF4-FFF2-40B4-BE49-F238E27FC236}">
                <a16:creationId xmlns:a16="http://schemas.microsoft.com/office/drawing/2014/main" id="{C1236EC0-59F0-5342-96CB-31290B9277A9}"/>
              </a:ext>
            </a:extLst>
          </p:cNvPr>
          <p:cNvSpPr/>
          <p:nvPr/>
        </p:nvSpPr>
        <p:spPr>
          <a:xfrm>
            <a:off x="9445451" y="2467848"/>
            <a:ext cx="1225898"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11763DA-D784-7149-3329-6D648B33781A}"/>
              </a:ext>
            </a:extLst>
          </p:cNvPr>
          <p:cNvCxnSpPr>
            <a:cxnSpLocks/>
          </p:cNvCxnSpPr>
          <p:nvPr/>
        </p:nvCxnSpPr>
        <p:spPr>
          <a:xfrm flipH="1">
            <a:off x="6517913" y="2226468"/>
            <a:ext cx="839817"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2E539ED-A7D5-F622-C453-A4CFD515B4E8}"/>
              </a:ext>
            </a:extLst>
          </p:cNvPr>
          <p:cNvSpPr txBox="1"/>
          <p:nvPr/>
        </p:nvSpPr>
        <p:spPr>
          <a:xfrm>
            <a:off x="7357730" y="1756812"/>
            <a:ext cx="1541721" cy="923330"/>
          </a:xfrm>
          <a:prstGeom prst="rect">
            <a:avLst/>
          </a:prstGeom>
          <a:noFill/>
        </p:spPr>
        <p:txBody>
          <a:bodyPr wrap="square" rtlCol="0">
            <a:spAutoFit/>
          </a:bodyPr>
          <a:lstStyle/>
          <a:p>
            <a:r>
              <a:rPr lang="en-US" dirty="0">
                <a:solidFill>
                  <a:srgbClr val="FF0000"/>
                </a:solidFill>
              </a:rPr>
              <a:t>Note this date in your grant page headings</a:t>
            </a:r>
          </a:p>
        </p:txBody>
      </p:sp>
    </p:spTree>
    <p:extLst>
      <p:ext uri="{BB962C8B-B14F-4D97-AF65-F5344CB8AC3E}">
        <p14:creationId xmlns:p14="http://schemas.microsoft.com/office/powerpoint/2010/main" val="359694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AE2154-D8E5-6146-9D2F-48761FF1967A}"/>
              </a:ext>
            </a:extLst>
          </p:cNvPr>
          <p:cNvPicPr>
            <a:picLocks noChangeAspect="1"/>
          </p:cNvPicPr>
          <p:nvPr/>
        </p:nvPicPr>
        <p:blipFill>
          <a:blip r:embed="rId2"/>
          <a:stretch>
            <a:fillRect/>
          </a:stretch>
        </p:blipFill>
        <p:spPr>
          <a:xfrm>
            <a:off x="1667052" y="2647908"/>
            <a:ext cx="8434806" cy="2469780"/>
          </a:xfrm>
          <a:prstGeom prst="rect">
            <a:avLst/>
          </a:prstGeom>
        </p:spPr>
      </p:pic>
      <p:sp>
        <p:nvSpPr>
          <p:cNvPr id="4" name="Slide Number Placeholder 3">
            <a:extLst>
              <a:ext uri="{FF2B5EF4-FFF2-40B4-BE49-F238E27FC236}">
                <a16:creationId xmlns:a16="http://schemas.microsoft.com/office/drawing/2014/main" id="{9B3AA8E0-86AD-4A46-9B1A-1F365E2AF5F6}"/>
              </a:ext>
            </a:extLst>
          </p:cNvPr>
          <p:cNvSpPr>
            <a:spLocks noGrp="1"/>
          </p:cNvSpPr>
          <p:nvPr>
            <p:ph type="sldNum" sz="quarter" idx="12"/>
          </p:nvPr>
        </p:nvSpPr>
        <p:spPr/>
        <p:txBody>
          <a:bodyPr/>
          <a:lstStyle/>
          <a:p>
            <a:fld id="{6405CE88-A4C8-9945-BA63-FF2EC6B0362D}" type="slidenum">
              <a:rPr lang="en-US" smtClean="0"/>
              <a:pPr/>
              <a:t>11</a:t>
            </a:fld>
            <a:endParaRPr lang="en-US" dirty="0"/>
          </a:p>
        </p:txBody>
      </p:sp>
      <p:sp>
        <p:nvSpPr>
          <p:cNvPr id="6" name="TextBox 5">
            <a:extLst>
              <a:ext uri="{FF2B5EF4-FFF2-40B4-BE49-F238E27FC236}">
                <a16:creationId xmlns:a16="http://schemas.microsoft.com/office/drawing/2014/main" id="{3768D0A2-218A-A14C-AF6A-11903E56B6C6}"/>
              </a:ext>
            </a:extLst>
          </p:cNvPr>
          <p:cNvSpPr txBox="1"/>
          <p:nvPr/>
        </p:nvSpPr>
        <p:spPr>
          <a:xfrm>
            <a:off x="332695" y="732394"/>
            <a:ext cx="11351982" cy="1569660"/>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Select </a:t>
            </a:r>
            <a:r>
              <a:rPr lang="en-US" sz="2400" b="1" dirty="0">
                <a:solidFill>
                  <a:srgbClr val="005493"/>
                </a:solidFill>
                <a:latin typeface="Arial" charset="0"/>
                <a:ea typeface="Arial" charset="0"/>
                <a:cs typeface="Arial" charset="0"/>
              </a:rPr>
              <a:t>Admin</a:t>
            </a:r>
            <a:r>
              <a:rPr lang="en-US" sz="2400" dirty="0">
                <a:solidFill>
                  <a:srgbClr val="005493"/>
                </a:solidFill>
                <a:latin typeface="Arial" charset="0"/>
                <a:ea typeface="Arial" charset="0"/>
                <a:cs typeface="Arial" charset="0"/>
              </a:rPr>
              <a:t> and then </a:t>
            </a:r>
            <a:r>
              <a:rPr lang="en-US" sz="2400" b="1" dirty="0">
                <a:solidFill>
                  <a:srgbClr val="005493"/>
                </a:solidFill>
                <a:latin typeface="Arial" charset="0"/>
                <a:ea typeface="Arial" charset="0"/>
                <a:cs typeface="Arial" charset="0"/>
              </a:rPr>
              <a:t>Club Signatures</a:t>
            </a:r>
            <a:r>
              <a:rPr lang="en-US" sz="2400" dirty="0">
                <a:solidFill>
                  <a:srgbClr val="005493"/>
                </a:solidFill>
                <a:latin typeface="Arial" charset="0"/>
                <a:ea typeface="Arial" charset="0"/>
                <a:cs typeface="Arial" charset="0"/>
              </a:rPr>
              <a:t> in the </a:t>
            </a:r>
            <a:r>
              <a:rPr lang="en-US" sz="2400" b="1" dirty="0">
                <a:solidFill>
                  <a:srgbClr val="005493"/>
                </a:solidFill>
                <a:latin typeface="Arial" charset="0"/>
                <a:ea typeface="Arial" charset="0"/>
                <a:cs typeface="Arial" charset="0"/>
              </a:rPr>
              <a:t>Grant Navigation</a:t>
            </a:r>
            <a:r>
              <a:rPr lang="en-US" sz="2400" dirty="0">
                <a:solidFill>
                  <a:srgbClr val="005493"/>
                </a:solidFill>
                <a:latin typeface="Arial" charset="0"/>
                <a:ea typeface="Arial" charset="0"/>
                <a:cs typeface="Arial" charset="0"/>
              </a:rPr>
              <a:t> bar.</a:t>
            </a:r>
          </a:p>
          <a:p>
            <a:pPr algn="ctr"/>
            <a:endParaRPr lang="en-US" sz="2400" dirty="0">
              <a:solidFill>
                <a:srgbClr val="005493"/>
              </a:solidFill>
              <a:latin typeface="Arial" charset="0"/>
              <a:ea typeface="Arial" charset="0"/>
              <a:cs typeface="Arial" charset="0"/>
            </a:endParaRPr>
          </a:p>
          <a:p>
            <a:pPr algn="ctr"/>
            <a:r>
              <a:rPr lang="en-US" sz="2400" dirty="0">
                <a:solidFill>
                  <a:srgbClr val="005493"/>
                </a:solidFill>
                <a:latin typeface="Arial" charset="0"/>
                <a:ea typeface="Arial" charset="0"/>
                <a:cs typeface="Arial" charset="0"/>
              </a:rPr>
              <a:t>The person working on the grant must have Level 2 access to use these features. Your club president or club secretary can make that change in </a:t>
            </a:r>
            <a:r>
              <a:rPr lang="en-US" sz="2400" dirty="0" err="1">
                <a:solidFill>
                  <a:srgbClr val="005493"/>
                </a:solidFill>
                <a:latin typeface="Arial" charset="0"/>
                <a:ea typeface="Arial" charset="0"/>
                <a:cs typeface="Arial" charset="0"/>
              </a:rPr>
              <a:t>DACdb</a:t>
            </a:r>
            <a:r>
              <a:rPr lang="en-US" sz="2400" dirty="0">
                <a:solidFill>
                  <a:srgbClr val="005493"/>
                </a:solidFill>
                <a:latin typeface="Arial" charset="0"/>
                <a:ea typeface="Arial" charset="0"/>
                <a:cs typeface="Arial" charset="0"/>
              </a:rPr>
              <a:t>.</a:t>
            </a:r>
          </a:p>
        </p:txBody>
      </p:sp>
      <p:sp>
        <p:nvSpPr>
          <p:cNvPr id="11" name="Oval 10">
            <a:extLst>
              <a:ext uri="{FF2B5EF4-FFF2-40B4-BE49-F238E27FC236}">
                <a16:creationId xmlns:a16="http://schemas.microsoft.com/office/drawing/2014/main" id="{280A1BFF-A34D-5C45-BB75-8B38B60B3F94}"/>
              </a:ext>
            </a:extLst>
          </p:cNvPr>
          <p:cNvSpPr/>
          <p:nvPr/>
        </p:nvSpPr>
        <p:spPr>
          <a:xfrm>
            <a:off x="1270098" y="3500881"/>
            <a:ext cx="1737278" cy="56277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3EC278-3732-8D77-47F4-A840A2DEAD53}"/>
              </a:ext>
            </a:extLst>
          </p:cNvPr>
          <p:cNvSpPr/>
          <p:nvPr/>
        </p:nvSpPr>
        <p:spPr>
          <a:xfrm>
            <a:off x="4970055" y="2647908"/>
            <a:ext cx="925033" cy="244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27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E32BBE-5E80-C64A-9FAE-AF60125CF3DE}"/>
              </a:ext>
            </a:extLst>
          </p:cNvPr>
          <p:cNvSpPr txBox="1"/>
          <p:nvPr/>
        </p:nvSpPr>
        <p:spPr>
          <a:xfrm>
            <a:off x="725213" y="533425"/>
            <a:ext cx="10972801" cy="830997"/>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Use the right arrows ( </a:t>
            </a:r>
            <a:r>
              <a:rPr lang="en-US" sz="2400" b="1" dirty="0">
                <a:solidFill>
                  <a:srgbClr val="005493"/>
                </a:solidFill>
                <a:latin typeface="Arial" charset="0"/>
                <a:ea typeface="Arial" charset="0"/>
                <a:cs typeface="Arial" charset="0"/>
              </a:rPr>
              <a:t>&gt;&gt;</a:t>
            </a:r>
            <a:r>
              <a:rPr lang="en-US" sz="2400" dirty="0">
                <a:solidFill>
                  <a:srgbClr val="005493"/>
                </a:solidFill>
                <a:latin typeface="Arial" charset="0"/>
                <a:ea typeface="Arial" charset="0"/>
                <a:cs typeface="Arial" charset="0"/>
              </a:rPr>
              <a:t> ) to move names to the signature list and click </a:t>
            </a:r>
            <a:r>
              <a:rPr lang="en-US" sz="2400" dirty="0">
                <a:solidFill>
                  <a:srgbClr val="005493"/>
                </a:solidFill>
                <a:highlight>
                  <a:srgbClr val="FFFF00"/>
                </a:highlight>
                <a:latin typeface="Arial" charset="0"/>
                <a:ea typeface="Arial" charset="0"/>
                <a:cs typeface="Arial" charset="0"/>
              </a:rPr>
              <a:t> </a:t>
            </a:r>
            <a:r>
              <a:rPr lang="en-US" sz="2400" b="1" dirty="0">
                <a:solidFill>
                  <a:srgbClr val="005493"/>
                </a:solidFill>
                <a:highlight>
                  <a:srgbClr val="FFFF00"/>
                </a:highlight>
                <a:latin typeface="Arial" charset="0"/>
                <a:ea typeface="Arial" charset="0"/>
                <a:cs typeface="Arial" charset="0"/>
              </a:rPr>
              <a:t>SAVE </a:t>
            </a:r>
            <a:r>
              <a:rPr lang="en-US" sz="2400" dirty="0">
                <a:solidFill>
                  <a:srgbClr val="005493"/>
                </a:solidFill>
                <a:latin typeface="Arial" charset="0"/>
                <a:ea typeface="Arial" charset="0"/>
                <a:cs typeface="Arial" charset="0"/>
              </a:rPr>
              <a:t>. </a:t>
            </a:r>
            <a:r>
              <a:rPr lang="en-US" sz="2200" dirty="0">
                <a:solidFill>
                  <a:srgbClr val="005493"/>
                </a:solidFill>
                <a:latin typeface="Arial" charset="0"/>
                <a:ea typeface="Arial" charset="0"/>
                <a:cs typeface="Arial" charset="0"/>
              </a:rPr>
              <a:t>(Click </a:t>
            </a:r>
            <a:r>
              <a:rPr lang="en-US" sz="2200" b="1" dirty="0">
                <a:solidFill>
                  <a:srgbClr val="005493"/>
                </a:solidFill>
                <a:latin typeface="Arial" charset="0"/>
                <a:ea typeface="Arial" charset="0"/>
                <a:cs typeface="Arial" charset="0"/>
              </a:rPr>
              <a:t>SAVE</a:t>
            </a:r>
            <a:r>
              <a:rPr lang="en-US" sz="2200" dirty="0">
                <a:solidFill>
                  <a:srgbClr val="005493"/>
                </a:solidFill>
                <a:latin typeface="Arial" charset="0"/>
                <a:ea typeface="Arial" charset="0"/>
                <a:cs typeface="Arial" charset="0"/>
              </a:rPr>
              <a:t> after every change!)</a:t>
            </a:r>
          </a:p>
        </p:txBody>
      </p:sp>
      <p:pic>
        <p:nvPicPr>
          <p:cNvPr id="8" name="Picture 7">
            <a:extLst>
              <a:ext uri="{FF2B5EF4-FFF2-40B4-BE49-F238E27FC236}">
                <a16:creationId xmlns:a16="http://schemas.microsoft.com/office/drawing/2014/main" id="{96AE2154-D8E5-6146-9D2F-48761FF1967A}"/>
              </a:ext>
            </a:extLst>
          </p:cNvPr>
          <p:cNvPicPr>
            <a:picLocks noChangeAspect="1"/>
          </p:cNvPicPr>
          <p:nvPr/>
        </p:nvPicPr>
        <p:blipFill>
          <a:blip r:embed="rId2"/>
          <a:stretch>
            <a:fillRect/>
          </a:stretch>
        </p:blipFill>
        <p:spPr>
          <a:xfrm>
            <a:off x="947628" y="1564050"/>
            <a:ext cx="10296743" cy="4976613"/>
          </a:xfrm>
          <a:prstGeom prst="rect">
            <a:avLst/>
          </a:prstGeom>
        </p:spPr>
      </p:pic>
      <p:sp>
        <p:nvSpPr>
          <p:cNvPr id="3" name="Slide Number Placeholder 2">
            <a:extLst>
              <a:ext uri="{FF2B5EF4-FFF2-40B4-BE49-F238E27FC236}">
                <a16:creationId xmlns:a16="http://schemas.microsoft.com/office/drawing/2014/main" id="{53127460-133C-9642-B239-59B59ACF4E52}"/>
              </a:ext>
            </a:extLst>
          </p:cNvPr>
          <p:cNvSpPr>
            <a:spLocks noGrp="1"/>
          </p:cNvSpPr>
          <p:nvPr>
            <p:ph type="sldNum" sz="quarter" idx="12"/>
          </p:nvPr>
        </p:nvSpPr>
        <p:spPr/>
        <p:txBody>
          <a:bodyPr/>
          <a:lstStyle/>
          <a:p>
            <a:fld id="{6405CE88-A4C8-9945-BA63-FF2EC6B0362D}" type="slidenum">
              <a:rPr lang="en-US" smtClean="0"/>
              <a:pPr/>
              <a:t>12</a:t>
            </a:fld>
            <a:endParaRPr lang="en-US" dirty="0"/>
          </a:p>
        </p:txBody>
      </p:sp>
      <p:sp>
        <p:nvSpPr>
          <p:cNvPr id="6" name="Oval 5">
            <a:extLst>
              <a:ext uri="{FF2B5EF4-FFF2-40B4-BE49-F238E27FC236}">
                <a16:creationId xmlns:a16="http://schemas.microsoft.com/office/drawing/2014/main" id="{30D9681F-203B-CE4B-B65E-BCFEF2E4E2B7}"/>
              </a:ext>
            </a:extLst>
          </p:cNvPr>
          <p:cNvSpPr/>
          <p:nvPr/>
        </p:nvSpPr>
        <p:spPr>
          <a:xfrm>
            <a:off x="10338830" y="1868758"/>
            <a:ext cx="1225898" cy="527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C29589E1-4A6D-5BFE-140A-72B718CCC704}"/>
              </a:ext>
            </a:extLst>
          </p:cNvPr>
          <p:cNvCxnSpPr>
            <a:cxnSpLocks/>
          </p:cNvCxnSpPr>
          <p:nvPr/>
        </p:nvCxnSpPr>
        <p:spPr>
          <a:xfrm flipH="1">
            <a:off x="6549811" y="1716105"/>
            <a:ext cx="839817"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F32D490-8638-7026-FEC7-B3C1115F3F24}"/>
              </a:ext>
            </a:extLst>
          </p:cNvPr>
          <p:cNvSpPr txBox="1"/>
          <p:nvPr/>
        </p:nvSpPr>
        <p:spPr>
          <a:xfrm>
            <a:off x="7389628" y="1246449"/>
            <a:ext cx="2041451" cy="923330"/>
          </a:xfrm>
          <a:prstGeom prst="rect">
            <a:avLst/>
          </a:prstGeom>
          <a:noFill/>
        </p:spPr>
        <p:txBody>
          <a:bodyPr wrap="square" rtlCol="0">
            <a:spAutoFit/>
          </a:bodyPr>
          <a:lstStyle/>
          <a:p>
            <a:r>
              <a:rPr lang="en-US" dirty="0">
                <a:solidFill>
                  <a:srgbClr val="FF0000"/>
                </a:solidFill>
              </a:rPr>
              <a:t>This date should now be the new grant year</a:t>
            </a:r>
          </a:p>
        </p:txBody>
      </p:sp>
    </p:spTree>
    <p:extLst>
      <p:ext uri="{BB962C8B-B14F-4D97-AF65-F5344CB8AC3E}">
        <p14:creationId xmlns:p14="http://schemas.microsoft.com/office/powerpoint/2010/main" val="273873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7885" y="1028238"/>
            <a:ext cx="9259942" cy="2692212"/>
          </a:xfrm>
          <a:prstGeom prst="rect">
            <a:avLst/>
          </a:prstGeom>
        </p:spPr>
      </p:pic>
      <p:sp>
        <p:nvSpPr>
          <p:cNvPr id="5" name="TextBox 4">
            <a:extLst>
              <a:ext uri="{FF2B5EF4-FFF2-40B4-BE49-F238E27FC236}">
                <a16:creationId xmlns:a16="http://schemas.microsoft.com/office/drawing/2014/main" id="{74E32BBE-5E80-C64A-9FAE-AF60125CF3DE}"/>
              </a:ext>
            </a:extLst>
          </p:cNvPr>
          <p:cNvSpPr txBox="1"/>
          <p:nvPr/>
        </p:nvSpPr>
        <p:spPr>
          <a:xfrm>
            <a:off x="634523" y="452459"/>
            <a:ext cx="11146667" cy="461665"/>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Select </a:t>
            </a:r>
            <a:r>
              <a:rPr lang="en-US" sz="2400" b="1" dirty="0">
                <a:solidFill>
                  <a:srgbClr val="005493"/>
                </a:solidFill>
                <a:latin typeface="Arial" charset="0"/>
                <a:ea typeface="Arial" charset="0"/>
                <a:cs typeface="Arial" charset="0"/>
              </a:rPr>
              <a:t>CLUB GRANTS</a:t>
            </a:r>
            <a:r>
              <a:rPr lang="en-US" sz="2400" dirty="0">
                <a:solidFill>
                  <a:srgbClr val="005493"/>
                </a:solidFill>
                <a:latin typeface="Arial" charset="0"/>
                <a:ea typeface="Arial" charset="0"/>
                <a:cs typeface="Arial" charset="0"/>
              </a:rPr>
              <a:t> in the </a:t>
            </a:r>
            <a:r>
              <a:rPr lang="en-US" sz="2400" b="1" dirty="0">
                <a:solidFill>
                  <a:srgbClr val="005493"/>
                </a:solidFill>
                <a:latin typeface="Arial" charset="0"/>
                <a:ea typeface="Arial" charset="0"/>
                <a:cs typeface="Arial" charset="0"/>
              </a:rPr>
              <a:t>Grant Navigation</a:t>
            </a:r>
            <a:r>
              <a:rPr lang="en-US" sz="2400" dirty="0">
                <a:solidFill>
                  <a:srgbClr val="005493"/>
                </a:solidFill>
                <a:latin typeface="Arial" charset="0"/>
                <a:ea typeface="Arial" charset="0"/>
                <a:cs typeface="Arial" charset="0"/>
              </a:rPr>
              <a:t> bar.</a:t>
            </a:r>
          </a:p>
        </p:txBody>
      </p:sp>
      <p:sp>
        <p:nvSpPr>
          <p:cNvPr id="6" name="Freeform 5">
            <a:extLst>
              <a:ext uri="{FF2B5EF4-FFF2-40B4-BE49-F238E27FC236}">
                <a16:creationId xmlns:a16="http://schemas.microsoft.com/office/drawing/2014/main" id="{C0A08A86-25FA-DC48-92F9-D849E89CF82B}"/>
              </a:ext>
            </a:extLst>
          </p:cNvPr>
          <p:cNvSpPr>
            <a:spLocks/>
          </p:cNvSpPr>
          <p:nvPr/>
        </p:nvSpPr>
        <p:spPr bwMode="auto">
          <a:xfrm flipV="1">
            <a:off x="1680974" y="1403658"/>
            <a:ext cx="900862" cy="436922"/>
          </a:xfrm>
          <a:custGeom>
            <a:avLst/>
            <a:gdLst>
              <a:gd name="T0" fmla="+- 0 5297 5297"/>
              <a:gd name="T1" fmla="*/ T0 w 1212"/>
              <a:gd name="T2" fmla="+- 0 666 456"/>
              <a:gd name="T3" fmla="*/ 666 h 420"/>
              <a:gd name="T4" fmla="+- 0 5328 5297"/>
              <a:gd name="T5" fmla="*/ T4 w 1212"/>
              <a:gd name="T6" fmla="+- 0 600 456"/>
              <a:gd name="T7" fmla="*/ 600 h 420"/>
              <a:gd name="T8" fmla="+- 0 5388 5297"/>
              <a:gd name="T9" fmla="*/ T8 w 1212"/>
              <a:gd name="T10" fmla="+- 0 555 456"/>
              <a:gd name="T11" fmla="*/ 555 h 420"/>
              <a:gd name="T12" fmla="+- 0 5443 5297"/>
              <a:gd name="T13" fmla="*/ T12 w 1212"/>
              <a:gd name="T14" fmla="+- 0 529 456"/>
              <a:gd name="T15" fmla="*/ 529 h 420"/>
              <a:gd name="T16" fmla="+- 0 5509 5297"/>
              <a:gd name="T17" fmla="*/ T16 w 1212"/>
              <a:gd name="T18" fmla="+- 0 507 456"/>
              <a:gd name="T19" fmla="*/ 507 h 420"/>
              <a:gd name="T20" fmla="+- 0 5584 5297"/>
              <a:gd name="T21" fmla="*/ T20 w 1212"/>
              <a:gd name="T22" fmla="+- 0 487 456"/>
              <a:gd name="T23" fmla="*/ 487 h 420"/>
              <a:gd name="T24" fmla="+- 0 5667 5297"/>
              <a:gd name="T25" fmla="*/ T24 w 1212"/>
              <a:gd name="T26" fmla="+- 0 472 456"/>
              <a:gd name="T27" fmla="*/ 472 h 420"/>
              <a:gd name="T28" fmla="+- 0 5757 5297"/>
              <a:gd name="T29" fmla="*/ T28 w 1212"/>
              <a:gd name="T30" fmla="+- 0 462 456"/>
              <a:gd name="T31" fmla="*/ 462 h 420"/>
              <a:gd name="T32" fmla="+- 0 5853 5297"/>
              <a:gd name="T33" fmla="*/ T32 w 1212"/>
              <a:gd name="T34" fmla="+- 0 457 456"/>
              <a:gd name="T35" fmla="*/ 457 h 420"/>
              <a:gd name="T36" fmla="+- 0 5903 5297"/>
              <a:gd name="T37" fmla="*/ T36 w 1212"/>
              <a:gd name="T38" fmla="+- 0 456 456"/>
              <a:gd name="T39" fmla="*/ 456 h 420"/>
              <a:gd name="T40" fmla="+- 0 5953 5297"/>
              <a:gd name="T41" fmla="*/ T40 w 1212"/>
              <a:gd name="T42" fmla="+- 0 457 456"/>
              <a:gd name="T43" fmla="*/ 457 h 420"/>
              <a:gd name="T44" fmla="+- 0 6049 5297"/>
              <a:gd name="T45" fmla="*/ T44 w 1212"/>
              <a:gd name="T46" fmla="+- 0 462 456"/>
              <a:gd name="T47" fmla="*/ 462 h 420"/>
              <a:gd name="T48" fmla="+- 0 6139 5297"/>
              <a:gd name="T49" fmla="*/ T48 w 1212"/>
              <a:gd name="T50" fmla="+- 0 472 456"/>
              <a:gd name="T51" fmla="*/ 472 h 420"/>
              <a:gd name="T52" fmla="+- 0 6222 5297"/>
              <a:gd name="T53" fmla="*/ T52 w 1212"/>
              <a:gd name="T54" fmla="+- 0 487 456"/>
              <a:gd name="T55" fmla="*/ 487 h 420"/>
              <a:gd name="T56" fmla="+- 0 6297 5297"/>
              <a:gd name="T57" fmla="*/ T56 w 1212"/>
              <a:gd name="T58" fmla="+- 0 507 456"/>
              <a:gd name="T59" fmla="*/ 507 h 420"/>
              <a:gd name="T60" fmla="+- 0 6363 5297"/>
              <a:gd name="T61" fmla="*/ T60 w 1212"/>
              <a:gd name="T62" fmla="+- 0 529 456"/>
              <a:gd name="T63" fmla="*/ 529 h 420"/>
              <a:gd name="T64" fmla="+- 0 6418 5297"/>
              <a:gd name="T65" fmla="*/ T64 w 1212"/>
              <a:gd name="T66" fmla="+- 0 555 456"/>
              <a:gd name="T67" fmla="*/ 555 h 420"/>
              <a:gd name="T68" fmla="+- 0 6478 5297"/>
              <a:gd name="T69" fmla="*/ T68 w 1212"/>
              <a:gd name="T70" fmla="+- 0 600 456"/>
              <a:gd name="T71" fmla="*/ 600 h 420"/>
              <a:gd name="T72" fmla="+- 0 6509 5297"/>
              <a:gd name="T73" fmla="*/ T72 w 1212"/>
              <a:gd name="T74" fmla="+- 0 666 456"/>
              <a:gd name="T75" fmla="*/ 666 h 420"/>
              <a:gd name="T76" fmla="+- 0 6507 5297"/>
              <a:gd name="T77" fmla="*/ T76 w 1212"/>
              <a:gd name="T78" fmla="+- 0 683 456"/>
              <a:gd name="T79" fmla="*/ 683 h 420"/>
              <a:gd name="T80" fmla="+- 0 6461 5297"/>
              <a:gd name="T81" fmla="*/ T80 w 1212"/>
              <a:gd name="T82" fmla="+- 0 748 456"/>
              <a:gd name="T83" fmla="*/ 748 h 420"/>
              <a:gd name="T84" fmla="+- 0 6392 5297"/>
              <a:gd name="T85" fmla="*/ T84 w 1212"/>
              <a:gd name="T86" fmla="+- 0 790 456"/>
              <a:gd name="T87" fmla="*/ 790 h 420"/>
              <a:gd name="T88" fmla="+- 0 6331 5297"/>
              <a:gd name="T89" fmla="*/ T88 w 1212"/>
              <a:gd name="T90" fmla="+- 0 814 456"/>
              <a:gd name="T91" fmla="*/ 814 h 420"/>
              <a:gd name="T92" fmla="+- 0 6261 5297"/>
              <a:gd name="T93" fmla="*/ T92 w 1212"/>
              <a:gd name="T94" fmla="+- 0 835 456"/>
              <a:gd name="T95" fmla="*/ 835 h 420"/>
              <a:gd name="T96" fmla="+- 0 6181 5297"/>
              <a:gd name="T97" fmla="*/ T96 w 1212"/>
              <a:gd name="T98" fmla="+- 0 853 456"/>
              <a:gd name="T99" fmla="*/ 853 h 420"/>
              <a:gd name="T100" fmla="+- 0 6095 5297"/>
              <a:gd name="T101" fmla="*/ T100 w 1212"/>
              <a:gd name="T102" fmla="+- 0 865 456"/>
              <a:gd name="T103" fmla="*/ 865 h 420"/>
              <a:gd name="T104" fmla="+- 0 6001 5297"/>
              <a:gd name="T105" fmla="*/ T104 w 1212"/>
              <a:gd name="T106" fmla="+- 0 873 456"/>
              <a:gd name="T107" fmla="*/ 873 h 420"/>
              <a:gd name="T108" fmla="+- 0 5903 5297"/>
              <a:gd name="T109" fmla="*/ T108 w 1212"/>
              <a:gd name="T110" fmla="+- 0 876 456"/>
              <a:gd name="T111" fmla="*/ 876 h 420"/>
              <a:gd name="T112" fmla="+- 0 5853 5297"/>
              <a:gd name="T113" fmla="*/ T112 w 1212"/>
              <a:gd name="T114" fmla="+- 0 875 456"/>
              <a:gd name="T115" fmla="*/ 875 h 420"/>
              <a:gd name="T116" fmla="+- 0 5757 5297"/>
              <a:gd name="T117" fmla="*/ T116 w 1212"/>
              <a:gd name="T118" fmla="+- 0 870 456"/>
              <a:gd name="T119" fmla="*/ 870 h 420"/>
              <a:gd name="T120" fmla="+- 0 5667 5297"/>
              <a:gd name="T121" fmla="*/ T120 w 1212"/>
              <a:gd name="T122" fmla="+- 0 859 456"/>
              <a:gd name="T123" fmla="*/ 859 h 420"/>
              <a:gd name="T124" fmla="+- 0 5584 5297"/>
              <a:gd name="T125" fmla="*/ T124 w 1212"/>
              <a:gd name="T126" fmla="+- 0 845 456"/>
              <a:gd name="T127" fmla="*/ 845 h 420"/>
              <a:gd name="T128" fmla="+- 0 5509 5297"/>
              <a:gd name="T129" fmla="*/ T128 w 1212"/>
              <a:gd name="T130" fmla="+- 0 825 456"/>
              <a:gd name="T131" fmla="*/ 825 h 420"/>
              <a:gd name="T132" fmla="+- 0 5443 5297"/>
              <a:gd name="T133" fmla="*/ T132 w 1212"/>
              <a:gd name="T134" fmla="+- 0 803 456"/>
              <a:gd name="T135" fmla="*/ 803 h 420"/>
              <a:gd name="T136" fmla="+- 0 5388 5297"/>
              <a:gd name="T137" fmla="*/ T136 w 1212"/>
              <a:gd name="T138" fmla="+- 0 777 456"/>
              <a:gd name="T139" fmla="*/ 777 h 420"/>
              <a:gd name="T140" fmla="+- 0 5328 5297"/>
              <a:gd name="T141" fmla="*/ T140 w 1212"/>
              <a:gd name="T142" fmla="+- 0 732 456"/>
              <a:gd name="T143" fmla="*/ 732 h 420"/>
              <a:gd name="T144" fmla="+- 0 5297 5297"/>
              <a:gd name="T145" fmla="*/ T144 w 1212"/>
              <a:gd name="T146" fmla="+- 0 666 456"/>
              <a:gd name="T147" fmla="*/ 666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212" h="420">
                <a:moveTo>
                  <a:pt x="0" y="210"/>
                </a:moveTo>
                <a:lnTo>
                  <a:pt x="31" y="144"/>
                </a:lnTo>
                <a:lnTo>
                  <a:pt x="91" y="99"/>
                </a:lnTo>
                <a:lnTo>
                  <a:pt x="146" y="73"/>
                </a:lnTo>
                <a:lnTo>
                  <a:pt x="212" y="51"/>
                </a:lnTo>
                <a:lnTo>
                  <a:pt x="287" y="31"/>
                </a:lnTo>
                <a:lnTo>
                  <a:pt x="370" y="16"/>
                </a:lnTo>
                <a:lnTo>
                  <a:pt x="460" y="6"/>
                </a:lnTo>
                <a:lnTo>
                  <a:pt x="556" y="1"/>
                </a:lnTo>
                <a:lnTo>
                  <a:pt x="606" y="0"/>
                </a:lnTo>
                <a:lnTo>
                  <a:pt x="656" y="1"/>
                </a:lnTo>
                <a:lnTo>
                  <a:pt x="752" y="6"/>
                </a:lnTo>
                <a:lnTo>
                  <a:pt x="842" y="16"/>
                </a:lnTo>
                <a:lnTo>
                  <a:pt x="925" y="31"/>
                </a:lnTo>
                <a:lnTo>
                  <a:pt x="1000" y="51"/>
                </a:lnTo>
                <a:lnTo>
                  <a:pt x="1066" y="73"/>
                </a:lnTo>
                <a:lnTo>
                  <a:pt x="1121" y="99"/>
                </a:lnTo>
                <a:lnTo>
                  <a:pt x="1181" y="144"/>
                </a:lnTo>
                <a:lnTo>
                  <a:pt x="1212" y="210"/>
                </a:lnTo>
                <a:lnTo>
                  <a:pt x="1210" y="227"/>
                </a:lnTo>
                <a:lnTo>
                  <a:pt x="1164" y="292"/>
                </a:lnTo>
                <a:lnTo>
                  <a:pt x="1095" y="334"/>
                </a:lnTo>
                <a:lnTo>
                  <a:pt x="1034" y="358"/>
                </a:lnTo>
                <a:lnTo>
                  <a:pt x="964" y="379"/>
                </a:lnTo>
                <a:lnTo>
                  <a:pt x="884" y="397"/>
                </a:lnTo>
                <a:lnTo>
                  <a:pt x="798" y="409"/>
                </a:lnTo>
                <a:lnTo>
                  <a:pt x="704" y="417"/>
                </a:lnTo>
                <a:lnTo>
                  <a:pt x="606" y="420"/>
                </a:lnTo>
                <a:lnTo>
                  <a:pt x="556" y="419"/>
                </a:lnTo>
                <a:lnTo>
                  <a:pt x="460" y="414"/>
                </a:lnTo>
                <a:lnTo>
                  <a:pt x="370" y="403"/>
                </a:lnTo>
                <a:lnTo>
                  <a:pt x="287" y="389"/>
                </a:lnTo>
                <a:lnTo>
                  <a:pt x="212" y="369"/>
                </a:lnTo>
                <a:lnTo>
                  <a:pt x="146" y="347"/>
                </a:lnTo>
                <a:lnTo>
                  <a:pt x="91" y="321"/>
                </a:lnTo>
                <a:lnTo>
                  <a:pt x="31" y="276"/>
                </a:lnTo>
                <a:lnTo>
                  <a:pt x="0" y="210"/>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TextBox 7">
            <a:extLst>
              <a:ext uri="{FF2B5EF4-FFF2-40B4-BE49-F238E27FC236}">
                <a16:creationId xmlns:a16="http://schemas.microsoft.com/office/drawing/2014/main" id="{A47CCB1C-DDB2-544F-8924-03019E1C6E9B}"/>
              </a:ext>
            </a:extLst>
          </p:cNvPr>
          <p:cNvSpPr txBox="1"/>
          <p:nvPr/>
        </p:nvSpPr>
        <p:spPr>
          <a:xfrm>
            <a:off x="634523" y="3939795"/>
            <a:ext cx="11146667" cy="461665"/>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Double check Org Year. Click on </a:t>
            </a:r>
            <a:r>
              <a:rPr lang="en-US" sz="2400" dirty="0">
                <a:solidFill>
                  <a:srgbClr val="005493"/>
                </a:solidFill>
                <a:highlight>
                  <a:srgbClr val="FFFF00"/>
                </a:highlight>
                <a:latin typeface="Arial" charset="0"/>
                <a:ea typeface="Arial" charset="0"/>
                <a:cs typeface="Arial" charset="0"/>
              </a:rPr>
              <a:t> </a:t>
            </a:r>
            <a:r>
              <a:rPr lang="en-US" sz="2400" b="1" dirty="0">
                <a:solidFill>
                  <a:srgbClr val="005493"/>
                </a:solidFill>
                <a:highlight>
                  <a:srgbClr val="FFFF00"/>
                </a:highlight>
                <a:latin typeface="Arial" charset="0"/>
                <a:ea typeface="Arial" charset="0"/>
                <a:cs typeface="Arial" charset="0"/>
              </a:rPr>
              <a:t>New Club Grant Request</a:t>
            </a:r>
            <a:r>
              <a:rPr lang="en-US" sz="2400" dirty="0">
                <a:solidFill>
                  <a:srgbClr val="005493"/>
                </a:solidFill>
                <a:latin typeface="Arial" charset="0"/>
                <a:ea typeface="Arial" charset="0"/>
                <a:cs typeface="Arial" charset="0"/>
              </a:rPr>
              <a:t>.</a:t>
            </a:r>
          </a:p>
        </p:txBody>
      </p:sp>
      <p:pic>
        <p:nvPicPr>
          <p:cNvPr id="9" name="Picture 8">
            <a:extLst>
              <a:ext uri="{FF2B5EF4-FFF2-40B4-BE49-F238E27FC236}">
                <a16:creationId xmlns:a16="http://schemas.microsoft.com/office/drawing/2014/main" id="{0CFEB4F0-3D73-7F47-910B-DE3FAA6F8F36}"/>
              </a:ext>
            </a:extLst>
          </p:cNvPr>
          <p:cNvPicPr>
            <a:picLocks noChangeAspect="1"/>
          </p:cNvPicPr>
          <p:nvPr/>
        </p:nvPicPr>
        <p:blipFill>
          <a:blip r:embed="rId3"/>
          <a:stretch>
            <a:fillRect/>
          </a:stretch>
        </p:blipFill>
        <p:spPr>
          <a:xfrm>
            <a:off x="1577884" y="4517467"/>
            <a:ext cx="9259943" cy="2078925"/>
          </a:xfrm>
          <a:prstGeom prst="rect">
            <a:avLst/>
          </a:prstGeom>
        </p:spPr>
      </p:pic>
      <p:sp>
        <p:nvSpPr>
          <p:cNvPr id="4" name="Slide Number Placeholder 3">
            <a:extLst>
              <a:ext uri="{FF2B5EF4-FFF2-40B4-BE49-F238E27FC236}">
                <a16:creationId xmlns:a16="http://schemas.microsoft.com/office/drawing/2014/main" id="{0BC3F6DA-0661-3B48-B419-78F1C7FCA0A8}"/>
              </a:ext>
            </a:extLst>
          </p:cNvPr>
          <p:cNvSpPr>
            <a:spLocks noGrp="1"/>
          </p:cNvSpPr>
          <p:nvPr>
            <p:ph type="sldNum" sz="quarter" idx="12"/>
          </p:nvPr>
        </p:nvSpPr>
        <p:spPr/>
        <p:txBody>
          <a:bodyPr/>
          <a:lstStyle/>
          <a:p>
            <a:fld id="{6405CE88-A4C8-9945-BA63-FF2EC6B0362D}" type="slidenum">
              <a:rPr lang="en-US" smtClean="0"/>
              <a:pPr/>
              <a:t>13</a:t>
            </a:fld>
            <a:endParaRPr lang="en-US" dirty="0"/>
          </a:p>
        </p:txBody>
      </p:sp>
      <p:sp>
        <p:nvSpPr>
          <p:cNvPr id="10" name="Freeform 9">
            <a:extLst>
              <a:ext uri="{FF2B5EF4-FFF2-40B4-BE49-F238E27FC236}">
                <a16:creationId xmlns:a16="http://schemas.microsoft.com/office/drawing/2014/main" id="{E03D4D4C-515C-1549-84F4-7059A7A7A252}"/>
              </a:ext>
            </a:extLst>
          </p:cNvPr>
          <p:cNvSpPr>
            <a:spLocks/>
          </p:cNvSpPr>
          <p:nvPr/>
        </p:nvSpPr>
        <p:spPr bwMode="auto">
          <a:xfrm flipV="1">
            <a:off x="7960905" y="5224168"/>
            <a:ext cx="2876922" cy="436922"/>
          </a:xfrm>
          <a:custGeom>
            <a:avLst/>
            <a:gdLst>
              <a:gd name="T0" fmla="+- 0 5297 5297"/>
              <a:gd name="T1" fmla="*/ T0 w 1212"/>
              <a:gd name="T2" fmla="+- 0 666 456"/>
              <a:gd name="T3" fmla="*/ 666 h 420"/>
              <a:gd name="T4" fmla="+- 0 5328 5297"/>
              <a:gd name="T5" fmla="*/ T4 w 1212"/>
              <a:gd name="T6" fmla="+- 0 600 456"/>
              <a:gd name="T7" fmla="*/ 600 h 420"/>
              <a:gd name="T8" fmla="+- 0 5388 5297"/>
              <a:gd name="T9" fmla="*/ T8 w 1212"/>
              <a:gd name="T10" fmla="+- 0 555 456"/>
              <a:gd name="T11" fmla="*/ 555 h 420"/>
              <a:gd name="T12" fmla="+- 0 5443 5297"/>
              <a:gd name="T13" fmla="*/ T12 w 1212"/>
              <a:gd name="T14" fmla="+- 0 529 456"/>
              <a:gd name="T15" fmla="*/ 529 h 420"/>
              <a:gd name="T16" fmla="+- 0 5509 5297"/>
              <a:gd name="T17" fmla="*/ T16 w 1212"/>
              <a:gd name="T18" fmla="+- 0 507 456"/>
              <a:gd name="T19" fmla="*/ 507 h 420"/>
              <a:gd name="T20" fmla="+- 0 5584 5297"/>
              <a:gd name="T21" fmla="*/ T20 w 1212"/>
              <a:gd name="T22" fmla="+- 0 487 456"/>
              <a:gd name="T23" fmla="*/ 487 h 420"/>
              <a:gd name="T24" fmla="+- 0 5667 5297"/>
              <a:gd name="T25" fmla="*/ T24 w 1212"/>
              <a:gd name="T26" fmla="+- 0 472 456"/>
              <a:gd name="T27" fmla="*/ 472 h 420"/>
              <a:gd name="T28" fmla="+- 0 5757 5297"/>
              <a:gd name="T29" fmla="*/ T28 w 1212"/>
              <a:gd name="T30" fmla="+- 0 462 456"/>
              <a:gd name="T31" fmla="*/ 462 h 420"/>
              <a:gd name="T32" fmla="+- 0 5853 5297"/>
              <a:gd name="T33" fmla="*/ T32 w 1212"/>
              <a:gd name="T34" fmla="+- 0 457 456"/>
              <a:gd name="T35" fmla="*/ 457 h 420"/>
              <a:gd name="T36" fmla="+- 0 5903 5297"/>
              <a:gd name="T37" fmla="*/ T36 w 1212"/>
              <a:gd name="T38" fmla="+- 0 456 456"/>
              <a:gd name="T39" fmla="*/ 456 h 420"/>
              <a:gd name="T40" fmla="+- 0 5953 5297"/>
              <a:gd name="T41" fmla="*/ T40 w 1212"/>
              <a:gd name="T42" fmla="+- 0 457 456"/>
              <a:gd name="T43" fmla="*/ 457 h 420"/>
              <a:gd name="T44" fmla="+- 0 6049 5297"/>
              <a:gd name="T45" fmla="*/ T44 w 1212"/>
              <a:gd name="T46" fmla="+- 0 462 456"/>
              <a:gd name="T47" fmla="*/ 462 h 420"/>
              <a:gd name="T48" fmla="+- 0 6139 5297"/>
              <a:gd name="T49" fmla="*/ T48 w 1212"/>
              <a:gd name="T50" fmla="+- 0 472 456"/>
              <a:gd name="T51" fmla="*/ 472 h 420"/>
              <a:gd name="T52" fmla="+- 0 6222 5297"/>
              <a:gd name="T53" fmla="*/ T52 w 1212"/>
              <a:gd name="T54" fmla="+- 0 487 456"/>
              <a:gd name="T55" fmla="*/ 487 h 420"/>
              <a:gd name="T56" fmla="+- 0 6297 5297"/>
              <a:gd name="T57" fmla="*/ T56 w 1212"/>
              <a:gd name="T58" fmla="+- 0 507 456"/>
              <a:gd name="T59" fmla="*/ 507 h 420"/>
              <a:gd name="T60" fmla="+- 0 6363 5297"/>
              <a:gd name="T61" fmla="*/ T60 w 1212"/>
              <a:gd name="T62" fmla="+- 0 529 456"/>
              <a:gd name="T63" fmla="*/ 529 h 420"/>
              <a:gd name="T64" fmla="+- 0 6418 5297"/>
              <a:gd name="T65" fmla="*/ T64 w 1212"/>
              <a:gd name="T66" fmla="+- 0 555 456"/>
              <a:gd name="T67" fmla="*/ 555 h 420"/>
              <a:gd name="T68" fmla="+- 0 6478 5297"/>
              <a:gd name="T69" fmla="*/ T68 w 1212"/>
              <a:gd name="T70" fmla="+- 0 600 456"/>
              <a:gd name="T71" fmla="*/ 600 h 420"/>
              <a:gd name="T72" fmla="+- 0 6509 5297"/>
              <a:gd name="T73" fmla="*/ T72 w 1212"/>
              <a:gd name="T74" fmla="+- 0 666 456"/>
              <a:gd name="T75" fmla="*/ 666 h 420"/>
              <a:gd name="T76" fmla="+- 0 6507 5297"/>
              <a:gd name="T77" fmla="*/ T76 w 1212"/>
              <a:gd name="T78" fmla="+- 0 683 456"/>
              <a:gd name="T79" fmla="*/ 683 h 420"/>
              <a:gd name="T80" fmla="+- 0 6461 5297"/>
              <a:gd name="T81" fmla="*/ T80 w 1212"/>
              <a:gd name="T82" fmla="+- 0 748 456"/>
              <a:gd name="T83" fmla="*/ 748 h 420"/>
              <a:gd name="T84" fmla="+- 0 6392 5297"/>
              <a:gd name="T85" fmla="*/ T84 w 1212"/>
              <a:gd name="T86" fmla="+- 0 790 456"/>
              <a:gd name="T87" fmla="*/ 790 h 420"/>
              <a:gd name="T88" fmla="+- 0 6331 5297"/>
              <a:gd name="T89" fmla="*/ T88 w 1212"/>
              <a:gd name="T90" fmla="+- 0 814 456"/>
              <a:gd name="T91" fmla="*/ 814 h 420"/>
              <a:gd name="T92" fmla="+- 0 6261 5297"/>
              <a:gd name="T93" fmla="*/ T92 w 1212"/>
              <a:gd name="T94" fmla="+- 0 835 456"/>
              <a:gd name="T95" fmla="*/ 835 h 420"/>
              <a:gd name="T96" fmla="+- 0 6181 5297"/>
              <a:gd name="T97" fmla="*/ T96 w 1212"/>
              <a:gd name="T98" fmla="+- 0 853 456"/>
              <a:gd name="T99" fmla="*/ 853 h 420"/>
              <a:gd name="T100" fmla="+- 0 6095 5297"/>
              <a:gd name="T101" fmla="*/ T100 w 1212"/>
              <a:gd name="T102" fmla="+- 0 865 456"/>
              <a:gd name="T103" fmla="*/ 865 h 420"/>
              <a:gd name="T104" fmla="+- 0 6001 5297"/>
              <a:gd name="T105" fmla="*/ T104 w 1212"/>
              <a:gd name="T106" fmla="+- 0 873 456"/>
              <a:gd name="T107" fmla="*/ 873 h 420"/>
              <a:gd name="T108" fmla="+- 0 5903 5297"/>
              <a:gd name="T109" fmla="*/ T108 w 1212"/>
              <a:gd name="T110" fmla="+- 0 876 456"/>
              <a:gd name="T111" fmla="*/ 876 h 420"/>
              <a:gd name="T112" fmla="+- 0 5853 5297"/>
              <a:gd name="T113" fmla="*/ T112 w 1212"/>
              <a:gd name="T114" fmla="+- 0 875 456"/>
              <a:gd name="T115" fmla="*/ 875 h 420"/>
              <a:gd name="T116" fmla="+- 0 5757 5297"/>
              <a:gd name="T117" fmla="*/ T116 w 1212"/>
              <a:gd name="T118" fmla="+- 0 870 456"/>
              <a:gd name="T119" fmla="*/ 870 h 420"/>
              <a:gd name="T120" fmla="+- 0 5667 5297"/>
              <a:gd name="T121" fmla="*/ T120 w 1212"/>
              <a:gd name="T122" fmla="+- 0 859 456"/>
              <a:gd name="T123" fmla="*/ 859 h 420"/>
              <a:gd name="T124" fmla="+- 0 5584 5297"/>
              <a:gd name="T125" fmla="*/ T124 w 1212"/>
              <a:gd name="T126" fmla="+- 0 845 456"/>
              <a:gd name="T127" fmla="*/ 845 h 420"/>
              <a:gd name="T128" fmla="+- 0 5509 5297"/>
              <a:gd name="T129" fmla="*/ T128 w 1212"/>
              <a:gd name="T130" fmla="+- 0 825 456"/>
              <a:gd name="T131" fmla="*/ 825 h 420"/>
              <a:gd name="T132" fmla="+- 0 5443 5297"/>
              <a:gd name="T133" fmla="*/ T132 w 1212"/>
              <a:gd name="T134" fmla="+- 0 803 456"/>
              <a:gd name="T135" fmla="*/ 803 h 420"/>
              <a:gd name="T136" fmla="+- 0 5388 5297"/>
              <a:gd name="T137" fmla="*/ T136 w 1212"/>
              <a:gd name="T138" fmla="+- 0 777 456"/>
              <a:gd name="T139" fmla="*/ 777 h 420"/>
              <a:gd name="T140" fmla="+- 0 5328 5297"/>
              <a:gd name="T141" fmla="*/ T140 w 1212"/>
              <a:gd name="T142" fmla="+- 0 732 456"/>
              <a:gd name="T143" fmla="*/ 732 h 420"/>
              <a:gd name="T144" fmla="+- 0 5297 5297"/>
              <a:gd name="T145" fmla="*/ T144 w 1212"/>
              <a:gd name="T146" fmla="+- 0 666 456"/>
              <a:gd name="T147" fmla="*/ 666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212" h="420">
                <a:moveTo>
                  <a:pt x="0" y="210"/>
                </a:moveTo>
                <a:lnTo>
                  <a:pt x="31" y="144"/>
                </a:lnTo>
                <a:lnTo>
                  <a:pt x="91" y="99"/>
                </a:lnTo>
                <a:lnTo>
                  <a:pt x="146" y="73"/>
                </a:lnTo>
                <a:lnTo>
                  <a:pt x="212" y="51"/>
                </a:lnTo>
                <a:lnTo>
                  <a:pt x="287" y="31"/>
                </a:lnTo>
                <a:lnTo>
                  <a:pt x="370" y="16"/>
                </a:lnTo>
                <a:lnTo>
                  <a:pt x="460" y="6"/>
                </a:lnTo>
                <a:lnTo>
                  <a:pt x="556" y="1"/>
                </a:lnTo>
                <a:lnTo>
                  <a:pt x="606" y="0"/>
                </a:lnTo>
                <a:lnTo>
                  <a:pt x="656" y="1"/>
                </a:lnTo>
                <a:lnTo>
                  <a:pt x="752" y="6"/>
                </a:lnTo>
                <a:lnTo>
                  <a:pt x="842" y="16"/>
                </a:lnTo>
                <a:lnTo>
                  <a:pt x="925" y="31"/>
                </a:lnTo>
                <a:lnTo>
                  <a:pt x="1000" y="51"/>
                </a:lnTo>
                <a:lnTo>
                  <a:pt x="1066" y="73"/>
                </a:lnTo>
                <a:lnTo>
                  <a:pt x="1121" y="99"/>
                </a:lnTo>
                <a:lnTo>
                  <a:pt x="1181" y="144"/>
                </a:lnTo>
                <a:lnTo>
                  <a:pt x="1212" y="210"/>
                </a:lnTo>
                <a:lnTo>
                  <a:pt x="1210" y="227"/>
                </a:lnTo>
                <a:lnTo>
                  <a:pt x="1164" y="292"/>
                </a:lnTo>
                <a:lnTo>
                  <a:pt x="1095" y="334"/>
                </a:lnTo>
                <a:lnTo>
                  <a:pt x="1034" y="358"/>
                </a:lnTo>
                <a:lnTo>
                  <a:pt x="964" y="379"/>
                </a:lnTo>
                <a:lnTo>
                  <a:pt x="884" y="397"/>
                </a:lnTo>
                <a:lnTo>
                  <a:pt x="798" y="409"/>
                </a:lnTo>
                <a:lnTo>
                  <a:pt x="704" y="417"/>
                </a:lnTo>
                <a:lnTo>
                  <a:pt x="606" y="420"/>
                </a:lnTo>
                <a:lnTo>
                  <a:pt x="556" y="419"/>
                </a:lnTo>
                <a:lnTo>
                  <a:pt x="460" y="414"/>
                </a:lnTo>
                <a:lnTo>
                  <a:pt x="370" y="403"/>
                </a:lnTo>
                <a:lnTo>
                  <a:pt x="287" y="389"/>
                </a:lnTo>
                <a:lnTo>
                  <a:pt x="212" y="369"/>
                </a:lnTo>
                <a:lnTo>
                  <a:pt x="146" y="347"/>
                </a:lnTo>
                <a:lnTo>
                  <a:pt x="91" y="321"/>
                </a:lnTo>
                <a:lnTo>
                  <a:pt x="31" y="276"/>
                </a:lnTo>
                <a:lnTo>
                  <a:pt x="0" y="210"/>
                </a:lnTo>
                <a:close/>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 name="Rectangle 1">
            <a:extLst>
              <a:ext uri="{FF2B5EF4-FFF2-40B4-BE49-F238E27FC236}">
                <a16:creationId xmlns:a16="http://schemas.microsoft.com/office/drawing/2014/main" id="{378E502D-1CAF-55C7-C97F-931DD114C77D}"/>
              </a:ext>
            </a:extLst>
          </p:cNvPr>
          <p:cNvSpPr/>
          <p:nvPr/>
        </p:nvSpPr>
        <p:spPr>
          <a:xfrm>
            <a:off x="5178056" y="1028238"/>
            <a:ext cx="818707" cy="24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23B32E-ACFE-4BE4-C9B1-192F8190A4C4}"/>
              </a:ext>
            </a:extLst>
          </p:cNvPr>
          <p:cNvSpPr/>
          <p:nvPr/>
        </p:nvSpPr>
        <p:spPr>
          <a:xfrm>
            <a:off x="4912242" y="4517467"/>
            <a:ext cx="818707" cy="24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91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DA9CA7-7663-A54B-A63D-2A7AAC1A9499}"/>
              </a:ext>
            </a:extLst>
          </p:cNvPr>
          <p:cNvPicPr>
            <a:picLocks noChangeAspect="1"/>
          </p:cNvPicPr>
          <p:nvPr/>
        </p:nvPicPr>
        <p:blipFill>
          <a:blip r:embed="rId2"/>
          <a:stretch>
            <a:fillRect/>
          </a:stretch>
        </p:blipFill>
        <p:spPr>
          <a:xfrm>
            <a:off x="2381951" y="1127454"/>
            <a:ext cx="7533198" cy="5488813"/>
          </a:xfrm>
          <a:prstGeom prst="rect">
            <a:avLst/>
          </a:prstGeom>
        </p:spPr>
      </p:pic>
      <p:sp>
        <p:nvSpPr>
          <p:cNvPr id="4" name="TextBox 3">
            <a:extLst>
              <a:ext uri="{FF2B5EF4-FFF2-40B4-BE49-F238E27FC236}">
                <a16:creationId xmlns:a16="http://schemas.microsoft.com/office/drawing/2014/main" id="{A1FF7F51-7FF4-7E49-8374-85471134DE27}"/>
              </a:ext>
            </a:extLst>
          </p:cNvPr>
          <p:cNvSpPr txBox="1"/>
          <p:nvPr/>
        </p:nvSpPr>
        <p:spPr>
          <a:xfrm>
            <a:off x="1361300" y="301625"/>
            <a:ext cx="9469400" cy="769441"/>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Complete tabs across the top:</a:t>
            </a:r>
          </a:p>
          <a:p>
            <a:pPr algn="ctr"/>
            <a:r>
              <a:rPr lang="en-US" sz="2000" b="1" dirty="0">
                <a:solidFill>
                  <a:srgbClr val="005493"/>
                </a:solidFill>
                <a:latin typeface="Arial" charset="0"/>
                <a:ea typeface="Arial" charset="0"/>
                <a:cs typeface="Arial" charset="0"/>
              </a:rPr>
              <a:t>Details, Clubs Involved, Contacts, and Application.</a:t>
            </a:r>
          </a:p>
        </p:txBody>
      </p:sp>
      <p:sp>
        <p:nvSpPr>
          <p:cNvPr id="5" name="Slide Number Placeholder 4">
            <a:extLst>
              <a:ext uri="{FF2B5EF4-FFF2-40B4-BE49-F238E27FC236}">
                <a16:creationId xmlns:a16="http://schemas.microsoft.com/office/drawing/2014/main" id="{34C6C737-F504-954B-B4E4-33600DEADBC7}"/>
              </a:ext>
            </a:extLst>
          </p:cNvPr>
          <p:cNvSpPr>
            <a:spLocks noGrp="1"/>
          </p:cNvSpPr>
          <p:nvPr>
            <p:ph type="sldNum" sz="quarter" idx="12"/>
          </p:nvPr>
        </p:nvSpPr>
        <p:spPr/>
        <p:txBody>
          <a:bodyPr/>
          <a:lstStyle/>
          <a:p>
            <a:fld id="{6405CE88-A4C8-9945-BA63-FF2EC6B0362D}" type="slidenum">
              <a:rPr lang="en-US" smtClean="0"/>
              <a:pPr/>
              <a:t>14</a:t>
            </a:fld>
            <a:endParaRPr lang="en-US" dirty="0"/>
          </a:p>
        </p:txBody>
      </p:sp>
      <p:sp>
        <p:nvSpPr>
          <p:cNvPr id="8" name="TextBox 7">
            <a:extLst>
              <a:ext uri="{FF2B5EF4-FFF2-40B4-BE49-F238E27FC236}">
                <a16:creationId xmlns:a16="http://schemas.microsoft.com/office/drawing/2014/main" id="{AB1EE34B-B128-5F4D-8D5C-030D01F53377}"/>
              </a:ext>
            </a:extLst>
          </p:cNvPr>
          <p:cNvSpPr txBox="1"/>
          <p:nvPr/>
        </p:nvSpPr>
        <p:spPr>
          <a:xfrm>
            <a:off x="3983421" y="5717628"/>
            <a:ext cx="5360276" cy="923330"/>
          </a:xfrm>
          <a:prstGeom prst="rect">
            <a:avLst/>
          </a:prstGeom>
          <a:noFill/>
        </p:spPr>
        <p:txBody>
          <a:bodyPr wrap="square" rtlCol="0">
            <a:spAutoFit/>
          </a:bodyPr>
          <a:lstStyle/>
          <a:p>
            <a:r>
              <a:rPr lang="en-US" b="1" dirty="0">
                <a:solidFill>
                  <a:srgbClr val="FF0000"/>
                </a:solidFill>
              </a:rPr>
              <a:t>This should be ONE or TWO sentences…a quick description of your project. You can add details in the Application portion of the grant request.</a:t>
            </a:r>
          </a:p>
        </p:txBody>
      </p:sp>
      <p:sp>
        <p:nvSpPr>
          <p:cNvPr id="2" name="Rectangle 1">
            <a:extLst>
              <a:ext uri="{FF2B5EF4-FFF2-40B4-BE49-F238E27FC236}">
                <a16:creationId xmlns:a16="http://schemas.microsoft.com/office/drawing/2014/main" id="{ED7281B9-F8F9-7D25-8380-1268A500C2E8}"/>
              </a:ext>
            </a:extLst>
          </p:cNvPr>
          <p:cNvSpPr/>
          <p:nvPr/>
        </p:nvSpPr>
        <p:spPr>
          <a:xfrm>
            <a:off x="3476846" y="1127454"/>
            <a:ext cx="818707" cy="24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65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FF611-893E-9B4B-A5A1-2FACA4DE7EA2}"/>
              </a:ext>
            </a:extLst>
          </p:cNvPr>
          <p:cNvPicPr>
            <a:picLocks noChangeAspect="1"/>
          </p:cNvPicPr>
          <p:nvPr/>
        </p:nvPicPr>
        <p:blipFill>
          <a:blip r:embed="rId2"/>
          <a:stretch>
            <a:fillRect/>
          </a:stretch>
        </p:blipFill>
        <p:spPr>
          <a:xfrm>
            <a:off x="526361" y="1657931"/>
            <a:ext cx="6063914" cy="4742870"/>
          </a:xfrm>
          <a:prstGeom prst="rect">
            <a:avLst/>
          </a:prstGeom>
        </p:spPr>
      </p:pic>
      <p:sp>
        <p:nvSpPr>
          <p:cNvPr id="4" name="Slide Number Placeholder 3">
            <a:extLst>
              <a:ext uri="{FF2B5EF4-FFF2-40B4-BE49-F238E27FC236}">
                <a16:creationId xmlns:a16="http://schemas.microsoft.com/office/drawing/2014/main" id="{9C088F6A-55FA-E24B-9F58-92D23083780A}"/>
              </a:ext>
            </a:extLst>
          </p:cNvPr>
          <p:cNvSpPr>
            <a:spLocks noGrp="1"/>
          </p:cNvSpPr>
          <p:nvPr>
            <p:ph type="sldNum" sz="quarter" idx="12"/>
          </p:nvPr>
        </p:nvSpPr>
        <p:spPr/>
        <p:txBody>
          <a:bodyPr/>
          <a:lstStyle/>
          <a:p>
            <a:fld id="{6405CE88-A4C8-9945-BA63-FF2EC6B0362D}" type="slidenum">
              <a:rPr lang="en-US" smtClean="0"/>
              <a:pPr/>
              <a:t>15</a:t>
            </a:fld>
            <a:endParaRPr lang="en-US" dirty="0"/>
          </a:p>
        </p:txBody>
      </p:sp>
      <p:sp>
        <p:nvSpPr>
          <p:cNvPr id="5" name="TextBox 4">
            <a:extLst>
              <a:ext uri="{FF2B5EF4-FFF2-40B4-BE49-F238E27FC236}">
                <a16:creationId xmlns:a16="http://schemas.microsoft.com/office/drawing/2014/main" id="{19EA0C59-451F-0C4E-B607-2889686A12BC}"/>
              </a:ext>
            </a:extLst>
          </p:cNvPr>
          <p:cNvSpPr txBox="1"/>
          <p:nvPr/>
        </p:nvSpPr>
        <p:spPr>
          <a:xfrm>
            <a:off x="1828800" y="286087"/>
            <a:ext cx="9070848" cy="954107"/>
          </a:xfrm>
          <a:prstGeom prst="rect">
            <a:avLst/>
          </a:prstGeom>
          <a:noFill/>
        </p:spPr>
        <p:txBody>
          <a:bodyPr wrap="square" rtlCol="0">
            <a:spAutoFit/>
          </a:bodyPr>
          <a:lstStyle/>
          <a:p>
            <a:pPr algn="ctr"/>
            <a:r>
              <a:rPr lang="en-US" sz="2800" dirty="0">
                <a:solidFill>
                  <a:srgbClr val="005493"/>
                </a:solidFill>
                <a:latin typeface="Arial" charset="0"/>
                <a:cs typeface="Arial" charset="0"/>
              </a:rPr>
              <a:t>The </a:t>
            </a:r>
            <a:r>
              <a:rPr lang="en-US" sz="2800" dirty="0">
                <a:solidFill>
                  <a:srgbClr val="FF0000"/>
                </a:solidFill>
                <a:latin typeface="Arial" charset="0"/>
                <a:ea typeface="Arial" charset="0"/>
                <a:cs typeface="Arial" charset="0"/>
              </a:rPr>
              <a:t>Target Completion Date </a:t>
            </a:r>
            <a:r>
              <a:rPr lang="en-US" sz="2800" dirty="0">
                <a:solidFill>
                  <a:srgbClr val="005493"/>
                </a:solidFill>
                <a:latin typeface="Arial" charset="0"/>
                <a:ea typeface="Arial" charset="0"/>
                <a:cs typeface="Arial" charset="0"/>
              </a:rPr>
              <a:t>on the </a:t>
            </a:r>
            <a:r>
              <a:rPr lang="en-US" sz="2800" b="1" dirty="0">
                <a:solidFill>
                  <a:srgbClr val="005493"/>
                </a:solidFill>
                <a:latin typeface="Arial" charset="0"/>
                <a:ea typeface="Arial" charset="0"/>
                <a:cs typeface="Arial" charset="0"/>
              </a:rPr>
              <a:t>Details</a:t>
            </a:r>
            <a:r>
              <a:rPr lang="en-US" sz="2800" dirty="0">
                <a:solidFill>
                  <a:srgbClr val="005493"/>
                </a:solidFill>
                <a:latin typeface="Arial" charset="0"/>
                <a:ea typeface="Arial" charset="0"/>
                <a:cs typeface="Arial" charset="0"/>
              </a:rPr>
              <a:t> tab must match the </a:t>
            </a:r>
            <a:r>
              <a:rPr lang="en-US" sz="2800" dirty="0">
                <a:solidFill>
                  <a:srgbClr val="FF0000"/>
                </a:solidFill>
                <a:latin typeface="Arial" charset="0"/>
                <a:ea typeface="Arial" charset="0"/>
                <a:cs typeface="Arial" charset="0"/>
              </a:rPr>
              <a:t>Completion Date</a:t>
            </a:r>
            <a:r>
              <a:rPr lang="en-US" sz="2800" dirty="0">
                <a:solidFill>
                  <a:srgbClr val="005493"/>
                </a:solidFill>
                <a:latin typeface="Arial" charset="0"/>
                <a:ea typeface="Arial" charset="0"/>
                <a:cs typeface="Arial" charset="0"/>
              </a:rPr>
              <a:t> on the </a:t>
            </a:r>
            <a:r>
              <a:rPr lang="en-US" sz="2800" b="1" dirty="0">
                <a:solidFill>
                  <a:srgbClr val="005493"/>
                </a:solidFill>
                <a:latin typeface="Arial" charset="0"/>
                <a:ea typeface="Arial" charset="0"/>
                <a:cs typeface="Arial" charset="0"/>
              </a:rPr>
              <a:t>Application</a:t>
            </a:r>
            <a:r>
              <a:rPr lang="en-US" sz="2800" dirty="0">
                <a:solidFill>
                  <a:srgbClr val="005493"/>
                </a:solidFill>
                <a:latin typeface="Arial" charset="0"/>
                <a:ea typeface="Arial" charset="0"/>
                <a:cs typeface="Arial" charset="0"/>
              </a:rPr>
              <a:t> tab.</a:t>
            </a:r>
          </a:p>
        </p:txBody>
      </p:sp>
      <p:pic>
        <p:nvPicPr>
          <p:cNvPr id="6" name="Picture 5">
            <a:extLst>
              <a:ext uri="{FF2B5EF4-FFF2-40B4-BE49-F238E27FC236}">
                <a16:creationId xmlns:a16="http://schemas.microsoft.com/office/drawing/2014/main" id="{FA30BC1A-7816-3640-88AE-2EE01E00695C}"/>
              </a:ext>
            </a:extLst>
          </p:cNvPr>
          <p:cNvPicPr>
            <a:picLocks noChangeAspect="1"/>
          </p:cNvPicPr>
          <p:nvPr/>
        </p:nvPicPr>
        <p:blipFill>
          <a:blip r:embed="rId3"/>
          <a:stretch>
            <a:fillRect/>
          </a:stretch>
        </p:blipFill>
        <p:spPr>
          <a:xfrm>
            <a:off x="6884344" y="1657931"/>
            <a:ext cx="4843248" cy="4742870"/>
          </a:xfrm>
          <a:prstGeom prst="rect">
            <a:avLst/>
          </a:prstGeom>
        </p:spPr>
      </p:pic>
      <p:cxnSp>
        <p:nvCxnSpPr>
          <p:cNvPr id="8" name="Straight Arrow Connector 7">
            <a:extLst>
              <a:ext uri="{FF2B5EF4-FFF2-40B4-BE49-F238E27FC236}">
                <a16:creationId xmlns:a16="http://schemas.microsoft.com/office/drawing/2014/main" id="{96B8FF2A-89C6-E74A-B2B7-B0AD69615273}"/>
              </a:ext>
            </a:extLst>
          </p:cNvPr>
          <p:cNvCxnSpPr/>
          <p:nvPr/>
        </p:nvCxnSpPr>
        <p:spPr>
          <a:xfrm flipV="1">
            <a:off x="1928018" y="4167141"/>
            <a:ext cx="6498336" cy="499872"/>
          </a:xfrm>
          <a:prstGeom prst="straightConnector1">
            <a:avLst/>
          </a:prstGeom>
          <a:ln w="508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A9EADF6-0DCA-8A4D-86CB-C21EDEAA5BAB}"/>
              </a:ext>
            </a:extLst>
          </p:cNvPr>
          <p:cNvSpPr/>
          <p:nvPr/>
        </p:nvSpPr>
        <p:spPr>
          <a:xfrm>
            <a:off x="464408" y="2518727"/>
            <a:ext cx="712755"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14E4805-1C86-7A45-8D02-834C6A5B85AF}"/>
              </a:ext>
            </a:extLst>
          </p:cNvPr>
          <p:cNvSpPr/>
          <p:nvPr/>
        </p:nvSpPr>
        <p:spPr>
          <a:xfrm>
            <a:off x="9305968" y="2817838"/>
            <a:ext cx="967409"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28830A4-E0C9-C739-52AA-C16FBB413A4F}"/>
              </a:ext>
            </a:extLst>
          </p:cNvPr>
          <p:cNvSpPr/>
          <p:nvPr/>
        </p:nvSpPr>
        <p:spPr>
          <a:xfrm>
            <a:off x="1419446" y="1657931"/>
            <a:ext cx="818707" cy="202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423792-B013-73BD-0DC6-BEB6CC221685}"/>
              </a:ext>
            </a:extLst>
          </p:cNvPr>
          <p:cNvSpPr/>
          <p:nvPr/>
        </p:nvSpPr>
        <p:spPr>
          <a:xfrm>
            <a:off x="9454670" y="1690039"/>
            <a:ext cx="818707" cy="24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19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FF611-893E-9B4B-A5A1-2FACA4DE7EA2}"/>
              </a:ext>
            </a:extLst>
          </p:cNvPr>
          <p:cNvPicPr>
            <a:picLocks noChangeAspect="1"/>
          </p:cNvPicPr>
          <p:nvPr/>
        </p:nvPicPr>
        <p:blipFill>
          <a:blip r:embed="rId2"/>
          <a:stretch>
            <a:fillRect/>
          </a:stretch>
        </p:blipFill>
        <p:spPr>
          <a:xfrm>
            <a:off x="1757094" y="1995936"/>
            <a:ext cx="8901524" cy="4351856"/>
          </a:xfrm>
          <a:prstGeom prst="rect">
            <a:avLst/>
          </a:prstGeom>
        </p:spPr>
      </p:pic>
      <p:sp>
        <p:nvSpPr>
          <p:cNvPr id="4" name="Slide Number Placeholder 3">
            <a:extLst>
              <a:ext uri="{FF2B5EF4-FFF2-40B4-BE49-F238E27FC236}">
                <a16:creationId xmlns:a16="http://schemas.microsoft.com/office/drawing/2014/main" id="{9C088F6A-55FA-E24B-9F58-92D23083780A}"/>
              </a:ext>
            </a:extLst>
          </p:cNvPr>
          <p:cNvSpPr>
            <a:spLocks noGrp="1"/>
          </p:cNvSpPr>
          <p:nvPr>
            <p:ph type="sldNum" sz="quarter" idx="12"/>
          </p:nvPr>
        </p:nvSpPr>
        <p:spPr/>
        <p:txBody>
          <a:bodyPr/>
          <a:lstStyle/>
          <a:p>
            <a:fld id="{6405CE88-A4C8-9945-BA63-FF2EC6B0362D}" type="slidenum">
              <a:rPr lang="en-US" smtClean="0"/>
              <a:pPr/>
              <a:t>16</a:t>
            </a:fld>
            <a:endParaRPr lang="en-US" dirty="0"/>
          </a:p>
        </p:txBody>
      </p:sp>
      <p:sp>
        <p:nvSpPr>
          <p:cNvPr id="5" name="TextBox 4">
            <a:extLst>
              <a:ext uri="{FF2B5EF4-FFF2-40B4-BE49-F238E27FC236}">
                <a16:creationId xmlns:a16="http://schemas.microsoft.com/office/drawing/2014/main" id="{19EA0C59-451F-0C4E-B607-2889686A12BC}"/>
              </a:ext>
            </a:extLst>
          </p:cNvPr>
          <p:cNvSpPr txBox="1"/>
          <p:nvPr/>
        </p:nvSpPr>
        <p:spPr>
          <a:xfrm>
            <a:off x="2127011" y="694198"/>
            <a:ext cx="8161690" cy="954107"/>
          </a:xfrm>
          <a:prstGeom prst="rect">
            <a:avLst/>
          </a:prstGeom>
          <a:noFill/>
        </p:spPr>
        <p:txBody>
          <a:bodyPr wrap="square" rtlCol="0">
            <a:spAutoFit/>
          </a:bodyPr>
          <a:lstStyle/>
          <a:p>
            <a:pPr algn="ctr"/>
            <a:r>
              <a:rPr lang="en-US" sz="2800" dirty="0">
                <a:solidFill>
                  <a:srgbClr val="005493"/>
                </a:solidFill>
                <a:latin typeface="Arial" charset="0"/>
                <a:ea typeface="Arial" charset="0"/>
                <a:cs typeface="Arial" charset="0"/>
              </a:rPr>
              <a:t>In the </a:t>
            </a:r>
            <a:r>
              <a:rPr lang="en-US" sz="2800" b="1" dirty="0">
                <a:solidFill>
                  <a:srgbClr val="005493"/>
                </a:solidFill>
                <a:latin typeface="Arial" charset="0"/>
                <a:ea typeface="Arial" charset="0"/>
                <a:cs typeface="Arial" charset="0"/>
              </a:rPr>
              <a:t>Clubs Involved</a:t>
            </a:r>
            <a:r>
              <a:rPr lang="en-US" sz="2800" dirty="0">
                <a:solidFill>
                  <a:srgbClr val="005493"/>
                </a:solidFill>
                <a:latin typeface="Arial" charset="0"/>
                <a:ea typeface="Arial" charset="0"/>
                <a:cs typeface="Arial" charset="0"/>
              </a:rPr>
              <a:t> tab identify other clubs, if any, that will partner on the project.</a:t>
            </a:r>
          </a:p>
        </p:txBody>
      </p:sp>
      <p:sp>
        <p:nvSpPr>
          <p:cNvPr id="6" name="Oval 5">
            <a:extLst>
              <a:ext uri="{FF2B5EF4-FFF2-40B4-BE49-F238E27FC236}">
                <a16:creationId xmlns:a16="http://schemas.microsoft.com/office/drawing/2014/main" id="{FFF24F95-5528-3847-B6BE-FFCC27F0A007}"/>
              </a:ext>
            </a:extLst>
          </p:cNvPr>
          <p:cNvSpPr/>
          <p:nvPr/>
        </p:nvSpPr>
        <p:spPr>
          <a:xfrm>
            <a:off x="2421799" y="3258870"/>
            <a:ext cx="1225898"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FEDA862-2F05-71CD-61AB-4AB2816BDB49}"/>
              </a:ext>
            </a:extLst>
          </p:cNvPr>
          <p:cNvSpPr/>
          <p:nvPr/>
        </p:nvSpPr>
        <p:spPr>
          <a:xfrm>
            <a:off x="2955852" y="1995935"/>
            <a:ext cx="818707" cy="27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22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222944-89C9-8C45-BCC9-02C645E1A24E}"/>
              </a:ext>
            </a:extLst>
          </p:cNvPr>
          <p:cNvPicPr>
            <a:picLocks noChangeAspect="1"/>
          </p:cNvPicPr>
          <p:nvPr/>
        </p:nvPicPr>
        <p:blipFill>
          <a:blip r:embed="rId2"/>
          <a:stretch>
            <a:fillRect/>
          </a:stretch>
        </p:blipFill>
        <p:spPr>
          <a:xfrm>
            <a:off x="3064768" y="1398190"/>
            <a:ext cx="6391276" cy="4995713"/>
          </a:xfrm>
          <a:prstGeom prst="rect">
            <a:avLst/>
          </a:prstGeom>
        </p:spPr>
      </p:pic>
      <p:sp>
        <p:nvSpPr>
          <p:cNvPr id="4" name="Slide Number Placeholder 3">
            <a:extLst>
              <a:ext uri="{FF2B5EF4-FFF2-40B4-BE49-F238E27FC236}">
                <a16:creationId xmlns:a16="http://schemas.microsoft.com/office/drawing/2014/main" id="{943C9C3A-4ADE-DF44-B888-21AFA6C75BC9}"/>
              </a:ext>
            </a:extLst>
          </p:cNvPr>
          <p:cNvSpPr>
            <a:spLocks noGrp="1"/>
          </p:cNvSpPr>
          <p:nvPr>
            <p:ph type="sldNum" sz="quarter" idx="12"/>
          </p:nvPr>
        </p:nvSpPr>
        <p:spPr/>
        <p:txBody>
          <a:bodyPr/>
          <a:lstStyle/>
          <a:p>
            <a:fld id="{6405CE88-A4C8-9945-BA63-FF2EC6B0362D}" type="slidenum">
              <a:rPr lang="en-US" smtClean="0"/>
              <a:pPr/>
              <a:t>17</a:t>
            </a:fld>
            <a:endParaRPr lang="en-US" dirty="0"/>
          </a:p>
        </p:txBody>
      </p:sp>
      <p:sp>
        <p:nvSpPr>
          <p:cNvPr id="5" name="TextBox 4">
            <a:extLst>
              <a:ext uri="{FF2B5EF4-FFF2-40B4-BE49-F238E27FC236}">
                <a16:creationId xmlns:a16="http://schemas.microsoft.com/office/drawing/2014/main" id="{10D793AB-AB6E-CB4D-95F8-AAA0AB1689C2}"/>
              </a:ext>
            </a:extLst>
          </p:cNvPr>
          <p:cNvSpPr txBox="1"/>
          <p:nvPr/>
        </p:nvSpPr>
        <p:spPr>
          <a:xfrm>
            <a:off x="2669936" y="349329"/>
            <a:ext cx="7075840" cy="954107"/>
          </a:xfrm>
          <a:prstGeom prst="rect">
            <a:avLst/>
          </a:prstGeom>
          <a:noFill/>
          <a:ln>
            <a:noFill/>
          </a:ln>
        </p:spPr>
        <p:txBody>
          <a:bodyPr wrap="square" rtlCol="0">
            <a:spAutoFit/>
          </a:bodyPr>
          <a:lstStyle/>
          <a:p>
            <a:pPr algn="ctr"/>
            <a:r>
              <a:rPr lang="en-US" sz="2800" dirty="0">
                <a:solidFill>
                  <a:srgbClr val="005493"/>
                </a:solidFill>
                <a:latin typeface="Arial" charset="0"/>
                <a:ea typeface="Arial" charset="0"/>
                <a:cs typeface="Arial" charset="0"/>
              </a:rPr>
              <a:t>Once you click </a:t>
            </a:r>
            <a:r>
              <a:rPr lang="en-US" sz="2800" dirty="0">
                <a:solidFill>
                  <a:srgbClr val="005493"/>
                </a:solidFill>
                <a:highlight>
                  <a:srgbClr val="C0C0C0"/>
                </a:highlight>
                <a:latin typeface="Arial" charset="0"/>
                <a:ea typeface="Arial" charset="0"/>
                <a:cs typeface="Arial" charset="0"/>
              </a:rPr>
              <a:t> </a:t>
            </a:r>
            <a:r>
              <a:rPr lang="en-US" sz="2800" b="1" dirty="0">
                <a:solidFill>
                  <a:srgbClr val="005493"/>
                </a:solidFill>
                <a:highlight>
                  <a:srgbClr val="FFFF00"/>
                </a:highlight>
                <a:latin typeface="Arial" charset="0"/>
                <a:ea typeface="Arial" charset="0"/>
                <a:cs typeface="Arial" charset="0"/>
              </a:rPr>
              <a:t>SAVE</a:t>
            </a:r>
            <a:r>
              <a:rPr lang="en-US" sz="2800" dirty="0">
                <a:solidFill>
                  <a:srgbClr val="005493"/>
                </a:solidFill>
                <a:latin typeface="Arial" charset="0"/>
                <a:ea typeface="Arial" charset="0"/>
                <a:cs typeface="Arial" charset="0"/>
              </a:rPr>
              <a:t>, the </a:t>
            </a:r>
            <a:r>
              <a:rPr lang="en-US" sz="2800" b="1" dirty="0">
                <a:solidFill>
                  <a:srgbClr val="005493"/>
                </a:solidFill>
                <a:latin typeface="Arial" charset="0"/>
                <a:ea typeface="Arial" charset="0"/>
                <a:cs typeface="Arial" charset="0"/>
              </a:rPr>
              <a:t>Budget</a:t>
            </a:r>
            <a:r>
              <a:rPr lang="en-US" sz="2800" dirty="0">
                <a:solidFill>
                  <a:srgbClr val="005493"/>
                </a:solidFill>
                <a:latin typeface="Arial" charset="0"/>
                <a:ea typeface="Arial" charset="0"/>
                <a:cs typeface="Arial" charset="0"/>
              </a:rPr>
              <a:t> and </a:t>
            </a:r>
            <a:r>
              <a:rPr lang="en-US" sz="2800" b="1" dirty="0">
                <a:solidFill>
                  <a:srgbClr val="005493"/>
                </a:solidFill>
                <a:latin typeface="Arial" charset="0"/>
                <a:ea typeface="Arial" charset="0"/>
                <a:cs typeface="Arial" charset="0"/>
              </a:rPr>
              <a:t>Documents</a:t>
            </a:r>
            <a:r>
              <a:rPr lang="en-US" sz="2800" dirty="0">
                <a:solidFill>
                  <a:srgbClr val="005493"/>
                </a:solidFill>
                <a:latin typeface="Arial" charset="0"/>
                <a:ea typeface="Arial" charset="0"/>
                <a:cs typeface="Arial" charset="0"/>
              </a:rPr>
              <a:t> tab appear.</a:t>
            </a:r>
          </a:p>
        </p:txBody>
      </p:sp>
      <p:sp>
        <p:nvSpPr>
          <p:cNvPr id="2" name="Rectangle 1">
            <a:extLst>
              <a:ext uri="{FF2B5EF4-FFF2-40B4-BE49-F238E27FC236}">
                <a16:creationId xmlns:a16="http://schemas.microsoft.com/office/drawing/2014/main" id="{39EFC5AA-E2FD-110B-11DA-8220AF379FD0}"/>
              </a:ext>
            </a:extLst>
          </p:cNvPr>
          <p:cNvSpPr/>
          <p:nvPr/>
        </p:nvSpPr>
        <p:spPr>
          <a:xfrm>
            <a:off x="5071730" y="1415086"/>
            <a:ext cx="818707" cy="201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289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0FD425-835C-CD4C-8F64-DE465547D99E}"/>
              </a:ext>
            </a:extLst>
          </p:cNvPr>
          <p:cNvPicPr>
            <a:picLocks noChangeAspect="1"/>
          </p:cNvPicPr>
          <p:nvPr/>
        </p:nvPicPr>
        <p:blipFill>
          <a:blip r:embed="rId2"/>
          <a:stretch>
            <a:fillRect/>
          </a:stretch>
        </p:blipFill>
        <p:spPr>
          <a:xfrm>
            <a:off x="1655009" y="2360085"/>
            <a:ext cx="8708191" cy="3975676"/>
          </a:xfrm>
          <a:prstGeom prst="rect">
            <a:avLst/>
          </a:prstGeom>
        </p:spPr>
      </p:pic>
      <p:sp>
        <p:nvSpPr>
          <p:cNvPr id="4" name="Slide Number Placeholder 3">
            <a:extLst>
              <a:ext uri="{FF2B5EF4-FFF2-40B4-BE49-F238E27FC236}">
                <a16:creationId xmlns:a16="http://schemas.microsoft.com/office/drawing/2014/main" id="{827D1186-3E86-8E41-AE8E-681C93353475}"/>
              </a:ext>
            </a:extLst>
          </p:cNvPr>
          <p:cNvSpPr>
            <a:spLocks noGrp="1"/>
          </p:cNvSpPr>
          <p:nvPr>
            <p:ph type="sldNum" sz="quarter" idx="12"/>
          </p:nvPr>
        </p:nvSpPr>
        <p:spPr/>
        <p:txBody>
          <a:bodyPr/>
          <a:lstStyle/>
          <a:p>
            <a:fld id="{6405CE88-A4C8-9945-BA63-FF2EC6B0362D}" type="slidenum">
              <a:rPr lang="en-US" smtClean="0"/>
              <a:pPr/>
              <a:t>18</a:t>
            </a:fld>
            <a:endParaRPr lang="en-US" dirty="0"/>
          </a:p>
        </p:txBody>
      </p:sp>
      <p:sp>
        <p:nvSpPr>
          <p:cNvPr id="5" name="TextBox 4">
            <a:extLst>
              <a:ext uri="{FF2B5EF4-FFF2-40B4-BE49-F238E27FC236}">
                <a16:creationId xmlns:a16="http://schemas.microsoft.com/office/drawing/2014/main" id="{3AABE5A7-590F-104A-BBE3-27D70D0C3652}"/>
              </a:ext>
            </a:extLst>
          </p:cNvPr>
          <p:cNvSpPr txBox="1"/>
          <p:nvPr/>
        </p:nvSpPr>
        <p:spPr>
          <a:xfrm>
            <a:off x="935421" y="495300"/>
            <a:ext cx="10331669" cy="1862048"/>
          </a:xfrm>
          <a:prstGeom prst="rect">
            <a:avLst/>
          </a:prstGeom>
          <a:noFill/>
        </p:spPr>
        <p:txBody>
          <a:bodyPr wrap="square" rtlCol="0">
            <a:spAutoFit/>
          </a:bodyPr>
          <a:lstStyle/>
          <a:p>
            <a:pPr algn="ctr"/>
            <a:r>
              <a:rPr lang="en-US" sz="2300" dirty="0">
                <a:solidFill>
                  <a:srgbClr val="005493"/>
                </a:solidFill>
                <a:latin typeface="Arial" charset="0"/>
                <a:ea typeface="Arial" charset="0"/>
                <a:cs typeface="Arial" charset="0"/>
              </a:rPr>
              <a:t>Under the Contacts tab, list only the club members involved in compiling the grant application. They will be notified automatically every time you make a change to the application. Include the individuals involved in the grant and those who will need to sign it at the end (President-Elect &amp; 2nd signature). Click </a:t>
            </a:r>
            <a:r>
              <a:rPr lang="en-US" sz="2300" dirty="0">
                <a:solidFill>
                  <a:srgbClr val="005493"/>
                </a:solidFill>
                <a:highlight>
                  <a:srgbClr val="FFFF00"/>
                </a:highlight>
                <a:latin typeface="Arial" charset="0"/>
                <a:ea typeface="Arial" charset="0"/>
                <a:cs typeface="Arial" charset="0"/>
              </a:rPr>
              <a:t> </a:t>
            </a:r>
            <a:r>
              <a:rPr lang="en-US" sz="2300" b="1" dirty="0">
                <a:solidFill>
                  <a:srgbClr val="005493"/>
                </a:solidFill>
                <a:highlight>
                  <a:srgbClr val="FFFF00"/>
                </a:highlight>
                <a:latin typeface="Arial" charset="0"/>
                <a:ea typeface="Arial" charset="0"/>
                <a:cs typeface="Arial" charset="0"/>
              </a:rPr>
              <a:t>SAVE.</a:t>
            </a:r>
            <a:endParaRPr lang="en-US" sz="2300" dirty="0">
              <a:solidFill>
                <a:srgbClr val="005493"/>
              </a:solidFill>
              <a:latin typeface="Arial" charset="0"/>
              <a:ea typeface="Arial" charset="0"/>
              <a:cs typeface="Arial" charset="0"/>
            </a:endParaRPr>
          </a:p>
        </p:txBody>
      </p:sp>
      <p:sp>
        <p:nvSpPr>
          <p:cNvPr id="6" name="Oval 5">
            <a:extLst>
              <a:ext uri="{FF2B5EF4-FFF2-40B4-BE49-F238E27FC236}">
                <a16:creationId xmlns:a16="http://schemas.microsoft.com/office/drawing/2014/main" id="{09D6F01A-D972-DB4C-9A7F-852F67EE1025}"/>
              </a:ext>
            </a:extLst>
          </p:cNvPr>
          <p:cNvSpPr/>
          <p:nvPr/>
        </p:nvSpPr>
        <p:spPr>
          <a:xfrm>
            <a:off x="3223784" y="3700306"/>
            <a:ext cx="1225898"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326AF4E-1264-1EB5-6BF6-494BE3B24C7B}"/>
              </a:ext>
            </a:extLst>
          </p:cNvPr>
          <p:cNvSpPr/>
          <p:nvPr/>
        </p:nvSpPr>
        <p:spPr>
          <a:xfrm>
            <a:off x="4369981" y="2357348"/>
            <a:ext cx="893135" cy="26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71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3D671EB-DC1F-7C47-AF06-0FD41056F74A}"/>
              </a:ext>
            </a:extLst>
          </p:cNvPr>
          <p:cNvSpPr/>
          <p:nvPr/>
        </p:nvSpPr>
        <p:spPr>
          <a:xfrm>
            <a:off x="9554816" y="3042537"/>
            <a:ext cx="2239617" cy="1472156"/>
          </a:xfrm>
          <a:prstGeom prst="ellipse">
            <a:avLst/>
          </a:prstGeom>
          <a:solidFill>
            <a:srgbClr val="FFFF00">
              <a:alpha val="78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875740-A6B0-D54F-8BA8-D0C4F5090700}"/>
              </a:ext>
            </a:extLst>
          </p:cNvPr>
          <p:cNvPicPr>
            <a:picLocks noChangeAspect="1"/>
          </p:cNvPicPr>
          <p:nvPr/>
        </p:nvPicPr>
        <p:blipFill>
          <a:blip r:embed="rId2"/>
          <a:stretch>
            <a:fillRect/>
          </a:stretch>
        </p:blipFill>
        <p:spPr>
          <a:xfrm>
            <a:off x="3053746" y="1587721"/>
            <a:ext cx="6308217" cy="4933950"/>
          </a:xfrm>
          <a:prstGeom prst="rect">
            <a:avLst/>
          </a:prstGeom>
        </p:spPr>
      </p:pic>
      <p:sp>
        <p:nvSpPr>
          <p:cNvPr id="4" name="Slide Number Placeholder 3">
            <a:extLst>
              <a:ext uri="{FF2B5EF4-FFF2-40B4-BE49-F238E27FC236}">
                <a16:creationId xmlns:a16="http://schemas.microsoft.com/office/drawing/2014/main" id="{B113A6AA-3CAA-D243-905F-9EEE51A4C093}"/>
              </a:ext>
            </a:extLst>
          </p:cNvPr>
          <p:cNvSpPr>
            <a:spLocks noGrp="1"/>
          </p:cNvSpPr>
          <p:nvPr>
            <p:ph type="sldNum" sz="quarter" idx="12"/>
          </p:nvPr>
        </p:nvSpPr>
        <p:spPr/>
        <p:txBody>
          <a:bodyPr/>
          <a:lstStyle/>
          <a:p>
            <a:fld id="{6405CE88-A4C8-9945-BA63-FF2EC6B0362D}" type="slidenum">
              <a:rPr lang="en-US" smtClean="0"/>
              <a:pPr/>
              <a:t>19</a:t>
            </a:fld>
            <a:endParaRPr lang="en-US" dirty="0"/>
          </a:p>
        </p:txBody>
      </p:sp>
      <p:sp>
        <p:nvSpPr>
          <p:cNvPr id="5" name="TextBox 4">
            <a:extLst>
              <a:ext uri="{FF2B5EF4-FFF2-40B4-BE49-F238E27FC236}">
                <a16:creationId xmlns:a16="http://schemas.microsoft.com/office/drawing/2014/main" id="{E01D526C-5A67-9449-863C-08CC2F7E114F}"/>
              </a:ext>
            </a:extLst>
          </p:cNvPr>
          <p:cNvSpPr txBox="1"/>
          <p:nvPr/>
        </p:nvSpPr>
        <p:spPr>
          <a:xfrm>
            <a:off x="1030015" y="345062"/>
            <a:ext cx="10394730" cy="1200329"/>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Next - </a:t>
            </a:r>
            <a:r>
              <a:rPr lang="en-US" sz="2400" b="1" dirty="0">
                <a:solidFill>
                  <a:srgbClr val="005493"/>
                </a:solidFill>
                <a:latin typeface="Arial" charset="0"/>
                <a:ea typeface="Arial" charset="0"/>
                <a:cs typeface="Arial" charset="0"/>
              </a:rPr>
              <a:t>Application tab</a:t>
            </a:r>
            <a:r>
              <a:rPr lang="en-US" sz="2400" dirty="0">
                <a:solidFill>
                  <a:srgbClr val="005493"/>
                </a:solidFill>
                <a:latin typeface="Arial" charset="0"/>
                <a:ea typeface="Arial" charset="0"/>
                <a:cs typeface="Arial" charset="0"/>
              </a:rPr>
              <a:t>. Make sure all sections with a </a:t>
            </a:r>
            <a:r>
              <a:rPr lang="en-US" sz="2400" dirty="0">
                <a:solidFill>
                  <a:srgbClr val="FF0000"/>
                </a:solidFill>
                <a:latin typeface="Arial" charset="0"/>
                <a:ea typeface="Arial" charset="0"/>
                <a:cs typeface="Arial" charset="0"/>
              </a:rPr>
              <a:t>red*</a:t>
            </a:r>
            <a:r>
              <a:rPr lang="en-US" sz="2400" dirty="0">
                <a:solidFill>
                  <a:srgbClr val="005493"/>
                </a:solidFill>
                <a:latin typeface="Arial" charset="0"/>
                <a:ea typeface="Arial" charset="0"/>
                <a:cs typeface="Arial" charset="0"/>
              </a:rPr>
              <a:t> are filled. Check that Completion Date matches the date under Details tab. Make sure your current club address is listed for the grant payment. Click</a:t>
            </a:r>
            <a:r>
              <a:rPr lang="en-US" sz="2400" dirty="0">
                <a:solidFill>
                  <a:srgbClr val="005493"/>
                </a:solidFill>
                <a:highlight>
                  <a:srgbClr val="FFFF00"/>
                </a:highlight>
                <a:latin typeface="Arial" charset="0"/>
                <a:ea typeface="Arial" charset="0"/>
                <a:cs typeface="Arial" charset="0"/>
              </a:rPr>
              <a:t> </a:t>
            </a:r>
            <a:r>
              <a:rPr lang="en-US" sz="2400" b="1" dirty="0">
                <a:solidFill>
                  <a:srgbClr val="005493"/>
                </a:solidFill>
                <a:highlight>
                  <a:srgbClr val="FFFF00"/>
                </a:highlight>
                <a:latin typeface="Arial" charset="0"/>
                <a:ea typeface="Arial" charset="0"/>
                <a:cs typeface="Arial" charset="0"/>
              </a:rPr>
              <a:t>SAVE</a:t>
            </a:r>
            <a:r>
              <a:rPr lang="en-US" sz="2400" dirty="0">
                <a:solidFill>
                  <a:srgbClr val="005493"/>
                </a:solidFill>
                <a:highlight>
                  <a:srgbClr val="FFFF00"/>
                </a:highlight>
                <a:latin typeface="Arial" charset="0"/>
                <a:ea typeface="Arial" charset="0"/>
                <a:cs typeface="Arial" charset="0"/>
              </a:rPr>
              <a:t> </a:t>
            </a:r>
            <a:r>
              <a:rPr lang="en-US" sz="2400" dirty="0">
                <a:solidFill>
                  <a:srgbClr val="005493"/>
                </a:solidFill>
                <a:latin typeface="Arial" charset="0"/>
                <a:ea typeface="Arial" charset="0"/>
                <a:cs typeface="Arial" charset="0"/>
              </a:rPr>
              <a:t>often.</a:t>
            </a:r>
          </a:p>
        </p:txBody>
      </p:sp>
      <p:sp>
        <p:nvSpPr>
          <p:cNvPr id="6" name="Oval 5">
            <a:extLst>
              <a:ext uri="{FF2B5EF4-FFF2-40B4-BE49-F238E27FC236}">
                <a16:creationId xmlns:a16="http://schemas.microsoft.com/office/drawing/2014/main" id="{74841F73-36C0-7944-A094-5877A71114CB}"/>
              </a:ext>
            </a:extLst>
          </p:cNvPr>
          <p:cNvSpPr/>
          <p:nvPr/>
        </p:nvSpPr>
        <p:spPr>
          <a:xfrm>
            <a:off x="4886703" y="2538228"/>
            <a:ext cx="838236"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5BCA6A-D84F-9C44-A702-E66EA33FE506}"/>
              </a:ext>
            </a:extLst>
          </p:cNvPr>
          <p:cNvSpPr txBox="1"/>
          <p:nvPr/>
        </p:nvSpPr>
        <p:spPr>
          <a:xfrm>
            <a:off x="9602911" y="3296922"/>
            <a:ext cx="2135426" cy="1077218"/>
          </a:xfrm>
          <a:prstGeom prst="rect">
            <a:avLst/>
          </a:prstGeom>
          <a:noFill/>
        </p:spPr>
        <p:txBody>
          <a:bodyPr wrap="square" rtlCol="0">
            <a:spAutoFit/>
          </a:bodyPr>
          <a:lstStyle/>
          <a:p>
            <a:pPr algn="ctr"/>
            <a:r>
              <a:rPr lang="en-US" sz="1600" b="1" dirty="0">
                <a:solidFill>
                  <a:srgbClr val="FF0000"/>
                </a:solidFill>
              </a:rPr>
              <a:t>Use current Rotary Club address. Grant checks will be sent to this address</a:t>
            </a:r>
          </a:p>
        </p:txBody>
      </p:sp>
      <p:cxnSp>
        <p:nvCxnSpPr>
          <p:cNvPr id="9" name="Straight Arrow Connector 8">
            <a:extLst>
              <a:ext uri="{FF2B5EF4-FFF2-40B4-BE49-F238E27FC236}">
                <a16:creationId xmlns:a16="http://schemas.microsoft.com/office/drawing/2014/main" id="{FE228BA0-6A4D-9840-96E2-F17DD5F6306F}"/>
              </a:ext>
            </a:extLst>
          </p:cNvPr>
          <p:cNvCxnSpPr>
            <a:cxnSpLocks/>
          </p:cNvCxnSpPr>
          <p:nvPr/>
        </p:nvCxnSpPr>
        <p:spPr>
          <a:xfrm flipH="1">
            <a:off x="5433392" y="3790211"/>
            <a:ext cx="4081668" cy="18041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0644C24-A896-E148-B11D-C46DD7452D2A}"/>
              </a:ext>
            </a:extLst>
          </p:cNvPr>
          <p:cNvCxnSpPr>
            <a:cxnSpLocks/>
          </p:cNvCxnSpPr>
          <p:nvPr/>
        </p:nvCxnSpPr>
        <p:spPr>
          <a:xfrm flipH="1">
            <a:off x="5433392" y="5834473"/>
            <a:ext cx="4081668" cy="18041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397A17-4C76-6946-8318-B03DD3EB1143}"/>
              </a:ext>
            </a:extLst>
          </p:cNvPr>
          <p:cNvSpPr txBox="1"/>
          <p:nvPr/>
        </p:nvSpPr>
        <p:spPr>
          <a:xfrm>
            <a:off x="9659007" y="5044343"/>
            <a:ext cx="2135426" cy="1477328"/>
          </a:xfrm>
          <a:prstGeom prst="rect">
            <a:avLst/>
          </a:prstGeom>
          <a:noFill/>
        </p:spPr>
        <p:txBody>
          <a:bodyPr wrap="square" rtlCol="0">
            <a:spAutoFit/>
          </a:bodyPr>
          <a:lstStyle/>
          <a:p>
            <a:r>
              <a:rPr lang="en-US" dirty="0"/>
              <a:t>Detailed description about your grant request goes here and in the next few sections below.</a:t>
            </a:r>
          </a:p>
        </p:txBody>
      </p:sp>
      <p:sp>
        <p:nvSpPr>
          <p:cNvPr id="11" name="Rectangle 10">
            <a:extLst>
              <a:ext uri="{FF2B5EF4-FFF2-40B4-BE49-F238E27FC236}">
                <a16:creationId xmlns:a16="http://schemas.microsoft.com/office/drawing/2014/main" id="{2A616FC7-F7AA-780C-D6C9-88947067BE89}"/>
              </a:ext>
            </a:extLst>
          </p:cNvPr>
          <p:cNvSpPr/>
          <p:nvPr/>
        </p:nvSpPr>
        <p:spPr>
          <a:xfrm>
            <a:off x="5024038" y="1619266"/>
            <a:ext cx="700901" cy="17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6DD2A8-38CB-6849-B23C-F495F9128C53}"/>
              </a:ext>
            </a:extLst>
          </p:cNvPr>
          <p:cNvSpPr>
            <a:spLocks noGrp="1"/>
          </p:cNvSpPr>
          <p:nvPr>
            <p:ph type="sldNum" sz="quarter" idx="12"/>
          </p:nvPr>
        </p:nvSpPr>
        <p:spPr/>
        <p:txBody>
          <a:bodyPr/>
          <a:lstStyle/>
          <a:p>
            <a:fld id="{6405CE88-A4C8-9945-BA63-FF2EC6B0362D}" type="slidenum">
              <a:rPr lang="en-US" smtClean="0"/>
              <a:pPr/>
              <a:t>2</a:t>
            </a:fld>
            <a:endParaRPr lang="en-US" dirty="0"/>
          </a:p>
        </p:txBody>
      </p:sp>
      <p:sp>
        <p:nvSpPr>
          <p:cNvPr id="3" name="TextBox 2">
            <a:extLst>
              <a:ext uri="{FF2B5EF4-FFF2-40B4-BE49-F238E27FC236}">
                <a16:creationId xmlns:a16="http://schemas.microsoft.com/office/drawing/2014/main" id="{FB120F13-C42B-FF48-8470-574E9ECAC6B2}"/>
              </a:ext>
            </a:extLst>
          </p:cNvPr>
          <p:cNvSpPr txBox="1"/>
          <p:nvPr/>
        </p:nvSpPr>
        <p:spPr>
          <a:xfrm>
            <a:off x="4145629" y="1364135"/>
            <a:ext cx="3990455" cy="5201424"/>
          </a:xfrm>
          <a:prstGeom prst="rect">
            <a:avLst/>
          </a:prstGeom>
          <a:noFill/>
        </p:spPr>
        <p:txBody>
          <a:bodyPr wrap="square" rtlCol="0">
            <a:spAutoFit/>
          </a:bodyPr>
          <a:lstStyle/>
          <a:p>
            <a:pPr marL="285750" indent="-285750">
              <a:buFont typeface="Arial" charset="0"/>
              <a:buChar char="•"/>
            </a:pPr>
            <a:r>
              <a:rPr lang="en-US" sz="3000" b="1" dirty="0">
                <a:solidFill>
                  <a:srgbClr val="005493"/>
                </a:solidFill>
                <a:latin typeface="Arial" charset="0"/>
                <a:ea typeface="Arial" charset="0"/>
                <a:cs typeface="Arial" charset="0"/>
              </a:rPr>
              <a:t>General Overview</a:t>
            </a:r>
          </a:p>
          <a:p>
            <a:pPr marL="285750" indent="-285750">
              <a:buFont typeface="Arial" charset="0"/>
              <a:buChar char="•"/>
            </a:pPr>
            <a:r>
              <a:rPr lang="en-US" sz="3000" b="1" dirty="0">
                <a:solidFill>
                  <a:srgbClr val="005493"/>
                </a:solidFill>
                <a:latin typeface="Arial" charset="0"/>
                <a:ea typeface="Arial" charset="0"/>
                <a:cs typeface="Arial" charset="0"/>
              </a:rPr>
              <a:t>Critical Dates</a:t>
            </a:r>
          </a:p>
          <a:p>
            <a:pPr marL="285750" indent="-285750">
              <a:buFont typeface="Arial" charset="0"/>
              <a:buChar char="•"/>
            </a:pPr>
            <a:r>
              <a:rPr lang="en-US" sz="3000" b="1" dirty="0">
                <a:solidFill>
                  <a:srgbClr val="005493"/>
                </a:solidFill>
                <a:latin typeface="Arial" charset="0"/>
                <a:ea typeface="Arial" charset="0"/>
                <a:cs typeface="Arial" charset="0"/>
              </a:rPr>
              <a:t>Login to </a:t>
            </a:r>
            <a:r>
              <a:rPr lang="en-US" sz="3000" b="1" dirty="0" err="1">
                <a:solidFill>
                  <a:srgbClr val="005493"/>
                </a:solidFill>
                <a:latin typeface="Arial" charset="0"/>
                <a:ea typeface="Arial" charset="0"/>
                <a:cs typeface="Arial" charset="0"/>
              </a:rPr>
              <a:t>DACdb</a:t>
            </a:r>
            <a:endParaRPr lang="en-US" sz="3000" b="1" dirty="0">
              <a:solidFill>
                <a:srgbClr val="005493"/>
              </a:solidFill>
              <a:latin typeface="Arial" charset="0"/>
              <a:ea typeface="Arial" charset="0"/>
              <a:cs typeface="Arial" charset="0"/>
            </a:endParaRPr>
          </a:p>
          <a:p>
            <a:r>
              <a:rPr lang="en-US" sz="3600" dirty="0">
                <a:solidFill>
                  <a:srgbClr val="005493"/>
                </a:solidFill>
                <a:latin typeface="Arial" charset="0"/>
                <a:ea typeface="Arial" charset="0"/>
                <a:cs typeface="Arial" charset="0"/>
              </a:rPr>
              <a:t>   	</a:t>
            </a:r>
            <a:r>
              <a:rPr lang="en-US" sz="2800" dirty="0">
                <a:solidFill>
                  <a:srgbClr val="005493"/>
                </a:solidFill>
                <a:latin typeface="Arial" charset="0"/>
                <a:ea typeface="Arial" charset="0"/>
                <a:cs typeface="Arial" charset="0"/>
              </a:rPr>
              <a:t>Details tab</a:t>
            </a:r>
          </a:p>
          <a:p>
            <a:r>
              <a:rPr lang="en-US" sz="2800" dirty="0">
                <a:solidFill>
                  <a:srgbClr val="005493"/>
                </a:solidFill>
                <a:latin typeface="Arial" charset="0"/>
                <a:ea typeface="Arial" charset="0"/>
                <a:cs typeface="Arial" charset="0"/>
              </a:rPr>
              <a:t>   	Contacts tab</a:t>
            </a:r>
          </a:p>
          <a:p>
            <a:r>
              <a:rPr lang="en-US" sz="2800" dirty="0">
                <a:solidFill>
                  <a:srgbClr val="005493"/>
                </a:solidFill>
                <a:latin typeface="Arial" charset="0"/>
                <a:ea typeface="Arial" charset="0"/>
                <a:cs typeface="Arial" charset="0"/>
              </a:rPr>
              <a:t>   	Application tab</a:t>
            </a:r>
          </a:p>
          <a:p>
            <a:r>
              <a:rPr lang="en-US" sz="2800" dirty="0">
                <a:solidFill>
                  <a:srgbClr val="005493"/>
                </a:solidFill>
                <a:latin typeface="Arial" charset="0"/>
                <a:ea typeface="Arial" charset="0"/>
                <a:cs typeface="Arial" charset="0"/>
              </a:rPr>
              <a:t>   	Budget tab</a:t>
            </a:r>
          </a:p>
          <a:p>
            <a:r>
              <a:rPr lang="en-US" sz="2800" dirty="0">
                <a:solidFill>
                  <a:srgbClr val="005493"/>
                </a:solidFill>
                <a:latin typeface="Arial" charset="0"/>
                <a:ea typeface="Arial" charset="0"/>
                <a:cs typeface="Arial" charset="0"/>
              </a:rPr>
              <a:t>   	Documents tab</a:t>
            </a:r>
          </a:p>
          <a:p>
            <a:r>
              <a:rPr lang="en-US" sz="2800" dirty="0">
                <a:solidFill>
                  <a:srgbClr val="005493"/>
                </a:solidFill>
                <a:latin typeface="Arial" charset="0"/>
                <a:ea typeface="Arial" charset="0"/>
                <a:cs typeface="Arial" charset="0"/>
              </a:rPr>
              <a:t>   	Signatures</a:t>
            </a:r>
          </a:p>
          <a:p>
            <a:r>
              <a:rPr lang="en-US" sz="2800" dirty="0">
                <a:solidFill>
                  <a:srgbClr val="005493"/>
                </a:solidFill>
                <a:latin typeface="Arial" charset="0"/>
                <a:ea typeface="Arial" charset="0"/>
                <a:cs typeface="Arial" charset="0"/>
              </a:rPr>
              <a:t>   	Final Report tab</a:t>
            </a:r>
          </a:p>
          <a:p>
            <a:pPr marL="285750" indent="-285750">
              <a:buFont typeface="Arial" charset="0"/>
              <a:buChar char="•"/>
            </a:pPr>
            <a:endParaRPr lang="en-US" sz="3200" b="1" dirty="0">
              <a:solidFill>
                <a:srgbClr val="005493"/>
              </a:solidFill>
              <a:latin typeface="Arial" charset="0"/>
              <a:ea typeface="Arial" charset="0"/>
              <a:cs typeface="Arial" charset="0"/>
            </a:endParaRPr>
          </a:p>
        </p:txBody>
      </p:sp>
      <p:sp>
        <p:nvSpPr>
          <p:cNvPr id="4" name="Subtitle 2">
            <a:extLst>
              <a:ext uri="{FF2B5EF4-FFF2-40B4-BE49-F238E27FC236}">
                <a16:creationId xmlns:a16="http://schemas.microsoft.com/office/drawing/2014/main" id="{830354E2-9835-4448-9A50-151D244EB90C}"/>
              </a:ext>
            </a:extLst>
          </p:cNvPr>
          <p:cNvSpPr txBox="1">
            <a:spLocks/>
          </p:cNvSpPr>
          <p:nvPr/>
        </p:nvSpPr>
        <p:spPr>
          <a:xfrm>
            <a:off x="1375410" y="540360"/>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District Grant Qualification Topics</a:t>
            </a:r>
          </a:p>
        </p:txBody>
      </p:sp>
    </p:spTree>
    <p:extLst>
      <p:ext uri="{BB962C8B-B14F-4D97-AF65-F5344CB8AC3E}">
        <p14:creationId xmlns:p14="http://schemas.microsoft.com/office/powerpoint/2010/main" val="407789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866ECD-E281-C740-B11E-CB0CF7B2F5FC}"/>
              </a:ext>
            </a:extLst>
          </p:cNvPr>
          <p:cNvPicPr>
            <a:picLocks noChangeAspect="1"/>
          </p:cNvPicPr>
          <p:nvPr/>
        </p:nvPicPr>
        <p:blipFill>
          <a:blip r:embed="rId2"/>
          <a:stretch>
            <a:fillRect/>
          </a:stretch>
        </p:blipFill>
        <p:spPr>
          <a:xfrm>
            <a:off x="2615488" y="1507925"/>
            <a:ext cx="7163713" cy="5055788"/>
          </a:xfrm>
          <a:prstGeom prst="rect">
            <a:avLst/>
          </a:prstGeom>
        </p:spPr>
      </p:pic>
      <p:sp>
        <p:nvSpPr>
          <p:cNvPr id="4" name="Slide Number Placeholder 3">
            <a:extLst>
              <a:ext uri="{FF2B5EF4-FFF2-40B4-BE49-F238E27FC236}">
                <a16:creationId xmlns:a16="http://schemas.microsoft.com/office/drawing/2014/main" id="{A54858AE-E79C-0848-A15B-EA8A3D77B66B}"/>
              </a:ext>
            </a:extLst>
          </p:cNvPr>
          <p:cNvSpPr>
            <a:spLocks noGrp="1"/>
          </p:cNvSpPr>
          <p:nvPr>
            <p:ph type="sldNum" sz="quarter" idx="12"/>
          </p:nvPr>
        </p:nvSpPr>
        <p:spPr/>
        <p:txBody>
          <a:bodyPr/>
          <a:lstStyle/>
          <a:p>
            <a:fld id="{6405CE88-A4C8-9945-BA63-FF2EC6B0362D}" type="slidenum">
              <a:rPr lang="en-US" smtClean="0"/>
              <a:pPr/>
              <a:t>20</a:t>
            </a:fld>
            <a:endParaRPr lang="en-US" dirty="0"/>
          </a:p>
        </p:txBody>
      </p:sp>
      <p:sp>
        <p:nvSpPr>
          <p:cNvPr id="5" name="TextBox 4">
            <a:extLst>
              <a:ext uri="{FF2B5EF4-FFF2-40B4-BE49-F238E27FC236}">
                <a16:creationId xmlns:a16="http://schemas.microsoft.com/office/drawing/2014/main" id="{4A4E38DE-0F01-8845-BFE0-01DBB3CC6358}"/>
              </a:ext>
            </a:extLst>
          </p:cNvPr>
          <p:cNvSpPr txBox="1"/>
          <p:nvPr/>
        </p:nvSpPr>
        <p:spPr>
          <a:xfrm>
            <a:off x="914400" y="316624"/>
            <a:ext cx="10163503" cy="954107"/>
          </a:xfrm>
          <a:prstGeom prst="rect">
            <a:avLst/>
          </a:prstGeom>
          <a:noFill/>
        </p:spPr>
        <p:txBody>
          <a:bodyPr wrap="square" rtlCol="0">
            <a:spAutoFit/>
          </a:bodyPr>
          <a:lstStyle/>
          <a:p>
            <a:pPr algn="ctr"/>
            <a:r>
              <a:rPr lang="en-US" sz="2800" b="1" dirty="0">
                <a:solidFill>
                  <a:srgbClr val="005493"/>
                </a:solidFill>
                <a:latin typeface="Arial" charset="0"/>
                <a:ea typeface="Arial" charset="0"/>
                <a:cs typeface="Arial" charset="0"/>
              </a:rPr>
              <a:t>Application tab </a:t>
            </a:r>
            <a:r>
              <a:rPr lang="en-US" sz="2800" dirty="0">
                <a:solidFill>
                  <a:srgbClr val="005493"/>
                </a:solidFill>
                <a:latin typeface="Arial" charset="0"/>
                <a:ea typeface="Arial" charset="0"/>
                <a:cs typeface="Arial" charset="0"/>
              </a:rPr>
              <a:t>continues with these sections…</a:t>
            </a:r>
          </a:p>
          <a:p>
            <a:pPr algn="ctr"/>
            <a:r>
              <a:rPr lang="en-US" sz="2800" dirty="0">
                <a:solidFill>
                  <a:srgbClr val="005493"/>
                </a:solidFill>
                <a:latin typeface="Arial" charset="0"/>
                <a:ea typeface="Arial" charset="0"/>
                <a:cs typeface="Arial" charset="0"/>
              </a:rPr>
              <a:t>Make sure all sections with a </a:t>
            </a:r>
            <a:r>
              <a:rPr lang="en-US" sz="2800" dirty="0">
                <a:solidFill>
                  <a:srgbClr val="FF0000"/>
                </a:solidFill>
                <a:latin typeface="Arial" charset="0"/>
                <a:ea typeface="Arial" charset="0"/>
                <a:cs typeface="Arial" charset="0"/>
              </a:rPr>
              <a:t>red*</a:t>
            </a:r>
            <a:r>
              <a:rPr lang="en-US" sz="2800" dirty="0">
                <a:solidFill>
                  <a:srgbClr val="005493"/>
                </a:solidFill>
                <a:latin typeface="Arial" charset="0"/>
                <a:ea typeface="Arial" charset="0"/>
                <a:cs typeface="Arial" charset="0"/>
              </a:rPr>
              <a:t> are filled. Click</a:t>
            </a:r>
            <a:r>
              <a:rPr lang="en-US" sz="2800" dirty="0">
                <a:solidFill>
                  <a:srgbClr val="005493"/>
                </a:solidFill>
                <a:highlight>
                  <a:srgbClr val="FFFF00"/>
                </a:highlight>
                <a:latin typeface="Arial" charset="0"/>
                <a:ea typeface="Arial" charset="0"/>
                <a:cs typeface="Arial" charset="0"/>
              </a:rPr>
              <a:t> </a:t>
            </a:r>
            <a:r>
              <a:rPr lang="en-US" sz="2800" b="1" dirty="0">
                <a:solidFill>
                  <a:srgbClr val="005493"/>
                </a:solidFill>
                <a:highlight>
                  <a:srgbClr val="FFFF00"/>
                </a:highlight>
                <a:latin typeface="Arial" charset="0"/>
                <a:ea typeface="Arial" charset="0"/>
                <a:cs typeface="Arial" charset="0"/>
              </a:rPr>
              <a:t>SAVE</a:t>
            </a:r>
            <a:r>
              <a:rPr lang="en-US" sz="2800" dirty="0">
                <a:solidFill>
                  <a:srgbClr val="005493"/>
                </a:solidFill>
                <a:highlight>
                  <a:srgbClr val="FFFF00"/>
                </a:highlight>
                <a:latin typeface="Arial" charset="0"/>
                <a:ea typeface="Arial" charset="0"/>
                <a:cs typeface="Arial" charset="0"/>
              </a:rPr>
              <a:t> </a:t>
            </a:r>
            <a:r>
              <a:rPr lang="en-US" sz="2800" dirty="0">
                <a:solidFill>
                  <a:srgbClr val="005493"/>
                </a:solidFill>
                <a:latin typeface="Arial" charset="0"/>
                <a:ea typeface="Arial" charset="0"/>
                <a:cs typeface="Arial" charset="0"/>
              </a:rPr>
              <a:t>often.</a:t>
            </a:r>
          </a:p>
        </p:txBody>
      </p:sp>
      <p:cxnSp>
        <p:nvCxnSpPr>
          <p:cNvPr id="6" name="Straight Arrow Connector 5">
            <a:extLst>
              <a:ext uri="{FF2B5EF4-FFF2-40B4-BE49-F238E27FC236}">
                <a16:creationId xmlns:a16="http://schemas.microsoft.com/office/drawing/2014/main" id="{64BEB56B-9434-444E-B33C-F92717375740}"/>
              </a:ext>
            </a:extLst>
          </p:cNvPr>
          <p:cNvCxnSpPr>
            <a:cxnSpLocks/>
          </p:cNvCxnSpPr>
          <p:nvPr/>
        </p:nvCxnSpPr>
        <p:spPr>
          <a:xfrm flipH="1">
            <a:off x="5349310" y="6113709"/>
            <a:ext cx="4081668" cy="18041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DC856D0-E8B2-4B48-BE6D-F9BECD2BEA12}"/>
              </a:ext>
            </a:extLst>
          </p:cNvPr>
          <p:cNvSpPr txBox="1"/>
          <p:nvPr/>
        </p:nvSpPr>
        <p:spPr>
          <a:xfrm>
            <a:off x="9576512" y="4816798"/>
            <a:ext cx="2135426" cy="1477328"/>
          </a:xfrm>
          <a:prstGeom prst="rect">
            <a:avLst/>
          </a:prstGeom>
          <a:noFill/>
        </p:spPr>
        <p:txBody>
          <a:bodyPr wrap="square" rtlCol="0">
            <a:spAutoFit/>
          </a:bodyPr>
          <a:lstStyle/>
          <a:p>
            <a:r>
              <a:rPr lang="en-US" dirty="0"/>
              <a:t>This could be a school, a non-profit, or another organization working with you.</a:t>
            </a:r>
          </a:p>
        </p:txBody>
      </p:sp>
    </p:spTree>
    <p:extLst>
      <p:ext uri="{BB962C8B-B14F-4D97-AF65-F5344CB8AC3E}">
        <p14:creationId xmlns:p14="http://schemas.microsoft.com/office/powerpoint/2010/main" val="426628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427E6D-F1F2-BA48-A7D8-7DE0719E223E}"/>
              </a:ext>
            </a:extLst>
          </p:cNvPr>
          <p:cNvPicPr>
            <a:picLocks noChangeAspect="1"/>
          </p:cNvPicPr>
          <p:nvPr/>
        </p:nvPicPr>
        <p:blipFill>
          <a:blip r:embed="rId2"/>
          <a:stretch>
            <a:fillRect/>
          </a:stretch>
        </p:blipFill>
        <p:spPr>
          <a:xfrm>
            <a:off x="2221642" y="1605473"/>
            <a:ext cx="7972426" cy="4884009"/>
          </a:xfrm>
          <a:prstGeom prst="rect">
            <a:avLst/>
          </a:prstGeom>
        </p:spPr>
      </p:pic>
      <p:sp>
        <p:nvSpPr>
          <p:cNvPr id="4" name="Slide Number Placeholder 3">
            <a:extLst>
              <a:ext uri="{FF2B5EF4-FFF2-40B4-BE49-F238E27FC236}">
                <a16:creationId xmlns:a16="http://schemas.microsoft.com/office/drawing/2014/main" id="{7B2175E4-24EA-154B-93B9-E9782580C631}"/>
              </a:ext>
            </a:extLst>
          </p:cNvPr>
          <p:cNvSpPr>
            <a:spLocks noGrp="1"/>
          </p:cNvSpPr>
          <p:nvPr>
            <p:ph type="sldNum" sz="quarter" idx="12"/>
          </p:nvPr>
        </p:nvSpPr>
        <p:spPr/>
        <p:txBody>
          <a:bodyPr/>
          <a:lstStyle/>
          <a:p>
            <a:fld id="{6405CE88-A4C8-9945-BA63-FF2EC6B0362D}" type="slidenum">
              <a:rPr lang="en-US" smtClean="0"/>
              <a:pPr/>
              <a:t>21</a:t>
            </a:fld>
            <a:endParaRPr lang="en-US" dirty="0"/>
          </a:p>
        </p:txBody>
      </p:sp>
      <p:sp>
        <p:nvSpPr>
          <p:cNvPr id="5" name="TextBox 4">
            <a:extLst>
              <a:ext uri="{FF2B5EF4-FFF2-40B4-BE49-F238E27FC236}">
                <a16:creationId xmlns:a16="http://schemas.microsoft.com/office/drawing/2014/main" id="{42F3D049-403A-6146-AC66-9AE0190B1B38}"/>
              </a:ext>
            </a:extLst>
          </p:cNvPr>
          <p:cNvSpPr txBox="1"/>
          <p:nvPr/>
        </p:nvSpPr>
        <p:spPr>
          <a:xfrm>
            <a:off x="630967" y="320427"/>
            <a:ext cx="11153775" cy="1061829"/>
          </a:xfrm>
          <a:prstGeom prst="rect">
            <a:avLst/>
          </a:prstGeom>
          <a:noFill/>
        </p:spPr>
        <p:txBody>
          <a:bodyPr wrap="square" rtlCol="0">
            <a:spAutoFit/>
          </a:bodyPr>
          <a:lstStyle/>
          <a:p>
            <a:pPr algn="ctr"/>
            <a:r>
              <a:rPr lang="en-US" sz="2100" dirty="0">
                <a:solidFill>
                  <a:srgbClr val="005493"/>
                </a:solidFill>
                <a:latin typeface="Arial" charset="0"/>
                <a:ea typeface="Arial" charset="0"/>
                <a:cs typeface="Arial" charset="0"/>
              </a:rPr>
              <a:t>Pay attention to the </a:t>
            </a:r>
            <a:r>
              <a:rPr lang="en-US" sz="2100" b="1" dirty="0">
                <a:solidFill>
                  <a:srgbClr val="005493"/>
                </a:solidFill>
                <a:latin typeface="Arial" charset="0"/>
                <a:ea typeface="Arial" charset="0"/>
                <a:cs typeface="Arial" charset="0"/>
              </a:rPr>
              <a:t>Club Statement of Agreement</a:t>
            </a:r>
            <a:r>
              <a:rPr lang="en-US" sz="2100" dirty="0">
                <a:solidFill>
                  <a:srgbClr val="005493"/>
                </a:solidFill>
                <a:latin typeface="Arial" charset="0"/>
                <a:ea typeface="Arial" charset="0"/>
                <a:cs typeface="Arial" charset="0"/>
              </a:rPr>
              <a:t> and </a:t>
            </a:r>
            <a:r>
              <a:rPr lang="en-US" sz="2100" b="1" dirty="0">
                <a:solidFill>
                  <a:srgbClr val="005493"/>
                </a:solidFill>
                <a:latin typeface="Arial" charset="0"/>
                <a:ea typeface="Arial" charset="0"/>
                <a:cs typeface="Arial" charset="0"/>
              </a:rPr>
              <a:t>TRF Policies</a:t>
            </a:r>
            <a:r>
              <a:rPr lang="en-US" sz="2100" dirty="0">
                <a:solidFill>
                  <a:srgbClr val="005493"/>
                </a:solidFill>
                <a:latin typeface="Arial" charset="0"/>
                <a:ea typeface="Arial" charset="0"/>
                <a:cs typeface="Arial" charset="0"/>
              </a:rPr>
              <a:t> and check the boxes to affirm your understand your club’s obligations. This is your Memorandum of Understanding with Rotary that you will follow the rules regarding grant funds. Click </a:t>
            </a:r>
            <a:r>
              <a:rPr lang="en-US" sz="2100" b="1" dirty="0">
                <a:solidFill>
                  <a:srgbClr val="005493"/>
                </a:solidFill>
                <a:highlight>
                  <a:srgbClr val="FFFF00"/>
                </a:highlight>
                <a:latin typeface="Arial" charset="0"/>
                <a:ea typeface="Arial" charset="0"/>
                <a:cs typeface="Arial" charset="0"/>
              </a:rPr>
              <a:t>SAVE</a:t>
            </a:r>
            <a:r>
              <a:rPr lang="en-US" sz="2100" dirty="0">
                <a:solidFill>
                  <a:srgbClr val="005493"/>
                </a:solidFill>
                <a:latin typeface="Arial" charset="0"/>
                <a:ea typeface="Arial" charset="0"/>
                <a:cs typeface="Arial" charset="0"/>
              </a:rPr>
              <a:t>.</a:t>
            </a:r>
          </a:p>
        </p:txBody>
      </p:sp>
      <p:sp>
        <p:nvSpPr>
          <p:cNvPr id="2" name="Flowchart: Sequential Access Storage 1">
            <a:extLst>
              <a:ext uri="{FF2B5EF4-FFF2-40B4-BE49-F238E27FC236}">
                <a16:creationId xmlns:a16="http://schemas.microsoft.com/office/drawing/2014/main" id="{38E88373-BDB5-4D55-A161-B26E0D4275E5}"/>
              </a:ext>
            </a:extLst>
          </p:cNvPr>
          <p:cNvSpPr/>
          <p:nvPr/>
        </p:nvSpPr>
        <p:spPr>
          <a:xfrm>
            <a:off x="8882743" y="3060441"/>
            <a:ext cx="2705877" cy="24680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page replaces the MOU that was formerly required of clubs during grant qualification.</a:t>
            </a:r>
          </a:p>
        </p:txBody>
      </p:sp>
    </p:spTree>
    <p:extLst>
      <p:ext uri="{BB962C8B-B14F-4D97-AF65-F5344CB8AC3E}">
        <p14:creationId xmlns:p14="http://schemas.microsoft.com/office/powerpoint/2010/main" val="376508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24242-C81F-A244-9270-EDCA7F2F61E1}"/>
              </a:ext>
            </a:extLst>
          </p:cNvPr>
          <p:cNvPicPr>
            <a:picLocks noChangeAspect="1"/>
          </p:cNvPicPr>
          <p:nvPr/>
        </p:nvPicPr>
        <p:blipFill>
          <a:blip r:embed="rId2"/>
          <a:stretch>
            <a:fillRect/>
          </a:stretch>
        </p:blipFill>
        <p:spPr>
          <a:xfrm>
            <a:off x="2373307" y="1394414"/>
            <a:ext cx="7784447" cy="4905608"/>
          </a:xfrm>
          <a:prstGeom prst="rect">
            <a:avLst/>
          </a:prstGeom>
        </p:spPr>
      </p:pic>
      <p:sp>
        <p:nvSpPr>
          <p:cNvPr id="4" name="Slide Number Placeholder 3">
            <a:extLst>
              <a:ext uri="{FF2B5EF4-FFF2-40B4-BE49-F238E27FC236}">
                <a16:creationId xmlns:a16="http://schemas.microsoft.com/office/drawing/2014/main" id="{D3CDC25E-036C-EE45-BA5B-075908E06240}"/>
              </a:ext>
            </a:extLst>
          </p:cNvPr>
          <p:cNvSpPr>
            <a:spLocks noGrp="1"/>
          </p:cNvSpPr>
          <p:nvPr>
            <p:ph type="sldNum" sz="quarter" idx="12"/>
          </p:nvPr>
        </p:nvSpPr>
        <p:spPr/>
        <p:txBody>
          <a:bodyPr/>
          <a:lstStyle/>
          <a:p>
            <a:fld id="{6405CE88-A4C8-9945-BA63-FF2EC6B0362D}" type="slidenum">
              <a:rPr lang="en-US" smtClean="0"/>
              <a:pPr/>
              <a:t>22</a:t>
            </a:fld>
            <a:endParaRPr lang="en-US" dirty="0"/>
          </a:p>
        </p:txBody>
      </p:sp>
      <p:sp>
        <p:nvSpPr>
          <p:cNvPr id="5" name="TextBox 4">
            <a:extLst>
              <a:ext uri="{FF2B5EF4-FFF2-40B4-BE49-F238E27FC236}">
                <a16:creationId xmlns:a16="http://schemas.microsoft.com/office/drawing/2014/main" id="{7EA9D04F-FE9E-F443-9A87-AD9B975FABB7}"/>
              </a:ext>
            </a:extLst>
          </p:cNvPr>
          <p:cNvSpPr txBox="1"/>
          <p:nvPr/>
        </p:nvSpPr>
        <p:spPr>
          <a:xfrm>
            <a:off x="2039430" y="301625"/>
            <a:ext cx="8452202" cy="954107"/>
          </a:xfrm>
          <a:prstGeom prst="rect">
            <a:avLst/>
          </a:prstGeom>
          <a:noFill/>
        </p:spPr>
        <p:txBody>
          <a:bodyPr wrap="square" rtlCol="0">
            <a:spAutoFit/>
          </a:bodyPr>
          <a:lstStyle/>
          <a:p>
            <a:pPr algn="ctr"/>
            <a:r>
              <a:rPr lang="en-US" sz="2800" dirty="0">
                <a:solidFill>
                  <a:srgbClr val="005493"/>
                </a:solidFill>
                <a:latin typeface="Arial" charset="0"/>
                <a:ea typeface="Arial" charset="0"/>
                <a:cs typeface="Arial" charset="0"/>
              </a:rPr>
              <a:t>Next, complete the </a:t>
            </a:r>
            <a:r>
              <a:rPr lang="en-US" sz="2800" b="1" dirty="0">
                <a:solidFill>
                  <a:srgbClr val="005493"/>
                </a:solidFill>
                <a:latin typeface="Arial" charset="0"/>
                <a:ea typeface="Arial" charset="0"/>
                <a:cs typeface="Arial" charset="0"/>
              </a:rPr>
              <a:t>Budget tab</a:t>
            </a:r>
            <a:r>
              <a:rPr lang="en-US" sz="2800" dirty="0">
                <a:solidFill>
                  <a:srgbClr val="005493"/>
                </a:solidFill>
                <a:latin typeface="Arial" charset="0"/>
                <a:ea typeface="Arial" charset="0"/>
                <a:cs typeface="Arial" charset="0"/>
              </a:rPr>
              <a:t>. Click </a:t>
            </a:r>
            <a:r>
              <a:rPr lang="en-US" sz="2800" dirty="0">
                <a:solidFill>
                  <a:srgbClr val="005493"/>
                </a:solidFill>
                <a:highlight>
                  <a:srgbClr val="FFFF00"/>
                </a:highlight>
                <a:latin typeface="Arial" charset="0"/>
                <a:ea typeface="Arial" charset="0"/>
                <a:cs typeface="Arial" charset="0"/>
              </a:rPr>
              <a:t> </a:t>
            </a:r>
            <a:r>
              <a:rPr lang="en-US" sz="2800" b="1" dirty="0">
                <a:solidFill>
                  <a:srgbClr val="005493"/>
                </a:solidFill>
                <a:highlight>
                  <a:srgbClr val="FFFF00"/>
                </a:highlight>
                <a:latin typeface="Arial" charset="0"/>
                <a:ea typeface="Arial" charset="0"/>
                <a:cs typeface="Arial" charset="0"/>
              </a:rPr>
              <a:t>Add Income Source</a:t>
            </a:r>
            <a:r>
              <a:rPr lang="en-US" sz="2800" b="1" dirty="0">
                <a:solidFill>
                  <a:srgbClr val="005493"/>
                </a:solidFill>
                <a:latin typeface="Arial" charset="0"/>
                <a:ea typeface="Arial" charset="0"/>
                <a:cs typeface="Arial" charset="0"/>
              </a:rPr>
              <a:t> </a:t>
            </a:r>
            <a:r>
              <a:rPr lang="en-US" sz="2800" dirty="0">
                <a:solidFill>
                  <a:srgbClr val="005493"/>
                </a:solidFill>
                <a:latin typeface="Arial" charset="0"/>
                <a:ea typeface="Arial" charset="0"/>
                <a:cs typeface="Arial" charset="0"/>
              </a:rPr>
              <a:t>to enter income items.</a:t>
            </a:r>
          </a:p>
        </p:txBody>
      </p:sp>
      <p:sp>
        <p:nvSpPr>
          <p:cNvPr id="6" name="Oval 5">
            <a:extLst>
              <a:ext uri="{FF2B5EF4-FFF2-40B4-BE49-F238E27FC236}">
                <a16:creationId xmlns:a16="http://schemas.microsoft.com/office/drawing/2014/main" id="{2266B170-D3F7-154B-97CB-2B3741B6DBF1}"/>
              </a:ext>
            </a:extLst>
          </p:cNvPr>
          <p:cNvSpPr/>
          <p:nvPr/>
        </p:nvSpPr>
        <p:spPr>
          <a:xfrm>
            <a:off x="5499962" y="2584382"/>
            <a:ext cx="745470"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33BBBDF-04B2-9B43-F693-84352597DFCD}"/>
              </a:ext>
            </a:extLst>
          </p:cNvPr>
          <p:cNvSpPr/>
          <p:nvPr/>
        </p:nvSpPr>
        <p:spPr>
          <a:xfrm>
            <a:off x="4816549" y="1394414"/>
            <a:ext cx="818707" cy="24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03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07E0B8-EC8D-4740-8445-66F414744775}"/>
              </a:ext>
            </a:extLst>
          </p:cNvPr>
          <p:cNvPicPr>
            <a:picLocks noChangeAspect="1"/>
          </p:cNvPicPr>
          <p:nvPr/>
        </p:nvPicPr>
        <p:blipFill>
          <a:blip r:embed="rId2"/>
          <a:stretch>
            <a:fillRect/>
          </a:stretch>
        </p:blipFill>
        <p:spPr>
          <a:xfrm>
            <a:off x="2049461" y="2061555"/>
            <a:ext cx="8642350" cy="4488015"/>
          </a:xfrm>
          <a:prstGeom prst="rect">
            <a:avLst/>
          </a:prstGeom>
        </p:spPr>
      </p:pic>
      <p:sp>
        <p:nvSpPr>
          <p:cNvPr id="4" name="Slide Number Placeholder 3">
            <a:extLst>
              <a:ext uri="{FF2B5EF4-FFF2-40B4-BE49-F238E27FC236}">
                <a16:creationId xmlns:a16="http://schemas.microsoft.com/office/drawing/2014/main" id="{625F970E-F96D-524B-97AF-33F6B5866F8C}"/>
              </a:ext>
            </a:extLst>
          </p:cNvPr>
          <p:cNvSpPr>
            <a:spLocks noGrp="1"/>
          </p:cNvSpPr>
          <p:nvPr>
            <p:ph type="sldNum" sz="quarter" idx="12"/>
          </p:nvPr>
        </p:nvSpPr>
        <p:spPr/>
        <p:txBody>
          <a:bodyPr/>
          <a:lstStyle/>
          <a:p>
            <a:fld id="{6405CE88-A4C8-9945-BA63-FF2EC6B0362D}" type="slidenum">
              <a:rPr lang="en-US" smtClean="0"/>
              <a:pPr/>
              <a:t>23</a:t>
            </a:fld>
            <a:endParaRPr lang="en-US" dirty="0"/>
          </a:p>
        </p:txBody>
      </p:sp>
      <p:sp>
        <p:nvSpPr>
          <p:cNvPr id="5" name="TextBox 4">
            <a:extLst>
              <a:ext uri="{FF2B5EF4-FFF2-40B4-BE49-F238E27FC236}">
                <a16:creationId xmlns:a16="http://schemas.microsoft.com/office/drawing/2014/main" id="{CCAC34BF-2616-C949-A93D-0E2E519D709C}"/>
              </a:ext>
            </a:extLst>
          </p:cNvPr>
          <p:cNvSpPr txBox="1"/>
          <p:nvPr/>
        </p:nvSpPr>
        <p:spPr>
          <a:xfrm>
            <a:off x="1282262" y="808498"/>
            <a:ext cx="9995338" cy="830997"/>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Include the club’s requested DDF on one line. Put additional funds your club may be including on a second line. Click </a:t>
            </a:r>
            <a:r>
              <a:rPr lang="en-US" sz="2400" dirty="0">
                <a:solidFill>
                  <a:srgbClr val="005493"/>
                </a:solidFill>
                <a:highlight>
                  <a:srgbClr val="FFFF00"/>
                </a:highlight>
                <a:latin typeface="Arial" charset="0"/>
                <a:ea typeface="Arial" charset="0"/>
                <a:cs typeface="Arial" charset="0"/>
              </a:rPr>
              <a:t> </a:t>
            </a:r>
            <a:r>
              <a:rPr lang="en-US" sz="2400" b="1" dirty="0">
                <a:solidFill>
                  <a:srgbClr val="005493"/>
                </a:solidFill>
                <a:highlight>
                  <a:srgbClr val="FFFF00"/>
                </a:highlight>
                <a:latin typeface="Arial" charset="0"/>
                <a:ea typeface="Arial" charset="0"/>
                <a:cs typeface="Arial" charset="0"/>
              </a:rPr>
              <a:t>Add</a:t>
            </a:r>
            <a:r>
              <a:rPr lang="en-US" sz="2400" dirty="0">
                <a:solidFill>
                  <a:srgbClr val="005493"/>
                </a:solidFill>
                <a:latin typeface="Arial" charset="0"/>
                <a:ea typeface="Arial" charset="0"/>
                <a:cs typeface="Arial" charset="0"/>
              </a:rPr>
              <a:t> for each item.</a:t>
            </a:r>
          </a:p>
        </p:txBody>
      </p:sp>
      <p:sp>
        <p:nvSpPr>
          <p:cNvPr id="2" name="Rectangle 1">
            <a:extLst>
              <a:ext uri="{FF2B5EF4-FFF2-40B4-BE49-F238E27FC236}">
                <a16:creationId xmlns:a16="http://schemas.microsoft.com/office/drawing/2014/main" id="{BF0E5C06-9910-1FCA-0F1C-5A4A56B7D96E}"/>
              </a:ext>
            </a:extLst>
          </p:cNvPr>
          <p:cNvSpPr/>
          <p:nvPr/>
        </p:nvSpPr>
        <p:spPr>
          <a:xfrm>
            <a:off x="4497571" y="2061555"/>
            <a:ext cx="818707" cy="2441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65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C9C4F-161C-0341-BB52-CDE0979B64EF}"/>
              </a:ext>
            </a:extLst>
          </p:cNvPr>
          <p:cNvPicPr>
            <a:picLocks noChangeAspect="1"/>
          </p:cNvPicPr>
          <p:nvPr/>
        </p:nvPicPr>
        <p:blipFill>
          <a:blip r:embed="rId2"/>
          <a:stretch>
            <a:fillRect/>
          </a:stretch>
        </p:blipFill>
        <p:spPr>
          <a:xfrm>
            <a:off x="2085973" y="2000216"/>
            <a:ext cx="8569325" cy="4502184"/>
          </a:xfrm>
          <a:prstGeom prst="rect">
            <a:avLst/>
          </a:prstGeom>
        </p:spPr>
      </p:pic>
      <p:sp>
        <p:nvSpPr>
          <p:cNvPr id="4" name="Slide Number Placeholder 3">
            <a:extLst>
              <a:ext uri="{FF2B5EF4-FFF2-40B4-BE49-F238E27FC236}">
                <a16:creationId xmlns:a16="http://schemas.microsoft.com/office/drawing/2014/main" id="{98476B92-EC7C-AD46-8661-B62950AFEE1E}"/>
              </a:ext>
            </a:extLst>
          </p:cNvPr>
          <p:cNvSpPr>
            <a:spLocks noGrp="1"/>
          </p:cNvSpPr>
          <p:nvPr>
            <p:ph type="sldNum" sz="quarter" idx="12"/>
          </p:nvPr>
        </p:nvSpPr>
        <p:spPr/>
        <p:txBody>
          <a:bodyPr/>
          <a:lstStyle/>
          <a:p>
            <a:fld id="{6405CE88-A4C8-9945-BA63-FF2EC6B0362D}" type="slidenum">
              <a:rPr lang="en-US" smtClean="0"/>
              <a:pPr/>
              <a:t>24</a:t>
            </a:fld>
            <a:endParaRPr lang="en-US" dirty="0"/>
          </a:p>
        </p:txBody>
      </p:sp>
      <p:sp>
        <p:nvSpPr>
          <p:cNvPr id="5" name="TextBox 4">
            <a:extLst>
              <a:ext uri="{FF2B5EF4-FFF2-40B4-BE49-F238E27FC236}">
                <a16:creationId xmlns:a16="http://schemas.microsoft.com/office/drawing/2014/main" id="{8154D611-EEA1-4047-ABDB-09FF69520C0B}"/>
              </a:ext>
            </a:extLst>
          </p:cNvPr>
          <p:cNvSpPr txBox="1"/>
          <p:nvPr/>
        </p:nvSpPr>
        <p:spPr>
          <a:xfrm>
            <a:off x="2144535" y="808498"/>
            <a:ext cx="8452202" cy="954107"/>
          </a:xfrm>
          <a:prstGeom prst="rect">
            <a:avLst/>
          </a:prstGeom>
          <a:noFill/>
        </p:spPr>
        <p:txBody>
          <a:bodyPr wrap="square" rtlCol="0">
            <a:spAutoFit/>
          </a:bodyPr>
          <a:lstStyle/>
          <a:p>
            <a:pPr algn="ctr"/>
            <a:r>
              <a:rPr lang="en-US" sz="2800" dirty="0">
                <a:solidFill>
                  <a:srgbClr val="005493"/>
                </a:solidFill>
                <a:latin typeface="Arial" charset="0"/>
                <a:ea typeface="Arial" charset="0"/>
                <a:cs typeface="Arial" charset="0"/>
              </a:rPr>
              <a:t>Click </a:t>
            </a:r>
            <a:r>
              <a:rPr lang="en-US" sz="2800" dirty="0">
                <a:solidFill>
                  <a:srgbClr val="005493"/>
                </a:solidFill>
                <a:highlight>
                  <a:srgbClr val="FFFF00"/>
                </a:highlight>
                <a:latin typeface="Arial" charset="0"/>
                <a:ea typeface="Arial" charset="0"/>
                <a:cs typeface="Arial" charset="0"/>
              </a:rPr>
              <a:t> </a:t>
            </a:r>
            <a:r>
              <a:rPr lang="en-US" sz="2800" b="1" dirty="0">
                <a:solidFill>
                  <a:srgbClr val="005493"/>
                </a:solidFill>
                <a:highlight>
                  <a:srgbClr val="FFFF00"/>
                </a:highlight>
                <a:latin typeface="Arial" charset="0"/>
                <a:ea typeface="Arial" charset="0"/>
                <a:cs typeface="Arial" charset="0"/>
              </a:rPr>
              <a:t>Add Expense</a:t>
            </a:r>
            <a:r>
              <a:rPr lang="en-US" sz="2800" dirty="0">
                <a:solidFill>
                  <a:srgbClr val="005493"/>
                </a:solidFill>
                <a:latin typeface="Arial" charset="0"/>
                <a:ea typeface="Arial" charset="0"/>
                <a:cs typeface="Arial" charset="0"/>
              </a:rPr>
              <a:t> to identify each estimated expense item. Click </a:t>
            </a:r>
            <a:r>
              <a:rPr lang="en-US" sz="2800" dirty="0">
                <a:solidFill>
                  <a:srgbClr val="005493"/>
                </a:solidFill>
                <a:highlight>
                  <a:srgbClr val="FFFF00"/>
                </a:highlight>
                <a:latin typeface="Arial" charset="0"/>
                <a:ea typeface="Arial" charset="0"/>
                <a:cs typeface="Arial" charset="0"/>
              </a:rPr>
              <a:t> </a:t>
            </a:r>
            <a:r>
              <a:rPr lang="en-US" sz="2800" b="1" dirty="0">
                <a:solidFill>
                  <a:srgbClr val="005493"/>
                </a:solidFill>
                <a:highlight>
                  <a:srgbClr val="FFFF00"/>
                </a:highlight>
                <a:latin typeface="Arial" charset="0"/>
                <a:ea typeface="Arial" charset="0"/>
                <a:cs typeface="Arial" charset="0"/>
              </a:rPr>
              <a:t>Add</a:t>
            </a:r>
            <a:r>
              <a:rPr lang="en-US" sz="2800" dirty="0">
                <a:solidFill>
                  <a:srgbClr val="005493"/>
                </a:solidFill>
                <a:latin typeface="Arial" charset="0"/>
                <a:ea typeface="Arial" charset="0"/>
                <a:cs typeface="Arial" charset="0"/>
              </a:rPr>
              <a:t> for each item.</a:t>
            </a:r>
          </a:p>
        </p:txBody>
      </p:sp>
    </p:spTree>
    <p:extLst>
      <p:ext uri="{BB962C8B-B14F-4D97-AF65-F5344CB8AC3E}">
        <p14:creationId xmlns:p14="http://schemas.microsoft.com/office/powerpoint/2010/main" val="119683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5C4E01-63C5-CC4B-B5E0-B5BA5F7AC731}"/>
              </a:ext>
            </a:extLst>
          </p:cNvPr>
          <p:cNvPicPr>
            <a:picLocks noChangeAspect="1"/>
          </p:cNvPicPr>
          <p:nvPr/>
        </p:nvPicPr>
        <p:blipFill>
          <a:blip r:embed="rId2"/>
          <a:stretch>
            <a:fillRect/>
          </a:stretch>
        </p:blipFill>
        <p:spPr>
          <a:xfrm>
            <a:off x="2892073" y="1612378"/>
            <a:ext cx="6957125" cy="4840610"/>
          </a:xfrm>
          <a:prstGeom prst="rect">
            <a:avLst/>
          </a:prstGeom>
        </p:spPr>
      </p:pic>
      <p:sp>
        <p:nvSpPr>
          <p:cNvPr id="4" name="Slide Number Placeholder 3">
            <a:extLst>
              <a:ext uri="{FF2B5EF4-FFF2-40B4-BE49-F238E27FC236}">
                <a16:creationId xmlns:a16="http://schemas.microsoft.com/office/drawing/2014/main" id="{51D548F0-9D59-E344-AC7D-9686056F62C8}"/>
              </a:ext>
            </a:extLst>
          </p:cNvPr>
          <p:cNvSpPr>
            <a:spLocks noGrp="1"/>
          </p:cNvSpPr>
          <p:nvPr>
            <p:ph type="sldNum" sz="quarter" idx="12"/>
          </p:nvPr>
        </p:nvSpPr>
        <p:spPr/>
        <p:txBody>
          <a:bodyPr/>
          <a:lstStyle/>
          <a:p>
            <a:fld id="{6405CE88-A4C8-9945-BA63-FF2EC6B0362D}" type="slidenum">
              <a:rPr lang="en-US" smtClean="0"/>
              <a:pPr/>
              <a:t>25</a:t>
            </a:fld>
            <a:endParaRPr lang="en-US" dirty="0"/>
          </a:p>
        </p:txBody>
      </p:sp>
      <p:sp>
        <p:nvSpPr>
          <p:cNvPr id="5" name="TextBox 4">
            <a:extLst>
              <a:ext uri="{FF2B5EF4-FFF2-40B4-BE49-F238E27FC236}">
                <a16:creationId xmlns:a16="http://schemas.microsoft.com/office/drawing/2014/main" id="{E2B3CBE5-3309-854E-85E7-2388CA251998}"/>
              </a:ext>
            </a:extLst>
          </p:cNvPr>
          <p:cNvSpPr txBox="1"/>
          <p:nvPr/>
        </p:nvSpPr>
        <p:spPr>
          <a:xfrm>
            <a:off x="2144534" y="450340"/>
            <a:ext cx="8452202" cy="954107"/>
          </a:xfrm>
          <a:prstGeom prst="rect">
            <a:avLst/>
          </a:prstGeom>
          <a:noFill/>
        </p:spPr>
        <p:txBody>
          <a:bodyPr wrap="square" rtlCol="0">
            <a:spAutoFit/>
          </a:bodyPr>
          <a:lstStyle/>
          <a:p>
            <a:pPr algn="ctr"/>
            <a:r>
              <a:rPr lang="en-US" sz="2800" dirty="0">
                <a:solidFill>
                  <a:srgbClr val="005493"/>
                </a:solidFill>
                <a:latin typeface="Arial" charset="0"/>
                <a:ea typeface="Arial" charset="0"/>
                <a:cs typeface="Arial" charset="0"/>
              </a:rPr>
              <a:t>After all </a:t>
            </a:r>
            <a:r>
              <a:rPr lang="en-US" sz="2800" b="1" dirty="0">
                <a:solidFill>
                  <a:srgbClr val="005493"/>
                </a:solidFill>
                <a:latin typeface="Arial" charset="0"/>
                <a:ea typeface="Arial" charset="0"/>
                <a:cs typeface="Arial" charset="0"/>
              </a:rPr>
              <a:t>Income</a:t>
            </a:r>
            <a:r>
              <a:rPr lang="en-US" sz="2800" dirty="0">
                <a:solidFill>
                  <a:srgbClr val="005493"/>
                </a:solidFill>
                <a:latin typeface="Arial" charset="0"/>
                <a:ea typeface="Arial" charset="0"/>
                <a:cs typeface="Arial" charset="0"/>
              </a:rPr>
              <a:t> and </a:t>
            </a:r>
            <a:r>
              <a:rPr lang="en-US" sz="2800" b="1" dirty="0">
                <a:solidFill>
                  <a:srgbClr val="005493"/>
                </a:solidFill>
                <a:latin typeface="Arial" charset="0"/>
                <a:ea typeface="Arial" charset="0"/>
                <a:cs typeface="Arial" charset="0"/>
              </a:rPr>
              <a:t>Expenses</a:t>
            </a:r>
            <a:r>
              <a:rPr lang="en-US" sz="2800" dirty="0">
                <a:solidFill>
                  <a:srgbClr val="005493"/>
                </a:solidFill>
                <a:latin typeface="Arial" charset="0"/>
                <a:ea typeface="Arial" charset="0"/>
                <a:cs typeface="Arial" charset="0"/>
              </a:rPr>
              <a:t> are entered, the </a:t>
            </a:r>
            <a:r>
              <a:rPr lang="en-US" sz="2800" b="1" dirty="0">
                <a:solidFill>
                  <a:srgbClr val="005493"/>
                </a:solidFill>
                <a:latin typeface="Arial" charset="0"/>
                <a:ea typeface="Arial" charset="0"/>
                <a:cs typeface="Arial" charset="0"/>
              </a:rPr>
              <a:t>Budget Summary</a:t>
            </a:r>
            <a:r>
              <a:rPr lang="en-US" sz="2800" dirty="0">
                <a:solidFill>
                  <a:srgbClr val="005493"/>
                </a:solidFill>
                <a:latin typeface="Arial" charset="0"/>
                <a:ea typeface="Arial" charset="0"/>
                <a:cs typeface="Arial" charset="0"/>
              </a:rPr>
              <a:t> must total $</a:t>
            </a:r>
            <a:r>
              <a:rPr lang="en-US" sz="2800" dirty="0">
                <a:solidFill>
                  <a:srgbClr val="005493"/>
                </a:solidFill>
                <a:highlight>
                  <a:srgbClr val="00FF00"/>
                </a:highlight>
                <a:latin typeface="Arial" charset="0"/>
                <a:ea typeface="Arial" charset="0"/>
                <a:cs typeface="Arial" charset="0"/>
              </a:rPr>
              <a:t>0.00</a:t>
            </a:r>
            <a:r>
              <a:rPr lang="en-US" sz="2800" dirty="0">
                <a:solidFill>
                  <a:srgbClr val="005493"/>
                </a:solidFill>
                <a:latin typeface="Arial" charset="0"/>
                <a:ea typeface="Arial" charset="0"/>
                <a:cs typeface="Arial" charset="0"/>
              </a:rPr>
              <a:t>. Click </a:t>
            </a:r>
            <a:r>
              <a:rPr lang="en-US" sz="2800" dirty="0">
                <a:solidFill>
                  <a:srgbClr val="005493"/>
                </a:solidFill>
                <a:highlight>
                  <a:srgbClr val="FFFF00"/>
                </a:highlight>
                <a:latin typeface="Arial" charset="0"/>
                <a:ea typeface="Arial" charset="0"/>
                <a:cs typeface="Arial" charset="0"/>
              </a:rPr>
              <a:t> </a:t>
            </a:r>
            <a:r>
              <a:rPr lang="en-US" sz="2800" b="1" dirty="0">
                <a:solidFill>
                  <a:srgbClr val="005493"/>
                </a:solidFill>
                <a:highlight>
                  <a:srgbClr val="FFFF00"/>
                </a:highlight>
                <a:latin typeface="Arial" charset="0"/>
                <a:ea typeface="Arial" charset="0"/>
                <a:cs typeface="Arial" charset="0"/>
              </a:rPr>
              <a:t>SAVE.</a:t>
            </a:r>
            <a:r>
              <a:rPr lang="en-US" sz="2800" dirty="0">
                <a:solidFill>
                  <a:srgbClr val="005493"/>
                </a:solidFill>
                <a:highlight>
                  <a:srgbClr val="C0C0C0"/>
                </a:highlight>
                <a:latin typeface="Arial" charset="0"/>
                <a:ea typeface="Arial" charset="0"/>
                <a:cs typeface="Arial" charset="0"/>
              </a:rPr>
              <a:t> </a:t>
            </a:r>
            <a:endParaRPr lang="en-US" sz="2800" dirty="0">
              <a:solidFill>
                <a:srgbClr val="005493"/>
              </a:solidFill>
              <a:latin typeface="Arial" charset="0"/>
              <a:ea typeface="Arial" charset="0"/>
              <a:cs typeface="Arial" charset="0"/>
            </a:endParaRPr>
          </a:p>
        </p:txBody>
      </p:sp>
      <p:sp>
        <p:nvSpPr>
          <p:cNvPr id="6" name="Oval 5">
            <a:extLst>
              <a:ext uri="{FF2B5EF4-FFF2-40B4-BE49-F238E27FC236}">
                <a16:creationId xmlns:a16="http://schemas.microsoft.com/office/drawing/2014/main" id="{3A5473DE-CF1D-AE4E-9EE9-CD46FECBF5C3}"/>
              </a:ext>
            </a:extLst>
          </p:cNvPr>
          <p:cNvSpPr/>
          <p:nvPr/>
        </p:nvSpPr>
        <p:spPr>
          <a:xfrm>
            <a:off x="5403538" y="2574782"/>
            <a:ext cx="626201"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03D531-B188-413D-438B-A2AC15152E54}"/>
              </a:ext>
            </a:extLst>
          </p:cNvPr>
          <p:cNvSpPr/>
          <p:nvPr/>
        </p:nvSpPr>
        <p:spPr>
          <a:xfrm>
            <a:off x="4887298" y="1612378"/>
            <a:ext cx="797040" cy="23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77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2A0D03-837B-A146-B29A-B8EE614BF987}"/>
              </a:ext>
            </a:extLst>
          </p:cNvPr>
          <p:cNvPicPr>
            <a:picLocks noChangeAspect="1"/>
          </p:cNvPicPr>
          <p:nvPr/>
        </p:nvPicPr>
        <p:blipFill>
          <a:blip r:embed="rId2"/>
          <a:stretch>
            <a:fillRect/>
          </a:stretch>
        </p:blipFill>
        <p:spPr>
          <a:xfrm>
            <a:off x="1648448" y="2106232"/>
            <a:ext cx="8941578" cy="4307281"/>
          </a:xfrm>
          <a:prstGeom prst="rect">
            <a:avLst/>
          </a:prstGeom>
        </p:spPr>
      </p:pic>
      <p:sp>
        <p:nvSpPr>
          <p:cNvPr id="4" name="Slide Number Placeholder 3">
            <a:extLst>
              <a:ext uri="{FF2B5EF4-FFF2-40B4-BE49-F238E27FC236}">
                <a16:creationId xmlns:a16="http://schemas.microsoft.com/office/drawing/2014/main" id="{3F8EF7BE-33A4-EC41-A0E7-740B95E08626}"/>
              </a:ext>
            </a:extLst>
          </p:cNvPr>
          <p:cNvSpPr>
            <a:spLocks noGrp="1"/>
          </p:cNvSpPr>
          <p:nvPr>
            <p:ph type="sldNum" sz="quarter" idx="12"/>
          </p:nvPr>
        </p:nvSpPr>
        <p:spPr/>
        <p:txBody>
          <a:bodyPr/>
          <a:lstStyle/>
          <a:p>
            <a:fld id="{6405CE88-A4C8-9945-BA63-FF2EC6B0362D}" type="slidenum">
              <a:rPr lang="en-US" smtClean="0"/>
              <a:pPr/>
              <a:t>26</a:t>
            </a:fld>
            <a:endParaRPr lang="en-US" dirty="0"/>
          </a:p>
        </p:txBody>
      </p:sp>
      <p:sp>
        <p:nvSpPr>
          <p:cNvPr id="5" name="TextBox 4">
            <a:extLst>
              <a:ext uri="{FF2B5EF4-FFF2-40B4-BE49-F238E27FC236}">
                <a16:creationId xmlns:a16="http://schemas.microsoft.com/office/drawing/2014/main" id="{87666832-2777-644C-82AE-25888E7036CC}"/>
              </a:ext>
            </a:extLst>
          </p:cNvPr>
          <p:cNvSpPr txBox="1"/>
          <p:nvPr/>
        </p:nvSpPr>
        <p:spPr>
          <a:xfrm>
            <a:off x="1077915" y="500746"/>
            <a:ext cx="10304788" cy="1508105"/>
          </a:xfrm>
          <a:prstGeom prst="rect">
            <a:avLst/>
          </a:prstGeom>
          <a:noFill/>
        </p:spPr>
        <p:txBody>
          <a:bodyPr wrap="square" rtlCol="0">
            <a:spAutoFit/>
          </a:bodyPr>
          <a:lstStyle/>
          <a:p>
            <a:pPr algn="ctr"/>
            <a:r>
              <a:rPr lang="en-US" sz="1900" dirty="0">
                <a:solidFill>
                  <a:srgbClr val="005493"/>
                </a:solidFill>
                <a:latin typeface="Arial" charset="0"/>
                <a:ea typeface="Arial" charset="0"/>
                <a:cs typeface="Arial" charset="0"/>
              </a:rPr>
              <a:t>Complete the </a:t>
            </a:r>
            <a:r>
              <a:rPr lang="en-US" sz="1900" b="1" dirty="0">
                <a:solidFill>
                  <a:srgbClr val="005493"/>
                </a:solidFill>
                <a:latin typeface="Arial" charset="0"/>
                <a:ea typeface="Arial" charset="0"/>
                <a:cs typeface="Arial" charset="0"/>
              </a:rPr>
              <a:t>Documents tab</a:t>
            </a:r>
            <a:r>
              <a:rPr lang="en-US" sz="1900" dirty="0">
                <a:solidFill>
                  <a:srgbClr val="005493"/>
                </a:solidFill>
                <a:latin typeface="Arial" charset="0"/>
                <a:ea typeface="Arial" charset="0"/>
                <a:cs typeface="Arial" charset="0"/>
              </a:rPr>
              <a:t>. Upload any letters of commitment, photos of your project area, cost estimates and other relevant documents at this time.</a:t>
            </a:r>
          </a:p>
          <a:p>
            <a:pPr algn="ctr"/>
            <a:r>
              <a:rPr lang="en-US" dirty="0">
                <a:solidFill>
                  <a:srgbClr val="005493"/>
                </a:solidFill>
                <a:highlight>
                  <a:srgbClr val="FFFF00"/>
                </a:highlight>
                <a:latin typeface="Arial" charset="0"/>
                <a:ea typeface="Arial" charset="0"/>
                <a:cs typeface="Arial" charset="0"/>
              </a:rPr>
              <a:t>Be careful how you name your documents. NO ODD CHARACTERS LIKE DASHES, COMMAS, ETC. Please rename your photos and scans with short names!</a:t>
            </a:r>
          </a:p>
          <a:p>
            <a:pPr algn="ctr"/>
            <a:r>
              <a:rPr lang="en-US" b="1" dirty="0">
                <a:solidFill>
                  <a:srgbClr val="005493"/>
                </a:solidFill>
                <a:latin typeface="Arial" charset="0"/>
                <a:ea typeface="Arial" charset="0"/>
                <a:cs typeface="Arial" charset="0"/>
              </a:rPr>
              <a:t>Files types accepted: pdf, jpeg, docx, xlsx files</a:t>
            </a:r>
          </a:p>
        </p:txBody>
      </p:sp>
      <p:sp>
        <p:nvSpPr>
          <p:cNvPr id="6" name="Oval 5">
            <a:extLst>
              <a:ext uri="{FF2B5EF4-FFF2-40B4-BE49-F238E27FC236}">
                <a16:creationId xmlns:a16="http://schemas.microsoft.com/office/drawing/2014/main" id="{4406CE75-B4C6-804D-AE7C-EC00AF5C139B}"/>
              </a:ext>
            </a:extLst>
          </p:cNvPr>
          <p:cNvSpPr/>
          <p:nvPr/>
        </p:nvSpPr>
        <p:spPr>
          <a:xfrm>
            <a:off x="5930543" y="3497079"/>
            <a:ext cx="984231" cy="30937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EB01335-4C34-7D34-8345-EEEB8611FFEF}"/>
              </a:ext>
            </a:extLst>
          </p:cNvPr>
          <p:cNvSpPr/>
          <p:nvPr/>
        </p:nvSpPr>
        <p:spPr>
          <a:xfrm>
            <a:off x="4423144" y="2106232"/>
            <a:ext cx="914400" cy="286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84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2A0D03-837B-A146-B29A-B8EE614BF987}"/>
              </a:ext>
            </a:extLst>
          </p:cNvPr>
          <p:cNvPicPr>
            <a:picLocks noChangeAspect="1"/>
          </p:cNvPicPr>
          <p:nvPr/>
        </p:nvPicPr>
        <p:blipFill>
          <a:blip r:embed="rId2"/>
          <a:stretch>
            <a:fillRect/>
          </a:stretch>
        </p:blipFill>
        <p:spPr>
          <a:xfrm>
            <a:off x="1627185" y="1819883"/>
            <a:ext cx="9486900" cy="4569970"/>
          </a:xfrm>
          <a:prstGeom prst="rect">
            <a:avLst/>
          </a:prstGeom>
        </p:spPr>
      </p:pic>
      <p:sp>
        <p:nvSpPr>
          <p:cNvPr id="4" name="Slide Number Placeholder 3">
            <a:extLst>
              <a:ext uri="{FF2B5EF4-FFF2-40B4-BE49-F238E27FC236}">
                <a16:creationId xmlns:a16="http://schemas.microsoft.com/office/drawing/2014/main" id="{3F8EF7BE-33A4-EC41-A0E7-740B95E08626}"/>
              </a:ext>
            </a:extLst>
          </p:cNvPr>
          <p:cNvSpPr>
            <a:spLocks noGrp="1"/>
          </p:cNvSpPr>
          <p:nvPr>
            <p:ph type="sldNum" sz="quarter" idx="12"/>
          </p:nvPr>
        </p:nvSpPr>
        <p:spPr/>
        <p:txBody>
          <a:bodyPr/>
          <a:lstStyle/>
          <a:p>
            <a:fld id="{6405CE88-A4C8-9945-BA63-FF2EC6B0362D}" type="slidenum">
              <a:rPr lang="en-US" smtClean="0"/>
              <a:pPr/>
              <a:t>27</a:t>
            </a:fld>
            <a:endParaRPr lang="en-US" dirty="0"/>
          </a:p>
        </p:txBody>
      </p:sp>
      <p:sp>
        <p:nvSpPr>
          <p:cNvPr id="5" name="TextBox 4">
            <a:extLst>
              <a:ext uri="{FF2B5EF4-FFF2-40B4-BE49-F238E27FC236}">
                <a16:creationId xmlns:a16="http://schemas.microsoft.com/office/drawing/2014/main" id="{87666832-2777-644C-82AE-25888E7036CC}"/>
              </a:ext>
            </a:extLst>
          </p:cNvPr>
          <p:cNvSpPr txBox="1"/>
          <p:nvPr/>
        </p:nvSpPr>
        <p:spPr>
          <a:xfrm>
            <a:off x="595424" y="397281"/>
            <a:ext cx="11150308" cy="1200329"/>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Once all six tabs are completed and checked,</a:t>
            </a:r>
          </a:p>
          <a:p>
            <a:pPr algn="ctr"/>
            <a:r>
              <a:rPr lang="en-US" sz="2400" dirty="0">
                <a:solidFill>
                  <a:srgbClr val="005493"/>
                </a:solidFill>
                <a:latin typeface="Arial" charset="0"/>
                <a:ea typeface="Arial" charset="0"/>
                <a:cs typeface="Arial" charset="0"/>
              </a:rPr>
              <a:t>click on </a:t>
            </a:r>
            <a:r>
              <a:rPr lang="en-US" sz="2400" dirty="0">
                <a:solidFill>
                  <a:srgbClr val="005493"/>
                </a:solidFill>
                <a:highlight>
                  <a:srgbClr val="FFFF00"/>
                </a:highlight>
                <a:latin typeface="Arial" charset="0"/>
                <a:ea typeface="Arial" charset="0"/>
                <a:cs typeface="Arial" charset="0"/>
              </a:rPr>
              <a:t>Club: Collect Grant Signatures</a:t>
            </a:r>
            <a:r>
              <a:rPr lang="en-US" sz="2400" dirty="0">
                <a:solidFill>
                  <a:srgbClr val="005493"/>
                </a:solidFill>
                <a:latin typeface="Arial" charset="0"/>
                <a:ea typeface="Arial" charset="0"/>
                <a:cs typeface="Arial" charset="0"/>
              </a:rPr>
              <a:t> to begin the signing process.</a:t>
            </a:r>
          </a:p>
          <a:p>
            <a:pPr algn="ctr"/>
            <a:r>
              <a:rPr lang="en-US" sz="2400" dirty="0">
                <a:solidFill>
                  <a:srgbClr val="FF0000"/>
                </a:solidFill>
                <a:latin typeface="Arial" charset="0"/>
                <a:ea typeface="Arial" charset="0"/>
                <a:cs typeface="Arial" charset="0"/>
              </a:rPr>
              <a:t>Remember…Club President for the </a:t>
            </a:r>
            <a:r>
              <a:rPr lang="en-US" sz="2400" b="1" dirty="0">
                <a:solidFill>
                  <a:srgbClr val="FF0000"/>
                </a:solidFill>
                <a:latin typeface="Arial" charset="0"/>
                <a:ea typeface="Arial" charset="0"/>
                <a:cs typeface="Arial" charset="0"/>
              </a:rPr>
              <a:t>Grant Year </a:t>
            </a:r>
            <a:r>
              <a:rPr lang="en-US" sz="2400" dirty="0">
                <a:solidFill>
                  <a:srgbClr val="FF0000"/>
                </a:solidFill>
                <a:latin typeface="Arial" charset="0"/>
                <a:ea typeface="Arial" charset="0"/>
                <a:cs typeface="Arial" charset="0"/>
              </a:rPr>
              <a:t>must be one of the two signers!</a:t>
            </a:r>
          </a:p>
        </p:txBody>
      </p:sp>
      <p:sp>
        <p:nvSpPr>
          <p:cNvPr id="6" name="Oval 5">
            <a:extLst>
              <a:ext uri="{FF2B5EF4-FFF2-40B4-BE49-F238E27FC236}">
                <a16:creationId xmlns:a16="http://schemas.microsoft.com/office/drawing/2014/main" id="{3C9A88BB-5D0B-8A4A-9B5C-01C5BBA30A33}"/>
              </a:ext>
            </a:extLst>
          </p:cNvPr>
          <p:cNvSpPr/>
          <p:nvPr/>
        </p:nvSpPr>
        <p:spPr>
          <a:xfrm>
            <a:off x="8332268" y="2264502"/>
            <a:ext cx="2203209"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DEF114-6DC2-3680-6CCF-16ADE3B08735}"/>
              </a:ext>
            </a:extLst>
          </p:cNvPr>
          <p:cNvSpPr/>
          <p:nvPr/>
        </p:nvSpPr>
        <p:spPr>
          <a:xfrm>
            <a:off x="4540102" y="1819882"/>
            <a:ext cx="999461" cy="30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926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BD396-E1C8-0446-A81A-61D643F97D15}"/>
              </a:ext>
            </a:extLst>
          </p:cNvPr>
          <p:cNvPicPr>
            <a:picLocks noChangeAspect="1"/>
          </p:cNvPicPr>
          <p:nvPr/>
        </p:nvPicPr>
        <p:blipFill>
          <a:blip r:embed="rId2"/>
          <a:stretch>
            <a:fillRect/>
          </a:stretch>
        </p:blipFill>
        <p:spPr>
          <a:xfrm>
            <a:off x="1398584" y="1988631"/>
            <a:ext cx="9944100" cy="4312877"/>
          </a:xfrm>
          <a:prstGeom prst="rect">
            <a:avLst/>
          </a:prstGeom>
        </p:spPr>
      </p:pic>
      <p:sp>
        <p:nvSpPr>
          <p:cNvPr id="5" name="Slide Number Placeholder 4">
            <a:extLst>
              <a:ext uri="{FF2B5EF4-FFF2-40B4-BE49-F238E27FC236}">
                <a16:creationId xmlns:a16="http://schemas.microsoft.com/office/drawing/2014/main" id="{1E35E573-4CD8-8A42-8A01-5F05800C3311}"/>
              </a:ext>
            </a:extLst>
          </p:cNvPr>
          <p:cNvSpPr>
            <a:spLocks noGrp="1"/>
          </p:cNvSpPr>
          <p:nvPr>
            <p:ph type="sldNum" sz="quarter" idx="12"/>
          </p:nvPr>
        </p:nvSpPr>
        <p:spPr/>
        <p:txBody>
          <a:bodyPr/>
          <a:lstStyle/>
          <a:p>
            <a:fld id="{6405CE88-A4C8-9945-BA63-FF2EC6B0362D}" type="slidenum">
              <a:rPr lang="en-US" smtClean="0"/>
              <a:pPr/>
              <a:t>28</a:t>
            </a:fld>
            <a:endParaRPr lang="en-US" dirty="0"/>
          </a:p>
        </p:txBody>
      </p:sp>
      <p:sp>
        <p:nvSpPr>
          <p:cNvPr id="6" name="TextBox 5">
            <a:extLst>
              <a:ext uri="{FF2B5EF4-FFF2-40B4-BE49-F238E27FC236}">
                <a16:creationId xmlns:a16="http://schemas.microsoft.com/office/drawing/2014/main" id="{F89C2174-14D7-9A4F-9B46-9237B09DB63A}"/>
              </a:ext>
            </a:extLst>
          </p:cNvPr>
          <p:cNvSpPr txBox="1"/>
          <p:nvPr/>
        </p:nvSpPr>
        <p:spPr>
          <a:xfrm>
            <a:off x="1690577" y="584459"/>
            <a:ext cx="8922575" cy="492443"/>
          </a:xfrm>
          <a:prstGeom prst="rect">
            <a:avLst/>
          </a:prstGeom>
          <a:noFill/>
        </p:spPr>
        <p:txBody>
          <a:bodyPr wrap="square" rtlCol="0">
            <a:spAutoFit/>
          </a:bodyPr>
          <a:lstStyle/>
          <a:p>
            <a:pPr algn="ctr"/>
            <a:r>
              <a:rPr lang="en-US" sz="2600" dirty="0">
                <a:solidFill>
                  <a:srgbClr val="005493"/>
                </a:solidFill>
                <a:latin typeface="Arial" charset="0"/>
                <a:ea typeface="Arial" charset="0"/>
                <a:cs typeface="Arial" charset="0"/>
              </a:rPr>
              <a:t>Click </a:t>
            </a:r>
            <a:r>
              <a:rPr lang="en-US" sz="2600" b="1" dirty="0">
                <a:solidFill>
                  <a:srgbClr val="005493"/>
                </a:solidFill>
                <a:highlight>
                  <a:srgbClr val="FFFF00"/>
                </a:highlight>
                <a:latin typeface="Arial" charset="0"/>
                <a:ea typeface="Arial" charset="0"/>
                <a:cs typeface="Arial" charset="0"/>
              </a:rPr>
              <a:t>OK</a:t>
            </a:r>
            <a:r>
              <a:rPr lang="en-US" sz="2600" dirty="0">
                <a:solidFill>
                  <a:srgbClr val="005493"/>
                </a:solidFill>
                <a:latin typeface="Arial" charset="0"/>
                <a:ea typeface="Arial" charset="0"/>
                <a:cs typeface="Arial" charset="0"/>
              </a:rPr>
              <a:t> to confirm you want to start the signing process.</a:t>
            </a:r>
          </a:p>
        </p:txBody>
      </p:sp>
      <p:sp>
        <p:nvSpPr>
          <p:cNvPr id="2" name="TextBox 1">
            <a:extLst>
              <a:ext uri="{FF2B5EF4-FFF2-40B4-BE49-F238E27FC236}">
                <a16:creationId xmlns:a16="http://schemas.microsoft.com/office/drawing/2014/main" id="{177CCBA8-E726-5042-8D6A-0F4EFFD640E8}"/>
              </a:ext>
            </a:extLst>
          </p:cNvPr>
          <p:cNvSpPr txBox="1"/>
          <p:nvPr/>
        </p:nvSpPr>
        <p:spPr>
          <a:xfrm>
            <a:off x="1870841" y="1158275"/>
            <a:ext cx="8742311" cy="984885"/>
          </a:xfrm>
          <a:prstGeom prst="rect">
            <a:avLst/>
          </a:prstGeom>
          <a:noFill/>
        </p:spPr>
        <p:txBody>
          <a:bodyPr wrap="square" rtlCol="0">
            <a:spAutoFit/>
          </a:bodyPr>
          <a:lstStyle/>
          <a:p>
            <a:pPr algn="ctr"/>
            <a:r>
              <a:rPr lang="en-US" sz="2000" dirty="0">
                <a:solidFill>
                  <a:srgbClr val="FF0000"/>
                </a:solidFill>
                <a:latin typeface="Arial" charset="0"/>
                <a:ea typeface="Arial" charset="0"/>
                <a:cs typeface="Arial" charset="0"/>
              </a:rPr>
              <a:t>Note: When you click OK to confirm, the grant application will be locked. Don’t panic. If you have a problem, we can unlock the grant for you.</a:t>
            </a:r>
          </a:p>
          <a:p>
            <a:pPr algn="ctr"/>
            <a:endParaRPr lang="en-US" dirty="0"/>
          </a:p>
        </p:txBody>
      </p:sp>
      <p:sp>
        <p:nvSpPr>
          <p:cNvPr id="4" name="Rectangle 3">
            <a:extLst>
              <a:ext uri="{FF2B5EF4-FFF2-40B4-BE49-F238E27FC236}">
                <a16:creationId xmlns:a16="http://schemas.microsoft.com/office/drawing/2014/main" id="{7662A70F-8BD3-A9AF-30A8-309C4DBB7270}"/>
              </a:ext>
            </a:extLst>
          </p:cNvPr>
          <p:cNvSpPr/>
          <p:nvPr/>
        </p:nvSpPr>
        <p:spPr>
          <a:xfrm>
            <a:off x="4178595" y="2021085"/>
            <a:ext cx="925033" cy="28617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90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2094B-B731-8C45-8B92-566CE1AC10FC}"/>
              </a:ext>
            </a:extLst>
          </p:cNvPr>
          <p:cNvPicPr>
            <a:picLocks noChangeAspect="1"/>
          </p:cNvPicPr>
          <p:nvPr/>
        </p:nvPicPr>
        <p:blipFill>
          <a:blip r:embed="rId2"/>
          <a:stretch>
            <a:fillRect/>
          </a:stretch>
        </p:blipFill>
        <p:spPr>
          <a:xfrm>
            <a:off x="1593846" y="2022372"/>
            <a:ext cx="9553575" cy="4578715"/>
          </a:xfrm>
          <a:prstGeom prst="rect">
            <a:avLst/>
          </a:prstGeom>
        </p:spPr>
      </p:pic>
      <p:sp>
        <p:nvSpPr>
          <p:cNvPr id="5" name="Slide Number Placeholder 4">
            <a:extLst>
              <a:ext uri="{FF2B5EF4-FFF2-40B4-BE49-F238E27FC236}">
                <a16:creationId xmlns:a16="http://schemas.microsoft.com/office/drawing/2014/main" id="{264A2ABC-E611-9C4B-B902-B5D35E9CF77D}"/>
              </a:ext>
            </a:extLst>
          </p:cNvPr>
          <p:cNvSpPr>
            <a:spLocks noGrp="1"/>
          </p:cNvSpPr>
          <p:nvPr>
            <p:ph type="sldNum" sz="quarter" idx="12"/>
          </p:nvPr>
        </p:nvSpPr>
        <p:spPr/>
        <p:txBody>
          <a:bodyPr/>
          <a:lstStyle/>
          <a:p>
            <a:fld id="{6405CE88-A4C8-9945-BA63-FF2EC6B0362D}" type="slidenum">
              <a:rPr lang="en-US" smtClean="0"/>
              <a:pPr/>
              <a:t>29</a:t>
            </a:fld>
            <a:endParaRPr lang="en-US" dirty="0"/>
          </a:p>
        </p:txBody>
      </p:sp>
      <p:sp>
        <p:nvSpPr>
          <p:cNvPr id="6" name="TextBox 5">
            <a:extLst>
              <a:ext uri="{FF2B5EF4-FFF2-40B4-BE49-F238E27FC236}">
                <a16:creationId xmlns:a16="http://schemas.microsoft.com/office/drawing/2014/main" id="{076FDCC9-9C51-E64E-9049-180CC7345953}"/>
              </a:ext>
            </a:extLst>
          </p:cNvPr>
          <p:cNvSpPr txBox="1"/>
          <p:nvPr/>
        </p:nvSpPr>
        <p:spPr>
          <a:xfrm>
            <a:off x="1198179" y="483705"/>
            <a:ext cx="10342180" cy="1446550"/>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The </a:t>
            </a:r>
            <a:r>
              <a:rPr lang="en-US" sz="2400" b="1" dirty="0">
                <a:solidFill>
                  <a:srgbClr val="005493"/>
                </a:solidFill>
                <a:highlight>
                  <a:srgbClr val="FFFF00"/>
                </a:highlight>
                <a:latin typeface="Arial" charset="0"/>
                <a:ea typeface="Arial" charset="0"/>
                <a:cs typeface="Arial" charset="0"/>
              </a:rPr>
              <a:t>Club: Sign Grant Application</a:t>
            </a:r>
            <a:r>
              <a:rPr lang="en-US" sz="2400" b="1" dirty="0">
                <a:solidFill>
                  <a:srgbClr val="005493"/>
                </a:solidFill>
                <a:latin typeface="Arial" charset="0"/>
                <a:ea typeface="Arial" charset="0"/>
                <a:cs typeface="Arial" charset="0"/>
              </a:rPr>
              <a:t> </a:t>
            </a:r>
            <a:r>
              <a:rPr lang="en-US" sz="2400" dirty="0">
                <a:solidFill>
                  <a:srgbClr val="005493"/>
                </a:solidFill>
                <a:latin typeface="Arial" charset="0"/>
                <a:ea typeface="Arial" charset="0"/>
                <a:cs typeface="Arial" charset="0"/>
              </a:rPr>
              <a:t>box will appear in the upper right. </a:t>
            </a:r>
          </a:p>
          <a:p>
            <a:pPr algn="ctr"/>
            <a:r>
              <a:rPr lang="en-US" sz="2400" dirty="0">
                <a:solidFill>
                  <a:srgbClr val="005493"/>
                </a:solidFill>
                <a:latin typeface="Arial" charset="0"/>
                <a:ea typeface="Arial" charset="0"/>
                <a:cs typeface="Arial" charset="0"/>
              </a:rPr>
              <a:t>Note also that the </a:t>
            </a:r>
            <a:r>
              <a:rPr lang="en-US" sz="2400" b="1" dirty="0">
                <a:solidFill>
                  <a:srgbClr val="005493"/>
                </a:solidFill>
                <a:latin typeface="Arial" charset="0"/>
                <a:ea typeface="Arial" charset="0"/>
                <a:cs typeface="Arial" charset="0"/>
              </a:rPr>
              <a:t>Activity Log</a:t>
            </a:r>
            <a:r>
              <a:rPr lang="en-US" sz="2400" dirty="0">
                <a:solidFill>
                  <a:srgbClr val="005493"/>
                </a:solidFill>
                <a:latin typeface="Arial" charset="0"/>
                <a:ea typeface="Arial" charset="0"/>
                <a:cs typeface="Arial" charset="0"/>
              </a:rPr>
              <a:t> and </a:t>
            </a:r>
            <a:r>
              <a:rPr lang="en-US" sz="2400" b="1" dirty="0">
                <a:solidFill>
                  <a:srgbClr val="005493"/>
                </a:solidFill>
                <a:latin typeface="Arial" charset="0"/>
                <a:ea typeface="Arial" charset="0"/>
                <a:cs typeface="Arial" charset="0"/>
              </a:rPr>
              <a:t>Signatures</a:t>
            </a:r>
            <a:r>
              <a:rPr lang="en-US" sz="2400" dirty="0">
                <a:solidFill>
                  <a:srgbClr val="005493"/>
                </a:solidFill>
                <a:latin typeface="Arial" charset="0"/>
                <a:ea typeface="Arial" charset="0"/>
                <a:cs typeface="Arial" charset="0"/>
              </a:rPr>
              <a:t> tabs will appear.</a:t>
            </a:r>
          </a:p>
          <a:p>
            <a:pPr algn="ctr"/>
            <a:r>
              <a:rPr lang="en-US" sz="2000" dirty="0">
                <a:solidFill>
                  <a:srgbClr val="FF0000"/>
                </a:solidFill>
                <a:latin typeface="Arial" charset="0"/>
                <a:ea typeface="Arial" charset="0"/>
                <a:cs typeface="Arial" charset="0"/>
              </a:rPr>
              <a:t>The </a:t>
            </a:r>
            <a:r>
              <a:rPr lang="en-US" sz="2000" b="1" dirty="0">
                <a:solidFill>
                  <a:srgbClr val="FF0000"/>
                </a:solidFill>
                <a:latin typeface="Arial" charset="0"/>
                <a:ea typeface="Arial" charset="0"/>
                <a:cs typeface="Arial" charset="0"/>
              </a:rPr>
              <a:t>Signatures </a:t>
            </a:r>
            <a:r>
              <a:rPr lang="en-US" sz="2000" dirty="0">
                <a:solidFill>
                  <a:srgbClr val="FF0000"/>
                </a:solidFill>
                <a:latin typeface="Arial" charset="0"/>
                <a:ea typeface="Arial" charset="0"/>
                <a:cs typeface="Arial" charset="0"/>
              </a:rPr>
              <a:t>TAB is to review the signature history and will show each signature entered with a date for those signatures. You do not add signatures in this area.</a:t>
            </a:r>
          </a:p>
        </p:txBody>
      </p:sp>
      <p:sp>
        <p:nvSpPr>
          <p:cNvPr id="7" name="Oval 6">
            <a:extLst>
              <a:ext uri="{FF2B5EF4-FFF2-40B4-BE49-F238E27FC236}">
                <a16:creationId xmlns:a16="http://schemas.microsoft.com/office/drawing/2014/main" id="{07D267EE-279E-574A-B81E-95AA91F340A3}"/>
              </a:ext>
            </a:extLst>
          </p:cNvPr>
          <p:cNvSpPr/>
          <p:nvPr/>
        </p:nvSpPr>
        <p:spPr>
          <a:xfrm>
            <a:off x="7739270" y="3523001"/>
            <a:ext cx="834887"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884FA6B-6013-1B42-A059-BB748475581E}"/>
              </a:ext>
            </a:extLst>
          </p:cNvPr>
          <p:cNvSpPr/>
          <p:nvPr/>
        </p:nvSpPr>
        <p:spPr>
          <a:xfrm>
            <a:off x="6679096" y="3523000"/>
            <a:ext cx="1020418"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924E8B-B263-A784-F484-B4BAF08CB46D}"/>
              </a:ext>
            </a:extLst>
          </p:cNvPr>
          <p:cNvSpPr/>
          <p:nvPr/>
        </p:nvSpPr>
        <p:spPr>
          <a:xfrm>
            <a:off x="4295553" y="2022372"/>
            <a:ext cx="935666" cy="306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41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3BD85-A474-F544-B3C4-F399E6CFD9FB}"/>
              </a:ext>
            </a:extLst>
          </p:cNvPr>
          <p:cNvSpPr>
            <a:spLocks noGrp="1"/>
          </p:cNvSpPr>
          <p:nvPr>
            <p:ph type="sldNum" sz="quarter" idx="12"/>
          </p:nvPr>
        </p:nvSpPr>
        <p:spPr/>
        <p:txBody>
          <a:bodyPr/>
          <a:lstStyle/>
          <a:p>
            <a:fld id="{6405CE88-A4C8-9945-BA63-FF2EC6B0362D}" type="slidenum">
              <a:rPr lang="en-US" smtClean="0"/>
              <a:pPr/>
              <a:t>3</a:t>
            </a:fld>
            <a:endParaRPr lang="en-US" dirty="0"/>
          </a:p>
        </p:txBody>
      </p:sp>
      <p:sp>
        <p:nvSpPr>
          <p:cNvPr id="3" name="TextBox 2">
            <a:extLst>
              <a:ext uri="{FF2B5EF4-FFF2-40B4-BE49-F238E27FC236}">
                <a16:creationId xmlns:a16="http://schemas.microsoft.com/office/drawing/2014/main" id="{5E788DB9-A140-BE40-8F18-924FBAA34D8F}"/>
              </a:ext>
            </a:extLst>
          </p:cNvPr>
          <p:cNvSpPr txBox="1"/>
          <p:nvPr/>
        </p:nvSpPr>
        <p:spPr>
          <a:xfrm>
            <a:off x="574682" y="1482163"/>
            <a:ext cx="10179698" cy="2893100"/>
          </a:xfrm>
          <a:prstGeom prst="rect">
            <a:avLst/>
          </a:prstGeom>
          <a:noFill/>
        </p:spPr>
        <p:txBody>
          <a:bodyPr wrap="square" rtlCol="0">
            <a:spAutoFit/>
          </a:bodyPr>
          <a:lstStyle/>
          <a:p>
            <a:r>
              <a:rPr lang="en-US" sz="2800" b="1" dirty="0">
                <a:solidFill>
                  <a:srgbClr val="005493"/>
                </a:solidFill>
                <a:latin typeface="Arial" charset="0"/>
                <a:ea typeface="Arial" charset="0"/>
                <a:cs typeface="Arial" charset="0"/>
              </a:rPr>
              <a:t>DISTRICT GRANTS: </a:t>
            </a:r>
            <a:r>
              <a:rPr lang="en-US" sz="2000" dirty="0">
                <a:solidFill>
                  <a:srgbClr val="005493"/>
                </a:solidFill>
                <a:latin typeface="Arial" charset="0"/>
                <a:ea typeface="Arial" charset="0"/>
                <a:cs typeface="Arial" charset="0"/>
              </a:rPr>
              <a:t>(funded through District Designated Funds or DDF)</a:t>
            </a:r>
          </a:p>
          <a:p>
            <a:pPr marL="285750" indent="-285750">
              <a:lnSpc>
                <a:spcPct val="150000"/>
              </a:lnSpc>
              <a:buFont typeface="Arial" charset="0"/>
              <a:buChar char="•"/>
            </a:pPr>
            <a:r>
              <a:rPr lang="en-US" sz="2800" dirty="0">
                <a:solidFill>
                  <a:srgbClr val="005493"/>
                </a:solidFill>
                <a:latin typeface="Arial" charset="0"/>
                <a:ea typeface="Arial" charset="0"/>
                <a:cs typeface="Arial" charset="0"/>
              </a:rPr>
              <a:t>Fund </a:t>
            </a:r>
            <a:r>
              <a:rPr lang="en-US" sz="2800" u="sng" dirty="0">
                <a:solidFill>
                  <a:srgbClr val="005493"/>
                </a:solidFill>
                <a:latin typeface="Arial" charset="0"/>
                <a:ea typeface="Arial" charset="0"/>
                <a:cs typeface="Arial" charset="0"/>
              </a:rPr>
              <a:t>small scale</a:t>
            </a:r>
            <a:r>
              <a:rPr lang="en-US" sz="2800" dirty="0">
                <a:solidFill>
                  <a:srgbClr val="005493"/>
                </a:solidFill>
                <a:latin typeface="Arial" charset="0"/>
                <a:ea typeface="Arial" charset="0"/>
                <a:cs typeface="Arial" charset="0"/>
              </a:rPr>
              <a:t>, </a:t>
            </a:r>
            <a:r>
              <a:rPr lang="en-US" sz="2800" u="sng" dirty="0">
                <a:solidFill>
                  <a:srgbClr val="005493"/>
                </a:solidFill>
                <a:latin typeface="Arial" charset="0"/>
                <a:ea typeface="Arial" charset="0"/>
                <a:cs typeface="Arial" charset="0"/>
              </a:rPr>
              <a:t>short term </a:t>
            </a:r>
            <a:r>
              <a:rPr lang="en-US" sz="2800" dirty="0">
                <a:solidFill>
                  <a:srgbClr val="005493"/>
                </a:solidFill>
                <a:latin typeface="Arial" charset="0"/>
                <a:ea typeface="Arial" charset="0"/>
                <a:cs typeface="Arial" charset="0"/>
              </a:rPr>
              <a:t>activities.</a:t>
            </a:r>
          </a:p>
          <a:p>
            <a:pPr marL="285750" indent="-285750">
              <a:lnSpc>
                <a:spcPct val="150000"/>
              </a:lnSpc>
              <a:buFont typeface="Arial" charset="0"/>
              <a:buChar char="•"/>
            </a:pPr>
            <a:r>
              <a:rPr lang="en-US" sz="2800" u="sng" dirty="0">
                <a:solidFill>
                  <a:srgbClr val="005493"/>
                </a:solidFill>
                <a:latin typeface="Arial" charset="0"/>
                <a:ea typeface="Arial" charset="0"/>
                <a:cs typeface="Arial" charset="0"/>
              </a:rPr>
              <a:t>Address needs</a:t>
            </a:r>
            <a:r>
              <a:rPr lang="en-US" sz="2800" dirty="0">
                <a:solidFill>
                  <a:srgbClr val="005493"/>
                </a:solidFill>
                <a:latin typeface="Arial" charset="0"/>
                <a:ea typeface="Arial" charset="0"/>
                <a:cs typeface="Arial" charset="0"/>
              </a:rPr>
              <a:t> in your communities or communities abroad.</a:t>
            </a:r>
          </a:p>
          <a:p>
            <a:pPr marL="285750" indent="-285750">
              <a:lnSpc>
                <a:spcPct val="150000"/>
              </a:lnSpc>
              <a:buFont typeface="Arial" charset="0"/>
              <a:buChar char="•"/>
            </a:pPr>
            <a:r>
              <a:rPr lang="en-US" sz="2800" dirty="0">
                <a:solidFill>
                  <a:srgbClr val="005493"/>
                </a:solidFill>
                <a:latin typeface="Arial" charset="0"/>
                <a:ea typeface="Arial" charset="0"/>
                <a:cs typeface="Arial" charset="0"/>
              </a:rPr>
              <a:t>For </a:t>
            </a:r>
            <a:r>
              <a:rPr lang="en-US" sz="2800" u="sng" dirty="0">
                <a:solidFill>
                  <a:srgbClr val="005493"/>
                </a:solidFill>
                <a:latin typeface="Arial" charset="0"/>
                <a:ea typeface="Arial" charset="0"/>
                <a:cs typeface="Arial" charset="0"/>
              </a:rPr>
              <a:t>international</a:t>
            </a:r>
            <a:r>
              <a:rPr lang="en-US" sz="2800" dirty="0">
                <a:solidFill>
                  <a:srgbClr val="005493"/>
                </a:solidFill>
                <a:latin typeface="Arial" charset="0"/>
                <a:ea typeface="Arial" charset="0"/>
                <a:cs typeface="Arial" charset="0"/>
              </a:rPr>
              <a:t> projects, clubs are encouraged, but not </a:t>
            </a:r>
          </a:p>
          <a:p>
            <a:r>
              <a:rPr lang="en-US" sz="2800" dirty="0">
                <a:solidFill>
                  <a:srgbClr val="005493"/>
                </a:solidFill>
                <a:latin typeface="Arial" charset="0"/>
                <a:ea typeface="Arial" charset="0"/>
                <a:cs typeface="Arial" charset="0"/>
              </a:rPr>
              <a:t>   required, to partner with a local/host club.</a:t>
            </a:r>
          </a:p>
        </p:txBody>
      </p:sp>
      <p:sp>
        <p:nvSpPr>
          <p:cNvPr id="4" name="Subtitle 2">
            <a:extLst>
              <a:ext uri="{FF2B5EF4-FFF2-40B4-BE49-F238E27FC236}">
                <a16:creationId xmlns:a16="http://schemas.microsoft.com/office/drawing/2014/main" id="{ACC796F3-4B10-AF45-A2A5-FF883071EB97}"/>
              </a:ext>
            </a:extLst>
          </p:cNvPr>
          <p:cNvSpPr txBox="1">
            <a:spLocks/>
          </p:cNvSpPr>
          <p:nvPr/>
        </p:nvSpPr>
        <p:spPr>
          <a:xfrm>
            <a:off x="1375410" y="514432"/>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General Overview</a:t>
            </a:r>
          </a:p>
        </p:txBody>
      </p:sp>
      <p:sp>
        <p:nvSpPr>
          <p:cNvPr id="5" name="TextBox 4">
            <a:extLst>
              <a:ext uri="{FF2B5EF4-FFF2-40B4-BE49-F238E27FC236}">
                <a16:creationId xmlns:a16="http://schemas.microsoft.com/office/drawing/2014/main" id="{9EBA5D07-4F6E-4746-B7FA-00AAB621C965}"/>
              </a:ext>
            </a:extLst>
          </p:cNvPr>
          <p:cNvSpPr txBox="1"/>
          <p:nvPr/>
        </p:nvSpPr>
        <p:spPr>
          <a:xfrm>
            <a:off x="834457" y="4610054"/>
            <a:ext cx="10553980" cy="1446550"/>
          </a:xfrm>
          <a:prstGeom prst="rect">
            <a:avLst/>
          </a:prstGeom>
          <a:noFill/>
        </p:spPr>
        <p:txBody>
          <a:bodyPr wrap="square" rtlCol="0">
            <a:spAutoFit/>
          </a:bodyPr>
          <a:lstStyle/>
          <a:p>
            <a:r>
              <a:rPr lang="en-US" sz="2200" dirty="0">
                <a:solidFill>
                  <a:srgbClr val="005493"/>
                </a:solidFill>
                <a:latin typeface="Arial" charset="0"/>
                <a:ea typeface="Arial" charset="0"/>
                <a:cs typeface="Arial" charset="0"/>
              </a:rPr>
              <a:t>Clubs have a lot of freedom to customize their service projects. There aren’t many restrictions as long as your grant supports </a:t>
            </a:r>
            <a:r>
              <a:rPr lang="en-US" sz="2200" u="sng" dirty="0">
                <a:solidFill>
                  <a:srgbClr val="005493"/>
                </a:solidFill>
                <a:latin typeface="Arial" charset="0"/>
                <a:ea typeface="Arial" charset="0"/>
                <a:cs typeface="Arial" charset="0"/>
              </a:rPr>
              <a:t>The Rotary Foundation</a:t>
            </a:r>
            <a:r>
              <a:rPr lang="en-US" sz="2200" dirty="0">
                <a:solidFill>
                  <a:srgbClr val="005493"/>
                </a:solidFill>
                <a:latin typeface="Arial" charset="0"/>
                <a:ea typeface="Arial" charset="0"/>
                <a:cs typeface="Arial" charset="0"/>
              </a:rPr>
              <a:t> (TRF) and meets the terms and conditions established by TRF for the use of grant funds. It must also support and comply with the </a:t>
            </a:r>
            <a:r>
              <a:rPr lang="en-US" sz="2200" u="sng" dirty="0">
                <a:solidFill>
                  <a:srgbClr val="005493"/>
                </a:solidFill>
                <a:latin typeface="Arial" charset="0"/>
                <a:ea typeface="Arial" charset="0"/>
                <a:cs typeface="Arial" charset="0"/>
              </a:rPr>
              <a:t>District 6860 Policies and Procedures Supplement</a:t>
            </a:r>
            <a:r>
              <a:rPr lang="en-US" sz="2200" dirty="0">
                <a:solidFill>
                  <a:srgbClr val="005493"/>
                </a:solidFill>
                <a:latin typeface="Arial" charset="0"/>
                <a:ea typeface="Arial" charset="0"/>
                <a:cs typeface="Arial" charset="0"/>
              </a:rPr>
              <a:t>.</a:t>
            </a:r>
          </a:p>
        </p:txBody>
      </p:sp>
    </p:spTree>
    <p:extLst>
      <p:ext uri="{BB962C8B-B14F-4D97-AF65-F5344CB8AC3E}">
        <p14:creationId xmlns:p14="http://schemas.microsoft.com/office/powerpoint/2010/main" val="2418301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319877-5264-FD42-A702-163C09FD0647}"/>
              </a:ext>
            </a:extLst>
          </p:cNvPr>
          <p:cNvPicPr>
            <a:picLocks noChangeAspect="1"/>
          </p:cNvPicPr>
          <p:nvPr/>
        </p:nvPicPr>
        <p:blipFill>
          <a:blip r:embed="rId2"/>
          <a:stretch>
            <a:fillRect/>
          </a:stretch>
        </p:blipFill>
        <p:spPr>
          <a:xfrm>
            <a:off x="1764474" y="1860119"/>
            <a:ext cx="9296400" cy="4464424"/>
          </a:xfrm>
          <a:prstGeom prst="rect">
            <a:avLst/>
          </a:prstGeom>
        </p:spPr>
      </p:pic>
      <p:sp>
        <p:nvSpPr>
          <p:cNvPr id="5" name="Slide Number Placeholder 4">
            <a:extLst>
              <a:ext uri="{FF2B5EF4-FFF2-40B4-BE49-F238E27FC236}">
                <a16:creationId xmlns:a16="http://schemas.microsoft.com/office/drawing/2014/main" id="{2B15E988-EB29-8345-AD0D-E97F0A06CB83}"/>
              </a:ext>
            </a:extLst>
          </p:cNvPr>
          <p:cNvSpPr>
            <a:spLocks noGrp="1"/>
          </p:cNvSpPr>
          <p:nvPr>
            <p:ph type="sldNum" sz="quarter" idx="12"/>
          </p:nvPr>
        </p:nvSpPr>
        <p:spPr/>
        <p:txBody>
          <a:bodyPr/>
          <a:lstStyle/>
          <a:p>
            <a:fld id="{6405CE88-A4C8-9945-BA63-FF2EC6B0362D}" type="slidenum">
              <a:rPr lang="en-US" smtClean="0"/>
              <a:pPr/>
              <a:t>30</a:t>
            </a:fld>
            <a:endParaRPr lang="en-US" dirty="0"/>
          </a:p>
        </p:txBody>
      </p:sp>
      <p:sp>
        <p:nvSpPr>
          <p:cNvPr id="6" name="TextBox 5">
            <a:extLst>
              <a:ext uri="{FF2B5EF4-FFF2-40B4-BE49-F238E27FC236}">
                <a16:creationId xmlns:a16="http://schemas.microsoft.com/office/drawing/2014/main" id="{9DE48B15-4370-4741-B086-32374E040BE4}"/>
              </a:ext>
            </a:extLst>
          </p:cNvPr>
          <p:cNvSpPr txBox="1"/>
          <p:nvPr/>
        </p:nvSpPr>
        <p:spPr>
          <a:xfrm>
            <a:off x="1051034" y="429802"/>
            <a:ext cx="10113495" cy="1354217"/>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The </a:t>
            </a:r>
            <a:r>
              <a:rPr lang="en-US" sz="2400" b="1" dirty="0">
                <a:solidFill>
                  <a:srgbClr val="005493"/>
                </a:solidFill>
                <a:latin typeface="Arial" charset="0"/>
                <a:ea typeface="Arial" charset="0"/>
                <a:cs typeface="Arial" charset="0"/>
              </a:rPr>
              <a:t>Grant Signatures</a:t>
            </a:r>
            <a:r>
              <a:rPr lang="en-US" sz="2400" dirty="0">
                <a:solidFill>
                  <a:srgbClr val="005493"/>
                </a:solidFill>
                <a:latin typeface="Arial" charset="0"/>
                <a:ea typeface="Arial" charset="0"/>
                <a:cs typeface="Arial" charset="0"/>
              </a:rPr>
              <a:t> box will pop up. Click </a:t>
            </a:r>
            <a:r>
              <a:rPr lang="en-US" sz="2400" b="1" dirty="0">
                <a:solidFill>
                  <a:srgbClr val="005493"/>
                </a:solidFill>
                <a:highlight>
                  <a:srgbClr val="FFFF00"/>
                </a:highlight>
                <a:latin typeface="Arial" charset="0"/>
                <a:ea typeface="Arial" charset="0"/>
                <a:cs typeface="Arial" charset="0"/>
              </a:rPr>
              <a:t>Sign Grant</a:t>
            </a:r>
            <a:r>
              <a:rPr lang="en-US" sz="2400" dirty="0">
                <a:solidFill>
                  <a:srgbClr val="005493"/>
                </a:solidFill>
                <a:latin typeface="Arial" charset="0"/>
                <a:ea typeface="Arial" charset="0"/>
                <a:cs typeface="Arial" charset="0"/>
              </a:rPr>
              <a:t>.</a:t>
            </a:r>
          </a:p>
          <a:p>
            <a:pPr algn="ctr"/>
            <a:endParaRPr lang="en-US" sz="1400" dirty="0">
              <a:solidFill>
                <a:srgbClr val="005493"/>
              </a:solidFill>
              <a:latin typeface="Arial" charset="0"/>
              <a:ea typeface="Arial" charset="0"/>
              <a:cs typeface="Arial" charset="0"/>
            </a:endParaRPr>
          </a:p>
          <a:p>
            <a:pPr algn="ctr"/>
            <a:r>
              <a:rPr lang="en-US" sz="2100" dirty="0">
                <a:solidFill>
                  <a:srgbClr val="005493"/>
                </a:solidFill>
                <a:latin typeface="Arial" charset="0"/>
                <a:ea typeface="Arial" charset="0"/>
                <a:cs typeface="Arial" charset="0"/>
              </a:rPr>
              <a:t>(It is likely you will be one of the required signatures for this grant and you will sign as the first of the two required signatures…shown on next slide.)</a:t>
            </a:r>
          </a:p>
        </p:txBody>
      </p:sp>
      <p:sp>
        <p:nvSpPr>
          <p:cNvPr id="2" name="Rectangle 1">
            <a:extLst>
              <a:ext uri="{FF2B5EF4-FFF2-40B4-BE49-F238E27FC236}">
                <a16:creationId xmlns:a16="http://schemas.microsoft.com/office/drawing/2014/main" id="{9D8E4C04-8CA5-4A11-928F-77DF7317EC49}"/>
              </a:ext>
            </a:extLst>
          </p:cNvPr>
          <p:cNvSpPr/>
          <p:nvPr/>
        </p:nvSpPr>
        <p:spPr>
          <a:xfrm>
            <a:off x="4433777" y="1860119"/>
            <a:ext cx="893135" cy="28765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754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03CD4-7810-2A42-9753-0A3FBDE54E58}"/>
              </a:ext>
            </a:extLst>
          </p:cNvPr>
          <p:cNvPicPr>
            <a:picLocks noChangeAspect="1"/>
          </p:cNvPicPr>
          <p:nvPr/>
        </p:nvPicPr>
        <p:blipFill>
          <a:blip r:embed="rId2"/>
          <a:stretch>
            <a:fillRect/>
          </a:stretch>
        </p:blipFill>
        <p:spPr>
          <a:xfrm>
            <a:off x="1565271" y="1623387"/>
            <a:ext cx="9610725" cy="4463100"/>
          </a:xfrm>
          <a:prstGeom prst="rect">
            <a:avLst/>
          </a:prstGeom>
        </p:spPr>
      </p:pic>
      <p:sp>
        <p:nvSpPr>
          <p:cNvPr id="5" name="Slide Number Placeholder 4">
            <a:extLst>
              <a:ext uri="{FF2B5EF4-FFF2-40B4-BE49-F238E27FC236}">
                <a16:creationId xmlns:a16="http://schemas.microsoft.com/office/drawing/2014/main" id="{A374BA2D-7366-3F44-AF19-E13C777A44F0}"/>
              </a:ext>
            </a:extLst>
          </p:cNvPr>
          <p:cNvSpPr>
            <a:spLocks noGrp="1"/>
          </p:cNvSpPr>
          <p:nvPr>
            <p:ph type="sldNum" sz="quarter" idx="12"/>
          </p:nvPr>
        </p:nvSpPr>
        <p:spPr/>
        <p:txBody>
          <a:bodyPr/>
          <a:lstStyle/>
          <a:p>
            <a:fld id="{6405CE88-A4C8-9945-BA63-FF2EC6B0362D}" type="slidenum">
              <a:rPr lang="en-US" smtClean="0"/>
              <a:pPr/>
              <a:t>31</a:t>
            </a:fld>
            <a:endParaRPr lang="en-US" dirty="0"/>
          </a:p>
        </p:txBody>
      </p:sp>
      <p:sp>
        <p:nvSpPr>
          <p:cNvPr id="6" name="TextBox 5">
            <a:extLst>
              <a:ext uri="{FF2B5EF4-FFF2-40B4-BE49-F238E27FC236}">
                <a16:creationId xmlns:a16="http://schemas.microsoft.com/office/drawing/2014/main" id="{E48F1F62-7D63-4F4C-B21E-0B0F3EC1DF2E}"/>
              </a:ext>
            </a:extLst>
          </p:cNvPr>
          <p:cNvSpPr txBox="1"/>
          <p:nvPr/>
        </p:nvSpPr>
        <p:spPr>
          <a:xfrm>
            <a:off x="1481959" y="595336"/>
            <a:ext cx="9694037" cy="954107"/>
          </a:xfrm>
          <a:prstGeom prst="rect">
            <a:avLst/>
          </a:prstGeom>
          <a:noFill/>
        </p:spPr>
        <p:txBody>
          <a:bodyPr wrap="square" rtlCol="0">
            <a:spAutoFit/>
          </a:bodyPr>
          <a:lstStyle/>
          <a:p>
            <a:pPr algn="ctr"/>
            <a:r>
              <a:rPr lang="en-US" sz="2800" dirty="0">
                <a:solidFill>
                  <a:srgbClr val="005493"/>
                </a:solidFill>
                <a:latin typeface="Arial" charset="0"/>
                <a:ea typeface="Arial" charset="0"/>
                <a:cs typeface="Arial" charset="0"/>
              </a:rPr>
              <a:t>Check the </a:t>
            </a:r>
            <a:r>
              <a:rPr lang="en-US" sz="2800" b="1" dirty="0">
                <a:solidFill>
                  <a:srgbClr val="005493"/>
                </a:solidFill>
                <a:latin typeface="Arial" charset="0"/>
                <a:ea typeface="Arial" charset="0"/>
                <a:cs typeface="Arial" charset="0"/>
              </a:rPr>
              <a:t>Signatures tab</a:t>
            </a:r>
            <a:r>
              <a:rPr lang="en-US" sz="2800" dirty="0">
                <a:solidFill>
                  <a:srgbClr val="005493"/>
                </a:solidFill>
                <a:latin typeface="Arial" charset="0"/>
                <a:ea typeface="Arial" charset="0"/>
                <a:cs typeface="Arial" charset="0"/>
              </a:rPr>
              <a:t> to confirm that the first signature was actually recorded.</a:t>
            </a:r>
          </a:p>
        </p:txBody>
      </p:sp>
      <p:sp>
        <p:nvSpPr>
          <p:cNvPr id="7" name="Oval 6">
            <a:extLst>
              <a:ext uri="{FF2B5EF4-FFF2-40B4-BE49-F238E27FC236}">
                <a16:creationId xmlns:a16="http://schemas.microsoft.com/office/drawing/2014/main" id="{21F4D70C-7527-9945-8149-BB927033159C}"/>
              </a:ext>
            </a:extLst>
          </p:cNvPr>
          <p:cNvSpPr/>
          <p:nvPr/>
        </p:nvSpPr>
        <p:spPr>
          <a:xfrm>
            <a:off x="7497382" y="3147370"/>
            <a:ext cx="1129783"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A2DD52E-200E-ACDF-47EA-6E0F134D397C}"/>
              </a:ext>
            </a:extLst>
          </p:cNvPr>
          <p:cNvSpPr/>
          <p:nvPr/>
        </p:nvSpPr>
        <p:spPr>
          <a:xfrm>
            <a:off x="4253023" y="1623386"/>
            <a:ext cx="946298" cy="311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061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04ADEF-3D41-7048-BE85-99D1DE8A2B4F}"/>
              </a:ext>
            </a:extLst>
          </p:cNvPr>
          <p:cNvPicPr>
            <a:picLocks noChangeAspect="1"/>
          </p:cNvPicPr>
          <p:nvPr/>
        </p:nvPicPr>
        <p:blipFill>
          <a:blip r:embed="rId2"/>
          <a:stretch>
            <a:fillRect/>
          </a:stretch>
        </p:blipFill>
        <p:spPr>
          <a:xfrm>
            <a:off x="0" y="2527245"/>
            <a:ext cx="12192000" cy="3137010"/>
          </a:xfrm>
          <a:prstGeom prst="rect">
            <a:avLst/>
          </a:prstGeom>
        </p:spPr>
      </p:pic>
      <p:sp>
        <p:nvSpPr>
          <p:cNvPr id="5" name="Slide Number Placeholder 4">
            <a:extLst>
              <a:ext uri="{FF2B5EF4-FFF2-40B4-BE49-F238E27FC236}">
                <a16:creationId xmlns:a16="http://schemas.microsoft.com/office/drawing/2014/main" id="{603FE9B7-C4B3-9145-991A-FFAC1A5FD054}"/>
              </a:ext>
            </a:extLst>
          </p:cNvPr>
          <p:cNvSpPr>
            <a:spLocks noGrp="1"/>
          </p:cNvSpPr>
          <p:nvPr>
            <p:ph type="sldNum" sz="quarter" idx="12"/>
          </p:nvPr>
        </p:nvSpPr>
        <p:spPr/>
        <p:txBody>
          <a:bodyPr/>
          <a:lstStyle/>
          <a:p>
            <a:fld id="{6405CE88-A4C8-9945-BA63-FF2EC6B0362D}" type="slidenum">
              <a:rPr lang="en-US" smtClean="0"/>
              <a:pPr/>
              <a:t>32</a:t>
            </a:fld>
            <a:endParaRPr lang="en-US" dirty="0"/>
          </a:p>
        </p:txBody>
      </p:sp>
      <p:sp>
        <p:nvSpPr>
          <p:cNvPr id="6" name="TextBox 5">
            <a:extLst>
              <a:ext uri="{FF2B5EF4-FFF2-40B4-BE49-F238E27FC236}">
                <a16:creationId xmlns:a16="http://schemas.microsoft.com/office/drawing/2014/main" id="{50843829-C3C5-4240-8F36-B3D9D1064459}"/>
              </a:ext>
            </a:extLst>
          </p:cNvPr>
          <p:cNvSpPr txBox="1"/>
          <p:nvPr/>
        </p:nvSpPr>
        <p:spPr>
          <a:xfrm>
            <a:off x="429209" y="694198"/>
            <a:ext cx="11351982" cy="954107"/>
          </a:xfrm>
          <a:prstGeom prst="rect">
            <a:avLst/>
          </a:prstGeom>
          <a:noFill/>
        </p:spPr>
        <p:txBody>
          <a:bodyPr wrap="square" rtlCol="0">
            <a:spAutoFit/>
          </a:bodyPr>
          <a:lstStyle/>
          <a:p>
            <a:pPr algn="ctr"/>
            <a:r>
              <a:rPr lang="en-US" sz="2800" dirty="0">
                <a:solidFill>
                  <a:srgbClr val="005493"/>
                </a:solidFill>
                <a:latin typeface="Arial" charset="0"/>
                <a:ea typeface="Arial" charset="0"/>
                <a:cs typeface="Arial" charset="0"/>
              </a:rPr>
              <a:t>The second signer will log in to </a:t>
            </a:r>
            <a:r>
              <a:rPr lang="en-US" sz="2800" dirty="0" err="1">
                <a:solidFill>
                  <a:srgbClr val="005493"/>
                </a:solidFill>
                <a:latin typeface="Arial" charset="0"/>
                <a:ea typeface="Arial" charset="0"/>
                <a:cs typeface="Arial" charset="0"/>
              </a:rPr>
              <a:t>DACdb</a:t>
            </a:r>
            <a:r>
              <a:rPr lang="en-US" sz="2800" dirty="0">
                <a:solidFill>
                  <a:srgbClr val="005493"/>
                </a:solidFill>
                <a:latin typeface="Arial" charset="0"/>
                <a:ea typeface="Arial" charset="0"/>
                <a:cs typeface="Arial" charset="0"/>
              </a:rPr>
              <a:t>,</a:t>
            </a:r>
          </a:p>
          <a:p>
            <a:pPr algn="ctr"/>
            <a:r>
              <a:rPr lang="en-US" sz="2800" dirty="0">
                <a:solidFill>
                  <a:srgbClr val="005493"/>
                </a:solidFill>
                <a:latin typeface="Arial" charset="0"/>
                <a:ea typeface="Arial" charset="0"/>
                <a:cs typeface="Arial" charset="0"/>
              </a:rPr>
              <a:t>select the </a:t>
            </a:r>
            <a:r>
              <a:rPr lang="en-US" sz="2800" b="1" dirty="0">
                <a:solidFill>
                  <a:srgbClr val="005493"/>
                </a:solidFill>
                <a:latin typeface="Arial" charset="0"/>
                <a:ea typeface="Arial" charset="0"/>
                <a:cs typeface="Arial" charset="0"/>
              </a:rPr>
              <a:t>GRANTS</a:t>
            </a:r>
            <a:r>
              <a:rPr lang="en-US" sz="2800" dirty="0">
                <a:solidFill>
                  <a:srgbClr val="005493"/>
                </a:solidFill>
                <a:latin typeface="Arial" charset="0"/>
                <a:ea typeface="Arial" charset="0"/>
                <a:cs typeface="Arial" charset="0"/>
              </a:rPr>
              <a:t> tab and click on the </a:t>
            </a:r>
            <a:r>
              <a:rPr lang="en-US" sz="2800" dirty="0">
                <a:solidFill>
                  <a:srgbClr val="005493"/>
                </a:solidFill>
                <a:highlight>
                  <a:srgbClr val="FFFF00"/>
                </a:highlight>
                <a:latin typeface="Arial" charset="0"/>
                <a:ea typeface="Arial" charset="0"/>
                <a:cs typeface="Arial" charset="0"/>
              </a:rPr>
              <a:t>EDIT pencil</a:t>
            </a:r>
            <a:r>
              <a:rPr lang="en-US" sz="2800" dirty="0">
                <a:solidFill>
                  <a:srgbClr val="005493"/>
                </a:solidFill>
                <a:latin typeface="Arial" charset="0"/>
                <a:ea typeface="Arial" charset="0"/>
                <a:cs typeface="Arial" charset="0"/>
              </a:rPr>
              <a:t>.</a:t>
            </a:r>
          </a:p>
        </p:txBody>
      </p:sp>
      <p:sp>
        <p:nvSpPr>
          <p:cNvPr id="7" name="Oval 6">
            <a:extLst>
              <a:ext uri="{FF2B5EF4-FFF2-40B4-BE49-F238E27FC236}">
                <a16:creationId xmlns:a16="http://schemas.microsoft.com/office/drawing/2014/main" id="{FDDE12CB-523F-A248-807D-610DCE9BA999}"/>
              </a:ext>
            </a:extLst>
          </p:cNvPr>
          <p:cNvSpPr/>
          <p:nvPr/>
        </p:nvSpPr>
        <p:spPr>
          <a:xfrm>
            <a:off x="2186609" y="5061166"/>
            <a:ext cx="636106"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363F98-6859-0A84-65DF-901A42AC84EB}"/>
              </a:ext>
            </a:extLst>
          </p:cNvPr>
          <p:cNvSpPr/>
          <p:nvPr/>
        </p:nvSpPr>
        <p:spPr>
          <a:xfrm>
            <a:off x="4019106" y="3073212"/>
            <a:ext cx="988829" cy="355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003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4AC600-9B5D-0741-B6F7-5001A45858BF}"/>
              </a:ext>
            </a:extLst>
          </p:cNvPr>
          <p:cNvPicPr>
            <a:picLocks noChangeAspect="1"/>
          </p:cNvPicPr>
          <p:nvPr/>
        </p:nvPicPr>
        <p:blipFill>
          <a:blip r:embed="rId2"/>
          <a:stretch>
            <a:fillRect/>
          </a:stretch>
        </p:blipFill>
        <p:spPr>
          <a:xfrm>
            <a:off x="1125362" y="1416316"/>
            <a:ext cx="9959676" cy="4788306"/>
          </a:xfrm>
          <a:prstGeom prst="rect">
            <a:avLst/>
          </a:prstGeom>
        </p:spPr>
      </p:pic>
      <p:sp>
        <p:nvSpPr>
          <p:cNvPr id="5" name="Slide Number Placeholder 4">
            <a:extLst>
              <a:ext uri="{FF2B5EF4-FFF2-40B4-BE49-F238E27FC236}">
                <a16:creationId xmlns:a16="http://schemas.microsoft.com/office/drawing/2014/main" id="{F7AF4C96-6DF8-B445-8F7C-008C73EE696F}"/>
              </a:ext>
            </a:extLst>
          </p:cNvPr>
          <p:cNvSpPr>
            <a:spLocks noGrp="1"/>
          </p:cNvSpPr>
          <p:nvPr>
            <p:ph type="sldNum" sz="quarter" idx="12"/>
          </p:nvPr>
        </p:nvSpPr>
        <p:spPr/>
        <p:txBody>
          <a:bodyPr/>
          <a:lstStyle/>
          <a:p>
            <a:fld id="{6405CE88-A4C8-9945-BA63-FF2EC6B0362D}" type="slidenum">
              <a:rPr lang="en-US" smtClean="0"/>
              <a:pPr/>
              <a:t>33</a:t>
            </a:fld>
            <a:endParaRPr lang="en-US" dirty="0"/>
          </a:p>
        </p:txBody>
      </p:sp>
      <p:sp>
        <p:nvSpPr>
          <p:cNvPr id="6" name="TextBox 5">
            <a:extLst>
              <a:ext uri="{FF2B5EF4-FFF2-40B4-BE49-F238E27FC236}">
                <a16:creationId xmlns:a16="http://schemas.microsoft.com/office/drawing/2014/main" id="{28E2C5B7-6DD7-EB48-A1FC-132A28CF09D7}"/>
              </a:ext>
            </a:extLst>
          </p:cNvPr>
          <p:cNvSpPr txBox="1"/>
          <p:nvPr/>
        </p:nvSpPr>
        <p:spPr>
          <a:xfrm>
            <a:off x="429209" y="694198"/>
            <a:ext cx="11351982" cy="523220"/>
          </a:xfrm>
          <a:prstGeom prst="rect">
            <a:avLst/>
          </a:prstGeom>
          <a:noFill/>
        </p:spPr>
        <p:txBody>
          <a:bodyPr wrap="square" rtlCol="0">
            <a:spAutoFit/>
          </a:bodyPr>
          <a:lstStyle/>
          <a:p>
            <a:pPr algn="ctr"/>
            <a:r>
              <a:rPr lang="en-US" sz="2800" dirty="0">
                <a:solidFill>
                  <a:srgbClr val="005493"/>
                </a:solidFill>
                <a:latin typeface="Arial" charset="0"/>
                <a:ea typeface="Arial" charset="0"/>
                <a:cs typeface="Arial" charset="0"/>
              </a:rPr>
              <a:t>The second signer clicks on </a:t>
            </a:r>
            <a:r>
              <a:rPr lang="en-US" sz="2800" b="1" dirty="0">
                <a:solidFill>
                  <a:srgbClr val="005493"/>
                </a:solidFill>
                <a:highlight>
                  <a:srgbClr val="FFFF00"/>
                </a:highlight>
                <a:latin typeface="Arial" charset="0"/>
                <a:ea typeface="Arial" charset="0"/>
                <a:cs typeface="Arial" charset="0"/>
              </a:rPr>
              <a:t>Club: Sign Grant Application</a:t>
            </a:r>
            <a:r>
              <a:rPr lang="en-US" sz="2800" dirty="0">
                <a:solidFill>
                  <a:srgbClr val="005493"/>
                </a:solidFill>
                <a:latin typeface="Arial" charset="0"/>
                <a:ea typeface="Arial" charset="0"/>
                <a:cs typeface="Arial" charset="0"/>
              </a:rPr>
              <a:t>.</a:t>
            </a:r>
          </a:p>
        </p:txBody>
      </p:sp>
      <p:sp>
        <p:nvSpPr>
          <p:cNvPr id="7" name="Oval 6">
            <a:extLst>
              <a:ext uri="{FF2B5EF4-FFF2-40B4-BE49-F238E27FC236}">
                <a16:creationId xmlns:a16="http://schemas.microsoft.com/office/drawing/2014/main" id="{28CDD8EB-B4B8-FD48-8C88-042D1A0111F1}"/>
              </a:ext>
            </a:extLst>
          </p:cNvPr>
          <p:cNvSpPr/>
          <p:nvPr/>
        </p:nvSpPr>
        <p:spPr>
          <a:xfrm>
            <a:off x="7788928" y="1826060"/>
            <a:ext cx="2335732" cy="47707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4A0A5E6-8F6D-2FF1-BA01-AE13BFFEBC3A}"/>
              </a:ext>
            </a:extLst>
          </p:cNvPr>
          <p:cNvSpPr/>
          <p:nvPr/>
        </p:nvSpPr>
        <p:spPr>
          <a:xfrm>
            <a:off x="3997842" y="1416316"/>
            <a:ext cx="935665" cy="32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423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40B22-E2F1-C841-A490-FE71F9501D5A}"/>
              </a:ext>
            </a:extLst>
          </p:cNvPr>
          <p:cNvPicPr>
            <a:picLocks noChangeAspect="1"/>
          </p:cNvPicPr>
          <p:nvPr/>
        </p:nvPicPr>
        <p:blipFill>
          <a:blip r:embed="rId2"/>
          <a:stretch>
            <a:fillRect/>
          </a:stretch>
        </p:blipFill>
        <p:spPr>
          <a:xfrm>
            <a:off x="1522409" y="1559781"/>
            <a:ext cx="9696450" cy="4628912"/>
          </a:xfrm>
          <a:prstGeom prst="rect">
            <a:avLst/>
          </a:prstGeom>
        </p:spPr>
      </p:pic>
      <p:sp>
        <p:nvSpPr>
          <p:cNvPr id="5" name="Slide Number Placeholder 4">
            <a:extLst>
              <a:ext uri="{FF2B5EF4-FFF2-40B4-BE49-F238E27FC236}">
                <a16:creationId xmlns:a16="http://schemas.microsoft.com/office/drawing/2014/main" id="{83671525-7071-BD48-8FEC-568F6638EC60}"/>
              </a:ext>
            </a:extLst>
          </p:cNvPr>
          <p:cNvSpPr>
            <a:spLocks noGrp="1"/>
          </p:cNvSpPr>
          <p:nvPr>
            <p:ph type="sldNum" sz="quarter" idx="12"/>
          </p:nvPr>
        </p:nvSpPr>
        <p:spPr/>
        <p:txBody>
          <a:bodyPr/>
          <a:lstStyle/>
          <a:p>
            <a:fld id="{6405CE88-A4C8-9945-BA63-FF2EC6B0362D}" type="slidenum">
              <a:rPr lang="en-US" smtClean="0"/>
              <a:pPr/>
              <a:t>34</a:t>
            </a:fld>
            <a:endParaRPr lang="en-US" dirty="0"/>
          </a:p>
        </p:txBody>
      </p:sp>
      <p:sp>
        <p:nvSpPr>
          <p:cNvPr id="6" name="TextBox 5">
            <a:extLst>
              <a:ext uri="{FF2B5EF4-FFF2-40B4-BE49-F238E27FC236}">
                <a16:creationId xmlns:a16="http://schemas.microsoft.com/office/drawing/2014/main" id="{E7A2DE22-CFA0-934A-902B-AB4C572AE666}"/>
              </a:ext>
            </a:extLst>
          </p:cNvPr>
          <p:cNvSpPr txBox="1"/>
          <p:nvPr/>
        </p:nvSpPr>
        <p:spPr>
          <a:xfrm>
            <a:off x="1576739" y="766129"/>
            <a:ext cx="9587790" cy="523220"/>
          </a:xfrm>
          <a:prstGeom prst="rect">
            <a:avLst/>
          </a:prstGeom>
          <a:noFill/>
        </p:spPr>
        <p:txBody>
          <a:bodyPr wrap="square" rtlCol="0">
            <a:spAutoFit/>
          </a:bodyPr>
          <a:lstStyle/>
          <a:p>
            <a:pPr algn="ctr"/>
            <a:r>
              <a:rPr lang="en-US" sz="2800" dirty="0">
                <a:solidFill>
                  <a:srgbClr val="005493"/>
                </a:solidFill>
                <a:latin typeface="Arial" charset="0"/>
                <a:ea typeface="Arial" charset="0"/>
                <a:cs typeface="Arial" charset="0"/>
              </a:rPr>
              <a:t>The </a:t>
            </a:r>
            <a:r>
              <a:rPr lang="en-US" sz="2800" b="1" dirty="0">
                <a:solidFill>
                  <a:srgbClr val="005493"/>
                </a:solidFill>
                <a:latin typeface="Arial" charset="0"/>
                <a:ea typeface="Arial" charset="0"/>
                <a:cs typeface="Arial" charset="0"/>
              </a:rPr>
              <a:t>Grant Signatures</a:t>
            </a:r>
            <a:r>
              <a:rPr lang="en-US" sz="2800" dirty="0">
                <a:solidFill>
                  <a:srgbClr val="005493"/>
                </a:solidFill>
                <a:latin typeface="Arial" charset="0"/>
                <a:ea typeface="Arial" charset="0"/>
                <a:cs typeface="Arial" charset="0"/>
              </a:rPr>
              <a:t> box will pop up. Click </a:t>
            </a:r>
            <a:r>
              <a:rPr lang="en-US" sz="2800" b="1" dirty="0">
                <a:solidFill>
                  <a:srgbClr val="005493"/>
                </a:solidFill>
                <a:highlight>
                  <a:srgbClr val="FFFF00"/>
                </a:highlight>
                <a:latin typeface="Arial" charset="0"/>
                <a:ea typeface="Arial" charset="0"/>
                <a:cs typeface="Arial" charset="0"/>
              </a:rPr>
              <a:t>Sign Grant</a:t>
            </a:r>
            <a:r>
              <a:rPr lang="en-US" sz="2800" dirty="0">
                <a:solidFill>
                  <a:srgbClr val="005493"/>
                </a:solidFill>
                <a:latin typeface="Arial" charset="0"/>
                <a:ea typeface="Arial" charset="0"/>
                <a:cs typeface="Arial" charset="0"/>
              </a:rPr>
              <a:t>.</a:t>
            </a:r>
          </a:p>
        </p:txBody>
      </p:sp>
      <p:sp>
        <p:nvSpPr>
          <p:cNvPr id="2" name="Rectangle 1">
            <a:extLst>
              <a:ext uri="{FF2B5EF4-FFF2-40B4-BE49-F238E27FC236}">
                <a16:creationId xmlns:a16="http://schemas.microsoft.com/office/drawing/2014/main" id="{C7BC6983-DFFD-8F17-66B8-3940A7FA7B3A}"/>
              </a:ext>
            </a:extLst>
          </p:cNvPr>
          <p:cNvSpPr/>
          <p:nvPr/>
        </p:nvSpPr>
        <p:spPr>
          <a:xfrm>
            <a:off x="4316818" y="1559780"/>
            <a:ext cx="903768" cy="3115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37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E04B0-15F3-544B-AF7C-F144C7FEBD0E}"/>
              </a:ext>
            </a:extLst>
          </p:cNvPr>
          <p:cNvPicPr>
            <a:picLocks noChangeAspect="1"/>
          </p:cNvPicPr>
          <p:nvPr/>
        </p:nvPicPr>
        <p:blipFill>
          <a:blip r:embed="rId2"/>
          <a:stretch>
            <a:fillRect/>
          </a:stretch>
        </p:blipFill>
        <p:spPr>
          <a:xfrm>
            <a:off x="1733549" y="2011679"/>
            <a:ext cx="9275759" cy="4404886"/>
          </a:xfrm>
          <a:prstGeom prst="rect">
            <a:avLst/>
          </a:prstGeom>
        </p:spPr>
      </p:pic>
      <p:sp>
        <p:nvSpPr>
          <p:cNvPr id="5" name="Slide Number Placeholder 4">
            <a:extLst>
              <a:ext uri="{FF2B5EF4-FFF2-40B4-BE49-F238E27FC236}">
                <a16:creationId xmlns:a16="http://schemas.microsoft.com/office/drawing/2014/main" id="{F9449C6D-38E4-E944-AA9E-372DF3AF1752}"/>
              </a:ext>
            </a:extLst>
          </p:cNvPr>
          <p:cNvSpPr>
            <a:spLocks noGrp="1"/>
          </p:cNvSpPr>
          <p:nvPr>
            <p:ph type="sldNum" sz="quarter" idx="12"/>
          </p:nvPr>
        </p:nvSpPr>
        <p:spPr/>
        <p:txBody>
          <a:bodyPr/>
          <a:lstStyle/>
          <a:p>
            <a:fld id="{6405CE88-A4C8-9945-BA63-FF2EC6B0362D}" type="slidenum">
              <a:rPr lang="en-US" smtClean="0"/>
              <a:pPr/>
              <a:t>35</a:t>
            </a:fld>
            <a:endParaRPr lang="en-US" dirty="0"/>
          </a:p>
        </p:txBody>
      </p:sp>
      <p:sp>
        <p:nvSpPr>
          <p:cNvPr id="6" name="TextBox 5">
            <a:extLst>
              <a:ext uri="{FF2B5EF4-FFF2-40B4-BE49-F238E27FC236}">
                <a16:creationId xmlns:a16="http://schemas.microsoft.com/office/drawing/2014/main" id="{3DC214D5-79A0-7C47-B933-2E8CD0C7FE07}"/>
              </a:ext>
            </a:extLst>
          </p:cNvPr>
          <p:cNvSpPr txBox="1"/>
          <p:nvPr/>
        </p:nvSpPr>
        <p:spPr>
          <a:xfrm>
            <a:off x="1329071" y="500745"/>
            <a:ext cx="9802754" cy="1200329"/>
          </a:xfrm>
          <a:prstGeom prst="rect">
            <a:avLst/>
          </a:prstGeom>
          <a:noFill/>
        </p:spPr>
        <p:txBody>
          <a:bodyPr wrap="square" rtlCol="0">
            <a:spAutoFit/>
          </a:bodyPr>
          <a:lstStyle/>
          <a:p>
            <a:pPr algn="ctr"/>
            <a:r>
              <a:rPr lang="en-US" sz="2400" dirty="0">
                <a:solidFill>
                  <a:srgbClr val="005493"/>
                </a:solidFill>
                <a:latin typeface="Arial" charset="0"/>
                <a:ea typeface="Arial" charset="0"/>
                <a:cs typeface="Arial" charset="0"/>
              </a:rPr>
              <a:t>Check the </a:t>
            </a:r>
            <a:r>
              <a:rPr lang="en-US" sz="2400" b="1" dirty="0">
                <a:solidFill>
                  <a:srgbClr val="005493"/>
                </a:solidFill>
                <a:latin typeface="Arial" charset="0"/>
                <a:ea typeface="Arial" charset="0"/>
                <a:cs typeface="Arial" charset="0"/>
              </a:rPr>
              <a:t>Signatures tab</a:t>
            </a:r>
            <a:r>
              <a:rPr lang="en-US" sz="2400" dirty="0">
                <a:solidFill>
                  <a:srgbClr val="005493"/>
                </a:solidFill>
                <a:latin typeface="Arial" charset="0"/>
                <a:ea typeface="Arial" charset="0"/>
                <a:cs typeface="Arial" charset="0"/>
              </a:rPr>
              <a:t> to confirm that the second signature was recorded. At this point, the </a:t>
            </a:r>
            <a:r>
              <a:rPr lang="en-US" sz="2400" b="1" dirty="0">
                <a:solidFill>
                  <a:srgbClr val="005493"/>
                </a:solidFill>
                <a:highlight>
                  <a:srgbClr val="FFFF00"/>
                </a:highlight>
                <a:latin typeface="Arial" charset="0"/>
                <a:ea typeface="Arial" charset="0"/>
                <a:cs typeface="Arial" charset="0"/>
              </a:rPr>
              <a:t>Submit Grant for District Approval</a:t>
            </a:r>
            <a:r>
              <a:rPr lang="en-US" sz="2400" dirty="0">
                <a:solidFill>
                  <a:srgbClr val="005493"/>
                </a:solidFill>
                <a:latin typeface="Arial" charset="0"/>
                <a:ea typeface="Arial" charset="0"/>
                <a:cs typeface="Arial" charset="0"/>
              </a:rPr>
              <a:t> box appears in gold. </a:t>
            </a:r>
            <a:r>
              <a:rPr lang="en-US" sz="2400" b="1" dirty="0">
                <a:solidFill>
                  <a:srgbClr val="005493"/>
                </a:solidFill>
                <a:latin typeface="Arial" charset="0"/>
                <a:ea typeface="Arial" charset="0"/>
                <a:cs typeface="Arial" charset="0"/>
              </a:rPr>
              <a:t>Click this box</a:t>
            </a:r>
            <a:r>
              <a:rPr lang="en-US" sz="2400" dirty="0">
                <a:solidFill>
                  <a:srgbClr val="005493"/>
                </a:solidFill>
                <a:latin typeface="Arial" charset="0"/>
                <a:ea typeface="Arial" charset="0"/>
                <a:cs typeface="Arial" charset="0"/>
              </a:rPr>
              <a:t>.</a:t>
            </a:r>
          </a:p>
        </p:txBody>
      </p:sp>
      <p:sp>
        <p:nvSpPr>
          <p:cNvPr id="7" name="Oval 6">
            <a:extLst>
              <a:ext uri="{FF2B5EF4-FFF2-40B4-BE49-F238E27FC236}">
                <a16:creationId xmlns:a16="http://schemas.microsoft.com/office/drawing/2014/main" id="{7CEAF21C-BC77-4B4B-87AB-8AF6D5DB4EF6}"/>
              </a:ext>
            </a:extLst>
          </p:cNvPr>
          <p:cNvSpPr/>
          <p:nvPr/>
        </p:nvSpPr>
        <p:spPr>
          <a:xfrm>
            <a:off x="7391364" y="3254761"/>
            <a:ext cx="1225898" cy="37178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4566D81-D882-6346-9373-FB85B09324E0}"/>
              </a:ext>
            </a:extLst>
          </p:cNvPr>
          <p:cNvSpPr/>
          <p:nvPr/>
        </p:nvSpPr>
        <p:spPr>
          <a:xfrm>
            <a:off x="8796094" y="2368030"/>
            <a:ext cx="2335731" cy="47707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4FC593-EBBD-FA46-B70F-D1612A59DDF8}"/>
              </a:ext>
            </a:extLst>
          </p:cNvPr>
          <p:cNvSpPr/>
          <p:nvPr/>
        </p:nvSpPr>
        <p:spPr>
          <a:xfrm>
            <a:off x="4322618" y="2505694"/>
            <a:ext cx="902525" cy="243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3F124E-6B4B-2344-B2F9-36FC850AA41C}"/>
              </a:ext>
            </a:extLst>
          </p:cNvPr>
          <p:cNvSpPr/>
          <p:nvPr/>
        </p:nvSpPr>
        <p:spPr>
          <a:xfrm>
            <a:off x="5045033" y="5745679"/>
            <a:ext cx="902525" cy="243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2D796F-E533-9245-BD8C-3B9A5452FC2D}"/>
              </a:ext>
            </a:extLst>
          </p:cNvPr>
          <p:cNvSpPr txBox="1"/>
          <p:nvPr/>
        </p:nvSpPr>
        <p:spPr>
          <a:xfrm>
            <a:off x="4249377" y="2438388"/>
            <a:ext cx="1080657" cy="353943"/>
          </a:xfrm>
          <a:prstGeom prst="rect">
            <a:avLst/>
          </a:prstGeom>
          <a:noFill/>
        </p:spPr>
        <p:txBody>
          <a:bodyPr wrap="square" rtlCol="0">
            <a:spAutoFit/>
          </a:bodyPr>
          <a:lstStyle/>
          <a:p>
            <a:pPr algn="ctr"/>
            <a:r>
              <a:rPr lang="en-US" sz="1700" b="1" dirty="0"/>
              <a:t>[2018-19]</a:t>
            </a:r>
          </a:p>
        </p:txBody>
      </p:sp>
      <p:sp>
        <p:nvSpPr>
          <p:cNvPr id="13" name="Rectangle 12">
            <a:extLst>
              <a:ext uri="{FF2B5EF4-FFF2-40B4-BE49-F238E27FC236}">
                <a16:creationId xmlns:a16="http://schemas.microsoft.com/office/drawing/2014/main" id="{3122E662-4CD8-5640-A058-C03F8A915188}"/>
              </a:ext>
            </a:extLst>
          </p:cNvPr>
          <p:cNvSpPr/>
          <p:nvPr/>
        </p:nvSpPr>
        <p:spPr>
          <a:xfrm>
            <a:off x="7255812" y="5435600"/>
            <a:ext cx="912422" cy="54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94F962B-52EC-8945-AFF1-4CF2A2990F6C}"/>
              </a:ext>
            </a:extLst>
          </p:cNvPr>
          <p:cNvSpPr txBox="1"/>
          <p:nvPr/>
        </p:nvSpPr>
        <p:spPr>
          <a:xfrm>
            <a:off x="7232722" y="5787243"/>
            <a:ext cx="1080657" cy="261610"/>
          </a:xfrm>
          <a:prstGeom prst="rect">
            <a:avLst/>
          </a:prstGeom>
          <a:noFill/>
        </p:spPr>
        <p:txBody>
          <a:bodyPr wrap="square" rtlCol="0">
            <a:spAutoFit/>
          </a:bodyPr>
          <a:lstStyle/>
          <a:p>
            <a:pPr algn="ctr"/>
            <a:r>
              <a:rPr lang="en-US" sz="1100" b="1" dirty="0">
                <a:solidFill>
                  <a:schemeClr val="tx1">
                    <a:lumMod val="65000"/>
                    <a:lumOff val="35000"/>
                  </a:schemeClr>
                </a:solidFill>
              </a:rPr>
              <a:t>07/01/2018</a:t>
            </a:r>
          </a:p>
        </p:txBody>
      </p:sp>
      <p:sp>
        <p:nvSpPr>
          <p:cNvPr id="2" name="Rectangle 1">
            <a:extLst>
              <a:ext uri="{FF2B5EF4-FFF2-40B4-BE49-F238E27FC236}">
                <a16:creationId xmlns:a16="http://schemas.microsoft.com/office/drawing/2014/main" id="{2FFA7805-14E4-91F1-4037-C9B7B83B7C7B}"/>
              </a:ext>
            </a:extLst>
          </p:cNvPr>
          <p:cNvSpPr/>
          <p:nvPr/>
        </p:nvSpPr>
        <p:spPr>
          <a:xfrm>
            <a:off x="4364526" y="2038513"/>
            <a:ext cx="860617" cy="244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747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BA6680-B78B-BC4E-BB3A-4EAEC53351D0}"/>
              </a:ext>
            </a:extLst>
          </p:cNvPr>
          <p:cNvPicPr>
            <a:picLocks noChangeAspect="1"/>
          </p:cNvPicPr>
          <p:nvPr/>
        </p:nvPicPr>
        <p:blipFill>
          <a:blip r:embed="rId2"/>
          <a:stretch>
            <a:fillRect/>
          </a:stretch>
        </p:blipFill>
        <p:spPr>
          <a:xfrm>
            <a:off x="0" y="2580555"/>
            <a:ext cx="12192000" cy="3163455"/>
          </a:xfrm>
          <a:prstGeom prst="rect">
            <a:avLst/>
          </a:prstGeom>
        </p:spPr>
      </p:pic>
      <p:sp>
        <p:nvSpPr>
          <p:cNvPr id="5" name="Slide Number Placeholder 4">
            <a:extLst>
              <a:ext uri="{FF2B5EF4-FFF2-40B4-BE49-F238E27FC236}">
                <a16:creationId xmlns:a16="http://schemas.microsoft.com/office/drawing/2014/main" id="{D9AD4D22-373F-4A4C-AB17-76C0A723B904}"/>
              </a:ext>
            </a:extLst>
          </p:cNvPr>
          <p:cNvSpPr>
            <a:spLocks noGrp="1"/>
          </p:cNvSpPr>
          <p:nvPr>
            <p:ph type="sldNum" sz="quarter" idx="12"/>
          </p:nvPr>
        </p:nvSpPr>
        <p:spPr/>
        <p:txBody>
          <a:bodyPr/>
          <a:lstStyle/>
          <a:p>
            <a:fld id="{6405CE88-A4C8-9945-BA63-FF2EC6B0362D}" type="slidenum">
              <a:rPr lang="en-US" smtClean="0"/>
              <a:pPr/>
              <a:t>36</a:t>
            </a:fld>
            <a:endParaRPr lang="en-US" dirty="0"/>
          </a:p>
        </p:txBody>
      </p:sp>
      <p:sp>
        <p:nvSpPr>
          <p:cNvPr id="6" name="TextBox 5">
            <a:extLst>
              <a:ext uri="{FF2B5EF4-FFF2-40B4-BE49-F238E27FC236}">
                <a16:creationId xmlns:a16="http://schemas.microsoft.com/office/drawing/2014/main" id="{B230A7FB-CDF0-4A46-B49C-38390194C2F4}"/>
              </a:ext>
            </a:extLst>
          </p:cNvPr>
          <p:cNvSpPr txBox="1"/>
          <p:nvPr/>
        </p:nvSpPr>
        <p:spPr>
          <a:xfrm>
            <a:off x="546538" y="729251"/>
            <a:ext cx="11025352" cy="1477328"/>
          </a:xfrm>
          <a:prstGeom prst="rect">
            <a:avLst/>
          </a:prstGeom>
          <a:noFill/>
        </p:spPr>
        <p:txBody>
          <a:bodyPr wrap="square" rtlCol="0">
            <a:spAutoFit/>
          </a:bodyPr>
          <a:lstStyle/>
          <a:p>
            <a:pPr algn="ctr"/>
            <a:r>
              <a:rPr lang="en-US" sz="2800" dirty="0">
                <a:solidFill>
                  <a:srgbClr val="005493"/>
                </a:solidFill>
                <a:latin typeface="Arial" charset="0"/>
                <a:ea typeface="Arial" charset="0"/>
                <a:cs typeface="Arial" charset="0"/>
              </a:rPr>
              <a:t>The Grant Application has been sent to the District for review.</a:t>
            </a:r>
          </a:p>
          <a:p>
            <a:pPr algn="ctr"/>
            <a:endParaRPr lang="en-US" sz="1400" dirty="0">
              <a:solidFill>
                <a:srgbClr val="005493"/>
              </a:solidFill>
              <a:latin typeface="Arial" charset="0"/>
              <a:ea typeface="Arial" charset="0"/>
              <a:cs typeface="Arial" charset="0"/>
            </a:endParaRPr>
          </a:p>
          <a:p>
            <a:pPr algn="ctr"/>
            <a:r>
              <a:rPr lang="en-US" sz="2600" dirty="0">
                <a:solidFill>
                  <a:srgbClr val="005493"/>
                </a:solidFill>
                <a:latin typeface="Arial" charset="0"/>
                <a:ea typeface="Arial" charset="0"/>
                <a:cs typeface="Arial" charset="0"/>
              </a:rPr>
              <a:t> </a:t>
            </a:r>
            <a:r>
              <a:rPr lang="en-US" sz="2400" dirty="0">
                <a:solidFill>
                  <a:srgbClr val="005493"/>
                </a:solidFill>
                <a:latin typeface="Arial" charset="0"/>
                <a:ea typeface="Arial" charset="0"/>
                <a:cs typeface="Arial" charset="0"/>
              </a:rPr>
              <a:t>The </a:t>
            </a:r>
            <a:r>
              <a:rPr lang="en-US" sz="2400" b="1" dirty="0">
                <a:solidFill>
                  <a:srgbClr val="005493"/>
                </a:solidFill>
                <a:latin typeface="Arial" charset="0"/>
                <a:ea typeface="Arial" charset="0"/>
                <a:cs typeface="Arial" charset="0"/>
              </a:rPr>
              <a:t>Grant Status</a:t>
            </a:r>
            <a:r>
              <a:rPr lang="en-US" sz="2400" dirty="0">
                <a:solidFill>
                  <a:srgbClr val="005493"/>
                </a:solidFill>
                <a:latin typeface="Arial" charset="0"/>
                <a:ea typeface="Arial" charset="0"/>
                <a:cs typeface="Arial" charset="0"/>
              </a:rPr>
              <a:t> should say </a:t>
            </a:r>
            <a:r>
              <a:rPr lang="en-US" sz="2400" b="1" dirty="0">
                <a:solidFill>
                  <a:srgbClr val="005493"/>
                </a:solidFill>
                <a:latin typeface="Arial" charset="0"/>
                <a:ea typeface="Arial" charset="0"/>
                <a:cs typeface="Arial" charset="0"/>
              </a:rPr>
              <a:t>Submitted Grant for District Approval</a:t>
            </a:r>
            <a:r>
              <a:rPr lang="en-US" sz="2400" dirty="0">
                <a:solidFill>
                  <a:srgbClr val="005493"/>
                </a:solidFill>
                <a:latin typeface="Arial" charset="0"/>
                <a:ea typeface="Arial" charset="0"/>
                <a:cs typeface="Arial" charset="0"/>
              </a:rPr>
              <a:t>.</a:t>
            </a:r>
          </a:p>
          <a:p>
            <a:pPr algn="ctr"/>
            <a:r>
              <a:rPr lang="en-US" sz="2200" dirty="0">
                <a:solidFill>
                  <a:srgbClr val="005493"/>
                </a:solidFill>
                <a:latin typeface="Arial" charset="0"/>
                <a:ea typeface="Arial" charset="0"/>
                <a:cs typeface="Arial" charset="0"/>
              </a:rPr>
              <a:t>(Once the application has been approved, the Status will change to </a:t>
            </a:r>
            <a:r>
              <a:rPr lang="en-US" sz="2200" b="1" dirty="0">
                <a:solidFill>
                  <a:srgbClr val="005493"/>
                </a:solidFill>
                <a:latin typeface="Arial" charset="0"/>
                <a:ea typeface="Arial" charset="0"/>
                <a:cs typeface="Arial" charset="0"/>
              </a:rPr>
              <a:t>Approved Grant</a:t>
            </a:r>
            <a:r>
              <a:rPr lang="en-US" sz="2200" dirty="0">
                <a:solidFill>
                  <a:srgbClr val="005493"/>
                </a:solidFill>
                <a:latin typeface="Arial" charset="0"/>
                <a:ea typeface="Arial" charset="0"/>
                <a:cs typeface="Arial" charset="0"/>
              </a:rPr>
              <a:t>.)</a:t>
            </a:r>
          </a:p>
        </p:txBody>
      </p:sp>
      <p:sp>
        <p:nvSpPr>
          <p:cNvPr id="4" name="Oval 3">
            <a:extLst>
              <a:ext uri="{FF2B5EF4-FFF2-40B4-BE49-F238E27FC236}">
                <a16:creationId xmlns:a16="http://schemas.microsoft.com/office/drawing/2014/main" id="{50EF02AF-3339-0FAA-EF07-EF2386F1DB1E}"/>
              </a:ext>
            </a:extLst>
          </p:cNvPr>
          <p:cNvSpPr/>
          <p:nvPr/>
        </p:nvSpPr>
        <p:spPr>
          <a:xfrm>
            <a:off x="4104168" y="4476307"/>
            <a:ext cx="2594344" cy="1137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Rectangle 1">
            <a:extLst>
              <a:ext uri="{FF2B5EF4-FFF2-40B4-BE49-F238E27FC236}">
                <a16:creationId xmlns:a16="http://schemas.microsoft.com/office/drawing/2014/main" id="{EB549FCB-F8F4-3E2F-AB47-494BA50CDCD7}"/>
              </a:ext>
            </a:extLst>
          </p:cNvPr>
          <p:cNvSpPr/>
          <p:nvPr/>
        </p:nvSpPr>
        <p:spPr>
          <a:xfrm>
            <a:off x="2424222" y="2623086"/>
            <a:ext cx="1254643" cy="354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611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C92DF1-5575-804C-A3A9-1E44F1428FF7}"/>
              </a:ext>
            </a:extLst>
          </p:cNvPr>
          <p:cNvSpPr>
            <a:spLocks noGrp="1"/>
          </p:cNvSpPr>
          <p:nvPr>
            <p:ph type="sldNum" sz="quarter" idx="12"/>
          </p:nvPr>
        </p:nvSpPr>
        <p:spPr/>
        <p:txBody>
          <a:bodyPr/>
          <a:lstStyle/>
          <a:p>
            <a:fld id="{6405CE88-A4C8-9945-BA63-FF2EC6B0362D}" type="slidenum">
              <a:rPr lang="en-US" smtClean="0"/>
              <a:pPr/>
              <a:t>37</a:t>
            </a:fld>
            <a:endParaRPr lang="en-US" dirty="0"/>
          </a:p>
        </p:txBody>
      </p:sp>
      <p:sp>
        <p:nvSpPr>
          <p:cNvPr id="3" name="Subtitle 2">
            <a:extLst>
              <a:ext uri="{FF2B5EF4-FFF2-40B4-BE49-F238E27FC236}">
                <a16:creationId xmlns:a16="http://schemas.microsoft.com/office/drawing/2014/main" id="{DF8BB69D-CC1F-8B43-9CF0-46D85213CAB9}"/>
              </a:ext>
            </a:extLst>
          </p:cNvPr>
          <p:cNvSpPr txBox="1">
            <a:spLocks/>
          </p:cNvSpPr>
          <p:nvPr/>
        </p:nvSpPr>
        <p:spPr>
          <a:xfrm>
            <a:off x="1375410" y="489140"/>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What Happens Next?</a:t>
            </a:r>
          </a:p>
        </p:txBody>
      </p:sp>
      <p:sp>
        <p:nvSpPr>
          <p:cNvPr id="4" name="TextBox 3">
            <a:extLst>
              <a:ext uri="{FF2B5EF4-FFF2-40B4-BE49-F238E27FC236}">
                <a16:creationId xmlns:a16="http://schemas.microsoft.com/office/drawing/2014/main" id="{880223BB-6731-BB4E-A8AF-632283FDBA77}"/>
              </a:ext>
            </a:extLst>
          </p:cNvPr>
          <p:cNvSpPr txBox="1"/>
          <p:nvPr/>
        </p:nvSpPr>
        <p:spPr>
          <a:xfrm>
            <a:off x="857561" y="1309214"/>
            <a:ext cx="10179698" cy="5062924"/>
          </a:xfrm>
          <a:prstGeom prst="rect">
            <a:avLst/>
          </a:prstGeom>
          <a:noFill/>
        </p:spPr>
        <p:txBody>
          <a:bodyPr wrap="square" rtlCol="0">
            <a:spAutoFit/>
          </a:bodyPr>
          <a:lstStyle/>
          <a:p>
            <a:pPr marL="285750" indent="-285750">
              <a:buFont typeface="Arial" charset="0"/>
              <a:buChar char="•"/>
            </a:pPr>
            <a:r>
              <a:rPr lang="en-US" sz="2300" dirty="0">
                <a:solidFill>
                  <a:srgbClr val="005493"/>
                </a:solidFill>
                <a:latin typeface="Arial" charset="0"/>
                <a:ea typeface="Arial" charset="0"/>
                <a:cs typeface="Arial" charset="0"/>
              </a:rPr>
              <a:t>After the Grant Application is submitted, the District Grants Subcommittee will review the application and associated documents for any issues or concerns.</a:t>
            </a:r>
          </a:p>
          <a:p>
            <a:pPr marL="285750" indent="-285750">
              <a:buFont typeface="Arial" charset="0"/>
              <a:buChar char="•"/>
            </a:pPr>
            <a:endParaRPr lang="en-US" sz="1200" dirty="0">
              <a:solidFill>
                <a:srgbClr val="005493"/>
              </a:solidFill>
              <a:latin typeface="Arial" charset="0"/>
              <a:ea typeface="Arial" charset="0"/>
              <a:cs typeface="Arial" charset="0"/>
            </a:endParaRPr>
          </a:p>
          <a:p>
            <a:pPr marL="285750" indent="-285750">
              <a:buFont typeface="Arial" charset="0"/>
              <a:buChar char="•"/>
            </a:pPr>
            <a:r>
              <a:rPr lang="en-US" sz="2300" dirty="0">
                <a:solidFill>
                  <a:srgbClr val="005493"/>
                </a:solidFill>
                <a:latin typeface="Arial" charset="0"/>
                <a:ea typeface="Arial" charset="0"/>
                <a:cs typeface="Arial" charset="0"/>
              </a:rPr>
              <a:t>If any changes are needed, the District Grant Subcommittee will contact the signers or the project lead. Changes may require modifying the application and/or other supporting information and resubmitting the application.</a:t>
            </a:r>
          </a:p>
          <a:p>
            <a:pPr marL="285750" indent="-285750">
              <a:buFont typeface="Arial" charset="0"/>
              <a:buChar char="•"/>
            </a:pPr>
            <a:endParaRPr lang="en-US" sz="1200" dirty="0">
              <a:solidFill>
                <a:srgbClr val="005493"/>
              </a:solidFill>
              <a:latin typeface="Arial" charset="0"/>
              <a:ea typeface="Arial" charset="0"/>
              <a:cs typeface="Arial" charset="0"/>
            </a:endParaRPr>
          </a:p>
          <a:p>
            <a:pPr marL="285750" indent="-285750">
              <a:buFont typeface="Arial" charset="0"/>
              <a:buChar char="•"/>
            </a:pPr>
            <a:r>
              <a:rPr lang="en-US" sz="2300" dirty="0">
                <a:solidFill>
                  <a:srgbClr val="005493"/>
                </a:solidFill>
                <a:latin typeface="Arial" charset="0"/>
                <a:ea typeface="Arial" charset="0"/>
                <a:cs typeface="Arial" charset="0"/>
              </a:rPr>
              <a:t>If a grant has to be unlocked for modification, </a:t>
            </a:r>
            <a:r>
              <a:rPr lang="en-US" sz="2300" b="1" dirty="0">
                <a:solidFill>
                  <a:srgbClr val="005493"/>
                </a:solidFill>
                <a:latin typeface="Arial" charset="0"/>
                <a:ea typeface="Arial" charset="0"/>
                <a:cs typeface="Arial" charset="0"/>
              </a:rPr>
              <a:t>Club Signatures</a:t>
            </a:r>
            <a:r>
              <a:rPr lang="en-US" sz="2300" dirty="0">
                <a:solidFill>
                  <a:srgbClr val="005493"/>
                </a:solidFill>
                <a:latin typeface="Arial" charset="0"/>
                <a:ea typeface="Arial" charset="0"/>
                <a:cs typeface="Arial" charset="0"/>
              </a:rPr>
              <a:t> must be collected again in order to resubmit the application.</a:t>
            </a:r>
          </a:p>
          <a:p>
            <a:pPr marL="285750" indent="-285750">
              <a:buFont typeface="Arial" charset="0"/>
              <a:buChar char="•"/>
            </a:pPr>
            <a:endParaRPr lang="en-US" sz="1200" dirty="0">
              <a:solidFill>
                <a:srgbClr val="005493"/>
              </a:solidFill>
              <a:latin typeface="Arial" charset="0"/>
              <a:ea typeface="Arial" charset="0"/>
              <a:cs typeface="Arial" charset="0"/>
            </a:endParaRPr>
          </a:p>
          <a:p>
            <a:pPr marL="285750" indent="-285750">
              <a:buFont typeface="Arial" charset="0"/>
              <a:buChar char="•"/>
            </a:pPr>
            <a:r>
              <a:rPr lang="en-US" sz="2300" dirty="0">
                <a:solidFill>
                  <a:srgbClr val="005493"/>
                </a:solidFill>
                <a:latin typeface="Arial" charset="0"/>
                <a:ea typeface="Arial" charset="0"/>
                <a:cs typeface="Arial" charset="0"/>
              </a:rPr>
              <a:t>During the review process, </a:t>
            </a:r>
            <a:r>
              <a:rPr lang="en-US" sz="2300" dirty="0" err="1">
                <a:solidFill>
                  <a:srgbClr val="005493"/>
                </a:solidFill>
                <a:latin typeface="Arial" charset="0"/>
                <a:ea typeface="Arial" charset="0"/>
                <a:cs typeface="Arial" charset="0"/>
              </a:rPr>
              <a:t>PMails</a:t>
            </a:r>
            <a:r>
              <a:rPr lang="en-US" sz="2300" dirty="0">
                <a:solidFill>
                  <a:srgbClr val="005493"/>
                </a:solidFill>
                <a:latin typeface="Arial" charset="0"/>
                <a:ea typeface="Arial" charset="0"/>
                <a:cs typeface="Arial" charset="0"/>
              </a:rPr>
              <a:t> are sent to everyone listed in the </a:t>
            </a:r>
            <a:r>
              <a:rPr lang="en-US" sz="2300" b="1" dirty="0">
                <a:solidFill>
                  <a:srgbClr val="005493"/>
                </a:solidFill>
                <a:latin typeface="Arial" charset="0"/>
                <a:ea typeface="Arial" charset="0"/>
                <a:cs typeface="Arial" charset="0"/>
              </a:rPr>
              <a:t>CONTACTS</a:t>
            </a:r>
            <a:r>
              <a:rPr lang="en-US" sz="2300" dirty="0">
                <a:solidFill>
                  <a:srgbClr val="005493"/>
                </a:solidFill>
                <a:latin typeface="Arial" charset="0"/>
                <a:ea typeface="Arial" charset="0"/>
                <a:cs typeface="Arial" charset="0"/>
              </a:rPr>
              <a:t> tab. Make sure all of these people want to see every message during the review.</a:t>
            </a:r>
          </a:p>
        </p:txBody>
      </p:sp>
    </p:spTree>
    <p:extLst>
      <p:ext uri="{BB962C8B-B14F-4D97-AF65-F5344CB8AC3E}">
        <p14:creationId xmlns:p14="http://schemas.microsoft.com/office/powerpoint/2010/main" val="3093825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77CFBB-8B42-F949-896F-D51984D72F31}"/>
              </a:ext>
            </a:extLst>
          </p:cNvPr>
          <p:cNvSpPr>
            <a:spLocks noGrp="1"/>
          </p:cNvSpPr>
          <p:nvPr>
            <p:ph type="sldNum" sz="quarter" idx="12"/>
          </p:nvPr>
        </p:nvSpPr>
        <p:spPr/>
        <p:txBody>
          <a:bodyPr/>
          <a:lstStyle/>
          <a:p>
            <a:fld id="{6405CE88-A4C8-9945-BA63-FF2EC6B0362D}" type="slidenum">
              <a:rPr lang="en-US" smtClean="0"/>
              <a:pPr/>
              <a:t>38</a:t>
            </a:fld>
            <a:endParaRPr lang="en-US" dirty="0"/>
          </a:p>
        </p:txBody>
      </p:sp>
      <p:sp>
        <p:nvSpPr>
          <p:cNvPr id="3" name="Subtitle 2">
            <a:extLst>
              <a:ext uri="{FF2B5EF4-FFF2-40B4-BE49-F238E27FC236}">
                <a16:creationId xmlns:a16="http://schemas.microsoft.com/office/drawing/2014/main" id="{85C09F8B-9AE1-0D45-9F09-F1153A73D10D}"/>
              </a:ext>
            </a:extLst>
          </p:cNvPr>
          <p:cNvSpPr txBox="1">
            <a:spLocks/>
          </p:cNvSpPr>
          <p:nvPr/>
        </p:nvSpPr>
        <p:spPr>
          <a:xfrm>
            <a:off x="1398510" y="495300"/>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What Happens Next?</a:t>
            </a:r>
          </a:p>
        </p:txBody>
      </p:sp>
      <p:sp>
        <p:nvSpPr>
          <p:cNvPr id="4" name="TextBox 3">
            <a:extLst>
              <a:ext uri="{FF2B5EF4-FFF2-40B4-BE49-F238E27FC236}">
                <a16:creationId xmlns:a16="http://schemas.microsoft.com/office/drawing/2014/main" id="{1273F0F5-C2F4-8543-975E-1A7BDE568160}"/>
              </a:ext>
            </a:extLst>
          </p:cNvPr>
          <p:cNvSpPr txBox="1"/>
          <p:nvPr/>
        </p:nvSpPr>
        <p:spPr>
          <a:xfrm>
            <a:off x="838201" y="1223696"/>
            <a:ext cx="9999846" cy="5201424"/>
          </a:xfrm>
          <a:prstGeom prst="rect">
            <a:avLst/>
          </a:prstGeom>
          <a:noFill/>
        </p:spPr>
        <p:txBody>
          <a:bodyPr wrap="square" rtlCol="0">
            <a:spAutoFit/>
          </a:bodyPr>
          <a:lstStyle/>
          <a:p>
            <a:pPr marL="285750" indent="-285750">
              <a:buFont typeface="Arial" charset="0"/>
              <a:buChar char="•"/>
            </a:pPr>
            <a:r>
              <a:rPr lang="en-US" sz="2200" dirty="0">
                <a:solidFill>
                  <a:srgbClr val="005493"/>
                </a:solidFill>
                <a:latin typeface="Arial" charset="0"/>
                <a:ea typeface="Arial" charset="0"/>
                <a:cs typeface="Arial" charset="0"/>
              </a:rPr>
              <a:t>Clubs will be notified by when their application is approved. However, </a:t>
            </a:r>
            <a:r>
              <a:rPr lang="en-US" sz="2200" b="1" dirty="0">
                <a:solidFill>
                  <a:srgbClr val="005493"/>
                </a:solidFill>
                <a:latin typeface="Arial" charset="0"/>
                <a:ea typeface="Arial" charset="0"/>
                <a:cs typeface="Arial" charset="0"/>
              </a:rPr>
              <a:t>grant</a:t>
            </a:r>
            <a:r>
              <a:rPr lang="en-US" sz="2200" dirty="0">
                <a:solidFill>
                  <a:srgbClr val="005493"/>
                </a:solidFill>
                <a:latin typeface="Arial" charset="0"/>
                <a:ea typeface="Arial" charset="0"/>
                <a:cs typeface="Arial" charset="0"/>
              </a:rPr>
              <a:t> </a:t>
            </a:r>
            <a:r>
              <a:rPr lang="en-US" sz="2200" b="1" dirty="0">
                <a:solidFill>
                  <a:srgbClr val="005493"/>
                </a:solidFill>
                <a:latin typeface="Arial" charset="0"/>
                <a:ea typeface="Arial" charset="0"/>
                <a:cs typeface="Arial" charset="0"/>
              </a:rPr>
              <a:t>funds will not be sent to clubs until all grants are approved by TRF via the District Block Grant.</a:t>
            </a:r>
          </a:p>
          <a:p>
            <a:pPr marL="285750" indent="-285750">
              <a:buFont typeface="Arial" charset="0"/>
              <a:buChar char="•"/>
            </a:pPr>
            <a:endParaRPr lang="en-US" sz="1100" b="1" dirty="0">
              <a:solidFill>
                <a:srgbClr val="005493"/>
              </a:solidFill>
              <a:latin typeface="Arial" charset="0"/>
              <a:ea typeface="Arial" charset="0"/>
              <a:cs typeface="Arial" charset="0"/>
            </a:endParaRPr>
          </a:p>
          <a:p>
            <a:pPr marL="285750" indent="-285750">
              <a:buFont typeface="Arial" charset="0"/>
              <a:buChar char="•"/>
            </a:pPr>
            <a:endParaRPr lang="en-US" sz="1100" dirty="0">
              <a:solidFill>
                <a:srgbClr val="005493"/>
              </a:solidFill>
              <a:latin typeface="Arial" charset="0"/>
              <a:ea typeface="Arial" charset="0"/>
              <a:cs typeface="Arial" charset="0"/>
            </a:endParaRPr>
          </a:p>
          <a:p>
            <a:pPr marL="285750" indent="-285750">
              <a:buFont typeface="Arial" charset="0"/>
              <a:buChar char="•"/>
            </a:pPr>
            <a:r>
              <a:rPr lang="en-US" sz="2200" dirty="0">
                <a:solidFill>
                  <a:srgbClr val="005493"/>
                </a:solidFill>
                <a:latin typeface="Arial" charset="0"/>
                <a:ea typeface="Arial" charset="0"/>
                <a:cs typeface="Arial" charset="0"/>
              </a:rPr>
              <a:t>TRF approves and sends funds for the Block Grant to District 6860 and the District Treasurer will mail checks to each club.</a:t>
            </a:r>
          </a:p>
          <a:p>
            <a:pPr marL="285750" indent="-285750">
              <a:buFont typeface="Arial" charset="0"/>
              <a:buChar char="•"/>
            </a:pPr>
            <a:endParaRPr lang="en-US" sz="1100" dirty="0">
              <a:solidFill>
                <a:srgbClr val="005493"/>
              </a:solidFill>
              <a:latin typeface="Arial" charset="0"/>
              <a:ea typeface="Arial" charset="0"/>
              <a:cs typeface="Arial" charset="0"/>
            </a:endParaRPr>
          </a:p>
          <a:p>
            <a:pPr marL="285750" indent="-285750">
              <a:buFont typeface="Arial" charset="0"/>
              <a:buChar char="•"/>
            </a:pPr>
            <a:r>
              <a:rPr lang="en-US" sz="2200" b="1" dirty="0">
                <a:solidFill>
                  <a:srgbClr val="005493"/>
                </a:solidFill>
                <a:latin typeface="Arial" charset="0"/>
                <a:ea typeface="Arial" charset="0"/>
                <a:cs typeface="Arial" charset="0"/>
              </a:rPr>
              <a:t>NOTE: Clubs may not incur grant expenses dated before the TRF approval date.</a:t>
            </a:r>
          </a:p>
          <a:p>
            <a:pPr marL="285750" indent="-285750">
              <a:buFont typeface="Arial" charset="0"/>
              <a:buChar char="•"/>
            </a:pPr>
            <a:endParaRPr lang="en-US" sz="2400" b="1" dirty="0">
              <a:solidFill>
                <a:srgbClr val="005493"/>
              </a:solidFill>
              <a:latin typeface="Arial" charset="0"/>
              <a:ea typeface="Arial" charset="0"/>
              <a:cs typeface="Arial" charset="0"/>
            </a:endParaRPr>
          </a:p>
          <a:p>
            <a:pPr marL="285750" indent="-285750">
              <a:buFont typeface="Arial" charset="0"/>
              <a:buChar char="•"/>
            </a:pPr>
            <a:r>
              <a:rPr lang="en-US" sz="2200" dirty="0">
                <a:solidFill>
                  <a:srgbClr val="005493"/>
                </a:solidFill>
                <a:latin typeface="Arial" charset="0"/>
                <a:ea typeface="Arial" charset="0"/>
                <a:cs typeface="Arial" charset="0"/>
              </a:rPr>
              <a:t>Clubs execute their projects. Clubs submit Final Reports by June 15th.</a:t>
            </a:r>
          </a:p>
          <a:p>
            <a:pPr marL="285750" indent="-285750">
              <a:buFont typeface="Arial" charset="0"/>
              <a:buChar char="•"/>
            </a:pPr>
            <a:r>
              <a:rPr lang="en-US" sz="2200" dirty="0">
                <a:solidFill>
                  <a:srgbClr val="FF0000"/>
                </a:solidFill>
                <a:latin typeface="Arial" charset="0"/>
                <a:ea typeface="Arial" charset="0"/>
                <a:cs typeface="Arial" charset="0"/>
              </a:rPr>
              <a:t>Note: A currency conversion spreadsheet is required for international projects.</a:t>
            </a:r>
          </a:p>
          <a:p>
            <a:pPr marL="285750" indent="-285750">
              <a:buFont typeface="Arial" charset="0"/>
              <a:buChar char="•"/>
            </a:pPr>
            <a:endParaRPr lang="en-US" sz="1100" dirty="0">
              <a:solidFill>
                <a:srgbClr val="FF0000"/>
              </a:solidFill>
              <a:latin typeface="Arial" charset="0"/>
              <a:ea typeface="Arial" charset="0"/>
              <a:cs typeface="Arial" charset="0"/>
            </a:endParaRPr>
          </a:p>
          <a:p>
            <a:pPr marL="285750" indent="-285750">
              <a:buFont typeface="Arial" charset="0"/>
              <a:buChar char="•"/>
            </a:pPr>
            <a:r>
              <a:rPr lang="en-US" sz="2200" b="1" dirty="0">
                <a:solidFill>
                  <a:srgbClr val="005493"/>
                </a:solidFill>
                <a:latin typeface="Arial" charset="0"/>
                <a:ea typeface="Arial" charset="0"/>
                <a:cs typeface="Arial" charset="0"/>
              </a:rPr>
              <a:t>An Approved Final Report </a:t>
            </a:r>
            <a:r>
              <a:rPr lang="en-US" sz="2200" dirty="0">
                <a:solidFill>
                  <a:srgbClr val="005493"/>
                </a:solidFill>
                <a:latin typeface="Arial" charset="0"/>
                <a:ea typeface="Arial" charset="0"/>
                <a:cs typeface="Arial" charset="0"/>
              </a:rPr>
              <a:t>closes your district grant.</a:t>
            </a:r>
          </a:p>
          <a:p>
            <a:pPr marL="285750" indent="-285750">
              <a:buFont typeface="Arial" charset="0"/>
              <a:buChar char="•"/>
            </a:pPr>
            <a:endParaRPr lang="en-US" sz="2200" dirty="0">
              <a:solidFill>
                <a:srgbClr val="005493"/>
              </a:solidFill>
              <a:latin typeface="Arial" charset="0"/>
              <a:ea typeface="Arial" charset="0"/>
              <a:cs typeface="Arial" charset="0"/>
            </a:endParaRPr>
          </a:p>
        </p:txBody>
      </p:sp>
    </p:spTree>
    <p:extLst>
      <p:ext uri="{BB962C8B-B14F-4D97-AF65-F5344CB8AC3E}">
        <p14:creationId xmlns:p14="http://schemas.microsoft.com/office/powerpoint/2010/main" val="1622842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1C3C9-510D-0A44-A8D1-5C12480E0E91}"/>
              </a:ext>
            </a:extLst>
          </p:cNvPr>
          <p:cNvSpPr>
            <a:spLocks noGrp="1"/>
          </p:cNvSpPr>
          <p:nvPr>
            <p:ph type="sldNum" sz="quarter" idx="12"/>
          </p:nvPr>
        </p:nvSpPr>
        <p:spPr/>
        <p:txBody>
          <a:bodyPr/>
          <a:lstStyle/>
          <a:p>
            <a:fld id="{6405CE88-A4C8-9945-BA63-FF2EC6B0362D}" type="slidenum">
              <a:rPr lang="en-US" smtClean="0"/>
              <a:pPr/>
              <a:t>39</a:t>
            </a:fld>
            <a:endParaRPr lang="en-US" dirty="0"/>
          </a:p>
        </p:txBody>
      </p:sp>
      <p:sp>
        <p:nvSpPr>
          <p:cNvPr id="3" name="Subtitle 2">
            <a:extLst>
              <a:ext uri="{FF2B5EF4-FFF2-40B4-BE49-F238E27FC236}">
                <a16:creationId xmlns:a16="http://schemas.microsoft.com/office/drawing/2014/main" id="{8A8D411B-795F-4E42-8AF6-6C48DC16D35A}"/>
              </a:ext>
            </a:extLst>
          </p:cNvPr>
          <p:cNvSpPr txBox="1">
            <a:spLocks/>
          </p:cNvSpPr>
          <p:nvPr/>
        </p:nvSpPr>
        <p:spPr>
          <a:xfrm>
            <a:off x="1225255" y="889935"/>
            <a:ext cx="9144000" cy="175701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Questions?</a:t>
            </a:r>
          </a:p>
          <a:p>
            <a:pPr marL="0" indent="0" algn="ctr">
              <a:lnSpc>
                <a:spcPct val="100000"/>
              </a:lnSpc>
              <a:buNone/>
            </a:pPr>
            <a:r>
              <a:rPr lang="en-US" sz="2000" dirty="0">
                <a:solidFill>
                  <a:srgbClr val="005493"/>
                </a:solidFill>
                <a:latin typeface="Arial" charset="0"/>
                <a:ea typeface="Arial" charset="0"/>
                <a:cs typeface="Arial" charset="0"/>
              </a:rPr>
              <a:t>Please ask questions as you work through this grant process. It is easier to ask lots of questions before you submit your grant than to have to unlock it at the end for additional information or changes.</a:t>
            </a:r>
          </a:p>
          <a:p>
            <a:pPr marL="0" indent="0" algn="ctr">
              <a:lnSpc>
                <a:spcPct val="100000"/>
              </a:lnSpc>
              <a:buNone/>
            </a:pPr>
            <a:endParaRPr lang="en-US" sz="2000" dirty="0">
              <a:solidFill>
                <a:srgbClr val="005493"/>
              </a:solidFill>
              <a:latin typeface="Arial" charset="0"/>
              <a:ea typeface="Arial" charset="0"/>
              <a:cs typeface="Arial" charset="0"/>
            </a:endParaRPr>
          </a:p>
          <a:p>
            <a:pPr marL="0" indent="0" algn="ctr">
              <a:lnSpc>
                <a:spcPct val="100000"/>
              </a:lnSpc>
              <a:spcBef>
                <a:spcPts val="0"/>
              </a:spcBef>
              <a:buNone/>
            </a:pPr>
            <a:r>
              <a:rPr lang="en-US" sz="2400" dirty="0">
                <a:solidFill>
                  <a:srgbClr val="005493"/>
                </a:solidFill>
                <a:latin typeface="Arial" charset="0"/>
                <a:ea typeface="Arial" charset="0"/>
                <a:cs typeface="Arial" charset="0"/>
              </a:rPr>
              <a:t>Holly Trawick – Grants Committee Chair</a:t>
            </a:r>
          </a:p>
          <a:p>
            <a:pPr marL="0" indent="0" algn="ctr">
              <a:lnSpc>
                <a:spcPct val="100000"/>
              </a:lnSpc>
              <a:spcBef>
                <a:spcPts val="0"/>
              </a:spcBef>
              <a:buNone/>
            </a:pPr>
            <a:r>
              <a:rPr lang="en-US" sz="2000" dirty="0">
                <a:solidFill>
                  <a:srgbClr val="005493"/>
                </a:solidFill>
                <a:latin typeface="Arial" charset="0"/>
                <a:ea typeface="Arial" charset="0"/>
                <a:cs typeface="Arial" charset="0"/>
              </a:rPr>
              <a:t>htrawick@wcfdn.org – 205-310-3189</a:t>
            </a:r>
          </a:p>
          <a:p>
            <a:pPr marL="0" indent="0" algn="ctr">
              <a:lnSpc>
                <a:spcPct val="100000"/>
              </a:lnSpc>
              <a:buNone/>
            </a:pPr>
            <a:endParaRPr lang="en-US" sz="1600" dirty="0">
              <a:solidFill>
                <a:srgbClr val="005493"/>
              </a:solidFill>
              <a:latin typeface="Arial" charset="0"/>
              <a:ea typeface="Arial" charset="0"/>
              <a:cs typeface="Arial" charset="0"/>
            </a:endParaRPr>
          </a:p>
          <a:p>
            <a:pPr marL="0" indent="0" algn="ctr">
              <a:lnSpc>
                <a:spcPct val="100000"/>
              </a:lnSpc>
              <a:buNone/>
            </a:pPr>
            <a:r>
              <a:rPr lang="en-US" sz="2400" dirty="0">
                <a:solidFill>
                  <a:srgbClr val="005493"/>
                </a:solidFill>
                <a:latin typeface="Arial" charset="0"/>
                <a:ea typeface="Arial" charset="0"/>
                <a:cs typeface="Arial" charset="0"/>
              </a:rPr>
              <a:t>Ryan Stallings – District Rotary Foundation Chair</a:t>
            </a:r>
          </a:p>
          <a:p>
            <a:pPr marL="0" indent="0" algn="ctr">
              <a:lnSpc>
                <a:spcPct val="100000"/>
              </a:lnSpc>
              <a:spcBef>
                <a:spcPts val="0"/>
              </a:spcBef>
              <a:buNone/>
            </a:pPr>
            <a:r>
              <a:rPr lang="en-US" sz="2000" dirty="0">
                <a:solidFill>
                  <a:srgbClr val="005493"/>
                </a:solidFill>
                <a:latin typeface="Arial" charset="0"/>
                <a:ea typeface="Arial" charset="0"/>
                <a:cs typeface="Arial" charset="0"/>
              </a:rPr>
              <a:t> ryan.stallings@smartbank.com – 205-562-2342</a:t>
            </a:r>
          </a:p>
        </p:txBody>
      </p:sp>
    </p:spTree>
    <p:extLst>
      <p:ext uri="{BB962C8B-B14F-4D97-AF65-F5344CB8AC3E}">
        <p14:creationId xmlns:p14="http://schemas.microsoft.com/office/powerpoint/2010/main" val="346540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3BD85-A474-F544-B3C4-F399E6CFD9FB}"/>
              </a:ext>
            </a:extLst>
          </p:cNvPr>
          <p:cNvSpPr>
            <a:spLocks noGrp="1"/>
          </p:cNvSpPr>
          <p:nvPr>
            <p:ph type="sldNum" sz="quarter" idx="12"/>
          </p:nvPr>
        </p:nvSpPr>
        <p:spPr/>
        <p:txBody>
          <a:bodyPr/>
          <a:lstStyle/>
          <a:p>
            <a:fld id="{6405CE88-A4C8-9945-BA63-FF2EC6B0362D}" type="slidenum">
              <a:rPr lang="en-US" smtClean="0"/>
              <a:pPr/>
              <a:t>4</a:t>
            </a:fld>
            <a:endParaRPr lang="en-US" dirty="0"/>
          </a:p>
        </p:txBody>
      </p:sp>
      <p:sp>
        <p:nvSpPr>
          <p:cNvPr id="3" name="TextBox 2">
            <a:extLst>
              <a:ext uri="{FF2B5EF4-FFF2-40B4-BE49-F238E27FC236}">
                <a16:creationId xmlns:a16="http://schemas.microsoft.com/office/drawing/2014/main" id="{5E788DB9-A140-BE40-8F18-924FBAA34D8F}"/>
              </a:ext>
            </a:extLst>
          </p:cNvPr>
          <p:cNvSpPr txBox="1"/>
          <p:nvPr/>
        </p:nvSpPr>
        <p:spPr>
          <a:xfrm>
            <a:off x="969538" y="1275934"/>
            <a:ext cx="10354135" cy="4247317"/>
          </a:xfrm>
          <a:prstGeom prst="rect">
            <a:avLst/>
          </a:prstGeom>
          <a:noFill/>
        </p:spPr>
        <p:txBody>
          <a:bodyPr wrap="square" rtlCol="0">
            <a:spAutoFit/>
          </a:bodyPr>
          <a:lstStyle/>
          <a:p>
            <a:r>
              <a:rPr lang="en-US" sz="2800" dirty="0">
                <a:solidFill>
                  <a:srgbClr val="005493"/>
                </a:solidFill>
                <a:latin typeface="Arial" charset="0"/>
                <a:ea typeface="Arial" charset="0"/>
                <a:cs typeface="Arial" charset="0"/>
              </a:rPr>
              <a:t>District Grants may be used to fund a variety of projects and activities including:</a:t>
            </a:r>
          </a:p>
          <a:p>
            <a:endParaRPr lang="en-US" sz="1000" dirty="0">
              <a:solidFill>
                <a:srgbClr val="005493"/>
              </a:solidFill>
              <a:latin typeface="Arial" charset="0"/>
              <a:ea typeface="Arial" charset="0"/>
              <a:cs typeface="Arial" charset="0"/>
            </a:endParaRPr>
          </a:p>
          <a:p>
            <a:pPr marL="285750" indent="-285750">
              <a:buFont typeface="Arial" charset="0"/>
              <a:buChar char="•"/>
            </a:pPr>
            <a:r>
              <a:rPr lang="en-US" sz="2600" b="1" dirty="0">
                <a:solidFill>
                  <a:srgbClr val="005493"/>
                </a:solidFill>
                <a:latin typeface="Arial" charset="0"/>
                <a:ea typeface="Arial" charset="0"/>
                <a:cs typeface="Arial" charset="0"/>
              </a:rPr>
              <a:t>Humanitarian</a:t>
            </a:r>
            <a:r>
              <a:rPr lang="en-US" sz="2600" dirty="0">
                <a:solidFill>
                  <a:srgbClr val="005493"/>
                </a:solidFill>
                <a:latin typeface="Arial" charset="0"/>
                <a:ea typeface="Arial" charset="0"/>
                <a:cs typeface="Arial" charset="0"/>
              </a:rPr>
              <a:t> </a:t>
            </a:r>
            <a:r>
              <a:rPr lang="en-US" sz="2600" b="1" dirty="0">
                <a:solidFill>
                  <a:srgbClr val="005493"/>
                </a:solidFill>
                <a:latin typeface="Arial" charset="0"/>
                <a:ea typeface="Arial" charset="0"/>
                <a:cs typeface="Arial" charset="0"/>
              </a:rPr>
              <a:t>projects</a:t>
            </a:r>
            <a:r>
              <a:rPr lang="en-US" sz="2600" dirty="0">
                <a:solidFill>
                  <a:srgbClr val="005493"/>
                </a:solidFill>
                <a:latin typeface="Arial" charset="0"/>
                <a:ea typeface="Arial" charset="0"/>
                <a:cs typeface="Arial" charset="0"/>
              </a:rPr>
              <a:t> – projects in your community or outside your community including service travel and disaster recovery efforts.</a:t>
            </a:r>
          </a:p>
          <a:p>
            <a:pPr marL="285750" indent="-285750">
              <a:buFont typeface="Arial" charset="0"/>
              <a:buChar char="•"/>
            </a:pPr>
            <a:endParaRPr lang="en-US" sz="2400" dirty="0">
              <a:solidFill>
                <a:srgbClr val="005493"/>
              </a:solidFill>
              <a:latin typeface="Arial" charset="0"/>
              <a:ea typeface="Arial" charset="0"/>
              <a:cs typeface="Arial" charset="0"/>
            </a:endParaRPr>
          </a:p>
          <a:p>
            <a:pPr marL="285750" indent="-285750">
              <a:buFont typeface="Arial" charset="0"/>
              <a:buChar char="•"/>
            </a:pPr>
            <a:r>
              <a:rPr lang="en-US" sz="2600" b="1" dirty="0">
                <a:solidFill>
                  <a:srgbClr val="005493"/>
                </a:solidFill>
                <a:latin typeface="Arial" charset="0"/>
                <a:ea typeface="Arial" charset="0"/>
                <a:cs typeface="Arial" charset="0"/>
              </a:rPr>
              <a:t>Scholarships </a:t>
            </a:r>
            <a:r>
              <a:rPr lang="en-US" sz="2600" dirty="0">
                <a:solidFill>
                  <a:srgbClr val="005493"/>
                </a:solidFill>
                <a:latin typeface="Arial" charset="0"/>
                <a:ea typeface="Arial" charset="0"/>
                <a:cs typeface="Arial" charset="0"/>
              </a:rPr>
              <a:t>- any level, length of time, location, or area of study.</a:t>
            </a:r>
          </a:p>
          <a:p>
            <a:pPr marL="285750" indent="-285750">
              <a:buFont typeface="Arial" charset="0"/>
              <a:buChar char="•"/>
            </a:pPr>
            <a:endParaRPr lang="en-US" sz="2400" dirty="0">
              <a:solidFill>
                <a:srgbClr val="005493"/>
              </a:solidFill>
              <a:latin typeface="Arial" charset="0"/>
              <a:ea typeface="Arial" charset="0"/>
              <a:cs typeface="Arial" charset="0"/>
            </a:endParaRPr>
          </a:p>
          <a:p>
            <a:pPr marL="285750" indent="-285750">
              <a:buFont typeface="Arial" charset="0"/>
              <a:buChar char="•"/>
            </a:pPr>
            <a:r>
              <a:rPr lang="en-US" sz="2600" b="1" dirty="0">
                <a:solidFill>
                  <a:srgbClr val="005493"/>
                </a:solidFill>
                <a:latin typeface="Arial" charset="0"/>
                <a:ea typeface="Arial" charset="0"/>
                <a:cs typeface="Arial" charset="0"/>
              </a:rPr>
              <a:t>Vocational</a:t>
            </a:r>
            <a:r>
              <a:rPr lang="en-US" sz="2600" dirty="0">
                <a:solidFill>
                  <a:srgbClr val="005493"/>
                </a:solidFill>
                <a:latin typeface="Arial" charset="0"/>
                <a:ea typeface="Arial" charset="0"/>
                <a:cs typeface="Arial" charset="0"/>
              </a:rPr>
              <a:t> </a:t>
            </a:r>
            <a:r>
              <a:rPr lang="en-US" sz="2600" b="1" dirty="0">
                <a:solidFill>
                  <a:srgbClr val="005493"/>
                </a:solidFill>
                <a:latin typeface="Arial" charset="0"/>
                <a:ea typeface="Arial" charset="0"/>
                <a:cs typeface="Arial" charset="0"/>
              </a:rPr>
              <a:t>training teams </a:t>
            </a:r>
            <a:r>
              <a:rPr lang="en-US" sz="2600" dirty="0">
                <a:solidFill>
                  <a:srgbClr val="005493"/>
                </a:solidFill>
                <a:latin typeface="Arial" charset="0"/>
                <a:ea typeface="Arial" charset="0"/>
                <a:cs typeface="Arial" charset="0"/>
              </a:rPr>
              <a:t>- groups of professionals who travel abroad to teach local professional about a particular field.</a:t>
            </a:r>
          </a:p>
        </p:txBody>
      </p:sp>
      <p:sp>
        <p:nvSpPr>
          <p:cNvPr id="5" name="Subtitle 2">
            <a:extLst>
              <a:ext uri="{FF2B5EF4-FFF2-40B4-BE49-F238E27FC236}">
                <a16:creationId xmlns:a16="http://schemas.microsoft.com/office/drawing/2014/main" id="{7FFEC2EC-3A10-9249-9845-5C66EFE03557}"/>
              </a:ext>
            </a:extLst>
          </p:cNvPr>
          <p:cNvSpPr txBox="1">
            <a:spLocks/>
          </p:cNvSpPr>
          <p:nvPr/>
        </p:nvSpPr>
        <p:spPr>
          <a:xfrm>
            <a:off x="1375410" y="345091"/>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General Overview</a:t>
            </a:r>
          </a:p>
        </p:txBody>
      </p:sp>
    </p:spTree>
    <p:extLst>
      <p:ext uri="{BB962C8B-B14F-4D97-AF65-F5344CB8AC3E}">
        <p14:creationId xmlns:p14="http://schemas.microsoft.com/office/powerpoint/2010/main" val="170677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3BD85-A474-F544-B3C4-F399E6CFD9FB}"/>
              </a:ext>
            </a:extLst>
          </p:cNvPr>
          <p:cNvSpPr>
            <a:spLocks noGrp="1"/>
          </p:cNvSpPr>
          <p:nvPr>
            <p:ph type="sldNum" sz="quarter" idx="12"/>
          </p:nvPr>
        </p:nvSpPr>
        <p:spPr/>
        <p:txBody>
          <a:bodyPr/>
          <a:lstStyle/>
          <a:p>
            <a:fld id="{6405CE88-A4C8-9945-BA63-FF2EC6B0362D}" type="slidenum">
              <a:rPr lang="en-US" smtClean="0"/>
              <a:pPr/>
              <a:t>5</a:t>
            </a:fld>
            <a:endParaRPr lang="en-US" dirty="0"/>
          </a:p>
        </p:txBody>
      </p:sp>
      <p:sp>
        <p:nvSpPr>
          <p:cNvPr id="3" name="TextBox 2">
            <a:extLst>
              <a:ext uri="{FF2B5EF4-FFF2-40B4-BE49-F238E27FC236}">
                <a16:creationId xmlns:a16="http://schemas.microsoft.com/office/drawing/2014/main" id="{5E788DB9-A140-BE40-8F18-924FBAA34D8F}"/>
              </a:ext>
            </a:extLst>
          </p:cNvPr>
          <p:cNvSpPr txBox="1"/>
          <p:nvPr/>
        </p:nvSpPr>
        <p:spPr>
          <a:xfrm>
            <a:off x="1006151" y="1140858"/>
            <a:ext cx="10179698" cy="4832092"/>
          </a:xfrm>
          <a:prstGeom prst="rect">
            <a:avLst/>
          </a:prstGeom>
          <a:noFill/>
        </p:spPr>
        <p:txBody>
          <a:bodyPr wrap="square" rtlCol="0">
            <a:spAutoFit/>
          </a:bodyPr>
          <a:lstStyle/>
          <a:p>
            <a:r>
              <a:rPr lang="en-US" sz="2800" dirty="0">
                <a:solidFill>
                  <a:srgbClr val="005493"/>
                </a:solidFill>
                <a:latin typeface="Arial" charset="0"/>
                <a:ea typeface="Arial" charset="0"/>
                <a:cs typeface="Arial" charset="0"/>
              </a:rPr>
              <a:t>District Grant Funds CANNOT BE USED TO/FOR:</a:t>
            </a:r>
          </a:p>
          <a:p>
            <a:endParaRPr lang="en-US" sz="1400" dirty="0">
              <a:solidFill>
                <a:srgbClr val="005493"/>
              </a:solidFill>
              <a:latin typeface="Arial" charset="0"/>
              <a:ea typeface="Arial" charset="0"/>
              <a:cs typeface="Arial" charset="0"/>
            </a:endParaRPr>
          </a:p>
          <a:p>
            <a:pPr marL="285750" indent="-285750">
              <a:buFont typeface="Arial" charset="0"/>
              <a:buChar char="•"/>
            </a:pPr>
            <a:r>
              <a:rPr lang="en-US" sz="2800" b="1" dirty="0">
                <a:solidFill>
                  <a:srgbClr val="005493"/>
                </a:solidFill>
                <a:latin typeface="Arial" charset="0"/>
                <a:ea typeface="Arial" charset="0"/>
                <a:cs typeface="Arial" charset="0"/>
              </a:rPr>
              <a:t>Purchase </a:t>
            </a:r>
            <a:r>
              <a:rPr lang="en-US" sz="2800" b="1" u="sng" dirty="0">
                <a:solidFill>
                  <a:srgbClr val="005493"/>
                </a:solidFill>
                <a:latin typeface="Arial" charset="0"/>
                <a:ea typeface="Arial" charset="0"/>
                <a:cs typeface="Arial" charset="0"/>
              </a:rPr>
              <a:t>land or buildings</a:t>
            </a:r>
            <a:r>
              <a:rPr lang="en-US" sz="2800" dirty="0">
                <a:solidFill>
                  <a:srgbClr val="005493"/>
                </a:solidFill>
                <a:latin typeface="Arial" charset="0"/>
                <a:ea typeface="Arial" charset="0"/>
                <a:cs typeface="Arial" charset="0"/>
              </a:rPr>
              <a:t>; EXCEPT - grant funds can be used to </a:t>
            </a:r>
            <a:r>
              <a:rPr lang="en-US" sz="2800" u="sng" dirty="0">
                <a:solidFill>
                  <a:srgbClr val="005493"/>
                </a:solidFill>
                <a:latin typeface="Arial" charset="0"/>
                <a:ea typeface="Arial" charset="0"/>
                <a:cs typeface="Arial" charset="0"/>
              </a:rPr>
              <a:t>renovate</a:t>
            </a:r>
            <a:r>
              <a:rPr lang="en-US" sz="2800" dirty="0">
                <a:solidFill>
                  <a:srgbClr val="005493"/>
                </a:solidFill>
                <a:latin typeface="Arial" charset="0"/>
                <a:ea typeface="Arial" charset="0"/>
                <a:cs typeface="Arial" charset="0"/>
              </a:rPr>
              <a:t> structures and build </a:t>
            </a:r>
            <a:r>
              <a:rPr lang="en-US" sz="2800" u="sng" dirty="0">
                <a:solidFill>
                  <a:srgbClr val="005493"/>
                </a:solidFill>
                <a:latin typeface="Arial" charset="0"/>
                <a:ea typeface="Arial" charset="0"/>
                <a:cs typeface="Arial" charset="0"/>
              </a:rPr>
              <a:t>low cost housing</a:t>
            </a:r>
            <a:r>
              <a:rPr lang="en-US" sz="2800" dirty="0">
                <a:solidFill>
                  <a:srgbClr val="005493"/>
                </a:solidFill>
                <a:latin typeface="Arial" charset="0"/>
                <a:ea typeface="Arial" charset="0"/>
                <a:cs typeface="Arial" charset="0"/>
              </a:rPr>
              <a:t> (e.g., Habitat for Humanity).</a:t>
            </a:r>
          </a:p>
          <a:p>
            <a:pPr marL="285750" indent="-285750">
              <a:buFont typeface="Arial" charset="0"/>
              <a:buChar char="•"/>
            </a:pPr>
            <a:endParaRPr lang="en-US" sz="1400" dirty="0">
              <a:solidFill>
                <a:srgbClr val="005493"/>
              </a:solidFill>
              <a:latin typeface="Arial" charset="0"/>
              <a:ea typeface="Arial" charset="0"/>
              <a:cs typeface="Arial" charset="0"/>
            </a:endParaRPr>
          </a:p>
          <a:p>
            <a:pPr marL="285750" indent="-285750">
              <a:buFont typeface="Arial" charset="0"/>
              <a:buChar char="•"/>
            </a:pPr>
            <a:r>
              <a:rPr lang="en-US" sz="2800" b="1" u="sng" dirty="0">
                <a:solidFill>
                  <a:srgbClr val="005493"/>
                </a:solidFill>
                <a:latin typeface="Arial" charset="0"/>
                <a:ea typeface="Arial" charset="0"/>
                <a:cs typeface="Arial" charset="0"/>
              </a:rPr>
              <a:t>Fundraising</a:t>
            </a:r>
            <a:r>
              <a:rPr lang="en-US" sz="2800" dirty="0">
                <a:solidFill>
                  <a:srgbClr val="005493"/>
                </a:solidFill>
                <a:latin typeface="Arial" charset="0"/>
                <a:ea typeface="Arial" charset="0"/>
                <a:cs typeface="Arial" charset="0"/>
              </a:rPr>
              <a:t> activities.</a:t>
            </a:r>
          </a:p>
          <a:p>
            <a:pPr marL="285750" indent="-285750">
              <a:buFont typeface="Arial" charset="0"/>
              <a:buChar char="•"/>
            </a:pPr>
            <a:endParaRPr lang="en-US" sz="1400" dirty="0">
              <a:solidFill>
                <a:srgbClr val="005493"/>
              </a:solidFill>
              <a:latin typeface="Arial" charset="0"/>
              <a:ea typeface="Arial" charset="0"/>
              <a:cs typeface="Arial" charset="0"/>
            </a:endParaRPr>
          </a:p>
          <a:p>
            <a:pPr marL="285750" indent="-285750">
              <a:buFont typeface="Arial" charset="0"/>
              <a:buChar char="•"/>
            </a:pPr>
            <a:r>
              <a:rPr lang="en-US" sz="2800" dirty="0">
                <a:solidFill>
                  <a:srgbClr val="005493"/>
                </a:solidFill>
                <a:latin typeface="Arial" charset="0"/>
                <a:ea typeface="Arial" charset="0"/>
                <a:cs typeface="Arial" charset="0"/>
              </a:rPr>
              <a:t>Unrestricted </a:t>
            </a:r>
            <a:r>
              <a:rPr lang="en-US" sz="2800" b="1" u="sng" dirty="0">
                <a:solidFill>
                  <a:srgbClr val="005493"/>
                </a:solidFill>
                <a:latin typeface="Arial" charset="0"/>
                <a:ea typeface="Arial" charset="0"/>
                <a:cs typeface="Arial" charset="0"/>
              </a:rPr>
              <a:t>cash donations</a:t>
            </a:r>
            <a:r>
              <a:rPr lang="en-US" sz="2800" b="1" dirty="0">
                <a:solidFill>
                  <a:srgbClr val="005493"/>
                </a:solidFill>
                <a:latin typeface="Arial" charset="0"/>
                <a:ea typeface="Arial" charset="0"/>
                <a:cs typeface="Arial" charset="0"/>
              </a:rPr>
              <a:t> </a:t>
            </a:r>
            <a:r>
              <a:rPr lang="en-US" sz="2800" dirty="0">
                <a:solidFill>
                  <a:srgbClr val="005493"/>
                </a:solidFill>
                <a:latin typeface="Arial" charset="0"/>
                <a:ea typeface="Arial" charset="0"/>
                <a:cs typeface="Arial" charset="0"/>
              </a:rPr>
              <a:t>to a beneficiary or cooperating organization including a 501©(3) or a foundation.</a:t>
            </a:r>
          </a:p>
          <a:p>
            <a:pPr marL="285750" indent="-285750">
              <a:buFont typeface="Arial" charset="0"/>
              <a:buChar char="•"/>
            </a:pPr>
            <a:endParaRPr lang="en-US" sz="1400" dirty="0">
              <a:solidFill>
                <a:srgbClr val="005493"/>
              </a:solidFill>
              <a:latin typeface="Arial" charset="0"/>
              <a:ea typeface="Arial" charset="0"/>
              <a:cs typeface="Arial" charset="0"/>
            </a:endParaRPr>
          </a:p>
          <a:p>
            <a:pPr marL="285750" indent="-285750">
              <a:buFont typeface="Arial" charset="0"/>
              <a:buChar char="•"/>
            </a:pPr>
            <a:r>
              <a:rPr lang="en-US" sz="2800" dirty="0">
                <a:solidFill>
                  <a:srgbClr val="005493"/>
                </a:solidFill>
                <a:latin typeface="Arial" charset="0"/>
                <a:ea typeface="Arial" charset="0"/>
                <a:cs typeface="Arial" charset="0"/>
              </a:rPr>
              <a:t>Activities for which the expense has </a:t>
            </a:r>
            <a:r>
              <a:rPr lang="en-US" sz="2800" b="1" u="sng" dirty="0">
                <a:solidFill>
                  <a:srgbClr val="005493"/>
                </a:solidFill>
                <a:latin typeface="Arial" charset="0"/>
                <a:ea typeface="Arial" charset="0"/>
                <a:cs typeface="Arial" charset="0"/>
              </a:rPr>
              <a:t>already occurred</a:t>
            </a:r>
            <a:r>
              <a:rPr lang="en-US" sz="2800" dirty="0">
                <a:solidFill>
                  <a:srgbClr val="005493"/>
                </a:solidFill>
                <a:latin typeface="Arial" charset="0"/>
                <a:ea typeface="Arial" charset="0"/>
                <a:cs typeface="Arial" charset="0"/>
              </a:rPr>
              <a:t>. We are not allowed to use grant funds to reimburse purchases.</a:t>
            </a:r>
          </a:p>
        </p:txBody>
      </p:sp>
      <p:sp>
        <p:nvSpPr>
          <p:cNvPr id="5" name="Subtitle 2">
            <a:extLst>
              <a:ext uri="{FF2B5EF4-FFF2-40B4-BE49-F238E27FC236}">
                <a16:creationId xmlns:a16="http://schemas.microsoft.com/office/drawing/2014/main" id="{945FB58D-C25E-8549-994A-5A39699755A3}"/>
              </a:ext>
            </a:extLst>
          </p:cNvPr>
          <p:cNvSpPr txBox="1">
            <a:spLocks/>
          </p:cNvSpPr>
          <p:nvPr/>
        </p:nvSpPr>
        <p:spPr>
          <a:xfrm>
            <a:off x="1375410" y="345091"/>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General Overview</a:t>
            </a:r>
          </a:p>
        </p:txBody>
      </p:sp>
    </p:spTree>
    <p:extLst>
      <p:ext uri="{BB962C8B-B14F-4D97-AF65-F5344CB8AC3E}">
        <p14:creationId xmlns:p14="http://schemas.microsoft.com/office/powerpoint/2010/main" val="67544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3BD85-A474-F544-B3C4-F399E6CFD9FB}"/>
              </a:ext>
            </a:extLst>
          </p:cNvPr>
          <p:cNvSpPr>
            <a:spLocks noGrp="1"/>
          </p:cNvSpPr>
          <p:nvPr>
            <p:ph type="sldNum" sz="quarter" idx="12"/>
          </p:nvPr>
        </p:nvSpPr>
        <p:spPr/>
        <p:txBody>
          <a:bodyPr/>
          <a:lstStyle/>
          <a:p>
            <a:fld id="{6405CE88-A4C8-9945-BA63-FF2EC6B0362D}" type="slidenum">
              <a:rPr lang="en-US" smtClean="0"/>
              <a:pPr/>
              <a:t>6</a:t>
            </a:fld>
            <a:endParaRPr lang="en-US" dirty="0"/>
          </a:p>
        </p:txBody>
      </p:sp>
      <p:sp>
        <p:nvSpPr>
          <p:cNvPr id="3" name="TextBox 2">
            <a:extLst>
              <a:ext uri="{FF2B5EF4-FFF2-40B4-BE49-F238E27FC236}">
                <a16:creationId xmlns:a16="http://schemas.microsoft.com/office/drawing/2014/main" id="{5E788DB9-A140-BE40-8F18-924FBAA34D8F}"/>
              </a:ext>
            </a:extLst>
          </p:cNvPr>
          <p:cNvSpPr txBox="1"/>
          <p:nvPr/>
        </p:nvSpPr>
        <p:spPr>
          <a:xfrm>
            <a:off x="678591" y="1114917"/>
            <a:ext cx="10754607" cy="4708981"/>
          </a:xfrm>
          <a:prstGeom prst="rect">
            <a:avLst/>
          </a:prstGeom>
          <a:noFill/>
        </p:spPr>
        <p:txBody>
          <a:bodyPr wrap="square" rtlCol="0">
            <a:spAutoFit/>
          </a:bodyPr>
          <a:lstStyle/>
          <a:p>
            <a:r>
              <a:rPr lang="en-US" sz="2800" b="1" dirty="0">
                <a:solidFill>
                  <a:srgbClr val="005493"/>
                </a:solidFill>
                <a:latin typeface="Arial" charset="0"/>
                <a:ea typeface="Arial" charset="0"/>
                <a:cs typeface="Arial" charset="0"/>
              </a:rPr>
              <a:t>Club Qualifications:</a:t>
            </a:r>
          </a:p>
          <a:p>
            <a:endParaRPr lang="en-US" sz="800" b="1" dirty="0">
              <a:solidFill>
                <a:srgbClr val="005493"/>
              </a:solidFill>
              <a:latin typeface="Arial" charset="0"/>
              <a:ea typeface="Arial" charset="0"/>
              <a:cs typeface="Arial" charset="0"/>
            </a:endParaRPr>
          </a:p>
          <a:p>
            <a:r>
              <a:rPr lang="en-US" sz="2400" dirty="0">
                <a:solidFill>
                  <a:srgbClr val="005493"/>
                </a:solidFill>
                <a:latin typeface="Arial" charset="0"/>
                <a:ea typeface="Arial" charset="0"/>
                <a:cs typeface="Arial" charset="0"/>
              </a:rPr>
              <a:t>TRF requires that clubs must be </a:t>
            </a:r>
            <a:r>
              <a:rPr lang="en-US" sz="2400" b="1" u="sng" dirty="0">
                <a:solidFill>
                  <a:srgbClr val="005493"/>
                </a:solidFill>
                <a:latin typeface="Arial" charset="0"/>
                <a:ea typeface="Arial" charset="0"/>
                <a:cs typeface="Arial" charset="0"/>
              </a:rPr>
              <a:t>qualified</a:t>
            </a:r>
            <a:r>
              <a:rPr lang="en-US" sz="2400" dirty="0">
                <a:solidFill>
                  <a:srgbClr val="005493"/>
                </a:solidFill>
                <a:latin typeface="Arial" charset="0"/>
                <a:ea typeface="Arial" charset="0"/>
                <a:cs typeface="Arial" charset="0"/>
              </a:rPr>
              <a:t> to apply for grant funding. Clubs must </a:t>
            </a:r>
            <a:r>
              <a:rPr lang="en-US" sz="2400" b="1" u="sng" dirty="0">
                <a:solidFill>
                  <a:srgbClr val="005493"/>
                </a:solidFill>
                <a:latin typeface="Arial" charset="0"/>
                <a:ea typeface="Arial" charset="0"/>
                <a:cs typeface="Arial" charset="0"/>
              </a:rPr>
              <a:t>re-qualify</a:t>
            </a:r>
            <a:r>
              <a:rPr lang="en-US" sz="2400" dirty="0">
                <a:solidFill>
                  <a:srgbClr val="005493"/>
                </a:solidFill>
                <a:latin typeface="Arial" charset="0"/>
                <a:ea typeface="Arial" charset="0"/>
                <a:cs typeface="Arial" charset="0"/>
              </a:rPr>
              <a:t> each year due to annual club leadership changes.</a:t>
            </a:r>
          </a:p>
          <a:p>
            <a:endParaRPr lang="en-US" sz="1200" dirty="0">
              <a:solidFill>
                <a:srgbClr val="005493"/>
              </a:solidFill>
              <a:latin typeface="Arial" charset="0"/>
              <a:ea typeface="Arial" charset="0"/>
              <a:cs typeface="Arial" charset="0"/>
            </a:endParaRPr>
          </a:p>
          <a:p>
            <a:r>
              <a:rPr lang="en-US" sz="2400" dirty="0">
                <a:solidFill>
                  <a:srgbClr val="005493"/>
                </a:solidFill>
                <a:latin typeface="Arial" charset="0"/>
                <a:ea typeface="Arial" charset="0"/>
                <a:cs typeface="Arial" charset="0"/>
              </a:rPr>
              <a:t>1) </a:t>
            </a:r>
            <a:r>
              <a:rPr lang="en-US" sz="2400" b="1" dirty="0">
                <a:solidFill>
                  <a:srgbClr val="005493"/>
                </a:solidFill>
                <a:latin typeface="Arial" charset="0"/>
                <a:ea typeface="Arial" charset="0"/>
                <a:cs typeface="Arial" charset="0"/>
              </a:rPr>
              <a:t>Club must attend a District Club Qualification Grant Training Seminar </a:t>
            </a:r>
            <a:r>
              <a:rPr lang="en-US" sz="2400" dirty="0">
                <a:solidFill>
                  <a:srgbClr val="005493"/>
                </a:solidFill>
                <a:latin typeface="Arial" charset="0"/>
                <a:ea typeface="Arial" charset="0"/>
                <a:cs typeface="Arial" charset="0"/>
              </a:rPr>
              <a:t>- primary audience for training is the Club President-Elect and/or any club members who will be responsible for </a:t>
            </a:r>
            <a:r>
              <a:rPr lang="en-US" sz="2400" u="sng" dirty="0">
                <a:solidFill>
                  <a:srgbClr val="005493"/>
                </a:solidFill>
                <a:latin typeface="Arial" charset="0"/>
                <a:ea typeface="Arial" charset="0"/>
                <a:cs typeface="Arial" charset="0"/>
              </a:rPr>
              <a:t>managing</a:t>
            </a:r>
            <a:r>
              <a:rPr lang="en-US" sz="2400" dirty="0">
                <a:solidFill>
                  <a:srgbClr val="005493"/>
                </a:solidFill>
                <a:latin typeface="Arial" charset="0"/>
                <a:ea typeface="Arial" charset="0"/>
                <a:cs typeface="Arial" charset="0"/>
              </a:rPr>
              <a:t> the grant.</a:t>
            </a:r>
          </a:p>
          <a:p>
            <a:endParaRPr lang="en-US" sz="1200" dirty="0">
              <a:solidFill>
                <a:srgbClr val="005493"/>
              </a:solidFill>
              <a:latin typeface="Arial" charset="0"/>
              <a:ea typeface="Arial" charset="0"/>
              <a:cs typeface="Arial" charset="0"/>
            </a:endParaRPr>
          </a:p>
          <a:p>
            <a:r>
              <a:rPr lang="en-US" sz="2400" dirty="0">
                <a:solidFill>
                  <a:srgbClr val="005493"/>
                </a:solidFill>
                <a:latin typeface="Arial" charset="0"/>
                <a:ea typeface="Arial" charset="0"/>
                <a:cs typeface="Arial" charset="0"/>
              </a:rPr>
              <a:t>2) Club must be </a:t>
            </a:r>
            <a:r>
              <a:rPr lang="en-US" sz="2400" b="1" u="sng" dirty="0">
                <a:solidFill>
                  <a:srgbClr val="005493"/>
                </a:solidFill>
                <a:latin typeface="Arial" charset="0"/>
                <a:ea typeface="Arial" charset="0"/>
                <a:cs typeface="Arial" charset="0"/>
              </a:rPr>
              <a:t>current</a:t>
            </a:r>
            <a:r>
              <a:rPr lang="en-US" sz="2400" dirty="0">
                <a:solidFill>
                  <a:srgbClr val="005493"/>
                </a:solidFill>
                <a:latin typeface="Arial" charset="0"/>
                <a:ea typeface="Arial" charset="0"/>
                <a:cs typeface="Arial" charset="0"/>
              </a:rPr>
              <a:t> on all Rotary International &amp; District 6860 </a:t>
            </a:r>
            <a:r>
              <a:rPr lang="en-US" sz="2400" u="sng" dirty="0">
                <a:solidFill>
                  <a:srgbClr val="005493"/>
                </a:solidFill>
                <a:latin typeface="Arial" charset="0"/>
                <a:ea typeface="Arial" charset="0"/>
                <a:cs typeface="Arial" charset="0"/>
              </a:rPr>
              <a:t>dues</a:t>
            </a:r>
            <a:r>
              <a:rPr lang="en-US" sz="2400" dirty="0">
                <a:solidFill>
                  <a:srgbClr val="005493"/>
                </a:solidFill>
                <a:latin typeface="Arial" charset="0"/>
                <a:ea typeface="Arial" charset="0"/>
                <a:cs typeface="Arial" charset="0"/>
              </a:rPr>
              <a:t>.</a:t>
            </a:r>
          </a:p>
          <a:p>
            <a:endParaRPr lang="en-US" sz="1200" dirty="0">
              <a:solidFill>
                <a:srgbClr val="005493"/>
              </a:solidFill>
              <a:latin typeface="Arial" charset="0"/>
              <a:ea typeface="Arial" charset="0"/>
              <a:cs typeface="Arial" charset="0"/>
            </a:endParaRPr>
          </a:p>
          <a:p>
            <a:r>
              <a:rPr lang="en-US" sz="2400" dirty="0">
                <a:solidFill>
                  <a:srgbClr val="005493"/>
                </a:solidFill>
                <a:latin typeface="Arial" charset="0"/>
                <a:ea typeface="Arial" charset="0"/>
                <a:cs typeface="Arial" charset="0"/>
              </a:rPr>
              <a:t>3) Clubs must be </a:t>
            </a:r>
            <a:r>
              <a:rPr lang="en-US" sz="2400" b="1" u="sng" dirty="0">
                <a:solidFill>
                  <a:srgbClr val="005493"/>
                </a:solidFill>
                <a:latin typeface="Arial" charset="0"/>
                <a:ea typeface="Arial" charset="0"/>
                <a:cs typeface="Arial" charset="0"/>
              </a:rPr>
              <a:t>current on all grant reporting</a:t>
            </a:r>
            <a:r>
              <a:rPr lang="en-US" sz="2400" b="1" dirty="0">
                <a:solidFill>
                  <a:srgbClr val="005493"/>
                </a:solidFill>
                <a:latin typeface="Arial" charset="0"/>
                <a:ea typeface="Arial" charset="0"/>
                <a:cs typeface="Arial" charset="0"/>
              </a:rPr>
              <a:t> </a:t>
            </a:r>
            <a:r>
              <a:rPr lang="en-US" sz="2400" dirty="0">
                <a:solidFill>
                  <a:srgbClr val="005493"/>
                </a:solidFill>
                <a:latin typeface="Arial" charset="0"/>
                <a:ea typeface="Arial" charset="0"/>
                <a:cs typeface="Arial" charset="0"/>
              </a:rPr>
              <a:t>requirements.</a:t>
            </a:r>
          </a:p>
          <a:p>
            <a:endParaRPr lang="en-US" sz="1200" dirty="0">
              <a:solidFill>
                <a:srgbClr val="005493"/>
              </a:solidFill>
              <a:latin typeface="Arial" charset="0"/>
              <a:ea typeface="Arial" charset="0"/>
              <a:cs typeface="Arial" charset="0"/>
            </a:endParaRPr>
          </a:p>
          <a:p>
            <a:r>
              <a:rPr lang="en-US" sz="2400" dirty="0">
                <a:solidFill>
                  <a:srgbClr val="005493"/>
                </a:solidFill>
                <a:latin typeface="Arial" charset="0"/>
                <a:ea typeface="Arial" charset="0"/>
                <a:cs typeface="Arial" charset="0"/>
              </a:rPr>
              <a:t>4) Clubs should be giving to The Rotary Foundation’s (TRF) annual fund. If you are not giving to TRF, why should you receive funds from TRF?</a:t>
            </a:r>
          </a:p>
        </p:txBody>
      </p:sp>
      <p:sp>
        <p:nvSpPr>
          <p:cNvPr id="5" name="Subtitle 2">
            <a:extLst>
              <a:ext uri="{FF2B5EF4-FFF2-40B4-BE49-F238E27FC236}">
                <a16:creationId xmlns:a16="http://schemas.microsoft.com/office/drawing/2014/main" id="{48D61B2A-8A6C-784C-8A29-66140CA49AA1}"/>
              </a:ext>
            </a:extLst>
          </p:cNvPr>
          <p:cNvSpPr txBox="1">
            <a:spLocks/>
          </p:cNvSpPr>
          <p:nvPr/>
        </p:nvSpPr>
        <p:spPr>
          <a:xfrm>
            <a:off x="1375410" y="345091"/>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General Overview</a:t>
            </a:r>
          </a:p>
        </p:txBody>
      </p:sp>
    </p:spTree>
    <p:extLst>
      <p:ext uri="{BB962C8B-B14F-4D97-AF65-F5344CB8AC3E}">
        <p14:creationId xmlns:p14="http://schemas.microsoft.com/office/powerpoint/2010/main" val="242874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3BD85-A474-F544-B3C4-F399E6CFD9FB}"/>
              </a:ext>
            </a:extLst>
          </p:cNvPr>
          <p:cNvSpPr>
            <a:spLocks noGrp="1"/>
          </p:cNvSpPr>
          <p:nvPr>
            <p:ph type="sldNum" sz="quarter" idx="12"/>
          </p:nvPr>
        </p:nvSpPr>
        <p:spPr/>
        <p:txBody>
          <a:bodyPr/>
          <a:lstStyle/>
          <a:p>
            <a:fld id="{6405CE88-A4C8-9945-BA63-FF2EC6B0362D}" type="slidenum">
              <a:rPr lang="en-US" smtClean="0"/>
              <a:pPr/>
              <a:t>7</a:t>
            </a:fld>
            <a:endParaRPr lang="en-US" dirty="0"/>
          </a:p>
        </p:txBody>
      </p:sp>
      <p:sp>
        <p:nvSpPr>
          <p:cNvPr id="3" name="TextBox 2">
            <a:extLst>
              <a:ext uri="{FF2B5EF4-FFF2-40B4-BE49-F238E27FC236}">
                <a16:creationId xmlns:a16="http://schemas.microsoft.com/office/drawing/2014/main" id="{5E788DB9-A140-BE40-8F18-924FBAA34D8F}"/>
              </a:ext>
            </a:extLst>
          </p:cNvPr>
          <p:cNvSpPr txBox="1"/>
          <p:nvPr/>
        </p:nvSpPr>
        <p:spPr>
          <a:xfrm>
            <a:off x="838199" y="1066508"/>
            <a:ext cx="10559903" cy="6370975"/>
          </a:xfrm>
          <a:prstGeom prst="rect">
            <a:avLst/>
          </a:prstGeom>
          <a:noFill/>
        </p:spPr>
        <p:txBody>
          <a:bodyPr wrap="square" rtlCol="0">
            <a:spAutoFit/>
          </a:bodyPr>
          <a:lstStyle/>
          <a:p>
            <a:r>
              <a:rPr lang="en-US" sz="2800" b="1" dirty="0">
                <a:solidFill>
                  <a:srgbClr val="005493"/>
                </a:solidFill>
                <a:latin typeface="Arial" charset="0"/>
                <a:ea typeface="Arial" charset="0"/>
                <a:cs typeface="Arial" charset="0"/>
              </a:rPr>
              <a:t>Submitting a District Grant Application:</a:t>
            </a:r>
          </a:p>
          <a:p>
            <a:endParaRPr lang="en-US" sz="1200" b="1" dirty="0">
              <a:solidFill>
                <a:srgbClr val="005493"/>
              </a:solidFill>
              <a:latin typeface="Arial" charset="0"/>
              <a:ea typeface="Arial" charset="0"/>
              <a:cs typeface="Arial" charset="0"/>
            </a:endParaRPr>
          </a:p>
          <a:p>
            <a:pPr marL="285750" indent="-285750">
              <a:buFont typeface="Arial" charset="0"/>
              <a:buChar char="•"/>
            </a:pPr>
            <a:r>
              <a:rPr lang="en-US" sz="2400" dirty="0">
                <a:solidFill>
                  <a:srgbClr val="005493"/>
                </a:solidFill>
                <a:latin typeface="Arial" charset="0"/>
                <a:ea typeface="Arial" charset="0"/>
                <a:cs typeface="Arial" charset="0"/>
              </a:rPr>
              <a:t>District Grant applications may be submitted by </a:t>
            </a:r>
            <a:r>
              <a:rPr lang="en-US" sz="2400" b="1" u="sng" dirty="0">
                <a:solidFill>
                  <a:srgbClr val="005493"/>
                </a:solidFill>
                <a:latin typeface="Arial" charset="0"/>
                <a:ea typeface="Arial" charset="0"/>
                <a:cs typeface="Arial" charset="0"/>
              </a:rPr>
              <a:t>grant qualified</a:t>
            </a:r>
            <a:r>
              <a:rPr lang="en-US" sz="2400" u="sng" dirty="0">
                <a:solidFill>
                  <a:srgbClr val="005493"/>
                </a:solidFill>
                <a:latin typeface="Arial" charset="0"/>
                <a:ea typeface="Arial" charset="0"/>
                <a:cs typeface="Arial" charset="0"/>
              </a:rPr>
              <a:t> </a:t>
            </a:r>
            <a:r>
              <a:rPr lang="en-US" sz="2400" dirty="0">
                <a:solidFill>
                  <a:srgbClr val="005493"/>
                </a:solidFill>
                <a:latin typeface="Arial" charset="0"/>
                <a:ea typeface="Arial" charset="0"/>
                <a:cs typeface="Arial" charset="0"/>
              </a:rPr>
              <a:t>clubs only.</a:t>
            </a:r>
          </a:p>
          <a:p>
            <a:pPr marL="285750" indent="-285750">
              <a:buFont typeface="Arial" charset="0"/>
              <a:buChar char="•"/>
            </a:pPr>
            <a:endParaRPr lang="en-US" sz="2000" dirty="0">
              <a:solidFill>
                <a:srgbClr val="005493"/>
              </a:solidFill>
              <a:latin typeface="Arial" charset="0"/>
              <a:ea typeface="Arial" charset="0"/>
              <a:cs typeface="Arial" charset="0"/>
            </a:endParaRPr>
          </a:p>
          <a:p>
            <a:pPr marL="285750" indent="-285750">
              <a:buFont typeface="Arial" charset="0"/>
              <a:buChar char="•"/>
            </a:pPr>
            <a:r>
              <a:rPr lang="en-US" sz="2400" dirty="0">
                <a:solidFill>
                  <a:srgbClr val="005493"/>
                </a:solidFill>
                <a:latin typeface="Arial" charset="0"/>
                <a:ea typeface="Arial" charset="0"/>
                <a:cs typeface="Arial" charset="0"/>
              </a:rPr>
              <a:t>District Grant applications are submitted through the </a:t>
            </a:r>
            <a:r>
              <a:rPr lang="en-US" sz="2400" b="1" u="sng" dirty="0">
                <a:solidFill>
                  <a:srgbClr val="005493"/>
                </a:solidFill>
                <a:latin typeface="Arial" charset="0"/>
                <a:ea typeface="Arial" charset="0"/>
                <a:cs typeface="Arial" charset="0"/>
              </a:rPr>
              <a:t>DACdb Grant module</a:t>
            </a:r>
            <a:r>
              <a:rPr lang="en-US" sz="2400" dirty="0">
                <a:solidFill>
                  <a:srgbClr val="005493"/>
                </a:solidFill>
                <a:latin typeface="Arial" charset="0"/>
                <a:ea typeface="Arial" charset="0"/>
                <a:cs typeface="Arial" charset="0"/>
              </a:rPr>
              <a:t> ONLY.</a:t>
            </a:r>
          </a:p>
          <a:p>
            <a:pPr marL="285750" indent="-285750">
              <a:buFont typeface="Arial" charset="0"/>
              <a:buChar char="•"/>
            </a:pPr>
            <a:endParaRPr lang="en-US" sz="2400" dirty="0">
              <a:solidFill>
                <a:srgbClr val="005493"/>
              </a:solidFill>
              <a:latin typeface="Arial" charset="0"/>
              <a:ea typeface="Arial" charset="0"/>
              <a:cs typeface="Arial" charset="0"/>
            </a:endParaRPr>
          </a:p>
          <a:p>
            <a:pPr marL="285750" indent="-285750">
              <a:buFont typeface="Arial" charset="0"/>
              <a:buChar char="•"/>
            </a:pPr>
            <a:r>
              <a:rPr lang="en-US" sz="2400" dirty="0">
                <a:solidFill>
                  <a:srgbClr val="005493"/>
                </a:solidFill>
                <a:latin typeface="Arial" charset="0"/>
                <a:ea typeface="Arial" charset="0"/>
                <a:cs typeface="Arial" charset="0"/>
              </a:rPr>
              <a:t>Project should support the mission of </a:t>
            </a:r>
            <a:r>
              <a:rPr lang="en-US" sz="2400" b="1" dirty="0">
                <a:solidFill>
                  <a:srgbClr val="005493"/>
                </a:solidFill>
                <a:latin typeface="Arial" charset="0"/>
                <a:ea typeface="Arial" charset="0"/>
                <a:cs typeface="Arial" charset="0"/>
              </a:rPr>
              <a:t>TRF</a:t>
            </a:r>
            <a:r>
              <a:rPr lang="en-US" sz="2400" dirty="0">
                <a:solidFill>
                  <a:srgbClr val="005493"/>
                </a:solidFill>
                <a:latin typeface="Arial" charset="0"/>
                <a:ea typeface="Arial" charset="0"/>
                <a:cs typeface="Arial" charset="0"/>
              </a:rPr>
              <a:t> and adhere to the terms and conditions for TRF District Grants.</a:t>
            </a:r>
          </a:p>
          <a:p>
            <a:pPr marL="285750" indent="-285750">
              <a:buFont typeface="Arial" charset="0"/>
              <a:buChar char="•"/>
            </a:pPr>
            <a:endParaRPr lang="en-US" sz="2000" dirty="0">
              <a:solidFill>
                <a:srgbClr val="005493"/>
              </a:solidFill>
              <a:latin typeface="Arial" charset="0"/>
              <a:ea typeface="Arial" charset="0"/>
              <a:cs typeface="Arial" charset="0"/>
            </a:endParaRPr>
          </a:p>
          <a:p>
            <a:pPr marL="285750" indent="-285750">
              <a:buFont typeface="Arial" charset="0"/>
              <a:buChar char="•"/>
            </a:pPr>
            <a:r>
              <a:rPr lang="en-US" sz="2400" dirty="0">
                <a:solidFill>
                  <a:srgbClr val="005493"/>
                </a:solidFill>
                <a:latin typeface="Arial" charset="0"/>
                <a:ea typeface="Arial" charset="0"/>
                <a:cs typeface="Arial" charset="0"/>
              </a:rPr>
              <a:t>New District Grant </a:t>
            </a:r>
            <a:r>
              <a:rPr lang="en-US" sz="2400" b="1" u="sng" dirty="0">
                <a:solidFill>
                  <a:srgbClr val="005493"/>
                </a:solidFill>
                <a:latin typeface="Arial" charset="0"/>
                <a:ea typeface="Arial" charset="0"/>
                <a:cs typeface="Arial" charset="0"/>
              </a:rPr>
              <a:t>submission window</a:t>
            </a:r>
            <a:r>
              <a:rPr lang="en-US" sz="2400" b="1" dirty="0">
                <a:solidFill>
                  <a:srgbClr val="005493"/>
                </a:solidFill>
                <a:latin typeface="Arial" charset="0"/>
                <a:ea typeface="Arial" charset="0"/>
                <a:cs typeface="Arial" charset="0"/>
              </a:rPr>
              <a:t> is July 1 – August 1</a:t>
            </a:r>
            <a:endParaRPr lang="en-US" sz="2400" dirty="0">
              <a:solidFill>
                <a:srgbClr val="005493"/>
              </a:solidFill>
              <a:latin typeface="Arial" charset="0"/>
              <a:ea typeface="Arial" charset="0"/>
              <a:cs typeface="Arial" charset="0"/>
            </a:endParaRPr>
          </a:p>
          <a:p>
            <a:pPr marL="285750" indent="-285750">
              <a:buFont typeface="Arial" charset="0"/>
              <a:buChar char="•"/>
            </a:pPr>
            <a:endParaRPr lang="en-US" sz="2000" dirty="0">
              <a:solidFill>
                <a:srgbClr val="005493"/>
              </a:solidFill>
              <a:latin typeface="Arial" charset="0"/>
              <a:ea typeface="Arial" charset="0"/>
              <a:cs typeface="Arial" charset="0"/>
            </a:endParaRPr>
          </a:p>
          <a:p>
            <a:pPr marL="285750" indent="-285750">
              <a:buFont typeface="Arial" charset="0"/>
              <a:buChar char="•"/>
            </a:pPr>
            <a:r>
              <a:rPr lang="en-US" sz="2400" dirty="0">
                <a:solidFill>
                  <a:srgbClr val="005493"/>
                </a:solidFill>
                <a:latin typeface="Arial" charset="0"/>
                <a:ea typeface="Arial" charset="0"/>
                <a:cs typeface="Arial" charset="0"/>
              </a:rPr>
              <a:t>Clubs may submit </a:t>
            </a:r>
            <a:r>
              <a:rPr lang="en-US" sz="2400" b="1" u="sng" dirty="0">
                <a:solidFill>
                  <a:srgbClr val="005493"/>
                </a:solidFill>
                <a:latin typeface="Arial" charset="0"/>
                <a:ea typeface="Arial" charset="0"/>
                <a:cs typeface="Arial" charset="0"/>
              </a:rPr>
              <a:t>multiple grant applications</a:t>
            </a:r>
            <a:r>
              <a:rPr lang="en-US" sz="2400" u="sng" dirty="0">
                <a:solidFill>
                  <a:srgbClr val="005493"/>
                </a:solidFill>
                <a:latin typeface="Arial" charset="0"/>
                <a:ea typeface="Arial" charset="0"/>
                <a:cs typeface="Arial" charset="0"/>
              </a:rPr>
              <a:t>.</a:t>
            </a:r>
            <a:r>
              <a:rPr lang="en-US" sz="2400" dirty="0">
                <a:solidFill>
                  <a:srgbClr val="005493"/>
                </a:solidFill>
                <a:latin typeface="Arial" charset="0"/>
                <a:ea typeface="Arial" charset="0"/>
                <a:cs typeface="Arial" charset="0"/>
              </a:rPr>
              <a:t> However, total District Designated Funds </a:t>
            </a:r>
            <a:r>
              <a:rPr lang="en-US" sz="2400" b="1" dirty="0">
                <a:solidFill>
                  <a:srgbClr val="005493"/>
                </a:solidFill>
                <a:latin typeface="Arial" charset="0"/>
                <a:ea typeface="Arial" charset="0"/>
                <a:cs typeface="Arial" charset="0"/>
              </a:rPr>
              <a:t>(DDF) </a:t>
            </a:r>
            <a:r>
              <a:rPr lang="en-US" sz="2400" dirty="0">
                <a:solidFill>
                  <a:srgbClr val="005493"/>
                </a:solidFill>
                <a:latin typeface="Arial" charset="0"/>
                <a:ea typeface="Arial" charset="0"/>
                <a:cs typeface="Arial" charset="0"/>
              </a:rPr>
              <a:t>for all applications must not exceed amount determined for each club.</a:t>
            </a:r>
          </a:p>
          <a:p>
            <a:pPr marL="285750" indent="-285750">
              <a:buFont typeface="Arial" charset="0"/>
              <a:buChar char="•"/>
            </a:pPr>
            <a:endParaRPr lang="en-US" sz="2000" dirty="0">
              <a:solidFill>
                <a:srgbClr val="005493"/>
              </a:solidFill>
              <a:latin typeface="Arial" charset="0"/>
              <a:ea typeface="Arial" charset="0"/>
              <a:cs typeface="Arial" charset="0"/>
            </a:endParaRPr>
          </a:p>
          <a:p>
            <a:pPr marL="285750" indent="-285750">
              <a:buFont typeface="Arial" charset="0"/>
              <a:buChar char="•"/>
            </a:pPr>
            <a:r>
              <a:rPr lang="en-US" sz="2400" dirty="0">
                <a:solidFill>
                  <a:srgbClr val="005493"/>
                </a:solidFill>
                <a:latin typeface="Arial" charset="0"/>
                <a:ea typeface="Arial" charset="0"/>
                <a:cs typeface="Arial" charset="0"/>
              </a:rPr>
              <a:t>Clubs may </a:t>
            </a:r>
            <a:r>
              <a:rPr lang="en-US" sz="2400" b="1" u="sng" dirty="0">
                <a:solidFill>
                  <a:srgbClr val="005493"/>
                </a:solidFill>
                <a:latin typeface="Arial" charset="0"/>
                <a:ea typeface="Arial" charset="0"/>
                <a:cs typeface="Arial" charset="0"/>
              </a:rPr>
              <a:t>partner</a:t>
            </a:r>
            <a:r>
              <a:rPr lang="en-US" sz="2400" dirty="0">
                <a:solidFill>
                  <a:srgbClr val="005493"/>
                </a:solidFill>
                <a:latin typeface="Arial" charset="0"/>
                <a:ea typeface="Arial" charset="0"/>
                <a:cs typeface="Arial" charset="0"/>
              </a:rPr>
              <a:t> on the same project and apply each club’s maximum DDF to the project.</a:t>
            </a:r>
          </a:p>
        </p:txBody>
      </p:sp>
      <p:sp>
        <p:nvSpPr>
          <p:cNvPr id="5" name="Subtitle 2">
            <a:extLst>
              <a:ext uri="{FF2B5EF4-FFF2-40B4-BE49-F238E27FC236}">
                <a16:creationId xmlns:a16="http://schemas.microsoft.com/office/drawing/2014/main" id="{608FE0F1-8199-3846-AA25-16F62881D764}"/>
              </a:ext>
            </a:extLst>
          </p:cNvPr>
          <p:cNvSpPr txBox="1">
            <a:spLocks/>
          </p:cNvSpPr>
          <p:nvPr/>
        </p:nvSpPr>
        <p:spPr>
          <a:xfrm>
            <a:off x="1375410" y="345091"/>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General Overview</a:t>
            </a:r>
          </a:p>
        </p:txBody>
      </p:sp>
    </p:spTree>
    <p:extLst>
      <p:ext uri="{BB962C8B-B14F-4D97-AF65-F5344CB8AC3E}">
        <p14:creationId xmlns:p14="http://schemas.microsoft.com/office/powerpoint/2010/main" val="419810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3BD85-A474-F544-B3C4-F399E6CFD9FB}"/>
              </a:ext>
            </a:extLst>
          </p:cNvPr>
          <p:cNvSpPr>
            <a:spLocks noGrp="1"/>
          </p:cNvSpPr>
          <p:nvPr>
            <p:ph type="sldNum" sz="quarter" idx="12"/>
          </p:nvPr>
        </p:nvSpPr>
        <p:spPr/>
        <p:txBody>
          <a:bodyPr/>
          <a:lstStyle/>
          <a:p>
            <a:fld id="{6405CE88-A4C8-9945-BA63-FF2EC6B0362D}" type="slidenum">
              <a:rPr lang="en-US" smtClean="0"/>
              <a:pPr/>
              <a:t>8</a:t>
            </a:fld>
            <a:endParaRPr lang="en-US" dirty="0"/>
          </a:p>
        </p:txBody>
      </p:sp>
      <p:sp>
        <p:nvSpPr>
          <p:cNvPr id="3" name="TextBox 2">
            <a:extLst>
              <a:ext uri="{FF2B5EF4-FFF2-40B4-BE49-F238E27FC236}">
                <a16:creationId xmlns:a16="http://schemas.microsoft.com/office/drawing/2014/main" id="{5E788DB9-A140-BE40-8F18-924FBAA34D8F}"/>
              </a:ext>
            </a:extLst>
          </p:cNvPr>
          <p:cNvSpPr txBox="1"/>
          <p:nvPr/>
        </p:nvSpPr>
        <p:spPr>
          <a:xfrm>
            <a:off x="838199" y="1275261"/>
            <a:ext cx="10602434" cy="5262979"/>
          </a:xfrm>
          <a:prstGeom prst="rect">
            <a:avLst/>
          </a:prstGeom>
          <a:noFill/>
        </p:spPr>
        <p:txBody>
          <a:bodyPr wrap="square" rtlCol="0">
            <a:spAutoFit/>
          </a:bodyPr>
          <a:lstStyle/>
          <a:p>
            <a:r>
              <a:rPr lang="en-US" sz="2400" dirty="0">
                <a:solidFill>
                  <a:srgbClr val="005493"/>
                </a:solidFill>
                <a:latin typeface="Arial" charset="0"/>
                <a:ea typeface="Arial" charset="0"/>
                <a:cs typeface="Arial" charset="0"/>
              </a:rPr>
              <a:t>New District Grant application portal is open from </a:t>
            </a:r>
            <a:r>
              <a:rPr lang="en-US" sz="2400" b="1" dirty="0">
                <a:solidFill>
                  <a:srgbClr val="005493"/>
                </a:solidFill>
                <a:latin typeface="Arial" charset="0"/>
                <a:ea typeface="Arial" charset="0"/>
                <a:cs typeface="Arial" charset="0"/>
              </a:rPr>
              <a:t>July 1 – August 1</a:t>
            </a:r>
          </a:p>
          <a:p>
            <a:pPr marL="285750" indent="-285750">
              <a:buFont typeface="Arial" charset="0"/>
              <a:buChar char="•"/>
            </a:pPr>
            <a:endParaRPr lang="en-US" sz="2400" u="sng" dirty="0">
              <a:solidFill>
                <a:srgbClr val="005493"/>
              </a:solidFill>
              <a:latin typeface="Arial" charset="0"/>
              <a:ea typeface="Arial" charset="0"/>
              <a:cs typeface="Arial" charset="0"/>
            </a:endParaRPr>
          </a:p>
          <a:p>
            <a:pPr marL="285750" indent="-285750">
              <a:buFont typeface="Arial" charset="0"/>
              <a:buChar char="•"/>
            </a:pPr>
            <a:r>
              <a:rPr lang="en-US" sz="2400" b="1" u="sng" dirty="0">
                <a:solidFill>
                  <a:srgbClr val="005493"/>
                </a:solidFill>
                <a:latin typeface="Arial" charset="0"/>
                <a:ea typeface="Arial" charset="0"/>
                <a:cs typeface="Arial" charset="0"/>
              </a:rPr>
              <a:t>No grant expenses</a:t>
            </a:r>
            <a:r>
              <a:rPr lang="en-US" sz="2400" b="1" dirty="0">
                <a:solidFill>
                  <a:srgbClr val="005493"/>
                </a:solidFill>
                <a:latin typeface="Arial" charset="0"/>
                <a:ea typeface="Arial" charset="0"/>
                <a:cs typeface="Arial" charset="0"/>
              </a:rPr>
              <a:t> </a:t>
            </a:r>
            <a:r>
              <a:rPr lang="en-US" sz="2400" dirty="0">
                <a:solidFill>
                  <a:srgbClr val="005493"/>
                </a:solidFill>
                <a:latin typeface="Arial" charset="0"/>
                <a:ea typeface="Arial" charset="0"/>
                <a:cs typeface="Arial" charset="0"/>
              </a:rPr>
              <a:t>may be incurred before TRF approves the request for funding from District 6860 and your club has received grant funds from District 6860.</a:t>
            </a:r>
          </a:p>
          <a:p>
            <a:endParaRPr lang="en-US" sz="2400" dirty="0">
              <a:solidFill>
                <a:srgbClr val="005493"/>
              </a:solidFill>
              <a:latin typeface="Arial" charset="0"/>
              <a:ea typeface="Arial" charset="0"/>
              <a:cs typeface="Arial" charset="0"/>
            </a:endParaRPr>
          </a:p>
          <a:p>
            <a:pPr marL="285750" indent="-285750">
              <a:buFont typeface="Arial" charset="0"/>
              <a:buChar char="•"/>
            </a:pPr>
            <a:r>
              <a:rPr lang="en-US" sz="2400" dirty="0">
                <a:solidFill>
                  <a:srgbClr val="005493"/>
                </a:solidFill>
                <a:latin typeface="Arial" charset="0"/>
                <a:ea typeface="Arial" charset="0"/>
                <a:cs typeface="Arial" charset="0"/>
              </a:rPr>
              <a:t>Projects should be </a:t>
            </a:r>
            <a:r>
              <a:rPr lang="en-US" sz="2400" u="sng" dirty="0">
                <a:solidFill>
                  <a:srgbClr val="005493"/>
                </a:solidFill>
                <a:latin typeface="Arial" charset="0"/>
                <a:ea typeface="Arial" charset="0"/>
                <a:cs typeface="Arial" charset="0"/>
              </a:rPr>
              <a:t>complete</a:t>
            </a:r>
            <a:r>
              <a:rPr lang="en-US" sz="2400" dirty="0">
                <a:solidFill>
                  <a:srgbClr val="005493"/>
                </a:solidFill>
                <a:latin typeface="Arial" charset="0"/>
                <a:ea typeface="Arial" charset="0"/>
                <a:cs typeface="Arial" charset="0"/>
              </a:rPr>
              <a:t> by </a:t>
            </a:r>
            <a:r>
              <a:rPr lang="en-US" sz="2400" b="1" dirty="0">
                <a:solidFill>
                  <a:srgbClr val="005493"/>
                </a:solidFill>
                <a:latin typeface="Arial" charset="0"/>
                <a:ea typeface="Arial" charset="0"/>
                <a:cs typeface="Arial" charset="0"/>
              </a:rPr>
              <a:t>May 15th</a:t>
            </a:r>
          </a:p>
          <a:p>
            <a:pPr marL="285750" indent="-285750">
              <a:buFont typeface="Arial" charset="0"/>
              <a:buChar char="•"/>
            </a:pPr>
            <a:endParaRPr lang="en-US" sz="2400" b="1" dirty="0">
              <a:solidFill>
                <a:srgbClr val="005493"/>
              </a:solidFill>
              <a:latin typeface="Arial" charset="0"/>
              <a:ea typeface="Arial" charset="0"/>
              <a:cs typeface="Arial" charset="0"/>
            </a:endParaRPr>
          </a:p>
          <a:p>
            <a:pPr marL="285750" indent="-285750">
              <a:buFont typeface="Arial" charset="0"/>
              <a:buChar char="•"/>
            </a:pPr>
            <a:r>
              <a:rPr lang="en-US" sz="2400" dirty="0">
                <a:solidFill>
                  <a:srgbClr val="005493"/>
                </a:solidFill>
                <a:latin typeface="Arial" charset="0"/>
                <a:ea typeface="Arial" charset="0"/>
                <a:cs typeface="Arial" charset="0"/>
              </a:rPr>
              <a:t>Grant Final Report is </a:t>
            </a:r>
            <a:r>
              <a:rPr lang="en-US" sz="2400" u="sng" dirty="0">
                <a:solidFill>
                  <a:srgbClr val="005493"/>
                </a:solidFill>
                <a:latin typeface="Arial" charset="0"/>
                <a:ea typeface="Arial" charset="0"/>
                <a:cs typeface="Arial" charset="0"/>
              </a:rPr>
              <a:t>due</a:t>
            </a:r>
            <a:r>
              <a:rPr lang="en-US" sz="2400" dirty="0">
                <a:solidFill>
                  <a:srgbClr val="005493"/>
                </a:solidFill>
                <a:latin typeface="Arial" charset="0"/>
                <a:ea typeface="Arial" charset="0"/>
                <a:cs typeface="Arial" charset="0"/>
              </a:rPr>
              <a:t> by </a:t>
            </a:r>
            <a:r>
              <a:rPr lang="en-US" sz="2400" b="1" dirty="0">
                <a:solidFill>
                  <a:srgbClr val="005493"/>
                </a:solidFill>
                <a:latin typeface="Arial" charset="0"/>
                <a:ea typeface="Arial" charset="0"/>
                <a:cs typeface="Arial" charset="0"/>
              </a:rPr>
              <a:t>May 31st</a:t>
            </a:r>
          </a:p>
          <a:p>
            <a:pPr marL="285750" indent="-285750">
              <a:buFont typeface="Arial" charset="0"/>
              <a:buChar char="•"/>
            </a:pPr>
            <a:endParaRPr lang="en-US" sz="2400" b="1" u="sng" dirty="0">
              <a:solidFill>
                <a:srgbClr val="005493"/>
              </a:solidFill>
              <a:latin typeface="Arial" charset="0"/>
              <a:ea typeface="Arial" charset="0"/>
              <a:cs typeface="Arial" charset="0"/>
            </a:endParaRPr>
          </a:p>
          <a:p>
            <a:pPr marL="285750" indent="-285750">
              <a:buFont typeface="Arial" charset="0"/>
              <a:buChar char="•"/>
            </a:pPr>
            <a:r>
              <a:rPr lang="en-US" sz="2400" b="1" u="sng" dirty="0">
                <a:solidFill>
                  <a:srgbClr val="005493"/>
                </a:solidFill>
                <a:latin typeface="Arial" charset="0"/>
                <a:ea typeface="Arial" charset="0"/>
                <a:cs typeface="Arial" charset="0"/>
              </a:rPr>
              <a:t>NOTE: </a:t>
            </a:r>
            <a:r>
              <a:rPr lang="en-US" sz="2400" dirty="0">
                <a:solidFill>
                  <a:srgbClr val="005493"/>
                </a:solidFill>
                <a:latin typeface="Arial" charset="0"/>
                <a:ea typeface="Arial" charset="0"/>
                <a:cs typeface="Arial" charset="0"/>
              </a:rPr>
              <a:t>If your club has a district grant from the previous year, the final report for that grant must be submitted and approved before you can apply for a new grant.</a:t>
            </a:r>
          </a:p>
          <a:p>
            <a:pPr marL="285750" indent="-285750">
              <a:buFont typeface="Arial" charset="0"/>
              <a:buChar char="•"/>
            </a:pPr>
            <a:endParaRPr lang="en-US" sz="2400" dirty="0">
              <a:solidFill>
                <a:srgbClr val="005493"/>
              </a:solidFill>
              <a:latin typeface="Arial" charset="0"/>
              <a:ea typeface="Arial" charset="0"/>
              <a:cs typeface="Arial" charset="0"/>
            </a:endParaRPr>
          </a:p>
        </p:txBody>
      </p:sp>
      <p:sp>
        <p:nvSpPr>
          <p:cNvPr id="4" name="Subtitle 2">
            <a:extLst>
              <a:ext uri="{FF2B5EF4-FFF2-40B4-BE49-F238E27FC236}">
                <a16:creationId xmlns:a16="http://schemas.microsoft.com/office/drawing/2014/main" id="{ACC796F3-4B10-AF45-A2A5-FF883071EB97}"/>
              </a:ext>
            </a:extLst>
          </p:cNvPr>
          <p:cNvSpPr txBox="1">
            <a:spLocks/>
          </p:cNvSpPr>
          <p:nvPr/>
        </p:nvSpPr>
        <p:spPr>
          <a:xfrm>
            <a:off x="1356049" y="495300"/>
            <a:ext cx="9144000" cy="71290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005493"/>
                </a:solidFill>
                <a:latin typeface="Arial" charset="0"/>
                <a:ea typeface="Arial" charset="0"/>
                <a:cs typeface="Arial" charset="0"/>
              </a:rPr>
              <a:t>Critical Dates</a:t>
            </a:r>
          </a:p>
        </p:txBody>
      </p:sp>
    </p:spTree>
    <p:extLst>
      <p:ext uri="{BB962C8B-B14F-4D97-AF65-F5344CB8AC3E}">
        <p14:creationId xmlns:p14="http://schemas.microsoft.com/office/powerpoint/2010/main" val="63149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E32BBE-5E80-C64A-9FAE-AF60125CF3DE}"/>
              </a:ext>
            </a:extLst>
          </p:cNvPr>
          <p:cNvSpPr txBox="1"/>
          <p:nvPr/>
        </p:nvSpPr>
        <p:spPr>
          <a:xfrm>
            <a:off x="838200" y="294182"/>
            <a:ext cx="10701254" cy="1015663"/>
          </a:xfrm>
          <a:prstGeom prst="rect">
            <a:avLst/>
          </a:prstGeom>
          <a:noFill/>
        </p:spPr>
        <p:txBody>
          <a:bodyPr wrap="square" rtlCol="0">
            <a:spAutoFit/>
          </a:bodyPr>
          <a:lstStyle/>
          <a:p>
            <a:pPr algn="ctr"/>
            <a:r>
              <a:rPr lang="en-US" sz="2400" b="1" dirty="0" err="1">
                <a:solidFill>
                  <a:srgbClr val="005493"/>
                </a:solidFill>
                <a:latin typeface="Arial" charset="0"/>
                <a:ea typeface="Arial" charset="0"/>
                <a:cs typeface="Arial" charset="0"/>
              </a:rPr>
              <a:t>DACdb</a:t>
            </a:r>
            <a:r>
              <a:rPr lang="en-US" sz="2400" b="1" dirty="0">
                <a:solidFill>
                  <a:srgbClr val="005493"/>
                </a:solidFill>
                <a:latin typeface="Arial" charset="0"/>
                <a:ea typeface="Arial" charset="0"/>
                <a:cs typeface="Arial" charset="0"/>
              </a:rPr>
              <a:t> Interface Overview for District Grant Application</a:t>
            </a:r>
            <a:endParaRPr lang="en-US" sz="2400" b="1" dirty="0">
              <a:solidFill>
                <a:srgbClr val="FF0000"/>
              </a:solidFill>
              <a:latin typeface="Arial" charset="0"/>
              <a:ea typeface="Arial" charset="0"/>
              <a:cs typeface="Arial" charset="0"/>
            </a:endParaRPr>
          </a:p>
          <a:p>
            <a:pPr algn="ctr"/>
            <a:r>
              <a:rPr lang="en-US" dirty="0">
                <a:solidFill>
                  <a:srgbClr val="005493"/>
                </a:solidFill>
                <a:latin typeface="Arial" charset="0"/>
                <a:ea typeface="Arial" charset="0"/>
                <a:cs typeface="Arial" charset="0"/>
              </a:rPr>
              <a:t>Login to Rotary 6860 (Rotary6860.org) and </a:t>
            </a:r>
            <a:r>
              <a:rPr lang="en-US" dirty="0" err="1">
                <a:solidFill>
                  <a:srgbClr val="005493"/>
                </a:solidFill>
                <a:latin typeface="Arial" charset="0"/>
                <a:ea typeface="Arial" charset="0"/>
                <a:cs typeface="Arial" charset="0"/>
              </a:rPr>
              <a:t>DACdb</a:t>
            </a:r>
            <a:r>
              <a:rPr lang="en-US" dirty="0">
                <a:solidFill>
                  <a:srgbClr val="005493"/>
                </a:solidFill>
                <a:latin typeface="Arial" charset="0"/>
                <a:ea typeface="Arial" charset="0"/>
                <a:cs typeface="Arial" charset="0"/>
              </a:rPr>
              <a:t> (top right).</a:t>
            </a:r>
          </a:p>
          <a:p>
            <a:pPr algn="ctr"/>
            <a:r>
              <a:rPr lang="en-US" dirty="0">
                <a:solidFill>
                  <a:srgbClr val="005493"/>
                </a:solidFill>
                <a:latin typeface="Arial" charset="0"/>
                <a:ea typeface="Arial" charset="0"/>
                <a:cs typeface="Arial" charset="0"/>
              </a:rPr>
              <a:t>Click on the </a:t>
            </a:r>
            <a:r>
              <a:rPr lang="en-US" b="1" dirty="0">
                <a:solidFill>
                  <a:srgbClr val="005493"/>
                </a:solidFill>
                <a:latin typeface="Arial" charset="0"/>
                <a:ea typeface="Arial" charset="0"/>
                <a:cs typeface="Arial" charset="0"/>
              </a:rPr>
              <a:t>My Club tab </a:t>
            </a:r>
            <a:r>
              <a:rPr lang="en-US" dirty="0">
                <a:solidFill>
                  <a:srgbClr val="005493"/>
                </a:solidFill>
                <a:latin typeface="Arial" charset="0"/>
                <a:ea typeface="Arial" charset="0"/>
                <a:cs typeface="Arial" charset="0"/>
              </a:rPr>
              <a:t>and select the </a:t>
            </a:r>
            <a:r>
              <a:rPr lang="en-US" b="1" dirty="0">
                <a:solidFill>
                  <a:srgbClr val="005493"/>
                </a:solidFill>
                <a:latin typeface="Arial" charset="0"/>
                <a:ea typeface="Arial" charset="0"/>
                <a:cs typeface="Arial" charset="0"/>
              </a:rPr>
              <a:t>Club Grants</a:t>
            </a:r>
            <a:r>
              <a:rPr lang="en-US" dirty="0">
                <a:solidFill>
                  <a:srgbClr val="005493"/>
                </a:solidFill>
                <a:latin typeface="Arial" charset="0"/>
                <a:ea typeface="Arial" charset="0"/>
                <a:cs typeface="Arial" charset="0"/>
              </a:rPr>
              <a:t> icon</a:t>
            </a:r>
          </a:p>
        </p:txBody>
      </p:sp>
      <p:sp>
        <p:nvSpPr>
          <p:cNvPr id="4" name="Slide Number Placeholder 3">
            <a:extLst>
              <a:ext uri="{FF2B5EF4-FFF2-40B4-BE49-F238E27FC236}">
                <a16:creationId xmlns:a16="http://schemas.microsoft.com/office/drawing/2014/main" id="{9B3AA8E0-86AD-4A46-9B1A-1F365E2AF5F6}"/>
              </a:ext>
            </a:extLst>
          </p:cNvPr>
          <p:cNvSpPr>
            <a:spLocks noGrp="1"/>
          </p:cNvSpPr>
          <p:nvPr>
            <p:ph type="sldNum" sz="quarter" idx="12"/>
          </p:nvPr>
        </p:nvSpPr>
        <p:spPr/>
        <p:txBody>
          <a:bodyPr/>
          <a:lstStyle/>
          <a:p>
            <a:fld id="{6405CE88-A4C8-9945-BA63-FF2EC6B0362D}" type="slidenum">
              <a:rPr lang="en-US" smtClean="0"/>
              <a:pPr/>
              <a:t>9</a:t>
            </a:fld>
            <a:endParaRPr lang="en-US" dirty="0"/>
          </a:p>
        </p:txBody>
      </p:sp>
      <p:pic>
        <p:nvPicPr>
          <p:cNvPr id="7" name="Picture 6">
            <a:extLst>
              <a:ext uri="{FF2B5EF4-FFF2-40B4-BE49-F238E27FC236}">
                <a16:creationId xmlns:a16="http://schemas.microsoft.com/office/drawing/2014/main" id="{172B044E-E6B6-E54B-B7B3-C5F34297E933}"/>
              </a:ext>
            </a:extLst>
          </p:cNvPr>
          <p:cNvPicPr>
            <a:picLocks noChangeAspect="1"/>
          </p:cNvPicPr>
          <p:nvPr/>
        </p:nvPicPr>
        <p:blipFill>
          <a:blip r:embed="rId2"/>
          <a:stretch>
            <a:fillRect/>
          </a:stretch>
        </p:blipFill>
        <p:spPr>
          <a:xfrm>
            <a:off x="2325015" y="1494584"/>
            <a:ext cx="7228014" cy="4767932"/>
          </a:xfrm>
          <a:prstGeom prst="rect">
            <a:avLst/>
          </a:prstGeom>
        </p:spPr>
      </p:pic>
      <p:sp>
        <p:nvSpPr>
          <p:cNvPr id="10" name="Oval 9">
            <a:extLst>
              <a:ext uri="{FF2B5EF4-FFF2-40B4-BE49-F238E27FC236}">
                <a16:creationId xmlns:a16="http://schemas.microsoft.com/office/drawing/2014/main" id="{9B04E777-5C87-6D4A-A016-A7A319B703CA}"/>
              </a:ext>
            </a:extLst>
          </p:cNvPr>
          <p:cNvSpPr/>
          <p:nvPr/>
        </p:nvSpPr>
        <p:spPr>
          <a:xfrm>
            <a:off x="3844219" y="4299417"/>
            <a:ext cx="1036462" cy="100101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71943E5C-56A0-1B24-4F06-F80420D2DAB5}"/>
              </a:ext>
            </a:extLst>
          </p:cNvPr>
          <p:cNvSpPr/>
          <p:nvPr/>
        </p:nvSpPr>
        <p:spPr>
          <a:xfrm>
            <a:off x="3420149" y="1395474"/>
            <a:ext cx="602974" cy="48302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724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4584</TotalTime>
  <Words>1970</Words>
  <Application>Microsoft Macintosh PowerPoint</Application>
  <PresentationFormat>Widescreen</PresentationFormat>
  <Paragraphs>198</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Rotary District 6860 District Grants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Grant</dc:title>
  <dc:creator>Dennis Sanders</dc:creator>
  <cp:lastModifiedBy>Dennis Sanders</cp:lastModifiedBy>
  <cp:revision>357</cp:revision>
  <cp:lastPrinted>2022-03-23T18:33:34Z</cp:lastPrinted>
  <dcterms:created xsi:type="dcterms:W3CDTF">2018-01-13T00:48:03Z</dcterms:created>
  <dcterms:modified xsi:type="dcterms:W3CDTF">2024-04-07T03:25:00Z</dcterms:modified>
</cp:coreProperties>
</file>