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</p:sldIdLst>
  <p:sldSz cx="9144000" cy="5143500" type="screen16x9"/>
  <p:notesSz cx="9144000" cy="5143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61" d="100"/>
          <a:sy n="161" d="100"/>
        </p:scale>
        <p:origin x="784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68300" y="245490"/>
            <a:ext cx="840740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342900"/>
          </a:xfrm>
          <a:custGeom>
            <a:avLst/>
            <a:gdLst/>
            <a:ahLst/>
            <a:cxnLst/>
            <a:rect l="l" t="t" r="r" b="b"/>
            <a:pathLst>
              <a:path w="9144000" h="342900">
                <a:moveTo>
                  <a:pt x="0" y="342900"/>
                </a:moveTo>
                <a:lnTo>
                  <a:pt x="9144000" y="342900"/>
                </a:lnTo>
                <a:lnTo>
                  <a:pt x="91440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687C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743712"/>
            <a:ext cx="9144000" cy="4399915"/>
          </a:xfrm>
          <a:custGeom>
            <a:avLst/>
            <a:gdLst/>
            <a:ahLst/>
            <a:cxnLst/>
            <a:rect l="l" t="t" r="r" b="b"/>
            <a:pathLst>
              <a:path w="9144000" h="4399915">
                <a:moveTo>
                  <a:pt x="0" y="4399787"/>
                </a:moveTo>
                <a:lnTo>
                  <a:pt x="9144000" y="4399787"/>
                </a:lnTo>
                <a:lnTo>
                  <a:pt x="9144000" y="0"/>
                </a:lnTo>
                <a:lnTo>
                  <a:pt x="0" y="0"/>
                </a:lnTo>
                <a:lnTo>
                  <a:pt x="0" y="4399787"/>
                </a:lnTo>
                <a:close/>
              </a:path>
            </a:pathLst>
          </a:custGeom>
          <a:solidFill>
            <a:srgbClr val="687C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457200" y="4477511"/>
            <a:ext cx="1216152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761" y="761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ln w="3175">
            <a:solidFill>
              <a:srgbClr val="948D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0" y="312470"/>
            <a:ext cx="9143999" cy="5769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0" y="342900"/>
            <a:ext cx="9144000" cy="401320"/>
          </a:xfrm>
          <a:custGeom>
            <a:avLst/>
            <a:gdLst/>
            <a:ahLst/>
            <a:cxnLst/>
            <a:rect l="l" t="t" r="r" b="b"/>
            <a:pathLst>
              <a:path w="9144000" h="401320">
                <a:moveTo>
                  <a:pt x="0" y="0"/>
                </a:moveTo>
                <a:lnTo>
                  <a:pt x="0" y="400812"/>
                </a:lnTo>
                <a:lnTo>
                  <a:pt x="9143999" y="4008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36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bk object 22"/>
          <p:cNvSpPr/>
          <p:nvPr/>
        </p:nvSpPr>
        <p:spPr>
          <a:xfrm>
            <a:off x="151099" y="675595"/>
            <a:ext cx="2909570" cy="2240280"/>
          </a:xfrm>
          <a:custGeom>
            <a:avLst/>
            <a:gdLst/>
            <a:ahLst/>
            <a:cxnLst/>
            <a:rect l="l" t="t" r="r" b="b"/>
            <a:pathLst>
              <a:path w="2909570" h="2240280">
                <a:moveTo>
                  <a:pt x="1866015" y="2027472"/>
                </a:moveTo>
                <a:lnTo>
                  <a:pt x="1110785" y="2027472"/>
                </a:lnTo>
                <a:lnTo>
                  <a:pt x="1142301" y="2071371"/>
                </a:lnTo>
                <a:lnTo>
                  <a:pt x="1178166" y="2110911"/>
                </a:lnTo>
                <a:lnTo>
                  <a:pt x="1217962" y="2145772"/>
                </a:lnTo>
                <a:lnTo>
                  <a:pt x="1261272" y="2175638"/>
                </a:lnTo>
                <a:lnTo>
                  <a:pt x="1307681" y="2200192"/>
                </a:lnTo>
                <a:lnTo>
                  <a:pt x="1356771" y="2219115"/>
                </a:lnTo>
                <a:lnTo>
                  <a:pt x="1401909" y="2230908"/>
                </a:lnTo>
                <a:lnTo>
                  <a:pt x="1447076" y="2237724"/>
                </a:lnTo>
                <a:lnTo>
                  <a:pt x="1491987" y="2239724"/>
                </a:lnTo>
                <a:lnTo>
                  <a:pt x="1536357" y="2237067"/>
                </a:lnTo>
                <a:lnTo>
                  <a:pt x="1579903" y="2229916"/>
                </a:lnTo>
                <a:lnTo>
                  <a:pt x="1622340" y="2218429"/>
                </a:lnTo>
                <a:lnTo>
                  <a:pt x="1663384" y="2202769"/>
                </a:lnTo>
                <a:lnTo>
                  <a:pt x="1702751" y="2183094"/>
                </a:lnTo>
                <a:lnTo>
                  <a:pt x="1740156" y="2159567"/>
                </a:lnTo>
                <a:lnTo>
                  <a:pt x="1775315" y="2132347"/>
                </a:lnTo>
                <a:lnTo>
                  <a:pt x="1807945" y="2101594"/>
                </a:lnTo>
                <a:lnTo>
                  <a:pt x="1837760" y="2067471"/>
                </a:lnTo>
                <a:lnTo>
                  <a:pt x="1864476" y="2030136"/>
                </a:lnTo>
                <a:lnTo>
                  <a:pt x="1866015" y="2027472"/>
                </a:lnTo>
                <a:close/>
              </a:path>
              <a:path w="2909570" h="2240280">
                <a:moveTo>
                  <a:pt x="2414658" y="1830876"/>
                </a:moveTo>
                <a:lnTo>
                  <a:pt x="392587" y="1830876"/>
                </a:lnTo>
                <a:lnTo>
                  <a:pt x="396219" y="1837480"/>
                </a:lnTo>
                <a:lnTo>
                  <a:pt x="424247" y="1882139"/>
                </a:lnTo>
                <a:lnTo>
                  <a:pt x="453342" y="1920314"/>
                </a:lnTo>
                <a:lnTo>
                  <a:pt x="485106" y="1955114"/>
                </a:lnTo>
                <a:lnTo>
                  <a:pt x="519287" y="1986474"/>
                </a:lnTo>
                <a:lnTo>
                  <a:pt x="555635" y="2014328"/>
                </a:lnTo>
                <a:lnTo>
                  <a:pt x="593897" y="2038610"/>
                </a:lnTo>
                <a:lnTo>
                  <a:pt x="633821" y="2059255"/>
                </a:lnTo>
                <a:lnTo>
                  <a:pt x="675157" y="2076196"/>
                </a:lnTo>
                <a:lnTo>
                  <a:pt x="717653" y="2089368"/>
                </a:lnTo>
                <a:lnTo>
                  <a:pt x="761057" y="2098706"/>
                </a:lnTo>
                <a:lnTo>
                  <a:pt x="805117" y="2104143"/>
                </a:lnTo>
                <a:lnTo>
                  <a:pt x="849582" y="2105614"/>
                </a:lnTo>
                <a:lnTo>
                  <a:pt x="894200" y="2103054"/>
                </a:lnTo>
                <a:lnTo>
                  <a:pt x="938720" y="2096395"/>
                </a:lnTo>
                <a:lnTo>
                  <a:pt x="982890" y="2085574"/>
                </a:lnTo>
                <a:lnTo>
                  <a:pt x="1026459" y="2070523"/>
                </a:lnTo>
                <a:lnTo>
                  <a:pt x="1069174" y="2051178"/>
                </a:lnTo>
                <a:lnTo>
                  <a:pt x="1110785" y="2027472"/>
                </a:lnTo>
                <a:lnTo>
                  <a:pt x="1866015" y="2027472"/>
                </a:lnTo>
                <a:lnTo>
                  <a:pt x="1887810" y="1989751"/>
                </a:lnTo>
                <a:lnTo>
                  <a:pt x="1907476" y="1946476"/>
                </a:lnTo>
                <a:lnTo>
                  <a:pt x="1923191" y="1900472"/>
                </a:lnTo>
                <a:lnTo>
                  <a:pt x="2335361" y="1900472"/>
                </a:lnTo>
                <a:lnTo>
                  <a:pt x="2370196" y="1874773"/>
                </a:lnTo>
                <a:lnTo>
                  <a:pt x="2402203" y="1845195"/>
                </a:lnTo>
                <a:lnTo>
                  <a:pt x="2414658" y="1830876"/>
                </a:lnTo>
                <a:close/>
              </a:path>
              <a:path w="2909570" h="2240280">
                <a:moveTo>
                  <a:pt x="2335361" y="1900472"/>
                </a:moveTo>
                <a:lnTo>
                  <a:pt x="1923191" y="1900472"/>
                </a:lnTo>
                <a:lnTo>
                  <a:pt x="1970475" y="1926870"/>
                </a:lnTo>
                <a:lnTo>
                  <a:pt x="2020568" y="1946112"/>
                </a:lnTo>
                <a:lnTo>
                  <a:pt x="2072710" y="1957997"/>
                </a:lnTo>
                <a:lnTo>
                  <a:pt x="2126137" y="1962321"/>
                </a:lnTo>
                <a:lnTo>
                  <a:pt x="2171534" y="1959953"/>
                </a:lnTo>
                <a:lnTo>
                  <a:pt x="2215435" y="1952291"/>
                </a:lnTo>
                <a:lnTo>
                  <a:pt x="2257546" y="1939638"/>
                </a:lnTo>
                <a:lnTo>
                  <a:pt x="2297573" y="1922298"/>
                </a:lnTo>
                <a:lnTo>
                  <a:pt x="2335221" y="1900575"/>
                </a:lnTo>
                <a:lnTo>
                  <a:pt x="2335361" y="1900472"/>
                </a:lnTo>
                <a:close/>
              </a:path>
              <a:path w="2909570" h="2240280">
                <a:moveTo>
                  <a:pt x="703794" y="197079"/>
                </a:moveTo>
                <a:lnTo>
                  <a:pt x="653356" y="201339"/>
                </a:lnTo>
                <a:lnTo>
                  <a:pt x="607646" y="210335"/>
                </a:lnTo>
                <a:lnTo>
                  <a:pt x="563878" y="223857"/>
                </a:lnTo>
                <a:lnTo>
                  <a:pt x="522246" y="241635"/>
                </a:lnTo>
                <a:lnTo>
                  <a:pt x="482946" y="263400"/>
                </a:lnTo>
                <a:lnTo>
                  <a:pt x="446174" y="288882"/>
                </a:lnTo>
                <a:lnTo>
                  <a:pt x="412126" y="317811"/>
                </a:lnTo>
                <a:lnTo>
                  <a:pt x="380996" y="349918"/>
                </a:lnTo>
                <a:lnTo>
                  <a:pt x="352980" y="384933"/>
                </a:lnTo>
                <a:lnTo>
                  <a:pt x="328275" y="422587"/>
                </a:lnTo>
                <a:lnTo>
                  <a:pt x="307074" y="462610"/>
                </a:lnTo>
                <a:lnTo>
                  <a:pt x="289575" y="504733"/>
                </a:lnTo>
                <a:lnTo>
                  <a:pt x="275971" y="548686"/>
                </a:lnTo>
                <a:lnTo>
                  <a:pt x="266460" y="594199"/>
                </a:lnTo>
                <a:lnTo>
                  <a:pt x="261236" y="641003"/>
                </a:lnTo>
                <a:lnTo>
                  <a:pt x="260494" y="688828"/>
                </a:lnTo>
                <a:lnTo>
                  <a:pt x="264431" y="737406"/>
                </a:lnTo>
                <a:lnTo>
                  <a:pt x="261980" y="744391"/>
                </a:lnTo>
                <a:lnTo>
                  <a:pt x="216621" y="753158"/>
                </a:lnTo>
                <a:lnTo>
                  <a:pt x="173648" y="769109"/>
                </a:lnTo>
                <a:lnTo>
                  <a:pt x="133767" y="791762"/>
                </a:lnTo>
                <a:lnTo>
                  <a:pt x="97684" y="820638"/>
                </a:lnTo>
                <a:lnTo>
                  <a:pt x="66103" y="855257"/>
                </a:lnTo>
                <a:lnTo>
                  <a:pt x="39730" y="895140"/>
                </a:lnTo>
                <a:lnTo>
                  <a:pt x="19071" y="940296"/>
                </a:lnTo>
                <a:lnTo>
                  <a:pt x="5899" y="987099"/>
                </a:lnTo>
                <a:lnTo>
                  <a:pt x="0" y="1034681"/>
                </a:lnTo>
                <a:lnTo>
                  <a:pt x="1157" y="1082173"/>
                </a:lnTo>
                <a:lnTo>
                  <a:pt x="9157" y="1128709"/>
                </a:lnTo>
                <a:lnTo>
                  <a:pt x="23783" y="1173419"/>
                </a:lnTo>
                <a:lnTo>
                  <a:pt x="44821" y="1215437"/>
                </a:lnTo>
                <a:lnTo>
                  <a:pt x="72055" y="1253893"/>
                </a:lnTo>
                <a:lnTo>
                  <a:pt x="105270" y="1287921"/>
                </a:lnTo>
                <a:lnTo>
                  <a:pt x="144251" y="1316653"/>
                </a:lnTo>
                <a:lnTo>
                  <a:pt x="112601" y="1358874"/>
                </a:lnTo>
                <a:lnTo>
                  <a:pt x="88698" y="1405673"/>
                </a:lnTo>
                <a:lnTo>
                  <a:pt x="72901" y="1455898"/>
                </a:lnTo>
                <a:lnTo>
                  <a:pt x="65573" y="1508396"/>
                </a:lnTo>
                <a:lnTo>
                  <a:pt x="67073" y="1562017"/>
                </a:lnTo>
                <a:lnTo>
                  <a:pt x="76433" y="1610936"/>
                </a:lnTo>
                <a:lnTo>
                  <a:pt x="92734" y="1656437"/>
                </a:lnTo>
                <a:lnTo>
                  <a:pt x="115305" y="1697964"/>
                </a:lnTo>
                <a:lnTo>
                  <a:pt x="143478" y="1734964"/>
                </a:lnTo>
                <a:lnTo>
                  <a:pt x="176581" y="1766884"/>
                </a:lnTo>
                <a:lnTo>
                  <a:pt x="213943" y="1793168"/>
                </a:lnTo>
                <a:lnTo>
                  <a:pt x="254896" y="1813263"/>
                </a:lnTo>
                <a:lnTo>
                  <a:pt x="298767" y="1826616"/>
                </a:lnTo>
                <a:lnTo>
                  <a:pt x="344888" y="1832671"/>
                </a:lnTo>
                <a:lnTo>
                  <a:pt x="392587" y="1830876"/>
                </a:lnTo>
                <a:lnTo>
                  <a:pt x="2414658" y="1830876"/>
                </a:lnTo>
                <a:lnTo>
                  <a:pt x="2456138" y="1775928"/>
                </a:lnTo>
                <a:lnTo>
                  <a:pt x="2477477" y="1736846"/>
                </a:lnTo>
                <a:lnTo>
                  <a:pt x="2494671" y="1695204"/>
                </a:lnTo>
                <a:lnTo>
                  <a:pt x="2507426" y="1651305"/>
                </a:lnTo>
                <a:lnTo>
                  <a:pt x="2515447" y="1605453"/>
                </a:lnTo>
                <a:lnTo>
                  <a:pt x="2518440" y="1557953"/>
                </a:lnTo>
                <a:lnTo>
                  <a:pt x="2564438" y="1548483"/>
                </a:lnTo>
                <a:lnTo>
                  <a:pt x="2609090" y="1534190"/>
                </a:lnTo>
                <a:lnTo>
                  <a:pt x="2652052" y="1515223"/>
                </a:lnTo>
                <a:lnTo>
                  <a:pt x="2692985" y="1491726"/>
                </a:lnTo>
                <a:lnTo>
                  <a:pt x="2731546" y="1463846"/>
                </a:lnTo>
                <a:lnTo>
                  <a:pt x="2767072" y="1432124"/>
                </a:lnTo>
                <a:lnTo>
                  <a:pt x="2798755" y="1397477"/>
                </a:lnTo>
                <a:lnTo>
                  <a:pt x="2826553" y="1360241"/>
                </a:lnTo>
                <a:lnTo>
                  <a:pt x="2850424" y="1320752"/>
                </a:lnTo>
                <a:lnTo>
                  <a:pt x="2870327" y="1279349"/>
                </a:lnTo>
                <a:lnTo>
                  <a:pt x="2886219" y="1236366"/>
                </a:lnTo>
                <a:lnTo>
                  <a:pt x="2898060" y="1192142"/>
                </a:lnTo>
                <a:lnTo>
                  <a:pt x="2905806" y="1147012"/>
                </a:lnTo>
                <a:lnTo>
                  <a:pt x="2909416" y="1101314"/>
                </a:lnTo>
                <a:lnTo>
                  <a:pt x="2908849" y="1055384"/>
                </a:lnTo>
                <a:lnTo>
                  <a:pt x="2904062" y="1009559"/>
                </a:lnTo>
                <a:lnTo>
                  <a:pt x="2895013" y="964176"/>
                </a:lnTo>
                <a:lnTo>
                  <a:pt x="2881661" y="919571"/>
                </a:lnTo>
                <a:lnTo>
                  <a:pt x="2863964" y="876081"/>
                </a:lnTo>
                <a:lnTo>
                  <a:pt x="2841879" y="834043"/>
                </a:lnTo>
                <a:lnTo>
                  <a:pt x="2815366" y="793794"/>
                </a:lnTo>
                <a:lnTo>
                  <a:pt x="2820107" y="781699"/>
                </a:lnTo>
                <a:lnTo>
                  <a:pt x="2831876" y="744391"/>
                </a:lnTo>
                <a:lnTo>
                  <a:pt x="2840978" y="697988"/>
                </a:lnTo>
                <a:lnTo>
                  <a:pt x="2844468" y="651797"/>
                </a:lnTo>
                <a:lnTo>
                  <a:pt x="2842582" y="606252"/>
                </a:lnTo>
                <a:lnTo>
                  <a:pt x="2835555" y="561785"/>
                </a:lnTo>
                <a:lnTo>
                  <a:pt x="2823624" y="518830"/>
                </a:lnTo>
                <a:lnTo>
                  <a:pt x="2807023" y="477820"/>
                </a:lnTo>
                <a:lnTo>
                  <a:pt x="2785990" y="439189"/>
                </a:lnTo>
                <a:lnTo>
                  <a:pt x="2760760" y="403369"/>
                </a:lnTo>
                <a:lnTo>
                  <a:pt x="2731569" y="370794"/>
                </a:lnTo>
                <a:lnTo>
                  <a:pt x="2698652" y="341896"/>
                </a:lnTo>
                <a:lnTo>
                  <a:pt x="2662246" y="317110"/>
                </a:lnTo>
                <a:lnTo>
                  <a:pt x="2622586" y="296867"/>
                </a:lnTo>
                <a:lnTo>
                  <a:pt x="2579908" y="281603"/>
                </a:lnTo>
                <a:lnTo>
                  <a:pt x="2575238" y="262299"/>
                </a:lnTo>
                <a:lnTo>
                  <a:pt x="944250" y="262299"/>
                </a:lnTo>
                <a:lnTo>
                  <a:pt x="899240" y="238036"/>
                </a:lnTo>
                <a:lnTo>
                  <a:pt x="852235" y="219288"/>
                </a:lnTo>
                <a:lnTo>
                  <a:pt x="803689" y="206149"/>
                </a:lnTo>
                <a:lnTo>
                  <a:pt x="754057" y="198714"/>
                </a:lnTo>
                <a:lnTo>
                  <a:pt x="703794" y="197079"/>
                </a:lnTo>
                <a:close/>
              </a:path>
              <a:path w="2909570" h="2240280">
                <a:moveTo>
                  <a:pt x="1246507" y="62589"/>
                </a:moveTo>
                <a:lnTo>
                  <a:pt x="1200719" y="67687"/>
                </a:lnTo>
                <a:lnTo>
                  <a:pt x="1156062" y="78831"/>
                </a:lnTo>
                <a:lnTo>
                  <a:pt x="1113115" y="95836"/>
                </a:lnTo>
                <a:lnTo>
                  <a:pt x="1072455" y="118516"/>
                </a:lnTo>
                <a:lnTo>
                  <a:pt x="1034660" y="146687"/>
                </a:lnTo>
                <a:lnTo>
                  <a:pt x="1000309" y="180164"/>
                </a:lnTo>
                <a:lnTo>
                  <a:pt x="969980" y="218763"/>
                </a:lnTo>
                <a:lnTo>
                  <a:pt x="944250" y="262299"/>
                </a:lnTo>
                <a:lnTo>
                  <a:pt x="2575238" y="262299"/>
                </a:lnTo>
                <a:lnTo>
                  <a:pt x="2568820" y="235770"/>
                </a:lnTo>
                <a:lnTo>
                  <a:pt x="2551923" y="192248"/>
                </a:lnTo>
                <a:lnTo>
                  <a:pt x="2539920" y="170478"/>
                </a:lnTo>
                <a:lnTo>
                  <a:pt x="1512727" y="170478"/>
                </a:lnTo>
                <a:lnTo>
                  <a:pt x="1493619" y="152134"/>
                </a:lnTo>
                <a:lnTo>
                  <a:pt x="1451880" y="119971"/>
                </a:lnTo>
                <a:lnTo>
                  <a:pt x="1384881" y="85412"/>
                </a:lnTo>
                <a:lnTo>
                  <a:pt x="1339166" y="71267"/>
                </a:lnTo>
                <a:lnTo>
                  <a:pt x="1292849" y="63720"/>
                </a:lnTo>
                <a:lnTo>
                  <a:pt x="1246507" y="62589"/>
                </a:lnTo>
                <a:close/>
              </a:path>
              <a:path w="2909570" h="2240280">
                <a:moveTo>
                  <a:pt x="1771253" y="0"/>
                </a:moveTo>
                <a:lnTo>
                  <a:pt x="1726148" y="4395"/>
                </a:lnTo>
                <a:lnTo>
                  <a:pt x="1682415" y="15919"/>
                </a:lnTo>
                <a:lnTo>
                  <a:pt x="1640865" y="34285"/>
                </a:lnTo>
                <a:lnTo>
                  <a:pt x="1602310" y="59209"/>
                </a:lnTo>
                <a:lnTo>
                  <a:pt x="1567561" y="90406"/>
                </a:lnTo>
                <a:lnTo>
                  <a:pt x="1537429" y="127590"/>
                </a:lnTo>
                <a:lnTo>
                  <a:pt x="1512727" y="170478"/>
                </a:lnTo>
                <a:lnTo>
                  <a:pt x="2539920" y="170478"/>
                </a:lnTo>
                <a:lnTo>
                  <a:pt x="2529534" y="151639"/>
                </a:lnTo>
                <a:lnTo>
                  <a:pt x="2506914" y="121202"/>
                </a:lnTo>
                <a:lnTo>
                  <a:pt x="2009043" y="121202"/>
                </a:lnTo>
                <a:lnTo>
                  <a:pt x="1987227" y="94472"/>
                </a:lnTo>
                <a:lnTo>
                  <a:pt x="1935784" y="49871"/>
                </a:lnTo>
                <a:lnTo>
                  <a:pt x="1862331" y="13731"/>
                </a:lnTo>
                <a:lnTo>
                  <a:pt x="1816917" y="3017"/>
                </a:lnTo>
                <a:lnTo>
                  <a:pt x="1771253" y="0"/>
                </a:lnTo>
                <a:close/>
              </a:path>
              <a:path w="2909570" h="2240280">
                <a:moveTo>
                  <a:pt x="2254212" y="531"/>
                </a:moveTo>
                <a:lnTo>
                  <a:pt x="2208790" y="4443"/>
                </a:lnTo>
                <a:lnTo>
                  <a:pt x="2164243" y="14917"/>
                </a:lnTo>
                <a:lnTo>
                  <a:pt x="2121284" y="31891"/>
                </a:lnTo>
                <a:lnTo>
                  <a:pt x="2080623" y="55305"/>
                </a:lnTo>
                <a:lnTo>
                  <a:pt x="2042972" y="85096"/>
                </a:lnTo>
                <a:lnTo>
                  <a:pt x="2009043" y="121202"/>
                </a:lnTo>
                <a:lnTo>
                  <a:pt x="2506914" y="121202"/>
                </a:lnTo>
                <a:lnTo>
                  <a:pt x="2469545" y="81578"/>
                </a:lnTo>
                <a:lnTo>
                  <a:pt x="2430421" y="51749"/>
                </a:lnTo>
                <a:lnTo>
                  <a:pt x="2388613" y="28791"/>
                </a:lnTo>
                <a:lnTo>
                  <a:pt x="2344835" y="12644"/>
                </a:lnTo>
                <a:lnTo>
                  <a:pt x="2299797" y="3245"/>
                </a:lnTo>
                <a:lnTo>
                  <a:pt x="2254212" y="531"/>
                </a:lnTo>
                <a:close/>
              </a:path>
            </a:pathLst>
          </a:custGeom>
          <a:solidFill>
            <a:srgbClr val="00B4E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bk object 23"/>
          <p:cNvSpPr/>
          <p:nvPr/>
        </p:nvSpPr>
        <p:spPr>
          <a:xfrm>
            <a:off x="3113023" y="2584576"/>
            <a:ext cx="361950" cy="2857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bk object 24"/>
          <p:cNvSpPr/>
          <p:nvPr/>
        </p:nvSpPr>
        <p:spPr>
          <a:xfrm>
            <a:off x="2767076" y="2362200"/>
            <a:ext cx="373380" cy="373380"/>
          </a:xfrm>
          <a:custGeom>
            <a:avLst/>
            <a:gdLst/>
            <a:ahLst/>
            <a:cxnLst/>
            <a:rect l="l" t="t" r="r" b="b"/>
            <a:pathLst>
              <a:path w="373380" h="373380">
                <a:moveTo>
                  <a:pt x="186562" y="0"/>
                </a:moveTo>
                <a:lnTo>
                  <a:pt x="136936" y="6658"/>
                </a:lnTo>
                <a:lnTo>
                  <a:pt x="92361" y="25451"/>
                </a:lnTo>
                <a:lnTo>
                  <a:pt x="54609" y="54609"/>
                </a:lnTo>
                <a:lnTo>
                  <a:pt x="25451" y="92361"/>
                </a:lnTo>
                <a:lnTo>
                  <a:pt x="6658" y="136936"/>
                </a:lnTo>
                <a:lnTo>
                  <a:pt x="0" y="186562"/>
                </a:lnTo>
                <a:lnTo>
                  <a:pt x="6658" y="236145"/>
                </a:lnTo>
                <a:lnTo>
                  <a:pt x="25451" y="280707"/>
                </a:lnTo>
                <a:lnTo>
                  <a:pt x="54610" y="318468"/>
                </a:lnTo>
                <a:lnTo>
                  <a:pt x="92361" y="347646"/>
                </a:lnTo>
                <a:lnTo>
                  <a:pt x="136936" y="366459"/>
                </a:lnTo>
                <a:lnTo>
                  <a:pt x="186562" y="373125"/>
                </a:lnTo>
                <a:lnTo>
                  <a:pt x="236145" y="366459"/>
                </a:lnTo>
                <a:lnTo>
                  <a:pt x="280707" y="347646"/>
                </a:lnTo>
                <a:lnTo>
                  <a:pt x="318468" y="318468"/>
                </a:lnTo>
                <a:lnTo>
                  <a:pt x="347646" y="280707"/>
                </a:lnTo>
                <a:lnTo>
                  <a:pt x="366459" y="236145"/>
                </a:lnTo>
                <a:lnTo>
                  <a:pt x="373125" y="186562"/>
                </a:lnTo>
                <a:lnTo>
                  <a:pt x="366459" y="136936"/>
                </a:lnTo>
                <a:lnTo>
                  <a:pt x="347646" y="92361"/>
                </a:lnTo>
                <a:lnTo>
                  <a:pt x="318468" y="54609"/>
                </a:lnTo>
                <a:lnTo>
                  <a:pt x="280707" y="25451"/>
                </a:lnTo>
                <a:lnTo>
                  <a:pt x="236145" y="6658"/>
                </a:lnTo>
                <a:lnTo>
                  <a:pt x="186562" y="0"/>
                </a:lnTo>
                <a:close/>
              </a:path>
            </a:pathLst>
          </a:custGeom>
          <a:solidFill>
            <a:srgbClr val="00B4E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5" name="bk object 25"/>
          <p:cNvSpPr/>
          <p:nvPr/>
        </p:nvSpPr>
        <p:spPr>
          <a:xfrm>
            <a:off x="151099" y="675595"/>
            <a:ext cx="2909570" cy="2240280"/>
          </a:xfrm>
          <a:custGeom>
            <a:avLst/>
            <a:gdLst/>
            <a:ahLst/>
            <a:cxnLst/>
            <a:rect l="l" t="t" r="r" b="b"/>
            <a:pathLst>
              <a:path w="2909570" h="2240280">
                <a:moveTo>
                  <a:pt x="264431" y="737406"/>
                </a:moveTo>
                <a:lnTo>
                  <a:pt x="260494" y="688828"/>
                </a:lnTo>
                <a:lnTo>
                  <a:pt x="261236" y="641003"/>
                </a:lnTo>
                <a:lnTo>
                  <a:pt x="266460" y="594199"/>
                </a:lnTo>
                <a:lnTo>
                  <a:pt x="275971" y="548686"/>
                </a:lnTo>
                <a:lnTo>
                  <a:pt x="289575" y="504733"/>
                </a:lnTo>
                <a:lnTo>
                  <a:pt x="307074" y="462610"/>
                </a:lnTo>
                <a:lnTo>
                  <a:pt x="328275" y="422587"/>
                </a:lnTo>
                <a:lnTo>
                  <a:pt x="352980" y="384933"/>
                </a:lnTo>
                <a:lnTo>
                  <a:pt x="380996" y="349918"/>
                </a:lnTo>
                <a:lnTo>
                  <a:pt x="412126" y="317811"/>
                </a:lnTo>
                <a:lnTo>
                  <a:pt x="446174" y="288882"/>
                </a:lnTo>
                <a:lnTo>
                  <a:pt x="482946" y="263400"/>
                </a:lnTo>
                <a:lnTo>
                  <a:pt x="522246" y="241635"/>
                </a:lnTo>
                <a:lnTo>
                  <a:pt x="563878" y="223857"/>
                </a:lnTo>
                <a:lnTo>
                  <a:pt x="607646" y="210335"/>
                </a:lnTo>
                <a:lnTo>
                  <a:pt x="653356" y="201339"/>
                </a:lnTo>
                <a:lnTo>
                  <a:pt x="703794" y="197079"/>
                </a:lnTo>
                <a:lnTo>
                  <a:pt x="754057" y="198714"/>
                </a:lnTo>
                <a:lnTo>
                  <a:pt x="803689" y="206149"/>
                </a:lnTo>
                <a:lnTo>
                  <a:pt x="852235" y="219288"/>
                </a:lnTo>
                <a:lnTo>
                  <a:pt x="899240" y="238036"/>
                </a:lnTo>
                <a:lnTo>
                  <a:pt x="944250" y="262299"/>
                </a:lnTo>
                <a:lnTo>
                  <a:pt x="969980" y="218763"/>
                </a:lnTo>
                <a:lnTo>
                  <a:pt x="1000309" y="180164"/>
                </a:lnTo>
                <a:lnTo>
                  <a:pt x="1034660" y="146687"/>
                </a:lnTo>
                <a:lnTo>
                  <a:pt x="1072455" y="118516"/>
                </a:lnTo>
                <a:lnTo>
                  <a:pt x="1113115" y="95836"/>
                </a:lnTo>
                <a:lnTo>
                  <a:pt x="1156062" y="78831"/>
                </a:lnTo>
                <a:lnTo>
                  <a:pt x="1200719" y="67687"/>
                </a:lnTo>
                <a:lnTo>
                  <a:pt x="1246507" y="62589"/>
                </a:lnTo>
                <a:lnTo>
                  <a:pt x="1292849" y="63720"/>
                </a:lnTo>
                <a:lnTo>
                  <a:pt x="1339166" y="71267"/>
                </a:lnTo>
                <a:lnTo>
                  <a:pt x="1384881" y="85412"/>
                </a:lnTo>
                <a:lnTo>
                  <a:pt x="1429415" y="106343"/>
                </a:lnTo>
                <a:lnTo>
                  <a:pt x="1473309" y="135267"/>
                </a:lnTo>
                <a:lnTo>
                  <a:pt x="1512727" y="170478"/>
                </a:lnTo>
                <a:lnTo>
                  <a:pt x="1537429" y="127590"/>
                </a:lnTo>
                <a:lnTo>
                  <a:pt x="1567561" y="90406"/>
                </a:lnTo>
                <a:lnTo>
                  <a:pt x="1602310" y="59209"/>
                </a:lnTo>
                <a:lnTo>
                  <a:pt x="1640865" y="34285"/>
                </a:lnTo>
                <a:lnTo>
                  <a:pt x="1682415" y="15919"/>
                </a:lnTo>
                <a:lnTo>
                  <a:pt x="1726148" y="4395"/>
                </a:lnTo>
                <a:lnTo>
                  <a:pt x="1771253" y="0"/>
                </a:lnTo>
                <a:lnTo>
                  <a:pt x="1816917" y="3017"/>
                </a:lnTo>
                <a:lnTo>
                  <a:pt x="1862331" y="13731"/>
                </a:lnTo>
                <a:lnTo>
                  <a:pt x="1906681" y="32429"/>
                </a:lnTo>
                <a:lnTo>
                  <a:pt x="1962720" y="70624"/>
                </a:lnTo>
                <a:lnTo>
                  <a:pt x="2009043" y="121202"/>
                </a:lnTo>
                <a:lnTo>
                  <a:pt x="2042972" y="85096"/>
                </a:lnTo>
                <a:lnTo>
                  <a:pt x="2080623" y="55305"/>
                </a:lnTo>
                <a:lnTo>
                  <a:pt x="2121284" y="31891"/>
                </a:lnTo>
                <a:lnTo>
                  <a:pt x="2164243" y="14917"/>
                </a:lnTo>
                <a:lnTo>
                  <a:pt x="2208790" y="4443"/>
                </a:lnTo>
                <a:lnTo>
                  <a:pt x="2254212" y="531"/>
                </a:lnTo>
                <a:lnTo>
                  <a:pt x="2299797" y="3245"/>
                </a:lnTo>
                <a:lnTo>
                  <a:pt x="2344835" y="12644"/>
                </a:lnTo>
                <a:lnTo>
                  <a:pt x="2388613" y="28791"/>
                </a:lnTo>
                <a:lnTo>
                  <a:pt x="2430421" y="51749"/>
                </a:lnTo>
                <a:lnTo>
                  <a:pt x="2469545" y="81578"/>
                </a:lnTo>
                <a:lnTo>
                  <a:pt x="2501969" y="114548"/>
                </a:lnTo>
                <a:lnTo>
                  <a:pt x="2529534" y="151639"/>
                </a:lnTo>
                <a:lnTo>
                  <a:pt x="2551923" y="192248"/>
                </a:lnTo>
                <a:lnTo>
                  <a:pt x="2568820" y="235770"/>
                </a:lnTo>
                <a:lnTo>
                  <a:pt x="2579908" y="281603"/>
                </a:lnTo>
                <a:lnTo>
                  <a:pt x="2622586" y="296867"/>
                </a:lnTo>
                <a:lnTo>
                  <a:pt x="2662246" y="317110"/>
                </a:lnTo>
                <a:lnTo>
                  <a:pt x="2698652" y="341896"/>
                </a:lnTo>
                <a:lnTo>
                  <a:pt x="2731569" y="370794"/>
                </a:lnTo>
                <a:lnTo>
                  <a:pt x="2760760" y="403369"/>
                </a:lnTo>
                <a:lnTo>
                  <a:pt x="2785990" y="439189"/>
                </a:lnTo>
                <a:lnTo>
                  <a:pt x="2807023" y="477820"/>
                </a:lnTo>
                <a:lnTo>
                  <a:pt x="2823624" y="518830"/>
                </a:lnTo>
                <a:lnTo>
                  <a:pt x="2835555" y="561785"/>
                </a:lnTo>
                <a:lnTo>
                  <a:pt x="2842582" y="606252"/>
                </a:lnTo>
                <a:lnTo>
                  <a:pt x="2844468" y="651797"/>
                </a:lnTo>
                <a:lnTo>
                  <a:pt x="2840978" y="697988"/>
                </a:lnTo>
                <a:lnTo>
                  <a:pt x="2831876" y="744391"/>
                </a:lnTo>
                <a:lnTo>
                  <a:pt x="2820107" y="781699"/>
                </a:lnTo>
                <a:lnTo>
                  <a:pt x="2815366" y="793794"/>
                </a:lnTo>
                <a:lnTo>
                  <a:pt x="2841879" y="834043"/>
                </a:lnTo>
                <a:lnTo>
                  <a:pt x="2863964" y="876081"/>
                </a:lnTo>
                <a:lnTo>
                  <a:pt x="2881661" y="919571"/>
                </a:lnTo>
                <a:lnTo>
                  <a:pt x="2895013" y="964176"/>
                </a:lnTo>
                <a:lnTo>
                  <a:pt x="2904062" y="1009559"/>
                </a:lnTo>
                <a:lnTo>
                  <a:pt x="2908849" y="1055384"/>
                </a:lnTo>
                <a:lnTo>
                  <a:pt x="2909416" y="1101314"/>
                </a:lnTo>
                <a:lnTo>
                  <a:pt x="2905806" y="1147012"/>
                </a:lnTo>
                <a:lnTo>
                  <a:pt x="2898060" y="1192142"/>
                </a:lnTo>
                <a:lnTo>
                  <a:pt x="2886219" y="1236366"/>
                </a:lnTo>
                <a:lnTo>
                  <a:pt x="2870327" y="1279349"/>
                </a:lnTo>
                <a:lnTo>
                  <a:pt x="2850424" y="1320752"/>
                </a:lnTo>
                <a:lnTo>
                  <a:pt x="2826553" y="1360241"/>
                </a:lnTo>
                <a:lnTo>
                  <a:pt x="2798755" y="1397477"/>
                </a:lnTo>
                <a:lnTo>
                  <a:pt x="2767072" y="1432124"/>
                </a:lnTo>
                <a:lnTo>
                  <a:pt x="2731546" y="1463846"/>
                </a:lnTo>
                <a:lnTo>
                  <a:pt x="2692985" y="1491726"/>
                </a:lnTo>
                <a:lnTo>
                  <a:pt x="2652052" y="1515223"/>
                </a:lnTo>
                <a:lnTo>
                  <a:pt x="2609090" y="1534190"/>
                </a:lnTo>
                <a:lnTo>
                  <a:pt x="2564438" y="1548483"/>
                </a:lnTo>
                <a:lnTo>
                  <a:pt x="2518440" y="1557953"/>
                </a:lnTo>
                <a:lnTo>
                  <a:pt x="2515447" y="1605453"/>
                </a:lnTo>
                <a:lnTo>
                  <a:pt x="2507426" y="1651305"/>
                </a:lnTo>
                <a:lnTo>
                  <a:pt x="2494671" y="1695204"/>
                </a:lnTo>
                <a:lnTo>
                  <a:pt x="2477477" y="1736846"/>
                </a:lnTo>
                <a:lnTo>
                  <a:pt x="2456138" y="1775928"/>
                </a:lnTo>
                <a:lnTo>
                  <a:pt x="2430949" y="1812145"/>
                </a:lnTo>
                <a:lnTo>
                  <a:pt x="2402203" y="1845195"/>
                </a:lnTo>
                <a:lnTo>
                  <a:pt x="2370196" y="1874773"/>
                </a:lnTo>
                <a:lnTo>
                  <a:pt x="2335221" y="1900575"/>
                </a:lnTo>
                <a:lnTo>
                  <a:pt x="2297573" y="1922298"/>
                </a:lnTo>
                <a:lnTo>
                  <a:pt x="2257546" y="1939638"/>
                </a:lnTo>
                <a:lnTo>
                  <a:pt x="2215435" y="1952291"/>
                </a:lnTo>
                <a:lnTo>
                  <a:pt x="2171534" y="1959953"/>
                </a:lnTo>
                <a:lnTo>
                  <a:pt x="2126137" y="1962321"/>
                </a:lnTo>
                <a:lnTo>
                  <a:pt x="2072710" y="1957997"/>
                </a:lnTo>
                <a:lnTo>
                  <a:pt x="2020568" y="1946112"/>
                </a:lnTo>
                <a:lnTo>
                  <a:pt x="1970475" y="1926870"/>
                </a:lnTo>
                <a:lnTo>
                  <a:pt x="1923191" y="1900472"/>
                </a:lnTo>
                <a:lnTo>
                  <a:pt x="1907476" y="1946476"/>
                </a:lnTo>
                <a:lnTo>
                  <a:pt x="1887810" y="1989751"/>
                </a:lnTo>
                <a:lnTo>
                  <a:pt x="1864476" y="2030136"/>
                </a:lnTo>
                <a:lnTo>
                  <a:pt x="1837760" y="2067471"/>
                </a:lnTo>
                <a:lnTo>
                  <a:pt x="1807945" y="2101594"/>
                </a:lnTo>
                <a:lnTo>
                  <a:pt x="1775315" y="2132347"/>
                </a:lnTo>
                <a:lnTo>
                  <a:pt x="1740156" y="2159567"/>
                </a:lnTo>
                <a:lnTo>
                  <a:pt x="1702751" y="2183094"/>
                </a:lnTo>
                <a:lnTo>
                  <a:pt x="1663384" y="2202769"/>
                </a:lnTo>
                <a:lnTo>
                  <a:pt x="1622340" y="2218429"/>
                </a:lnTo>
                <a:lnTo>
                  <a:pt x="1579903" y="2229916"/>
                </a:lnTo>
                <a:lnTo>
                  <a:pt x="1536357" y="2237067"/>
                </a:lnTo>
                <a:lnTo>
                  <a:pt x="1491987" y="2239724"/>
                </a:lnTo>
                <a:lnTo>
                  <a:pt x="1447076" y="2237724"/>
                </a:lnTo>
                <a:lnTo>
                  <a:pt x="1401909" y="2230908"/>
                </a:lnTo>
                <a:lnTo>
                  <a:pt x="1356771" y="2219115"/>
                </a:lnTo>
                <a:lnTo>
                  <a:pt x="1307681" y="2200192"/>
                </a:lnTo>
                <a:lnTo>
                  <a:pt x="1261272" y="2175638"/>
                </a:lnTo>
                <a:lnTo>
                  <a:pt x="1217962" y="2145772"/>
                </a:lnTo>
                <a:lnTo>
                  <a:pt x="1178166" y="2110911"/>
                </a:lnTo>
                <a:lnTo>
                  <a:pt x="1142301" y="2071371"/>
                </a:lnTo>
                <a:lnTo>
                  <a:pt x="1110785" y="2027472"/>
                </a:lnTo>
                <a:lnTo>
                  <a:pt x="1069174" y="2051178"/>
                </a:lnTo>
                <a:lnTo>
                  <a:pt x="1026459" y="2070523"/>
                </a:lnTo>
                <a:lnTo>
                  <a:pt x="982890" y="2085574"/>
                </a:lnTo>
                <a:lnTo>
                  <a:pt x="938720" y="2096395"/>
                </a:lnTo>
                <a:lnTo>
                  <a:pt x="894200" y="2103054"/>
                </a:lnTo>
                <a:lnTo>
                  <a:pt x="849582" y="2105614"/>
                </a:lnTo>
                <a:lnTo>
                  <a:pt x="805117" y="2104143"/>
                </a:lnTo>
                <a:lnTo>
                  <a:pt x="761057" y="2098706"/>
                </a:lnTo>
                <a:lnTo>
                  <a:pt x="717653" y="2089368"/>
                </a:lnTo>
                <a:lnTo>
                  <a:pt x="675157" y="2076196"/>
                </a:lnTo>
                <a:lnTo>
                  <a:pt x="633821" y="2059255"/>
                </a:lnTo>
                <a:lnTo>
                  <a:pt x="593897" y="2038610"/>
                </a:lnTo>
                <a:lnTo>
                  <a:pt x="555635" y="2014328"/>
                </a:lnTo>
                <a:lnTo>
                  <a:pt x="519287" y="1986474"/>
                </a:lnTo>
                <a:lnTo>
                  <a:pt x="485106" y="1955114"/>
                </a:lnTo>
                <a:lnTo>
                  <a:pt x="453342" y="1920314"/>
                </a:lnTo>
                <a:lnTo>
                  <a:pt x="424247" y="1882139"/>
                </a:lnTo>
                <a:lnTo>
                  <a:pt x="398073" y="1840655"/>
                </a:lnTo>
                <a:lnTo>
                  <a:pt x="392587" y="1830876"/>
                </a:lnTo>
                <a:lnTo>
                  <a:pt x="344888" y="1832671"/>
                </a:lnTo>
                <a:lnTo>
                  <a:pt x="298767" y="1826616"/>
                </a:lnTo>
                <a:lnTo>
                  <a:pt x="254896" y="1813263"/>
                </a:lnTo>
                <a:lnTo>
                  <a:pt x="213943" y="1793168"/>
                </a:lnTo>
                <a:lnTo>
                  <a:pt x="176581" y="1766884"/>
                </a:lnTo>
                <a:lnTo>
                  <a:pt x="143478" y="1734964"/>
                </a:lnTo>
                <a:lnTo>
                  <a:pt x="115305" y="1697964"/>
                </a:lnTo>
                <a:lnTo>
                  <a:pt x="92734" y="1656437"/>
                </a:lnTo>
                <a:lnTo>
                  <a:pt x="76433" y="1610936"/>
                </a:lnTo>
                <a:lnTo>
                  <a:pt x="67073" y="1562017"/>
                </a:lnTo>
                <a:lnTo>
                  <a:pt x="65573" y="1508396"/>
                </a:lnTo>
                <a:lnTo>
                  <a:pt x="72901" y="1455898"/>
                </a:lnTo>
                <a:lnTo>
                  <a:pt x="88698" y="1405673"/>
                </a:lnTo>
                <a:lnTo>
                  <a:pt x="112601" y="1358874"/>
                </a:lnTo>
                <a:lnTo>
                  <a:pt x="144251" y="1316653"/>
                </a:lnTo>
                <a:lnTo>
                  <a:pt x="105270" y="1287921"/>
                </a:lnTo>
                <a:lnTo>
                  <a:pt x="72055" y="1253893"/>
                </a:lnTo>
                <a:lnTo>
                  <a:pt x="44821" y="1215437"/>
                </a:lnTo>
                <a:lnTo>
                  <a:pt x="23783" y="1173419"/>
                </a:lnTo>
                <a:lnTo>
                  <a:pt x="9157" y="1128709"/>
                </a:lnTo>
                <a:lnTo>
                  <a:pt x="1157" y="1082173"/>
                </a:lnTo>
                <a:lnTo>
                  <a:pt x="0" y="1034681"/>
                </a:lnTo>
                <a:lnTo>
                  <a:pt x="5899" y="987099"/>
                </a:lnTo>
                <a:lnTo>
                  <a:pt x="19071" y="940296"/>
                </a:lnTo>
                <a:lnTo>
                  <a:pt x="39730" y="895140"/>
                </a:lnTo>
                <a:lnTo>
                  <a:pt x="66103" y="855257"/>
                </a:lnTo>
                <a:lnTo>
                  <a:pt x="97684" y="820638"/>
                </a:lnTo>
                <a:lnTo>
                  <a:pt x="133767" y="791762"/>
                </a:lnTo>
                <a:lnTo>
                  <a:pt x="173648" y="769109"/>
                </a:lnTo>
                <a:lnTo>
                  <a:pt x="216621" y="753158"/>
                </a:lnTo>
                <a:lnTo>
                  <a:pt x="261980" y="744391"/>
                </a:lnTo>
                <a:lnTo>
                  <a:pt x="264431" y="737406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6" name="bk object 26"/>
          <p:cNvSpPr/>
          <p:nvPr/>
        </p:nvSpPr>
        <p:spPr>
          <a:xfrm>
            <a:off x="3337940" y="2733294"/>
            <a:ext cx="149733" cy="1497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7" name="bk object 27"/>
          <p:cNvSpPr/>
          <p:nvPr/>
        </p:nvSpPr>
        <p:spPr>
          <a:xfrm>
            <a:off x="3113023" y="2584576"/>
            <a:ext cx="248920" cy="248920"/>
          </a:xfrm>
          <a:custGeom>
            <a:avLst/>
            <a:gdLst/>
            <a:ahLst/>
            <a:cxnLst/>
            <a:rect l="l" t="t" r="r" b="b"/>
            <a:pathLst>
              <a:path w="248920" h="248919">
                <a:moveTo>
                  <a:pt x="248665" y="124460"/>
                </a:moveTo>
                <a:lnTo>
                  <a:pt x="238900" y="172872"/>
                </a:lnTo>
                <a:lnTo>
                  <a:pt x="212264" y="212391"/>
                </a:lnTo>
                <a:lnTo>
                  <a:pt x="172745" y="239027"/>
                </a:lnTo>
                <a:lnTo>
                  <a:pt x="124332" y="248793"/>
                </a:lnTo>
                <a:lnTo>
                  <a:pt x="75920" y="239027"/>
                </a:lnTo>
                <a:lnTo>
                  <a:pt x="36401" y="212391"/>
                </a:lnTo>
                <a:lnTo>
                  <a:pt x="9765" y="172872"/>
                </a:lnTo>
                <a:lnTo>
                  <a:pt x="0" y="124460"/>
                </a:lnTo>
                <a:lnTo>
                  <a:pt x="9765" y="76027"/>
                </a:lnTo>
                <a:lnTo>
                  <a:pt x="36401" y="36464"/>
                </a:lnTo>
                <a:lnTo>
                  <a:pt x="75920" y="9784"/>
                </a:lnTo>
                <a:lnTo>
                  <a:pt x="124332" y="0"/>
                </a:lnTo>
                <a:lnTo>
                  <a:pt x="172745" y="9784"/>
                </a:lnTo>
                <a:lnTo>
                  <a:pt x="212264" y="36464"/>
                </a:lnTo>
                <a:lnTo>
                  <a:pt x="238900" y="76027"/>
                </a:lnTo>
                <a:lnTo>
                  <a:pt x="248665" y="124460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8" name="bk object 28"/>
          <p:cNvSpPr/>
          <p:nvPr/>
        </p:nvSpPr>
        <p:spPr>
          <a:xfrm>
            <a:off x="2767076" y="2362200"/>
            <a:ext cx="373380" cy="373380"/>
          </a:xfrm>
          <a:custGeom>
            <a:avLst/>
            <a:gdLst/>
            <a:ahLst/>
            <a:cxnLst/>
            <a:rect l="l" t="t" r="r" b="b"/>
            <a:pathLst>
              <a:path w="373380" h="373380">
                <a:moveTo>
                  <a:pt x="373125" y="186562"/>
                </a:moveTo>
                <a:lnTo>
                  <a:pt x="366459" y="236145"/>
                </a:lnTo>
                <a:lnTo>
                  <a:pt x="347646" y="280707"/>
                </a:lnTo>
                <a:lnTo>
                  <a:pt x="318468" y="318468"/>
                </a:lnTo>
                <a:lnTo>
                  <a:pt x="280707" y="347646"/>
                </a:lnTo>
                <a:lnTo>
                  <a:pt x="236145" y="366459"/>
                </a:lnTo>
                <a:lnTo>
                  <a:pt x="186562" y="373125"/>
                </a:lnTo>
                <a:lnTo>
                  <a:pt x="136936" y="366459"/>
                </a:lnTo>
                <a:lnTo>
                  <a:pt x="92361" y="347646"/>
                </a:lnTo>
                <a:lnTo>
                  <a:pt x="54609" y="318468"/>
                </a:lnTo>
                <a:lnTo>
                  <a:pt x="25451" y="280707"/>
                </a:lnTo>
                <a:lnTo>
                  <a:pt x="6658" y="236145"/>
                </a:lnTo>
                <a:lnTo>
                  <a:pt x="0" y="186562"/>
                </a:lnTo>
                <a:lnTo>
                  <a:pt x="6658" y="136936"/>
                </a:lnTo>
                <a:lnTo>
                  <a:pt x="25451" y="92361"/>
                </a:lnTo>
                <a:lnTo>
                  <a:pt x="54609" y="54609"/>
                </a:lnTo>
                <a:lnTo>
                  <a:pt x="92361" y="25451"/>
                </a:lnTo>
                <a:lnTo>
                  <a:pt x="136936" y="6658"/>
                </a:lnTo>
                <a:lnTo>
                  <a:pt x="186562" y="0"/>
                </a:lnTo>
                <a:lnTo>
                  <a:pt x="236145" y="6658"/>
                </a:lnTo>
                <a:lnTo>
                  <a:pt x="280707" y="25451"/>
                </a:lnTo>
                <a:lnTo>
                  <a:pt x="318468" y="54609"/>
                </a:lnTo>
                <a:lnTo>
                  <a:pt x="347646" y="92361"/>
                </a:lnTo>
                <a:lnTo>
                  <a:pt x="366459" y="136936"/>
                </a:lnTo>
                <a:lnTo>
                  <a:pt x="373125" y="186562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9" name="bk object 29"/>
          <p:cNvSpPr/>
          <p:nvPr/>
        </p:nvSpPr>
        <p:spPr>
          <a:xfrm>
            <a:off x="298462" y="1983485"/>
            <a:ext cx="170815" cy="41910"/>
          </a:xfrm>
          <a:custGeom>
            <a:avLst/>
            <a:gdLst/>
            <a:ahLst/>
            <a:cxnLst/>
            <a:rect l="l" t="t" r="r" b="b"/>
            <a:pathLst>
              <a:path w="170815" h="41910">
                <a:moveTo>
                  <a:pt x="170421" y="41401"/>
                </a:moveTo>
                <a:lnTo>
                  <a:pt x="125942" y="41451"/>
                </a:lnTo>
                <a:lnTo>
                  <a:pt x="82215" y="34464"/>
                </a:lnTo>
                <a:lnTo>
                  <a:pt x="39985" y="20595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bk object 30"/>
          <p:cNvSpPr/>
          <p:nvPr/>
        </p:nvSpPr>
        <p:spPr>
          <a:xfrm>
            <a:off x="544677" y="2476880"/>
            <a:ext cx="74930" cy="19685"/>
          </a:xfrm>
          <a:custGeom>
            <a:avLst/>
            <a:gdLst/>
            <a:ahLst/>
            <a:cxnLst/>
            <a:rect l="l" t="t" r="r" b="b"/>
            <a:pathLst>
              <a:path w="74929" h="19685">
                <a:moveTo>
                  <a:pt x="74561" y="0"/>
                </a:moveTo>
                <a:lnTo>
                  <a:pt x="56419" y="6826"/>
                </a:lnTo>
                <a:lnTo>
                  <a:pt x="37904" y="12414"/>
                </a:lnTo>
                <a:lnTo>
                  <a:pt x="19077" y="16716"/>
                </a:lnTo>
                <a:lnTo>
                  <a:pt x="0" y="19685"/>
                </a:lnTo>
              </a:path>
            </a:pathLst>
          </a:custGeom>
          <a:ln w="25399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1" name="bk object 31"/>
          <p:cNvSpPr/>
          <p:nvPr/>
        </p:nvSpPr>
        <p:spPr>
          <a:xfrm>
            <a:off x="1216786" y="2603880"/>
            <a:ext cx="45085" cy="90170"/>
          </a:xfrm>
          <a:custGeom>
            <a:avLst/>
            <a:gdLst/>
            <a:ahLst/>
            <a:cxnLst/>
            <a:rect l="l" t="t" r="r" b="b"/>
            <a:pathLst>
              <a:path w="45084" h="90169">
                <a:moveTo>
                  <a:pt x="44932" y="90169"/>
                </a:moveTo>
                <a:lnTo>
                  <a:pt x="31989" y="68580"/>
                </a:lnTo>
                <a:lnTo>
                  <a:pt x="20170" y="46323"/>
                </a:lnTo>
                <a:lnTo>
                  <a:pt x="9499" y="23447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2" name="bk object 32"/>
          <p:cNvSpPr/>
          <p:nvPr/>
        </p:nvSpPr>
        <p:spPr>
          <a:xfrm>
            <a:off x="2074545" y="2469133"/>
            <a:ext cx="18415" cy="99060"/>
          </a:xfrm>
          <a:custGeom>
            <a:avLst/>
            <a:gdLst/>
            <a:ahLst/>
            <a:cxnLst/>
            <a:rect l="l" t="t" r="r" b="b"/>
            <a:pathLst>
              <a:path w="18414" h="99060">
                <a:moveTo>
                  <a:pt x="17906" y="0"/>
                </a:moveTo>
                <a:lnTo>
                  <a:pt x="15287" y="25138"/>
                </a:lnTo>
                <a:lnTo>
                  <a:pt x="11430" y="50037"/>
                </a:lnTo>
                <a:lnTo>
                  <a:pt x="6334" y="74652"/>
                </a:lnTo>
                <a:lnTo>
                  <a:pt x="0" y="98933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3" name="bk object 33"/>
          <p:cNvSpPr/>
          <p:nvPr/>
        </p:nvSpPr>
        <p:spPr>
          <a:xfrm>
            <a:off x="2449195" y="1857882"/>
            <a:ext cx="219075" cy="370205"/>
          </a:xfrm>
          <a:custGeom>
            <a:avLst/>
            <a:gdLst/>
            <a:ahLst/>
            <a:cxnLst/>
            <a:rect l="l" t="t" r="r" b="b"/>
            <a:pathLst>
              <a:path w="219075" h="370205">
                <a:moveTo>
                  <a:pt x="0" y="0"/>
                </a:moveTo>
                <a:lnTo>
                  <a:pt x="43063" y="25601"/>
                </a:lnTo>
                <a:lnTo>
                  <a:pt x="82139" y="56262"/>
                </a:lnTo>
                <a:lnTo>
                  <a:pt x="116924" y="91472"/>
                </a:lnTo>
                <a:lnTo>
                  <a:pt x="147119" y="130721"/>
                </a:lnTo>
                <a:lnTo>
                  <a:pt x="172422" y="173499"/>
                </a:lnTo>
                <a:lnTo>
                  <a:pt x="192531" y="219296"/>
                </a:lnTo>
                <a:lnTo>
                  <a:pt x="207147" y="267601"/>
                </a:lnTo>
                <a:lnTo>
                  <a:pt x="215968" y="317904"/>
                </a:lnTo>
                <a:lnTo>
                  <a:pt x="218694" y="369696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4" name="bk object 34"/>
          <p:cNvSpPr/>
          <p:nvPr/>
        </p:nvSpPr>
        <p:spPr>
          <a:xfrm>
            <a:off x="2867660" y="1463928"/>
            <a:ext cx="97790" cy="139065"/>
          </a:xfrm>
          <a:custGeom>
            <a:avLst/>
            <a:gdLst/>
            <a:ahLst/>
            <a:cxnLst/>
            <a:rect l="l" t="t" r="r" b="b"/>
            <a:pathLst>
              <a:path w="97789" h="139065">
                <a:moveTo>
                  <a:pt x="97408" y="0"/>
                </a:moveTo>
                <a:lnTo>
                  <a:pt x="78920" y="38975"/>
                </a:lnTo>
                <a:lnTo>
                  <a:pt x="56372" y="75295"/>
                </a:lnTo>
                <a:lnTo>
                  <a:pt x="29989" y="108638"/>
                </a:lnTo>
                <a:lnTo>
                  <a:pt x="0" y="138684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5" name="bk object 35"/>
          <p:cNvSpPr/>
          <p:nvPr/>
        </p:nvSpPr>
        <p:spPr>
          <a:xfrm>
            <a:off x="2731389" y="949452"/>
            <a:ext cx="5715" cy="66040"/>
          </a:xfrm>
          <a:custGeom>
            <a:avLst/>
            <a:gdLst/>
            <a:ahLst/>
            <a:cxnLst/>
            <a:rect l="l" t="t" r="r" b="b"/>
            <a:pathLst>
              <a:path w="5714" h="66040">
                <a:moveTo>
                  <a:pt x="0" y="0"/>
                </a:moveTo>
                <a:lnTo>
                  <a:pt x="2403" y="16257"/>
                </a:lnTo>
                <a:lnTo>
                  <a:pt x="4079" y="32623"/>
                </a:lnTo>
                <a:lnTo>
                  <a:pt x="5018" y="49059"/>
                </a:lnTo>
                <a:lnTo>
                  <a:pt x="5206" y="65532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6" name="bk object 36"/>
          <p:cNvSpPr/>
          <p:nvPr/>
        </p:nvSpPr>
        <p:spPr>
          <a:xfrm>
            <a:off x="2109342" y="789558"/>
            <a:ext cx="50165" cy="83820"/>
          </a:xfrm>
          <a:custGeom>
            <a:avLst/>
            <a:gdLst/>
            <a:ahLst/>
            <a:cxnLst/>
            <a:rect l="l" t="t" r="r" b="b"/>
            <a:pathLst>
              <a:path w="50164" h="83819">
                <a:moveTo>
                  <a:pt x="0" y="83565"/>
                </a:moveTo>
                <a:lnTo>
                  <a:pt x="10298" y="61293"/>
                </a:lnTo>
                <a:lnTo>
                  <a:pt x="22097" y="39877"/>
                </a:lnTo>
                <a:lnTo>
                  <a:pt x="35325" y="19415"/>
                </a:lnTo>
                <a:lnTo>
                  <a:pt x="49911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7" name="bk object 37"/>
          <p:cNvSpPr/>
          <p:nvPr/>
        </p:nvSpPr>
        <p:spPr>
          <a:xfrm>
            <a:off x="1642745" y="840866"/>
            <a:ext cx="24130" cy="72390"/>
          </a:xfrm>
          <a:custGeom>
            <a:avLst/>
            <a:gdLst/>
            <a:ahLst/>
            <a:cxnLst/>
            <a:rect l="l" t="t" r="r" b="b"/>
            <a:pathLst>
              <a:path w="24130" h="72390">
                <a:moveTo>
                  <a:pt x="0" y="72009"/>
                </a:moveTo>
                <a:lnTo>
                  <a:pt x="4377" y="53417"/>
                </a:lnTo>
                <a:lnTo>
                  <a:pt x="9874" y="35194"/>
                </a:lnTo>
                <a:lnTo>
                  <a:pt x="16466" y="17377"/>
                </a:lnTo>
                <a:lnTo>
                  <a:pt x="2413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8" name="bk object 38"/>
          <p:cNvSpPr/>
          <p:nvPr/>
        </p:nvSpPr>
        <p:spPr>
          <a:xfrm>
            <a:off x="1095006" y="937386"/>
            <a:ext cx="87630" cy="69850"/>
          </a:xfrm>
          <a:custGeom>
            <a:avLst/>
            <a:gdLst/>
            <a:ahLst/>
            <a:cxnLst/>
            <a:rect l="l" t="t" r="r" b="b"/>
            <a:pathLst>
              <a:path w="87630" h="69850">
                <a:moveTo>
                  <a:pt x="0" y="0"/>
                </a:moveTo>
                <a:lnTo>
                  <a:pt x="23349" y="15325"/>
                </a:lnTo>
                <a:lnTo>
                  <a:pt x="45750" y="32115"/>
                </a:lnTo>
                <a:lnTo>
                  <a:pt x="67138" y="50309"/>
                </a:lnTo>
                <a:lnTo>
                  <a:pt x="87452" y="6985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9" name="bk object 39"/>
          <p:cNvSpPr/>
          <p:nvPr/>
        </p:nvSpPr>
        <p:spPr>
          <a:xfrm>
            <a:off x="415544" y="1413002"/>
            <a:ext cx="15875" cy="73660"/>
          </a:xfrm>
          <a:custGeom>
            <a:avLst/>
            <a:gdLst/>
            <a:ahLst/>
            <a:cxnLst/>
            <a:rect l="l" t="t" r="r" b="b"/>
            <a:pathLst>
              <a:path w="15875" h="73659">
                <a:moveTo>
                  <a:pt x="15265" y="73533"/>
                </a:moveTo>
                <a:lnTo>
                  <a:pt x="10408" y="55364"/>
                </a:lnTo>
                <a:lnTo>
                  <a:pt x="6242" y="37052"/>
                </a:lnTo>
                <a:lnTo>
                  <a:pt x="2770" y="18597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2001520"/>
          </a:xfrm>
          <a:custGeom>
            <a:avLst/>
            <a:gdLst/>
            <a:ahLst/>
            <a:cxnLst/>
            <a:rect l="l" t="t" r="r" b="b"/>
            <a:pathLst>
              <a:path w="9144000" h="2001520">
                <a:moveTo>
                  <a:pt x="0" y="2001012"/>
                </a:moveTo>
                <a:lnTo>
                  <a:pt x="9144000" y="2001012"/>
                </a:lnTo>
                <a:lnTo>
                  <a:pt x="9144000" y="0"/>
                </a:lnTo>
                <a:lnTo>
                  <a:pt x="0" y="0"/>
                </a:lnTo>
                <a:lnTo>
                  <a:pt x="0" y="2001012"/>
                </a:lnTo>
                <a:close/>
              </a:path>
            </a:pathLst>
          </a:custGeom>
          <a:solidFill>
            <a:srgbClr val="687C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3200400"/>
            <a:ext cx="9144000" cy="1943100"/>
          </a:xfrm>
          <a:custGeom>
            <a:avLst/>
            <a:gdLst/>
            <a:ahLst/>
            <a:cxnLst/>
            <a:rect l="l" t="t" r="r" b="b"/>
            <a:pathLst>
              <a:path w="9144000" h="1943100">
                <a:moveTo>
                  <a:pt x="0" y="1943099"/>
                </a:moveTo>
                <a:lnTo>
                  <a:pt x="9144000" y="1943099"/>
                </a:lnTo>
                <a:lnTo>
                  <a:pt x="9144000" y="0"/>
                </a:lnTo>
                <a:lnTo>
                  <a:pt x="0" y="0"/>
                </a:lnTo>
                <a:lnTo>
                  <a:pt x="0" y="1943099"/>
                </a:lnTo>
                <a:close/>
              </a:path>
            </a:pathLst>
          </a:custGeom>
          <a:solidFill>
            <a:srgbClr val="687C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457200" y="4477511"/>
            <a:ext cx="1216152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761" y="761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ln w="3175">
            <a:solidFill>
              <a:srgbClr val="948D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0" y="1970532"/>
            <a:ext cx="9143999" cy="13754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0" y="2001011"/>
            <a:ext cx="9144000" cy="1199515"/>
          </a:xfrm>
          <a:custGeom>
            <a:avLst/>
            <a:gdLst/>
            <a:ahLst/>
            <a:cxnLst/>
            <a:rect l="l" t="t" r="r" b="b"/>
            <a:pathLst>
              <a:path w="9144000" h="1199514">
                <a:moveTo>
                  <a:pt x="0" y="0"/>
                </a:moveTo>
                <a:lnTo>
                  <a:pt x="0" y="1199388"/>
                </a:lnTo>
                <a:lnTo>
                  <a:pt x="9143999" y="1199388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36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342900"/>
          </a:xfrm>
          <a:custGeom>
            <a:avLst/>
            <a:gdLst/>
            <a:ahLst/>
            <a:cxnLst/>
            <a:rect l="l" t="t" r="r" b="b"/>
            <a:pathLst>
              <a:path w="9144000" h="342900">
                <a:moveTo>
                  <a:pt x="0" y="342900"/>
                </a:moveTo>
                <a:lnTo>
                  <a:pt x="9144000" y="342900"/>
                </a:lnTo>
                <a:lnTo>
                  <a:pt x="9144000" y="0"/>
                </a:lnTo>
                <a:lnTo>
                  <a:pt x="0" y="0"/>
                </a:lnTo>
                <a:lnTo>
                  <a:pt x="0" y="342900"/>
                </a:lnTo>
                <a:close/>
              </a:path>
            </a:pathLst>
          </a:custGeom>
          <a:solidFill>
            <a:srgbClr val="687C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0" y="743712"/>
            <a:ext cx="9144000" cy="4399915"/>
          </a:xfrm>
          <a:custGeom>
            <a:avLst/>
            <a:gdLst/>
            <a:ahLst/>
            <a:cxnLst/>
            <a:rect l="l" t="t" r="r" b="b"/>
            <a:pathLst>
              <a:path w="9144000" h="4399915">
                <a:moveTo>
                  <a:pt x="0" y="4399787"/>
                </a:moveTo>
                <a:lnTo>
                  <a:pt x="9144000" y="4399787"/>
                </a:lnTo>
                <a:lnTo>
                  <a:pt x="9144000" y="0"/>
                </a:lnTo>
                <a:lnTo>
                  <a:pt x="0" y="0"/>
                </a:lnTo>
                <a:lnTo>
                  <a:pt x="0" y="4399787"/>
                </a:lnTo>
                <a:close/>
              </a:path>
            </a:pathLst>
          </a:custGeom>
          <a:solidFill>
            <a:srgbClr val="687C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k object 18"/>
          <p:cNvSpPr/>
          <p:nvPr/>
        </p:nvSpPr>
        <p:spPr>
          <a:xfrm>
            <a:off x="457200" y="4477511"/>
            <a:ext cx="1216152" cy="457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k object 19"/>
          <p:cNvSpPr/>
          <p:nvPr/>
        </p:nvSpPr>
        <p:spPr>
          <a:xfrm>
            <a:off x="761" y="761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5143500"/>
                </a:moveTo>
                <a:lnTo>
                  <a:pt x="9144000" y="5143500"/>
                </a:lnTo>
                <a:lnTo>
                  <a:pt x="9144000" y="0"/>
                </a:lnTo>
                <a:lnTo>
                  <a:pt x="0" y="0"/>
                </a:lnTo>
                <a:lnTo>
                  <a:pt x="0" y="5143500"/>
                </a:lnTo>
                <a:close/>
              </a:path>
            </a:pathLst>
          </a:custGeom>
          <a:ln w="3175">
            <a:solidFill>
              <a:srgbClr val="948D85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k object 20"/>
          <p:cNvSpPr/>
          <p:nvPr/>
        </p:nvSpPr>
        <p:spPr>
          <a:xfrm>
            <a:off x="0" y="312470"/>
            <a:ext cx="9143999" cy="5769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bk object 21"/>
          <p:cNvSpPr/>
          <p:nvPr/>
        </p:nvSpPr>
        <p:spPr>
          <a:xfrm>
            <a:off x="0" y="342900"/>
            <a:ext cx="9144000" cy="401320"/>
          </a:xfrm>
          <a:custGeom>
            <a:avLst/>
            <a:gdLst/>
            <a:ahLst/>
            <a:cxnLst/>
            <a:rect l="l" t="t" r="r" b="b"/>
            <a:pathLst>
              <a:path w="9144000" h="401320">
                <a:moveTo>
                  <a:pt x="0" y="0"/>
                </a:moveTo>
                <a:lnTo>
                  <a:pt x="0" y="400812"/>
                </a:lnTo>
                <a:lnTo>
                  <a:pt x="9143999" y="400812"/>
                </a:lnTo>
                <a:lnTo>
                  <a:pt x="9143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236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0928" y="2209038"/>
            <a:ext cx="8502142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bg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4324" y="943102"/>
            <a:ext cx="8515350" cy="30219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ryanstallings@alabamaone.org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hyperlink" Target="mailto:jim@roxlo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my.rotary.org/en/document/global-grants-community-assessment-result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tary.org/myrotary/en/document/areas-focus-policy-statement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hyperlink" Target="https://www.rotary.org/myrotary/en/document/rotary-grants-staff-contact-sheet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y.rotary.org/en/document/global-grant-application-template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tary.org/myrotary/en/document/six-steps-sustainability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tary.org/myrotary/en/document/global-grant-monitoring-and-evaluation-plan-supplement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cdb.com/Rotary/Accounts/6860/Downloads/0/District%20Leadership%20Plan/District%20Leadership%20Plan%20Ver%204.6.1.pdf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otary.org/myrotary/en/document/global-grant-lifecycle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my.rotary.org/en/take-action/apply-grants/global-grants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chinggrants.org/" TargetMode="External"/><Relationship Id="rId2" Type="http://schemas.openxmlformats.org/officeDocument/2006/relationships/hyperlink" Target="http://heart2heartproject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deas.rotary.org/Project/Fin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2573020"/>
          </a:xfrm>
          <a:custGeom>
            <a:avLst/>
            <a:gdLst/>
            <a:ahLst/>
            <a:cxnLst/>
            <a:rect l="l" t="t" r="r" b="b"/>
            <a:pathLst>
              <a:path w="9144000" h="2573020">
                <a:moveTo>
                  <a:pt x="0" y="2572512"/>
                </a:moveTo>
                <a:lnTo>
                  <a:pt x="9144000" y="2572512"/>
                </a:lnTo>
                <a:lnTo>
                  <a:pt x="9144000" y="0"/>
                </a:lnTo>
                <a:lnTo>
                  <a:pt x="0" y="0"/>
                </a:lnTo>
                <a:lnTo>
                  <a:pt x="0" y="2572512"/>
                </a:lnTo>
                <a:close/>
              </a:path>
            </a:pathLst>
          </a:custGeom>
          <a:solidFill>
            <a:srgbClr val="687C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3314700"/>
            <a:ext cx="9144000" cy="1828800"/>
          </a:xfrm>
          <a:custGeom>
            <a:avLst/>
            <a:gdLst/>
            <a:ahLst/>
            <a:cxnLst/>
            <a:rect l="l" t="t" r="r" b="b"/>
            <a:pathLst>
              <a:path w="9144000" h="1828800">
                <a:moveTo>
                  <a:pt x="0" y="1828799"/>
                </a:moveTo>
                <a:lnTo>
                  <a:pt x="9144000" y="1828799"/>
                </a:lnTo>
                <a:lnTo>
                  <a:pt x="9144000" y="0"/>
                </a:lnTo>
                <a:lnTo>
                  <a:pt x="0" y="0"/>
                </a:lnTo>
                <a:lnTo>
                  <a:pt x="0" y="1828799"/>
                </a:lnTo>
                <a:close/>
              </a:path>
            </a:pathLst>
          </a:custGeom>
          <a:solidFill>
            <a:srgbClr val="687C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705600" y="210311"/>
            <a:ext cx="2133600" cy="213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457200" y="4477511"/>
            <a:ext cx="1216152" cy="45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815339" y="2552674"/>
            <a:ext cx="7395972" cy="822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 txBox="1"/>
          <p:nvPr/>
        </p:nvSpPr>
        <p:spPr>
          <a:xfrm>
            <a:off x="1486153" y="2704395"/>
            <a:ext cx="955675" cy="481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750"/>
              </a:lnSpc>
            </a:pPr>
            <a:r>
              <a:rPr sz="3300" b="1" dirty="0">
                <a:solidFill>
                  <a:srgbClr val="FFFFFF"/>
                </a:solidFill>
                <a:latin typeface="Arial Narrow"/>
                <a:cs typeface="Arial Narrow"/>
              </a:rPr>
              <a:t>TITLE</a:t>
            </a:r>
            <a:endParaRPr sz="3300" dirty="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2549664"/>
            <a:ext cx="9143999" cy="8564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60020" y="2286000"/>
            <a:ext cx="8769096" cy="139446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0" y="2572511"/>
            <a:ext cx="9144000" cy="742315"/>
          </a:xfrm>
          <a:custGeom>
            <a:avLst/>
            <a:gdLst/>
            <a:ahLst/>
            <a:cxnLst/>
            <a:rect l="l" t="t" r="r" b="b"/>
            <a:pathLst>
              <a:path w="9144000" h="742314">
                <a:moveTo>
                  <a:pt x="0" y="742188"/>
                </a:moveTo>
                <a:lnTo>
                  <a:pt x="9144000" y="742188"/>
                </a:lnTo>
                <a:lnTo>
                  <a:pt x="9144000" y="0"/>
                </a:lnTo>
                <a:lnTo>
                  <a:pt x="0" y="0"/>
                </a:lnTo>
                <a:lnTo>
                  <a:pt x="0" y="742188"/>
                </a:lnTo>
                <a:close/>
              </a:path>
            </a:pathLst>
          </a:custGeom>
          <a:solidFill>
            <a:srgbClr val="00236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535940" y="2466213"/>
            <a:ext cx="79508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dirty="0">
                <a:solidFill>
                  <a:srgbClr val="FFFFFF"/>
                </a:solidFill>
                <a:latin typeface="Arial Narrow"/>
                <a:cs typeface="Arial Narrow"/>
              </a:rPr>
              <a:t>District </a:t>
            </a:r>
            <a:r>
              <a:rPr sz="4800" spc="-10" dirty="0">
                <a:solidFill>
                  <a:srgbClr val="FFFFFF"/>
                </a:solidFill>
                <a:latin typeface="Arial Narrow"/>
                <a:cs typeface="Arial Narrow"/>
              </a:rPr>
              <a:t>6860 Global </a:t>
            </a:r>
            <a:r>
              <a:rPr sz="4800" spc="-5" dirty="0">
                <a:solidFill>
                  <a:srgbClr val="FFFFFF"/>
                </a:solidFill>
                <a:latin typeface="Arial Narrow"/>
                <a:cs typeface="Arial Narrow"/>
              </a:rPr>
              <a:t>Grants</a:t>
            </a:r>
            <a:r>
              <a:rPr sz="4800" spc="-3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4800" spc="-20" dirty="0">
                <a:solidFill>
                  <a:srgbClr val="FFFFFF"/>
                </a:solidFill>
                <a:latin typeface="Arial Narrow"/>
                <a:cs typeface="Arial Narrow"/>
              </a:rPr>
              <a:t>Training</a:t>
            </a:r>
            <a:endParaRPr sz="4800" dirty="0">
              <a:latin typeface="Arial Narrow"/>
              <a:cs typeface="Arial Narrow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162800" y="4352731"/>
            <a:ext cx="1423649" cy="5363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307340" y="771220"/>
            <a:ext cx="2993390" cy="124328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Arial"/>
                <a:cs typeface="Arial"/>
              </a:rPr>
              <a:t>Ryan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Stallings</a:t>
            </a:r>
            <a:endParaRPr sz="16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lang="en-US" sz="1600" spc="-5" dirty="0">
                <a:latin typeface="Arial"/>
                <a:cs typeface="Arial"/>
              </a:rPr>
              <a:t>DRFC 6860</a:t>
            </a:r>
            <a:br>
              <a:rPr lang="en-US" sz="1600" spc="-5" dirty="0">
                <a:latin typeface="Arial"/>
                <a:cs typeface="Arial"/>
              </a:rPr>
            </a:br>
            <a:r>
              <a:rPr sz="1600" spc="-5" dirty="0">
                <a:latin typeface="Arial"/>
                <a:cs typeface="Arial"/>
              </a:rPr>
              <a:t>Global Grants Chairman 6860 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r</a:t>
            </a:r>
            <a:r>
              <a:rPr sz="1600" u="sng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y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an</a:t>
            </a:r>
            <a:r>
              <a:rPr sz="16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s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talling</a:t>
            </a:r>
            <a:r>
              <a:rPr sz="16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s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8"/>
              </a:rPr>
              <a:t>@alabamaone.org </a:t>
            </a:r>
            <a:r>
              <a:rPr sz="16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205-239-9812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25182" y="3353561"/>
            <a:ext cx="1684020" cy="66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Presentation</a:t>
            </a:r>
            <a:r>
              <a:rPr sz="1400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Credits:  Jim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Roxlo,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6780  </a:t>
            </a: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9"/>
              </a:rPr>
              <a:t>jim@roxlo.com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34036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85" dirty="0"/>
              <a:t>Team </a:t>
            </a:r>
            <a:r>
              <a:rPr sz="3600" dirty="0"/>
              <a:t>Expectations</a:t>
            </a:r>
            <a:r>
              <a:rPr sz="3600" spc="-15" dirty="0"/>
              <a:t> </a:t>
            </a:r>
            <a:r>
              <a:rPr sz="3600"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870483"/>
            <a:ext cx="8291830" cy="331914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38455" indent="-326390">
              <a:lnSpc>
                <a:spcPct val="100000"/>
              </a:lnSpc>
              <a:spcBef>
                <a:spcPts val="640"/>
              </a:spcBef>
              <a:buFont typeface="Arial"/>
              <a:buChar char="•"/>
              <a:tabLst>
                <a:tab pos="338455" algn="l"/>
                <a:tab pos="33909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Be</a:t>
            </a:r>
            <a:r>
              <a:rPr sz="225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persistent</a:t>
            </a:r>
            <a:endParaRPr sz="2250" dirty="0">
              <a:latin typeface="Georgia"/>
              <a:cs typeface="Georgia"/>
            </a:endParaRPr>
          </a:p>
          <a:p>
            <a:pPr marL="338455" indent="-326390">
              <a:lnSpc>
                <a:spcPct val="100000"/>
              </a:lnSpc>
              <a:spcBef>
                <a:spcPts val="545"/>
              </a:spcBef>
              <a:buFont typeface="Arial"/>
              <a:buChar char="•"/>
              <a:tabLst>
                <a:tab pos="338455" algn="l"/>
                <a:tab pos="33909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Make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multiple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contacts with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your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Host</a:t>
            </a:r>
            <a:r>
              <a:rPr sz="225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Sponsor</a:t>
            </a:r>
            <a:endParaRPr sz="2250" dirty="0">
              <a:latin typeface="Georgia"/>
              <a:cs typeface="Georgia"/>
            </a:endParaRPr>
          </a:p>
          <a:p>
            <a:pPr marL="338455" indent="-32639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338455" algn="l"/>
                <a:tab pos="33909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Find a </a:t>
            </a:r>
            <a:r>
              <a:rPr sz="2250" spc="5" dirty="0">
                <a:solidFill>
                  <a:srgbClr val="FFFFFF"/>
                </a:solidFill>
                <a:latin typeface="Georgia"/>
                <a:cs typeface="Georgia"/>
              </a:rPr>
              <a:t>way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to do a Needs Assessment in</a:t>
            </a:r>
            <a:r>
              <a:rPr sz="2250" spc="-1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country</a:t>
            </a:r>
            <a:endParaRPr sz="2250" dirty="0">
              <a:latin typeface="Georgia"/>
              <a:cs typeface="Georgia"/>
            </a:endParaRPr>
          </a:p>
          <a:p>
            <a:pPr marL="338455" indent="-32639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338455" algn="l"/>
                <a:tab pos="33909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Contact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the RI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staff </a:t>
            </a:r>
            <a:r>
              <a:rPr sz="2250" spc="5" dirty="0">
                <a:solidFill>
                  <a:srgbClr val="FFFFFF"/>
                </a:solidFill>
                <a:latin typeface="Georgia"/>
                <a:cs typeface="Georgia"/>
              </a:rPr>
              <a:t>member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in charge of grants in that</a:t>
            </a:r>
            <a:r>
              <a:rPr sz="2250" spc="-1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country</a:t>
            </a:r>
            <a:endParaRPr sz="2250" dirty="0">
              <a:latin typeface="Georgia"/>
              <a:cs typeface="Georgia"/>
            </a:endParaRPr>
          </a:p>
          <a:p>
            <a:pPr marL="338455" indent="-32639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338455" algn="l"/>
                <a:tab pos="33909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Spend hours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writing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grant</a:t>
            </a:r>
            <a:r>
              <a:rPr sz="225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application</a:t>
            </a:r>
            <a:endParaRPr sz="2250" dirty="0">
              <a:latin typeface="Georgia"/>
              <a:cs typeface="Georgia"/>
            </a:endParaRPr>
          </a:p>
          <a:p>
            <a:pPr marL="338455" indent="-32639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338455" algn="l"/>
                <a:tab pos="33909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Be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disappointed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when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grant comes back to you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for</a:t>
            </a:r>
            <a:r>
              <a:rPr sz="225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revision</a:t>
            </a:r>
            <a:endParaRPr sz="2250" dirty="0">
              <a:latin typeface="Georgia"/>
              <a:cs typeface="Georgia"/>
            </a:endParaRPr>
          </a:p>
          <a:p>
            <a:pPr marL="338455" indent="-32639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338455" algn="l"/>
                <a:tab pos="33909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Be diligent with respect to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grant</a:t>
            </a:r>
            <a:r>
              <a:rPr sz="225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funds</a:t>
            </a:r>
            <a:endParaRPr sz="2250" dirty="0">
              <a:latin typeface="Georgia"/>
              <a:cs typeface="Georgia"/>
            </a:endParaRPr>
          </a:p>
          <a:p>
            <a:pPr marL="338455" indent="-326390">
              <a:lnSpc>
                <a:spcPct val="100000"/>
              </a:lnSpc>
              <a:spcBef>
                <a:spcPts val="545"/>
              </a:spcBef>
              <a:buFont typeface="Arial"/>
              <a:buChar char="•"/>
              <a:tabLst>
                <a:tab pos="338455" algn="l"/>
                <a:tab pos="33909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Be overwhelmed with </a:t>
            </a:r>
            <a:r>
              <a:rPr sz="2250" spc="5" dirty="0">
                <a:solidFill>
                  <a:srgbClr val="FFFFFF"/>
                </a:solidFill>
                <a:latin typeface="Georgia"/>
                <a:cs typeface="Georgia"/>
              </a:rPr>
              <a:t>awe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when you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see the</a:t>
            </a:r>
            <a:r>
              <a:rPr sz="2250" spc="-1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results</a:t>
            </a:r>
            <a:endParaRPr sz="225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77495"/>
            <a:ext cx="16217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/>
              <a:t>Important!!</a:t>
            </a:r>
            <a:endParaRPr sz="32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32738"/>
            <a:ext cx="5887085" cy="2119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Don’t let the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funding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define your</a:t>
            </a:r>
            <a:r>
              <a:rPr sz="225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project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89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Find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good project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then get the</a:t>
            </a:r>
            <a:r>
              <a:rPr sz="225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funding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88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We need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big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projects to be</a:t>
            </a:r>
            <a:r>
              <a:rPr sz="225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successful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9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Bigger projects are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easier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225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fund</a:t>
            </a:r>
            <a:endParaRPr sz="225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42513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Develop </a:t>
            </a:r>
            <a:r>
              <a:rPr sz="3600" spc="-5" dirty="0"/>
              <a:t>your own</a:t>
            </a:r>
            <a:r>
              <a:rPr sz="3600" spc="-130" dirty="0"/>
              <a:t> </a:t>
            </a:r>
            <a:r>
              <a:rPr sz="3600" spc="-5" dirty="0"/>
              <a:t>project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993444" y="894813"/>
            <a:ext cx="3071495" cy="3537585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270510" algn="l"/>
              </a:tabLst>
            </a:pP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Where</a:t>
            </a:r>
            <a:endParaRPr sz="32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270510" algn="l"/>
              </a:tabLst>
            </a:pP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Who</a:t>
            </a:r>
            <a:endParaRPr sz="32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70510" algn="l"/>
              </a:tabLst>
            </a:pP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What</a:t>
            </a:r>
            <a:endParaRPr sz="32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70510" algn="l"/>
              </a:tabLst>
            </a:pP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Area </a:t>
            </a:r>
            <a:r>
              <a:rPr sz="3200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32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Focus</a:t>
            </a:r>
            <a:endParaRPr sz="32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70510" algn="l"/>
              </a:tabLst>
            </a:pP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Goals</a:t>
            </a:r>
            <a:endParaRPr sz="32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70510" algn="l"/>
              </a:tabLst>
            </a:pP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Short</a:t>
            </a:r>
            <a:r>
              <a:rPr sz="32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summary</a:t>
            </a:r>
            <a:endParaRPr sz="3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37757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Where </a:t>
            </a:r>
            <a:r>
              <a:rPr sz="3600" spc="-5" dirty="0"/>
              <a:t>is your</a:t>
            </a:r>
            <a:r>
              <a:rPr sz="3600" spc="-90" dirty="0"/>
              <a:t> </a:t>
            </a:r>
            <a:r>
              <a:rPr sz="3600" spc="-5" dirty="0"/>
              <a:t>project?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845565"/>
            <a:ext cx="5665470" cy="353822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Do you have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800" spc="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traveler?</a:t>
            </a:r>
            <a:endParaRPr sz="18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570865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Someone who frequently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visits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another</a:t>
            </a:r>
            <a:r>
              <a:rPr sz="1800" spc="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country</a:t>
            </a:r>
            <a:endParaRPr sz="18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570865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Has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time to visit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potential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project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areas</a:t>
            </a:r>
            <a:endParaRPr sz="18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570865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Can visit Rotary</a:t>
            </a:r>
            <a:r>
              <a:rPr sz="1800" spc="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clubs</a:t>
            </a:r>
            <a:endParaRPr sz="1800" dirty="0">
              <a:latin typeface="Georgia"/>
              <a:cs typeface="Georgia"/>
            </a:endParaRPr>
          </a:p>
          <a:p>
            <a:pPr lvl="1">
              <a:lnSpc>
                <a:spcPct val="100000"/>
              </a:lnSpc>
              <a:buClr>
                <a:srgbClr val="FFFFFF"/>
              </a:buClr>
              <a:buFont typeface="Arial"/>
              <a:buChar char="–"/>
            </a:pPr>
            <a:endParaRPr sz="19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Can you travel with</a:t>
            </a:r>
            <a:r>
              <a:rPr sz="18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others?</a:t>
            </a:r>
            <a:endParaRPr sz="18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570865" algn="l"/>
              </a:tabLst>
            </a:pPr>
            <a:r>
              <a:rPr sz="1800" spc="-10" dirty="0">
                <a:solidFill>
                  <a:srgbClr val="FFFFFF"/>
                </a:solidFill>
                <a:latin typeface="Georgia"/>
                <a:cs typeface="Georgia"/>
              </a:rPr>
              <a:t>Churches</a:t>
            </a:r>
            <a:endParaRPr sz="18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570865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Non-Profit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organizations</a:t>
            </a:r>
            <a:endParaRPr sz="18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570865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Other Rotary</a:t>
            </a:r>
            <a:r>
              <a:rPr sz="18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clubs</a:t>
            </a:r>
            <a:endParaRPr sz="18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34"/>
              </a:spcBef>
              <a:buFont typeface="Arial"/>
              <a:buChar char="–"/>
              <a:tabLst>
                <a:tab pos="570865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Use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Group Study</a:t>
            </a:r>
            <a:r>
              <a:rPr sz="1800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Exchange</a:t>
            </a:r>
            <a:endParaRPr sz="18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30"/>
              </a:spcBef>
              <a:buFont typeface="Arial"/>
              <a:buChar char="–"/>
              <a:tabLst>
                <a:tab pos="570865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All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of this travel can be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paid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by your District</a:t>
            </a:r>
            <a:r>
              <a:rPr sz="1800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Grant</a:t>
            </a:r>
            <a:endParaRPr sz="1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3442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Find a Host</a:t>
            </a:r>
            <a:r>
              <a:rPr sz="3600" spc="-114" dirty="0"/>
              <a:t> </a:t>
            </a:r>
            <a:r>
              <a:rPr sz="3600" dirty="0"/>
              <a:t>Sponsor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36701"/>
            <a:ext cx="7691755" cy="340798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Determine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what club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(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country </a:t>
            </a:r>
            <a:r>
              <a:rPr lang="en-US" sz="2800" spc="-5" dirty="0">
                <a:solidFill>
                  <a:srgbClr val="FFFFFF"/>
                </a:solidFill>
                <a:latin typeface="Georgia"/>
                <a:cs typeface="Georgia"/>
              </a:rPr>
              <a:t>from which you wish to complete the grant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) will be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best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to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partner</a:t>
            </a:r>
            <a:r>
              <a:rPr sz="2800" spc="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with:</a:t>
            </a:r>
            <a:endParaRPr sz="2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203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Active and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experienced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20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Grants</a:t>
            </a:r>
            <a:endParaRPr sz="20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Willing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to work with your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club</a:t>
            </a:r>
            <a:endParaRPr sz="20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Accepting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balanced</a:t>
            </a:r>
            <a:r>
              <a:rPr sz="20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relationship</a:t>
            </a:r>
            <a:endParaRPr sz="20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Are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District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Club</a:t>
            </a:r>
            <a:r>
              <a:rPr sz="20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lang="en-US" sz="2000" spc="-40" dirty="0">
                <a:solidFill>
                  <a:srgbClr val="FFFFFF"/>
                </a:solidFill>
                <a:latin typeface="Georgia"/>
                <a:cs typeface="Georgia"/>
              </a:rPr>
              <a:t>Grant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qualified</a:t>
            </a:r>
            <a:endParaRPr sz="20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Build a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personal relationship from the</a:t>
            </a:r>
            <a:r>
              <a:rPr sz="20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beginning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45427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Find </a:t>
            </a:r>
            <a:r>
              <a:rPr sz="3600" spc="-10" dirty="0"/>
              <a:t>potential </a:t>
            </a:r>
            <a:r>
              <a:rPr sz="3600" spc="-5" dirty="0"/>
              <a:t>project</a:t>
            </a:r>
            <a:r>
              <a:rPr sz="3600" spc="-80" dirty="0"/>
              <a:t> </a:t>
            </a:r>
            <a:r>
              <a:rPr sz="3600" spc="-5" dirty="0"/>
              <a:t>areas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383540" y="1213002"/>
            <a:ext cx="8017509" cy="258699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Check RI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for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other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projects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28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country</a:t>
            </a:r>
            <a:endParaRPr sz="2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Ask local officials if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they have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a needs</a:t>
            </a:r>
            <a:r>
              <a:rPr sz="2800" spc="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assessment</a:t>
            </a:r>
            <a:endParaRPr sz="2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Do the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clubs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have</a:t>
            </a:r>
            <a:r>
              <a:rPr sz="28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ideas?</a:t>
            </a:r>
            <a:endParaRPr sz="2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Is there a specific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population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2800" spc="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need?</a:t>
            </a:r>
            <a:endParaRPr sz="2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Are there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local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community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health</a:t>
            </a:r>
            <a:r>
              <a:rPr sz="2800" spc="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committees?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39617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Determine</a:t>
            </a:r>
            <a:r>
              <a:rPr sz="3600" spc="-105" dirty="0"/>
              <a:t> </a:t>
            </a:r>
            <a:r>
              <a:rPr sz="3600" spc="-5" dirty="0"/>
              <a:t>beneficiaries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451305"/>
            <a:ext cx="7901305" cy="2172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70510" algn="l"/>
              </a:tabLst>
            </a:pPr>
            <a:r>
              <a:rPr sz="3200" dirty="0">
                <a:solidFill>
                  <a:srgbClr val="FFFFFF"/>
                </a:solidFill>
                <a:latin typeface="Georgia"/>
                <a:cs typeface="Georgia"/>
              </a:rPr>
              <a:t>Beneficiaries are people, not</a:t>
            </a:r>
            <a:r>
              <a:rPr sz="3200" spc="-1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organizations</a:t>
            </a:r>
            <a:endParaRPr sz="32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2690"/>
              </a:spcBef>
              <a:buFont typeface="Arial"/>
              <a:buChar char="•"/>
              <a:tabLst>
                <a:tab pos="270510" algn="l"/>
              </a:tabLst>
            </a:pP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Can you count</a:t>
            </a:r>
            <a:r>
              <a:rPr sz="32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them?</a:t>
            </a:r>
            <a:endParaRPr sz="32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2690"/>
              </a:spcBef>
              <a:buFont typeface="Arial"/>
              <a:buChar char="•"/>
              <a:tabLst>
                <a:tab pos="270510" algn="l"/>
              </a:tabLst>
            </a:pPr>
            <a:r>
              <a:rPr sz="3200" dirty="0">
                <a:solidFill>
                  <a:srgbClr val="FFFFFF"/>
                </a:solidFill>
                <a:latin typeface="Georgia"/>
                <a:cs typeface="Georgia"/>
              </a:rPr>
              <a:t>What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do they </a:t>
            </a:r>
            <a:r>
              <a:rPr sz="3200" dirty="0">
                <a:solidFill>
                  <a:srgbClr val="FFFFFF"/>
                </a:solidFill>
                <a:latin typeface="Georgia"/>
                <a:cs typeface="Georgia"/>
              </a:rPr>
              <a:t>need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32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FFFFFF"/>
                </a:solidFill>
                <a:latin typeface="Georgia"/>
                <a:cs typeface="Georgia"/>
              </a:rPr>
              <a:t>most?</a:t>
            </a:r>
            <a:endParaRPr sz="3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57994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Perform a </a:t>
            </a:r>
            <a:r>
              <a:rPr sz="3600" spc="-5" dirty="0"/>
              <a:t>Community</a:t>
            </a:r>
            <a:r>
              <a:rPr sz="3600" spc="-235" dirty="0"/>
              <a:t> </a:t>
            </a:r>
            <a:r>
              <a:rPr sz="3600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866743"/>
            <a:ext cx="5349875" cy="349647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86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Work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with the local</a:t>
            </a:r>
            <a:r>
              <a:rPr sz="1600" spc="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club</a:t>
            </a:r>
            <a:endParaRPr sz="16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Involve community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health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groups and</a:t>
            </a:r>
            <a:r>
              <a:rPr sz="1600" spc="1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governments</a:t>
            </a:r>
            <a:endParaRPr sz="16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Consider both assets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and needs of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600" spc="1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community</a:t>
            </a:r>
            <a:endParaRPr sz="16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Select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600" spc="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project</a:t>
            </a:r>
            <a:endParaRPr sz="16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Near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top of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needs</a:t>
            </a:r>
            <a:r>
              <a:rPr sz="1600" spc="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list</a:t>
            </a:r>
            <a:endParaRPr sz="16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Time and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scope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of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work interesting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to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1600" spc="1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clubs</a:t>
            </a:r>
            <a:endParaRPr sz="16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765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Do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you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need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special</a:t>
            </a:r>
            <a:r>
              <a:rPr sz="1600" spc="9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expertise?</a:t>
            </a:r>
            <a:endParaRPr sz="16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Relevant examples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1600" spc="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success</a:t>
            </a:r>
            <a:endParaRPr sz="16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770"/>
              </a:spcBef>
              <a:buFont typeface="Arial"/>
              <a:buChar char="–"/>
              <a:tabLst>
                <a:tab pos="570865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Aligned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with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one of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lang="en-US" sz="1600" spc="-5" dirty="0">
                <a:solidFill>
                  <a:srgbClr val="FFFFFF"/>
                </a:solidFill>
                <a:latin typeface="Georgia"/>
                <a:cs typeface="Georgia"/>
              </a:rPr>
              <a:t>even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Areas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1600" spc="1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Focus</a:t>
            </a:r>
            <a:endParaRPr sz="16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Community assessment can be covered by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District</a:t>
            </a:r>
            <a:r>
              <a:rPr sz="1600" spc="2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Grant</a:t>
            </a:r>
            <a:endParaRPr sz="16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58736" y="4563555"/>
            <a:ext cx="1950720" cy="538480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440"/>
              </a:spcBef>
            </a:pP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Reference:</a:t>
            </a:r>
            <a:endParaRPr sz="1400" dirty="0">
              <a:latin typeface="Georgia"/>
              <a:cs typeface="Georgia"/>
            </a:endParaRPr>
          </a:p>
          <a:p>
            <a:pPr marR="7620" algn="r">
              <a:lnSpc>
                <a:spcPct val="100000"/>
              </a:lnSpc>
              <a:spcBef>
                <a:spcPts val="335"/>
              </a:spcBef>
            </a:pPr>
            <a:r>
              <a:rPr sz="14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Needs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Assessment</a:t>
            </a:r>
            <a:r>
              <a:rPr sz="1400" u="sng" spc="-1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14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Form</a:t>
            </a:r>
            <a:endParaRPr sz="1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43592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Areas </a:t>
            </a:r>
            <a:r>
              <a:rPr sz="3600" spc="-5" dirty="0"/>
              <a:t>of </a:t>
            </a:r>
            <a:r>
              <a:rPr sz="3600" dirty="0"/>
              <a:t>Focus </a:t>
            </a:r>
            <a:r>
              <a:rPr sz="3600" spc="-5" dirty="0"/>
              <a:t>and</a:t>
            </a:r>
            <a:r>
              <a:rPr sz="3600" spc="-85" dirty="0"/>
              <a:t> </a:t>
            </a:r>
            <a:r>
              <a:rPr sz="3600" spc="-10" dirty="0"/>
              <a:t>Goals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061234"/>
            <a:ext cx="7225665" cy="2953373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Areas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of Focus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are </a:t>
            </a:r>
            <a:r>
              <a:rPr sz="28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  <a:cs typeface="Georgia"/>
              </a:rPr>
              <a:t>focused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 by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2800" spc="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trustees</a:t>
            </a:r>
            <a:endParaRPr sz="2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It’s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best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to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have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only one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Area </a:t>
            </a:r>
            <a:r>
              <a:rPr sz="2800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28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Focus</a:t>
            </a:r>
            <a:endParaRPr sz="2800" dirty="0">
              <a:latin typeface="Georgia"/>
              <a:cs typeface="Georgia"/>
            </a:endParaRPr>
          </a:p>
          <a:p>
            <a:pPr marL="269875" marR="5080" indent="-25781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Review</a:t>
            </a:r>
            <a:r>
              <a:rPr sz="2800" spc="-5" dirty="0">
                <a:solidFill>
                  <a:srgbClr val="0000FF"/>
                </a:solidFill>
                <a:latin typeface="Georgia"/>
                <a:cs typeface="Georgia"/>
              </a:rPr>
              <a:t>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Areas </a:t>
            </a:r>
            <a:r>
              <a:rPr sz="28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of Focus Policy </a:t>
            </a:r>
            <a:r>
              <a:rPr sz="2800" u="heavy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Statements</a:t>
            </a:r>
            <a:r>
              <a:rPr sz="2800" spc="-10" dirty="0">
                <a:solidFill>
                  <a:srgbClr val="0000FF"/>
                </a:solidFill>
                <a:latin typeface="Georgia"/>
                <a:cs typeface="Georgia"/>
                <a:hlinkClick r:id="rId2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for 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alignment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with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your</a:t>
            </a:r>
            <a:r>
              <a:rPr sz="28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project</a:t>
            </a:r>
            <a:endParaRPr sz="2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Pick specific goals </a:t>
            </a:r>
            <a:r>
              <a:rPr lang="en-US" sz="2800" spc="-5" dirty="0">
                <a:solidFill>
                  <a:srgbClr val="FFFFFF"/>
                </a:solidFill>
                <a:latin typeface="Georgia"/>
                <a:cs typeface="Georgia"/>
              </a:rPr>
              <a:t>that align with your project</a:t>
            </a:r>
            <a:endParaRPr sz="28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44692" y="4053332"/>
            <a:ext cx="2987040" cy="610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05964">
              <a:lnSpc>
                <a:spcPct val="120000"/>
              </a:lnSpc>
              <a:spcBef>
                <a:spcPts val="100"/>
              </a:spcBef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600" spc="-1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600" spc="-15" dirty="0">
                <a:solidFill>
                  <a:srgbClr val="FFFFFF"/>
                </a:solidFill>
                <a:latin typeface="Georgia"/>
                <a:cs typeface="Georgia"/>
              </a:rPr>
              <a:t>er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enc</a:t>
            </a:r>
            <a:r>
              <a:rPr sz="1600" spc="-1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:  </a:t>
            </a:r>
            <a:r>
              <a:rPr sz="16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Areas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of Focus Policy</a:t>
            </a:r>
            <a:r>
              <a:rPr sz="1600" u="sng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16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Statements</a:t>
            </a:r>
            <a:endParaRPr sz="16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679132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Rotary </a:t>
            </a:r>
            <a:r>
              <a:rPr sz="3200" spc="-10" dirty="0"/>
              <a:t>International’s </a:t>
            </a:r>
            <a:r>
              <a:rPr lang="en-US" sz="3200" spc="-10" dirty="0"/>
              <a:t>Seven</a:t>
            </a:r>
            <a:r>
              <a:rPr sz="3200" dirty="0"/>
              <a:t> Areas </a:t>
            </a:r>
            <a:r>
              <a:rPr sz="3200" spc="-5" dirty="0"/>
              <a:t>of</a:t>
            </a:r>
            <a:r>
              <a:rPr sz="3200" spc="-245" dirty="0"/>
              <a:t> </a:t>
            </a:r>
            <a:r>
              <a:rPr sz="3200" dirty="0"/>
              <a:t>Focus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061234"/>
            <a:ext cx="6672580" cy="3222677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70510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Peace and conflict</a:t>
            </a:r>
            <a:r>
              <a:rPr sz="2400" spc="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prevention/resolution</a:t>
            </a:r>
            <a:endParaRPr sz="24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70510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Disease prevention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400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treatment</a:t>
            </a:r>
            <a:endParaRPr sz="24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70510" algn="l"/>
              </a:tabLst>
            </a:pP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Water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400" spc="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sanitation</a:t>
            </a:r>
            <a:endParaRPr sz="24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70510" algn="l"/>
              </a:tabLst>
            </a:pP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Maternal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and child</a:t>
            </a:r>
            <a:r>
              <a:rPr sz="2400" spc="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health</a:t>
            </a:r>
            <a:endParaRPr sz="24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70510" algn="l"/>
              </a:tabLst>
            </a:pP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Basic education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400" spc="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literacy</a:t>
            </a:r>
            <a:endParaRPr sz="24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70510" algn="l"/>
              </a:tabLst>
            </a:pP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Economic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community</a:t>
            </a:r>
            <a:r>
              <a:rPr sz="2400" spc="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development</a:t>
            </a:r>
            <a:endParaRPr lang="en-US" sz="2400" spc="-5" dirty="0">
              <a:solidFill>
                <a:srgbClr val="FFFFFF"/>
              </a:solidFill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70510" algn="l"/>
              </a:tabLst>
            </a:pPr>
            <a:r>
              <a:rPr lang="en-US" sz="2400" spc="-5" dirty="0">
                <a:solidFill>
                  <a:srgbClr val="FFFFFF"/>
                </a:solidFill>
                <a:latin typeface="Georgia"/>
                <a:cs typeface="Georgia"/>
              </a:rPr>
              <a:t>Protecting the Environment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00124" y="1843277"/>
            <a:ext cx="694499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/>
              <a:t>What </a:t>
            </a:r>
            <a:r>
              <a:rPr spc="-5" dirty="0"/>
              <a:t>does it take to make</a:t>
            </a:r>
          </a:p>
          <a:p>
            <a:pPr algn="ctr">
              <a:lnSpc>
                <a:spcPct val="100000"/>
              </a:lnSpc>
            </a:pPr>
            <a:r>
              <a:rPr dirty="0"/>
              <a:t>a </a:t>
            </a:r>
            <a:r>
              <a:rPr spc="-10" dirty="0"/>
              <a:t>Global Grant become</a:t>
            </a:r>
            <a:r>
              <a:rPr spc="10" dirty="0"/>
              <a:t> </a:t>
            </a:r>
            <a:r>
              <a:rPr dirty="0"/>
              <a:t>reality?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6596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Example: </a:t>
            </a:r>
            <a:r>
              <a:rPr sz="3600" spc="-5" dirty="0"/>
              <a:t>Policy </a:t>
            </a:r>
            <a:r>
              <a:rPr sz="3600" dirty="0"/>
              <a:t>– </a:t>
            </a:r>
            <a:r>
              <a:rPr sz="3600" spc="-30" dirty="0"/>
              <a:t>Water </a:t>
            </a:r>
            <a:r>
              <a:rPr sz="3600" dirty="0"/>
              <a:t>and</a:t>
            </a:r>
            <a:r>
              <a:rPr sz="3600" spc="-70" dirty="0"/>
              <a:t> </a:t>
            </a:r>
            <a:r>
              <a:rPr sz="3600" dirty="0"/>
              <a:t>Sanitation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21258"/>
            <a:ext cx="8137525" cy="3496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Georgia"/>
                <a:cs typeface="Georgia"/>
              </a:rPr>
              <a:t>Area </a:t>
            </a:r>
            <a:r>
              <a:rPr sz="1800" b="1" dirty="0">
                <a:solidFill>
                  <a:srgbClr val="FFFFFF"/>
                </a:solidFill>
                <a:latin typeface="Georgia"/>
                <a:cs typeface="Georgia"/>
              </a:rPr>
              <a:t>of </a:t>
            </a:r>
            <a:r>
              <a:rPr sz="1800" b="1" spc="-5" dirty="0">
                <a:solidFill>
                  <a:srgbClr val="FFFFFF"/>
                </a:solidFill>
                <a:latin typeface="Georgia"/>
                <a:cs typeface="Georgia"/>
              </a:rPr>
              <a:t>Focus </a:t>
            </a:r>
            <a:r>
              <a:rPr sz="1800" b="1" dirty="0">
                <a:solidFill>
                  <a:srgbClr val="FFFFFF"/>
                </a:solidFill>
                <a:latin typeface="Georgia"/>
                <a:cs typeface="Georgia"/>
              </a:rPr>
              <a:t>Statement of </a:t>
            </a:r>
            <a:r>
              <a:rPr sz="1800" b="1" spc="-5" dirty="0">
                <a:solidFill>
                  <a:srgbClr val="FFFFFF"/>
                </a:solidFill>
                <a:latin typeface="Georgia"/>
                <a:cs typeface="Georgia"/>
              </a:rPr>
              <a:t>Purpose </a:t>
            </a:r>
            <a:r>
              <a:rPr sz="1800" b="1" spc="-1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1800" b="1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Georgia"/>
                <a:cs typeface="Georgia"/>
              </a:rPr>
              <a:t>Goals</a:t>
            </a:r>
            <a:endParaRPr sz="1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5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TRF enables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Rotarians to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ensure communities’ sustainable</a:t>
            </a:r>
            <a:r>
              <a:rPr sz="1600" spc="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access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to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water,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sanitation, and</a:t>
            </a:r>
            <a:endParaRPr sz="16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hygiene</a:t>
            </a:r>
            <a:r>
              <a:rPr sz="1600" spc="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by:</a:t>
            </a:r>
            <a:endParaRPr sz="16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Facilitating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universal and equitable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access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to safe and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affordable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drinking</a:t>
            </a:r>
            <a:r>
              <a:rPr sz="1600" spc="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water</a:t>
            </a:r>
            <a:endParaRPr sz="1600" dirty="0">
              <a:latin typeface="Georgia"/>
              <a:cs typeface="Georgia"/>
            </a:endParaRPr>
          </a:p>
          <a:p>
            <a:pPr marL="355600" marR="439420" indent="-34290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Improving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water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quality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by protecting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and maintaining surface- and groundwater 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resources, reducing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pollution and contaminants, and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promoting wastewater</a:t>
            </a:r>
            <a:r>
              <a:rPr sz="1600" spc="3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reuse</a:t>
            </a:r>
            <a:endParaRPr sz="16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Facilitating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universal and equitable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access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to improved sanitation and</a:t>
            </a:r>
            <a:r>
              <a:rPr sz="1600" spc="3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waste</a:t>
            </a:r>
            <a:endParaRPr sz="1600" dirty="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management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services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in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order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to achieve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open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defecation-free</a:t>
            </a:r>
            <a:r>
              <a:rPr sz="1600" spc="2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communities</a:t>
            </a:r>
            <a:endParaRPr sz="1600" dirty="0">
              <a:latin typeface="Georgia"/>
              <a:cs typeface="Georgia"/>
            </a:endParaRPr>
          </a:p>
          <a:p>
            <a:pPr marL="355600" marR="118110" indent="-342900">
              <a:lnSpc>
                <a:spcPct val="100000"/>
              </a:lnSpc>
              <a:spcBef>
                <a:spcPts val="385"/>
              </a:spcBef>
              <a:buAutoNum type="arabicPeriod" startAt="4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Improving community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hygiene knowledge,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behaviors, and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practices that help prevent  the spread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1600" spc="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disease</a:t>
            </a:r>
            <a:endParaRPr sz="1600" dirty="0">
              <a:latin typeface="Georgia"/>
              <a:cs typeface="Georgia"/>
            </a:endParaRPr>
          </a:p>
          <a:p>
            <a:pPr marL="355600" indent="-342900">
              <a:lnSpc>
                <a:spcPct val="100000"/>
              </a:lnSpc>
              <a:spcBef>
                <a:spcPts val="385"/>
              </a:spcBef>
              <a:buAutoNum type="arabicPeriod" startAt="4"/>
              <a:tabLst>
                <a:tab pos="354965" algn="l"/>
                <a:tab pos="355600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Strengthening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capacity of governments, institutions, and communities to</a:t>
            </a:r>
            <a:r>
              <a:rPr sz="1600" spc="29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develop,</a:t>
            </a:r>
            <a:endParaRPr sz="1600" dirty="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finance,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manage, and maintain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sustainable water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and sanitation</a:t>
            </a:r>
            <a:r>
              <a:rPr sz="1600" spc="3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services</a:t>
            </a:r>
            <a:endParaRPr sz="16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34874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Steps </a:t>
            </a:r>
            <a:r>
              <a:rPr sz="3600" spc="-5" dirty="0"/>
              <a:t>of the</a:t>
            </a:r>
            <a:r>
              <a:rPr sz="3600" spc="-85" dirty="0"/>
              <a:t> </a:t>
            </a:r>
            <a:r>
              <a:rPr sz="3600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004636"/>
            <a:ext cx="6506209" cy="304355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5"/>
              </a:spcBef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You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can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take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these steps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in any</a:t>
            </a:r>
            <a:r>
              <a:rPr sz="2250" spc="-10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order</a:t>
            </a:r>
            <a:endParaRPr sz="2250" dirty="0">
              <a:latin typeface="Georgia"/>
              <a:cs typeface="Georgia"/>
            </a:endParaRPr>
          </a:p>
          <a:p>
            <a:pPr marL="570230" indent="-215265">
              <a:lnSpc>
                <a:spcPct val="100000"/>
              </a:lnSpc>
              <a:spcBef>
                <a:spcPts val="470"/>
              </a:spcBef>
              <a:buFont typeface="Arial"/>
              <a:buChar char="–"/>
              <a:tabLst>
                <a:tab pos="570865" algn="l"/>
              </a:tabLst>
            </a:pP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Location</a:t>
            </a:r>
            <a:endParaRPr sz="1950" dirty="0">
              <a:latin typeface="Georgia"/>
              <a:cs typeface="Georgia"/>
            </a:endParaRPr>
          </a:p>
          <a:p>
            <a:pPr marL="570230" indent="-215265">
              <a:lnSpc>
                <a:spcPct val="100000"/>
              </a:lnSpc>
              <a:spcBef>
                <a:spcPts val="465"/>
              </a:spcBef>
              <a:buFont typeface="Arial"/>
              <a:buChar char="–"/>
              <a:tabLst>
                <a:tab pos="570865" algn="l"/>
              </a:tabLst>
            </a:pPr>
            <a:r>
              <a:rPr sz="1950" spc="-5" dirty="0">
                <a:solidFill>
                  <a:srgbClr val="FFFFFF"/>
                </a:solidFill>
                <a:latin typeface="Georgia"/>
                <a:cs typeface="Georgia"/>
              </a:rPr>
              <a:t>Partner</a:t>
            </a:r>
            <a:endParaRPr sz="1950" dirty="0">
              <a:latin typeface="Georgia"/>
              <a:cs typeface="Georgia"/>
            </a:endParaRPr>
          </a:p>
          <a:p>
            <a:pPr marL="570230" indent="-215265">
              <a:lnSpc>
                <a:spcPct val="100000"/>
              </a:lnSpc>
              <a:spcBef>
                <a:spcPts val="470"/>
              </a:spcBef>
              <a:buFont typeface="Arial"/>
              <a:buChar char="–"/>
              <a:tabLst>
                <a:tab pos="570865" algn="l"/>
              </a:tabLst>
            </a:pP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Beneficiaries and</a:t>
            </a:r>
            <a:r>
              <a:rPr sz="195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Needs</a:t>
            </a:r>
            <a:endParaRPr sz="1950" dirty="0">
              <a:latin typeface="Georgia"/>
              <a:cs typeface="Georgia"/>
            </a:endParaRPr>
          </a:p>
          <a:p>
            <a:pPr marL="570230" indent="-215265">
              <a:lnSpc>
                <a:spcPct val="100000"/>
              </a:lnSpc>
              <a:spcBef>
                <a:spcPts val="470"/>
              </a:spcBef>
              <a:buFont typeface="Arial"/>
              <a:buChar char="–"/>
              <a:tabLst>
                <a:tab pos="570865" algn="l"/>
              </a:tabLst>
            </a:pP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Project</a:t>
            </a:r>
            <a:r>
              <a:rPr sz="195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950" spc="-5" dirty="0">
                <a:solidFill>
                  <a:srgbClr val="FFFFFF"/>
                </a:solidFill>
                <a:latin typeface="Georgia"/>
                <a:cs typeface="Georgia"/>
              </a:rPr>
              <a:t>Selection</a:t>
            </a:r>
            <a:endParaRPr sz="1950" dirty="0">
              <a:latin typeface="Georgia"/>
              <a:cs typeface="Georgia"/>
            </a:endParaRPr>
          </a:p>
          <a:p>
            <a:pPr marL="570230" indent="-215265">
              <a:lnSpc>
                <a:spcPct val="100000"/>
              </a:lnSpc>
              <a:spcBef>
                <a:spcPts val="470"/>
              </a:spcBef>
              <a:buFont typeface="Arial"/>
              <a:buChar char="–"/>
              <a:tabLst>
                <a:tab pos="570865" algn="l"/>
              </a:tabLst>
            </a:pP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Area of Focus and</a:t>
            </a:r>
            <a:r>
              <a:rPr sz="195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950" spc="-5" dirty="0">
                <a:solidFill>
                  <a:srgbClr val="FFFFFF"/>
                </a:solidFill>
                <a:latin typeface="Georgia"/>
                <a:cs typeface="Georgia"/>
              </a:rPr>
              <a:t>Goals</a:t>
            </a:r>
            <a:endParaRPr sz="195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Review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these steps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as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you</a:t>
            </a:r>
            <a:r>
              <a:rPr sz="225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go</a:t>
            </a:r>
            <a:endParaRPr sz="225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Review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them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again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when you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have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them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all in</a:t>
            </a:r>
            <a:r>
              <a:rPr sz="225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place</a:t>
            </a:r>
            <a:endParaRPr sz="225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803" y="264109"/>
            <a:ext cx="50907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Define </a:t>
            </a:r>
            <a:r>
              <a:rPr sz="3600" spc="-5" dirty="0"/>
              <a:t>your </a:t>
            </a:r>
            <a:r>
              <a:rPr sz="3600" dirty="0"/>
              <a:t>Project –</a:t>
            </a:r>
            <a:r>
              <a:rPr sz="3600" spc="-110" dirty="0"/>
              <a:t> </a:t>
            </a:r>
            <a:r>
              <a:rPr sz="3600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38529"/>
            <a:ext cx="7959725" cy="3127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Combine the work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so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far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into a 2-sentence</a:t>
            </a:r>
            <a:r>
              <a:rPr sz="2250" spc="-1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summary</a:t>
            </a:r>
            <a:endParaRPr sz="225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95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Example:</a:t>
            </a:r>
            <a:endParaRPr sz="2250" dirty="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540"/>
              </a:spcBef>
              <a:tabLst>
                <a:tab pos="6308725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“The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Rotary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clubs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of Cleveland, TN,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USA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and LaPaz, Honduras 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will partner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to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provide potable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water to the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high school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and 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surrounding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community in Lejamani,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Honduras.	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By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providing 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bore hole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well, pump and water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tank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on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the school property; 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plus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hygiene training,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they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will serve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about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4000 people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who  do not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have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access to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potable</a:t>
            </a:r>
            <a:r>
              <a:rPr sz="2250" spc="-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water.”</a:t>
            </a:r>
            <a:endParaRPr sz="225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50463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Defining </a:t>
            </a:r>
            <a:r>
              <a:rPr sz="3600" spc="-5" dirty="0"/>
              <a:t>your </a:t>
            </a:r>
            <a:r>
              <a:rPr sz="3600" dirty="0"/>
              <a:t>Project</a:t>
            </a:r>
            <a:r>
              <a:rPr sz="3600" spc="-120" dirty="0"/>
              <a:t> </a:t>
            </a:r>
            <a:r>
              <a:rPr sz="3600" dirty="0"/>
              <a:t>Exercise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4616" y="1061234"/>
            <a:ext cx="7679055" cy="198882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What’s your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dream</a:t>
            </a:r>
            <a:r>
              <a:rPr sz="2800" spc="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project?</a:t>
            </a:r>
            <a:endParaRPr sz="2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Write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summary</a:t>
            </a:r>
            <a:r>
              <a:rPr sz="2800" spc="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statement.</a:t>
            </a:r>
            <a:endParaRPr sz="2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70510" algn="l"/>
              </a:tabLst>
            </a:pP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Include all 5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steps;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make up </a:t>
            </a:r>
            <a:r>
              <a:rPr sz="2800" spc="-10" dirty="0">
                <a:solidFill>
                  <a:srgbClr val="FFFFFF"/>
                </a:solidFill>
                <a:latin typeface="Georgia"/>
                <a:cs typeface="Georgia"/>
              </a:rPr>
              <a:t>the parts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you</a:t>
            </a:r>
            <a:r>
              <a:rPr sz="2800" spc="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don’t</a:t>
            </a:r>
            <a:endParaRPr sz="2800" dirty="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Georgia"/>
                <a:cs typeface="Georgia"/>
              </a:rPr>
              <a:t>know yet.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Completing </a:t>
            </a:r>
            <a:r>
              <a:rPr dirty="0"/>
              <a:t>a </a:t>
            </a:r>
            <a:r>
              <a:rPr spc="-5" dirty="0"/>
              <a:t>Global Grant</a:t>
            </a:r>
            <a:r>
              <a:rPr spc="-260" dirty="0"/>
              <a:t> </a:t>
            </a:r>
            <a:r>
              <a:rPr dirty="0"/>
              <a:t>Application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48552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Can </a:t>
            </a:r>
            <a:r>
              <a:rPr sz="3600" spc="-5" dirty="0"/>
              <a:t>be Overwhelming at</a:t>
            </a:r>
            <a:r>
              <a:rPr sz="3600" spc="-114" dirty="0"/>
              <a:t> </a:t>
            </a:r>
            <a:r>
              <a:rPr sz="3600" spc="-5" dirty="0"/>
              <a:t>first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5103767" y="921619"/>
            <a:ext cx="3356610" cy="1964055"/>
          </a:xfrm>
          <a:custGeom>
            <a:avLst/>
            <a:gdLst/>
            <a:ahLst/>
            <a:cxnLst/>
            <a:rect l="l" t="t" r="r" b="b"/>
            <a:pathLst>
              <a:path w="3356609" h="1964055">
                <a:moveTo>
                  <a:pt x="2152678" y="1777638"/>
                </a:moveTo>
                <a:lnTo>
                  <a:pt x="1281411" y="1777638"/>
                </a:lnTo>
                <a:lnTo>
                  <a:pt x="1312277" y="1810825"/>
                </a:lnTo>
                <a:lnTo>
                  <a:pt x="1346870" y="1841251"/>
                </a:lnTo>
                <a:lnTo>
                  <a:pt x="1384891" y="1868735"/>
                </a:lnTo>
                <a:lnTo>
                  <a:pt x="1426040" y="1893098"/>
                </a:lnTo>
                <a:lnTo>
                  <a:pt x="1470017" y="1914159"/>
                </a:lnTo>
                <a:lnTo>
                  <a:pt x="1516523" y="1931740"/>
                </a:lnTo>
                <a:lnTo>
                  <a:pt x="1565256" y="1945659"/>
                </a:lnTo>
                <a:lnTo>
                  <a:pt x="1614253" y="1955517"/>
                </a:lnTo>
                <a:lnTo>
                  <a:pt x="1663299" y="1961503"/>
                </a:lnTo>
                <a:lnTo>
                  <a:pt x="1712122" y="1963734"/>
                </a:lnTo>
                <a:lnTo>
                  <a:pt x="1760448" y="1962327"/>
                </a:lnTo>
                <a:lnTo>
                  <a:pt x="1808001" y="1957400"/>
                </a:lnTo>
                <a:lnTo>
                  <a:pt x="1854508" y="1949068"/>
                </a:lnTo>
                <a:lnTo>
                  <a:pt x="1899695" y="1937449"/>
                </a:lnTo>
                <a:lnTo>
                  <a:pt x="1943288" y="1922661"/>
                </a:lnTo>
                <a:lnTo>
                  <a:pt x="1985013" y="1904821"/>
                </a:lnTo>
                <a:lnTo>
                  <a:pt x="2024596" y="1884045"/>
                </a:lnTo>
                <a:lnTo>
                  <a:pt x="2061762" y="1860451"/>
                </a:lnTo>
                <a:lnTo>
                  <a:pt x="2096238" y="1834155"/>
                </a:lnTo>
                <a:lnTo>
                  <a:pt x="2127750" y="1805276"/>
                </a:lnTo>
                <a:lnTo>
                  <a:pt x="2152678" y="1777638"/>
                </a:lnTo>
                <a:close/>
              </a:path>
              <a:path w="3356609" h="1964055">
                <a:moveTo>
                  <a:pt x="2785783" y="1605172"/>
                </a:moveTo>
                <a:lnTo>
                  <a:pt x="452863" y="1605172"/>
                </a:lnTo>
                <a:lnTo>
                  <a:pt x="455022" y="1608093"/>
                </a:lnTo>
                <a:lnTo>
                  <a:pt x="457054" y="1611014"/>
                </a:lnTo>
                <a:lnTo>
                  <a:pt x="487744" y="1648338"/>
                </a:lnTo>
                <a:lnTo>
                  <a:pt x="519310" y="1680267"/>
                </a:lnTo>
                <a:lnTo>
                  <a:pt x="553666" y="1709546"/>
                </a:lnTo>
                <a:lnTo>
                  <a:pt x="590563" y="1736126"/>
                </a:lnTo>
                <a:lnTo>
                  <a:pt x="629757" y="1759958"/>
                </a:lnTo>
                <a:lnTo>
                  <a:pt x="671000" y="1780993"/>
                </a:lnTo>
                <a:lnTo>
                  <a:pt x="714045" y="1799182"/>
                </a:lnTo>
                <a:lnTo>
                  <a:pt x="758646" y="1814477"/>
                </a:lnTo>
                <a:lnTo>
                  <a:pt x="804557" y="1826827"/>
                </a:lnTo>
                <a:lnTo>
                  <a:pt x="851530" y="1836185"/>
                </a:lnTo>
                <a:lnTo>
                  <a:pt x="899319" y="1842500"/>
                </a:lnTo>
                <a:lnTo>
                  <a:pt x="947677" y="1845725"/>
                </a:lnTo>
                <a:lnTo>
                  <a:pt x="996358" y="1845810"/>
                </a:lnTo>
                <a:lnTo>
                  <a:pt x="1045116" y="1842706"/>
                </a:lnTo>
                <a:lnTo>
                  <a:pt x="1093702" y="1836364"/>
                </a:lnTo>
                <a:lnTo>
                  <a:pt x="1141872" y="1826735"/>
                </a:lnTo>
                <a:lnTo>
                  <a:pt x="1189378" y="1813771"/>
                </a:lnTo>
                <a:lnTo>
                  <a:pt x="1235973" y="1797421"/>
                </a:lnTo>
                <a:lnTo>
                  <a:pt x="1281411" y="1777638"/>
                </a:lnTo>
                <a:lnTo>
                  <a:pt x="2152678" y="1777638"/>
                </a:lnTo>
                <a:lnTo>
                  <a:pt x="2156023" y="1773930"/>
                </a:lnTo>
                <a:lnTo>
                  <a:pt x="2180784" y="1740233"/>
                </a:lnTo>
                <a:lnTo>
                  <a:pt x="2201758" y="1704304"/>
                </a:lnTo>
                <a:lnTo>
                  <a:pt x="2218671" y="1666259"/>
                </a:lnTo>
                <a:lnTo>
                  <a:pt x="2694217" y="1666259"/>
                </a:lnTo>
                <a:lnTo>
                  <a:pt x="2734434" y="1643710"/>
                </a:lnTo>
                <a:lnTo>
                  <a:pt x="2771359" y="1617777"/>
                </a:lnTo>
                <a:lnTo>
                  <a:pt x="2785783" y="1605172"/>
                </a:lnTo>
                <a:close/>
              </a:path>
              <a:path w="3356609" h="1964055">
                <a:moveTo>
                  <a:pt x="2694217" y="1666259"/>
                </a:moveTo>
                <a:lnTo>
                  <a:pt x="2218671" y="1666259"/>
                </a:lnTo>
                <a:lnTo>
                  <a:pt x="2262034" y="1685261"/>
                </a:lnTo>
                <a:lnTo>
                  <a:pt x="2307561" y="1700289"/>
                </a:lnTo>
                <a:lnTo>
                  <a:pt x="2354825" y="1711238"/>
                </a:lnTo>
                <a:lnTo>
                  <a:pt x="2403400" y="1718006"/>
                </a:lnTo>
                <a:lnTo>
                  <a:pt x="2452859" y="1720488"/>
                </a:lnTo>
                <a:lnTo>
                  <a:pt x="2505233" y="1718406"/>
                </a:lnTo>
                <a:lnTo>
                  <a:pt x="2555882" y="1711683"/>
                </a:lnTo>
                <a:lnTo>
                  <a:pt x="2604467" y="1700586"/>
                </a:lnTo>
                <a:lnTo>
                  <a:pt x="2650647" y="1685381"/>
                </a:lnTo>
                <a:lnTo>
                  <a:pt x="2694083" y="1666334"/>
                </a:lnTo>
                <a:lnTo>
                  <a:pt x="2694217" y="1666259"/>
                </a:lnTo>
                <a:close/>
              </a:path>
              <a:path w="3356609" h="1964055">
                <a:moveTo>
                  <a:pt x="803597" y="172946"/>
                </a:moveTo>
                <a:lnTo>
                  <a:pt x="753726" y="176422"/>
                </a:lnTo>
                <a:lnTo>
                  <a:pt x="701001" y="184318"/>
                </a:lnTo>
                <a:lnTo>
                  <a:pt x="650514" y="196181"/>
                </a:lnTo>
                <a:lnTo>
                  <a:pt x="602490" y="211774"/>
                </a:lnTo>
                <a:lnTo>
                  <a:pt x="557156" y="230861"/>
                </a:lnTo>
                <a:lnTo>
                  <a:pt x="514736" y="253207"/>
                </a:lnTo>
                <a:lnTo>
                  <a:pt x="475457" y="278573"/>
                </a:lnTo>
                <a:lnTo>
                  <a:pt x="439544" y="306725"/>
                </a:lnTo>
                <a:lnTo>
                  <a:pt x="407222" y="337426"/>
                </a:lnTo>
                <a:lnTo>
                  <a:pt x="378719" y="370440"/>
                </a:lnTo>
                <a:lnTo>
                  <a:pt x="354258" y="405531"/>
                </a:lnTo>
                <a:lnTo>
                  <a:pt x="334066" y="442461"/>
                </a:lnTo>
                <a:lnTo>
                  <a:pt x="318368" y="480996"/>
                </a:lnTo>
                <a:lnTo>
                  <a:pt x="307391" y="520898"/>
                </a:lnTo>
                <a:lnTo>
                  <a:pt x="301359" y="561932"/>
                </a:lnTo>
                <a:lnTo>
                  <a:pt x="300498" y="603861"/>
                </a:lnTo>
                <a:lnTo>
                  <a:pt x="305035" y="646449"/>
                </a:lnTo>
                <a:lnTo>
                  <a:pt x="302241" y="652545"/>
                </a:lnTo>
                <a:lnTo>
                  <a:pt x="249936" y="660274"/>
                </a:lnTo>
                <a:lnTo>
                  <a:pt x="200373" y="674290"/>
                </a:lnTo>
                <a:lnTo>
                  <a:pt x="154365" y="694169"/>
                </a:lnTo>
                <a:lnTo>
                  <a:pt x="112729" y="719488"/>
                </a:lnTo>
                <a:lnTo>
                  <a:pt x="76278" y="749824"/>
                </a:lnTo>
                <a:lnTo>
                  <a:pt x="45828" y="784752"/>
                </a:lnTo>
                <a:lnTo>
                  <a:pt x="21997" y="824360"/>
                </a:lnTo>
                <a:lnTo>
                  <a:pt x="6804" y="865409"/>
                </a:lnTo>
                <a:lnTo>
                  <a:pt x="0" y="907140"/>
                </a:lnTo>
                <a:lnTo>
                  <a:pt x="1337" y="948791"/>
                </a:lnTo>
                <a:lnTo>
                  <a:pt x="10570" y="989603"/>
                </a:lnTo>
                <a:lnTo>
                  <a:pt x="27449" y="1028815"/>
                </a:lnTo>
                <a:lnTo>
                  <a:pt x="51727" y="1065665"/>
                </a:lnTo>
                <a:lnTo>
                  <a:pt x="83156" y="1099395"/>
                </a:lnTo>
                <a:lnTo>
                  <a:pt x="121489" y="1129243"/>
                </a:lnTo>
                <a:lnTo>
                  <a:pt x="166478" y="1154449"/>
                </a:lnTo>
                <a:lnTo>
                  <a:pt x="129958" y="1191453"/>
                </a:lnTo>
                <a:lnTo>
                  <a:pt x="102368" y="1232456"/>
                </a:lnTo>
                <a:lnTo>
                  <a:pt x="84136" y="1276457"/>
                </a:lnTo>
                <a:lnTo>
                  <a:pt x="75688" y="1322459"/>
                </a:lnTo>
                <a:lnTo>
                  <a:pt x="77451" y="1369460"/>
                </a:lnTo>
                <a:lnTo>
                  <a:pt x="86907" y="1408604"/>
                </a:lnTo>
                <a:lnTo>
                  <a:pt x="103043" y="1445300"/>
                </a:lnTo>
                <a:lnTo>
                  <a:pt x="125277" y="1479181"/>
                </a:lnTo>
                <a:lnTo>
                  <a:pt x="153026" y="1509884"/>
                </a:lnTo>
                <a:lnTo>
                  <a:pt x="185710" y="1537044"/>
                </a:lnTo>
                <a:lnTo>
                  <a:pt x="222747" y="1560296"/>
                </a:lnTo>
                <a:lnTo>
                  <a:pt x="263555" y="1579275"/>
                </a:lnTo>
                <a:lnTo>
                  <a:pt x="307552" y="1593617"/>
                </a:lnTo>
                <a:lnTo>
                  <a:pt x="354157" y="1602957"/>
                </a:lnTo>
                <a:lnTo>
                  <a:pt x="402788" y="1606930"/>
                </a:lnTo>
                <a:lnTo>
                  <a:pt x="452863" y="1605172"/>
                </a:lnTo>
                <a:lnTo>
                  <a:pt x="2785783" y="1605172"/>
                </a:lnTo>
                <a:lnTo>
                  <a:pt x="2833574" y="1557043"/>
                </a:lnTo>
                <a:lnTo>
                  <a:pt x="2858183" y="1522775"/>
                </a:lnTo>
                <a:lnTo>
                  <a:pt x="2878007" y="1486261"/>
                </a:lnTo>
                <a:lnTo>
                  <a:pt x="2892704" y="1447768"/>
                </a:lnTo>
                <a:lnTo>
                  <a:pt x="2901935" y="1407560"/>
                </a:lnTo>
                <a:lnTo>
                  <a:pt x="2905360" y="1365904"/>
                </a:lnTo>
                <a:lnTo>
                  <a:pt x="2958436" y="1357637"/>
                </a:lnTo>
                <a:lnTo>
                  <a:pt x="3009957" y="1345121"/>
                </a:lnTo>
                <a:lnTo>
                  <a:pt x="3059528" y="1328496"/>
                </a:lnTo>
                <a:lnTo>
                  <a:pt x="3106752" y="1307903"/>
                </a:lnTo>
                <a:lnTo>
                  <a:pt x="3151232" y="1283481"/>
                </a:lnTo>
                <a:lnTo>
                  <a:pt x="3192228" y="1255668"/>
                </a:lnTo>
                <a:lnTo>
                  <a:pt x="3228790" y="1225290"/>
                </a:lnTo>
                <a:lnTo>
                  <a:pt x="3260871" y="1192642"/>
                </a:lnTo>
                <a:lnTo>
                  <a:pt x="3288422" y="1158019"/>
                </a:lnTo>
                <a:lnTo>
                  <a:pt x="3311394" y="1121717"/>
                </a:lnTo>
                <a:lnTo>
                  <a:pt x="3329739" y="1084030"/>
                </a:lnTo>
                <a:lnTo>
                  <a:pt x="3343408" y="1045254"/>
                </a:lnTo>
                <a:lnTo>
                  <a:pt x="3352352" y="1005684"/>
                </a:lnTo>
                <a:lnTo>
                  <a:pt x="3356524" y="965616"/>
                </a:lnTo>
                <a:lnTo>
                  <a:pt x="3355874" y="925345"/>
                </a:lnTo>
                <a:lnTo>
                  <a:pt x="3350355" y="885165"/>
                </a:lnTo>
                <a:lnTo>
                  <a:pt x="3339916" y="845373"/>
                </a:lnTo>
                <a:lnTo>
                  <a:pt x="3324511" y="806263"/>
                </a:lnTo>
                <a:lnTo>
                  <a:pt x="3304090" y="768130"/>
                </a:lnTo>
                <a:lnTo>
                  <a:pt x="3278604" y="731271"/>
                </a:lnTo>
                <a:lnTo>
                  <a:pt x="3248006" y="695979"/>
                </a:lnTo>
                <a:lnTo>
                  <a:pt x="3253410" y="685335"/>
                </a:lnTo>
                <a:lnTo>
                  <a:pt x="3277460" y="611889"/>
                </a:lnTo>
                <a:lnTo>
                  <a:pt x="3281510" y="571414"/>
                </a:lnTo>
                <a:lnTo>
                  <a:pt x="3279351" y="531502"/>
                </a:lnTo>
                <a:lnTo>
                  <a:pt x="3271256" y="492531"/>
                </a:lnTo>
                <a:lnTo>
                  <a:pt x="3257500" y="454882"/>
                </a:lnTo>
                <a:lnTo>
                  <a:pt x="3238354" y="418936"/>
                </a:lnTo>
                <a:lnTo>
                  <a:pt x="3214091" y="385072"/>
                </a:lnTo>
                <a:lnTo>
                  <a:pt x="3184985" y="353671"/>
                </a:lnTo>
                <a:lnTo>
                  <a:pt x="3151308" y="325112"/>
                </a:lnTo>
                <a:lnTo>
                  <a:pt x="3113333" y="299776"/>
                </a:lnTo>
                <a:lnTo>
                  <a:pt x="3071334" y="278044"/>
                </a:lnTo>
                <a:lnTo>
                  <a:pt x="3025583" y="260294"/>
                </a:lnTo>
                <a:lnTo>
                  <a:pt x="2976353" y="246907"/>
                </a:lnTo>
                <a:lnTo>
                  <a:pt x="2970532" y="229889"/>
                </a:lnTo>
                <a:lnTo>
                  <a:pt x="1089387" y="229889"/>
                </a:lnTo>
                <a:lnTo>
                  <a:pt x="1045021" y="211392"/>
                </a:lnTo>
                <a:lnTo>
                  <a:pt x="998905" y="196429"/>
                </a:lnTo>
                <a:lnTo>
                  <a:pt x="951371" y="185052"/>
                </a:lnTo>
                <a:lnTo>
                  <a:pt x="902753" y="177312"/>
                </a:lnTo>
                <a:lnTo>
                  <a:pt x="853384" y="173259"/>
                </a:lnTo>
                <a:lnTo>
                  <a:pt x="803597" y="172946"/>
                </a:lnTo>
                <a:close/>
              </a:path>
              <a:path w="3356609" h="1964055">
                <a:moveTo>
                  <a:pt x="1454458" y="54553"/>
                </a:moveTo>
                <a:lnTo>
                  <a:pt x="1405419" y="56950"/>
                </a:lnTo>
                <a:lnTo>
                  <a:pt x="1357276" y="63918"/>
                </a:lnTo>
                <a:lnTo>
                  <a:pt x="1310552" y="75328"/>
                </a:lnTo>
                <a:lnTo>
                  <a:pt x="1265772" y="91052"/>
                </a:lnTo>
                <a:lnTo>
                  <a:pt x="1223460" y="110961"/>
                </a:lnTo>
                <a:lnTo>
                  <a:pt x="1184142" y="134928"/>
                </a:lnTo>
                <a:lnTo>
                  <a:pt x="1148340" y="162824"/>
                </a:lnTo>
                <a:lnTo>
                  <a:pt x="1116581" y="194520"/>
                </a:lnTo>
                <a:lnTo>
                  <a:pt x="1089387" y="229889"/>
                </a:lnTo>
                <a:lnTo>
                  <a:pt x="2970532" y="229889"/>
                </a:lnTo>
                <a:lnTo>
                  <a:pt x="2959256" y="196927"/>
                </a:lnTo>
                <a:lnTo>
                  <a:pt x="2931871" y="150339"/>
                </a:lnTo>
                <a:lnTo>
                  <a:pt x="2931134" y="149498"/>
                </a:lnTo>
                <a:lnTo>
                  <a:pt x="1745215" y="149498"/>
                </a:lnTo>
                <a:lnTo>
                  <a:pt x="1723157" y="133367"/>
                </a:lnTo>
                <a:lnTo>
                  <a:pt x="1674992" y="105153"/>
                </a:lnTo>
                <a:lnTo>
                  <a:pt x="1601701" y="76068"/>
                </a:lnTo>
                <a:lnTo>
                  <a:pt x="1553123" y="63984"/>
                </a:lnTo>
                <a:lnTo>
                  <a:pt x="1503867" y="56855"/>
                </a:lnTo>
                <a:lnTo>
                  <a:pt x="1454458" y="54553"/>
                </a:lnTo>
                <a:close/>
              </a:path>
              <a:path w="3356609" h="1964055">
                <a:moveTo>
                  <a:pt x="2057784" y="0"/>
                </a:moveTo>
                <a:lnTo>
                  <a:pt x="2010209" y="1657"/>
                </a:lnTo>
                <a:lnTo>
                  <a:pt x="1963658" y="8554"/>
                </a:lnTo>
                <a:lnTo>
                  <a:pt x="1918833" y="20505"/>
                </a:lnTo>
                <a:lnTo>
                  <a:pt x="1876438" y="37321"/>
                </a:lnTo>
                <a:lnTo>
                  <a:pt x="1837175" y="58815"/>
                </a:lnTo>
                <a:lnTo>
                  <a:pt x="1801749" y="84801"/>
                </a:lnTo>
                <a:lnTo>
                  <a:pt x="1770861" y="115091"/>
                </a:lnTo>
                <a:lnTo>
                  <a:pt x="1745215" y="149498"/>
                </a:lnTo>
                <a:lnTo>
                  <a:pt x="2931134" y="149498"/>
                </a:lnTo>
                <a:lnTo>
                  <a:pt x="2894914" y="108158"/>
                </a:lnTo>
                <a:lnTo>
                  <a:pt x="2892622" y="106318"/>
                </a:lnTo>
                <a:lnTo>
                  <a:pt x="2317731" y="106318"/>
                </a:lnTo>
                <a:lnTo>
                  <a:pt x="2292561" y="82847"/>
                </a:lnTo>
                <a:lnTo>
                  <a:pt x="2233221" y="43667"/>
                </a:lnTo>
                <a:lnTo>
                  <a:pt x="2153193" y="13154"/>
                </a:lnTo>
                <a:lnTo>
                  <a:pt x="2105680" y="3769"/>
                </a:lnTo>
                <a:lnTo>
                  <a:pt x="2057784" y="0"/>
                </a:lnTo>
                <a:close/>
              </a:path>
              <a:path w="3356609" h="1964055">
                <a:moveTo>
                  <a:pt x="2622543" y="693"/>
                </a:moveTo>
                <a:lnTo>
                  <a:pt x="2574319" y="1416"/>
                </a:lnTo>
                <a:lnTo>
                  <a:pt x="2526599" y="6997"/>
                </a:lnTo>
                <a:lnTo>
                  <a:pt x="2480018" y="17395"/>
                </a:lnTo>
                <a:lnTo>
                  <a:pt x="2435208" y="32567"/>
                </a:lnTo>
                <a:lnTo>
                  <a:pt x="2392802" y="52472"/>
                </a:lnTo>
                <a:lnTo>
                  <a:pt x="2353432" y="77070"/>
                </a:lnTo>
                <a:lnTo>
                  <a:pt x="2317731" y="106318"/>
                </a:lnTo>
                <a:lnTo>
                  <a:pt x="2892622" y="106318"/>
                </a:lnTo>
                <a:lnTo>
                  <a:pt x="2849099" y="71393"/>
                </a:lnTo>
                <a:lnTo>
                  <a:pt x="2807840" y="47206"/>
                </a:lnTo>
                <a:lnTo>
                  <a:pt x="2763921" y="28084"/>
                </a:lnTo>
                <a:lnTo>
                  <a:pt x="2717978" y="13985"/>
                </a:lnTo>
                <a:lnTo>
                  <a:pt x="2670641" y="4869"/>
                </a:lnTo>
                <a:lnTo>
                  <a:pt x="2622543" y="693"/>
                </a:lnTo>
                <a:close/>
              </a:path>
            </a:pathLst>
          </a:custGeom>
          <a:solidFill>
            <a:srgbClr val="00B4E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666613" y="3575684"/>
            <a:ext cx="109092" cy="1089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758434" y="3282188"/>
            <a:ext cx="218058" cy="2181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907023" y="2895854"/>
            <a:ext cx="327660" cy="327660"/>
          </a:xfrm>
          <a:custGeom>
            <a:avLst/>
            <a:gdLst/>
            <a:ahLst/>
            <a:cxnLst/>
            <a:rect l="l" t="t" r="r" b="b"/>
            <a:pathLst>
              <a:path w="327660" h="327660">
                <a:moveTo>
                  <a:pt x="163575" y="0"/>
                </a:moveTo>
                <a:lnTo>
                  <a:pt x="120106" y="5837"/>
                </a:lnTo>
                <a:lnTo>
                  <a:pt x="81035" y="22314"/>
                </a:lnTo>
                <a:lnTo>
                  <a:pt x="47926" y="47879"/>
                </a:lnTo>
                <a:lnTo>
                  <a:pt x="22342" y="80978"/>
                </a:lnTo>
                <a:lnTo>
                  <a:pt x="5846" y="120062"/>
                </a:lnTo>
                <a:lnTo>
                  <a:pt x="0" y="163575"/>
                </a:lnTo>
                <a:lnTo>
                  <a:pt x="5846" y="207045"/>
                </a:lnTo>
                <a:lnTo>
                  <a:pt x="22342" y="246116"/>
                </a:lnTo>
                <a:lnTo>
                  <a:pt x="47926" y="279225"/>
                </a:lnTo>
                <a:lnTo>
                  <a:pt x="81035" y="304809"/>
                </a:lnTo>
                <a:lnTo>
                  <a:pt x="120106" y="321305"/>
                </a:lnTo>
                <a:lnTo>
                  <a:pt x="163575" y="327151"/>
                </a:lnTo>
                <a:lnTo>
                  <a:pt x="207089" y="321305"/>
                </a:lnTo>
                <a:lnTo>
                  <a:pt x="246173" y="304809"/>
                </a:lnTo>
                <a:lnTo>
                  <a:pt x="279273" y="279225"/>
                </a:lnTo>
                <a:lnTo>
                  <a:pt x="304837" y="246116"/>
                </a:lnTo>
                <a:lnTo>
                  <a:pt x="321314" y="207045"/>
                </a:lnTo>
                <a:lnTo>
                  <a:pt x="327151" y="163575"/>
                </a:lnTo>
                <a:lnTo>
                  <a:pt x="321314" y="120062"/>
                </a:lnTo>
                <a:lnTo>
                  <a:pt x="304837" y="80978"/>
                </a:lnTo>
                <a:lnTo>
                  <a:pt x="279273" y="47879"/>
                </a:lnTo>
                <a:lnTo>
                  <a:pt x="246173" y="22314"/>
                </a:lnTo>
                <a:lnTo>
                  <a:pt x="207089" y="5837"/>
                </a:lnTo>
                <a:lnTo>
                  <a:pt x="163575" y="0"/>
                </a:lnTo>
                <a:close/>
              </a:path>
            </a:pathLst>
          </a:custGeom>
          <a:solidFill>
            <a:srgbClr val="00B4E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103767" y="921619"/>
            <a:ext cx="3356610" cy="1964055"/>
          </a:xfrm>
          <a:custGeom>
            <a:avLst/>
            <a:gdLst/>
            <a:ahLst/>
            <a:cxnLst/>
            <a:rect l="l" t="t" r="r" b="b"/>
            <a:pathLst>
              <a:path w="3356609" h="1964055">
                <a:moveTo>
                  <a:pt x="305035" y="646449"/>
                </a:moveTo>
                <a:lnTo>
                  <a:pt x="300498" y="603861"/>
                </a:lnTo>
                <a:lnTo>
                  <a:pt x="301359" y="561932"/>
                </a:lnTo>
                <a:lnTo>
                  <a:pt x="307391" y="520898"/>
                </a:lnTo>
                <a:lnTo>
                  <a:pt x="318368" y="480996"/>
                </a:lnTo>
                <a:lnTo>
                  <a:pt x="334066" y="442461"/>
                </a:lnTo>
                <a:lnTo>
                  <a:pt x="354258" y="405531"/>
                </a:lnTo>
                <a:lnTo>
                  <a:pt x="378719" y="370440"/>
                </a:lnTo>
                <a:lnTo>
                  <a:pt x="407222" y="337426"/>
                </a:lnTo>
                <a:lnTo>
                  <a:pt x="439544" y="306725"/>
                </a:lnTo>
                <a:lnTo>
                  <a:pt x="475457" y="278573"/>
                </a:lnTo>
                <a:lnTo>
                  <a:pt x="514736" y="253207"/>
                </a:lnTo>
                <a:lnTo>
                  <a:pt x="557156" y="230861"/>
                </a:lnTo>
                <a:lnTo>
                  <a:pt x="602490" y="211774"/>
                </a:lnTo>
                <a:lnTo>
                  <a:pt x="650514" y="196181"/>
                </a:lnTo>
                <a:lnTo>
                  <a:pt x="701001" y="184318"/>
                </a:lnTo>
                <a:lnTo>
                  <a:pt x="753726" y="176422"/>
                </a:lnTo>
                <a:lnTo>
                  <a:pt x="803597" y="172946"/>
                </a:lnTo>
                <a:lnTo>
                  <a:pt x="853384" y="173259"/>
                </a:lnTo>
                <a:lnTo>
                  <a:pt x="902753" y="177312"/>
                </a:lnTo>
                <a:lnTo>
                  <a:pt x="951371" y="185052"/>
                </a:lnTo>
                <a:lnTo>
                  <a:pt x="998905" y="196429"/>
                </a:lnTo>
                <a:lnTo>
                  <a:pt x="1045021" y="211392"/>
                </a:lnTo>
                <a:lnTo>
                  <a:pt x="1089387" y="229889"/>
                </a:lnTo>
                <a:lnTo>
                  <a:pt x="1116581" y="194520"/>
                </a:lnTo>
                <a:lnTo>
                  <a:pt x="1148340" y="162824"/>
                </a:lnTo>
                <a:lnTo>
                  <a:pt x="1184142" y="134928"/>
                </a:lnTo>
                <a:lnTo>
                  <a:pt x="1223460" y="110961"/>
                </a:lnTo>
                <a:lnTo>
                  <a:pt x="1265772" y="91052"/>
                </a:lnTo>
                <a:lnTo>
                  <a:pt x="1310552" y="75328"/>
                </a:lnTo>
                <a:lnTo>
                  <a:pt x="1357276" y="63918"/>
                </a:lnTo>
                <a:lnTo>
                  <a:pt x="1405419" y="56950"/>
                </a:lnTo>
                <a:lnTo>
                  <a:pt x="1454458" y="54553"/>
                </a:lnTo>
                <a:lnTo>
                  <a:pt x="1503867" y="56855"/>
                </a:lnTo>
                <a:lnTo>
                  <a:pt x="1553123" y="63984"/>
                </a:lnTo>
                <a:lnTo>
                  <a:pt x="1601701" y="76068"/>
                </a:lnTo>
                <a:lnTo>
                  <a:pt x="1649076" y="93237"/>
                </a:lnTo>
                <a:lnTo>
                  <a:pt x="1699717" y="118558"/>
                </a:lnTo>
                <a:lnTo>
                  <a:pt x="1745215" y="149498"/>
                </a:lnTo>
                <a:lnTo>
                  <a:pt x="1770861" y="115091"/>
                </a:lnTo>
                <a:lnTo>
                  <a:pt x="1801749" y="84801"/>
                </a:lnTo>
                <a:lnTo>
                  <a:pt x="1837175" y="58815"/>
                </a:lnTo>
                <a:lnTo>
                  <a:pt x="1876438" y="37321"/>
                </a:lnTo>
                <a:lnTo>
                  <a:pt x="1918833" y="20505"/>
                </a:lnTo>
                <a:lnTo>
                  <a:pt x="1963658" y="8554"/>
                </a:lnTo>
                <a:lnTo>
                  <a:pt x="2010209" y="1657"/>
                </a:lnTo>
                <a:lnTo>
                  <a:pt x="2057784" y="0"/>
                </a:lnTo>
                <a:lnTo>
                  <a:pt x="2105680" y="3769"/>
                </a:lnTo>
                <a:lnTo>
                  <a:pt x="2153193" y="13154"/>
                </a:lnTo>
                <a:lnTo>
                  <a:pt x="2199621" y="28340"/>
                </a:lnTo>
                <a:lnTo>
                  <a:pt x="2264296" y="61900"/>
                </a:lnTo>
                <a:lnTo>
                  <a:pt x="2317731" y="106318"/>
                </a:lnTo>
                <a:lnTo>
                  <a:pt x="2353432" y="77070"/>
                </a:lnTo>
                <a:lnTo>
                  <a:pt x="2392802" y="52472"/>
                </a:lnTo>
                <a:lnTo>
                  <a:pt x="2435208" y="32567"/>
                </a:lnTo>
                <a:lnTo>
                  <a:pt x="2480018" y="17395"/>
                </a:lnTo>
                <a:lnTo>
                  <a:pt x="2526599" y="6997"/>
                </a:lnTo>
                <a:lnTo>
                  <a:pt x="2574319" y="1416"/>
                </a:lnTo>
                <a:lnTo>
                  <a:pt x="2622543" y="693"/>
                </a:lnTo>
                <a:lnTo>
                  <a:pt x="2670641" y="4869"/>
                </a:lnTo>
                <a:lnTo>
                  <a:pt x="2717978" y="13985"/>
                </a:lnTo>
                <a:lnTo>
                  <a:pt x="2763921" y="28084"/>
                </a:lnTo>
                <a:lnTo>
                  <a:pt x="2807840" y="47206"/>
                </a:lnTo>
                <a:lnTo>
                  <a:pt x="2849099" y="71393"/>
                </a:lnTo>
                <a:lnTo>
                  <a:pt x="2894914" y="108158"/>
                </a:lnTo>
                <a:lnTo>
                  <a:pt x="2931871" y="150339"/>
                </a:lnTo>
                <a:lnTo>
                  <a:pt x="2959256" y="196927"/>
                </a:lnTo>
                <a:lnTo>
                  <a:pt x="2976353" y="246907"/>
                </a:lnTo>
                <a:lnTo>
                  <a:pt x="3025583" y="260294"/>
                </a:lnTo>
                <a:lnTo>
                  <a:pt x="3071334" y="278044"/>
                </a:lnTo>
                <a:lnTo>
                  <a:pt x="3113333" y="299776"/>
                </a:lnTo>
                <a:lnTo>
                  <a:pt x="3151308" y="325112"/>
                </a:lnTo>
                <a:lnTo>
                  <a:pt x="3184985" y="353671"/>
                </a:lnTo>
                <a:lnTo>
                  <a:pt x="3214091" y="385072"/>
                </a:lnTo>
                <a:lnTo>
                  <a:pt x="3238354" y="418936"/>
                </a:lnTo>
                <a:lnTo>
                  <a:pt x="3257500" y="454882"/>
                </a:lnTo>
                <a:lnTo>
                  <a:pt x="3271256" y="492531"/>
                </a:lnTo>
                <a:lnTo>
                  <a:pt x="3279351" y="531502"/>
                </a:lnTo>
                <a:lnTo>
                  <a:pt x="3281510" y="571414"/>
                </a:lnTo>
                <a:lnTo>
                  <a:pt x="3277460" y="611889"/>
                </a:lnTo>
                <a:lnTo>
                  <a:pt x="3266929" y="652545"/>
                </a:lnTo>
                <a:lnTo>
                  <a:pt x="3248006" y="695979"/>
                </a:lnTo>
                <a:lnTo>
                  <a:pt x="3278604" y="731271"/>
                </a:lnTo>
                <a:lnTo>
                  <a:pt x="3304090" y="768130"/>
                </a:lnTo>
                <a:lnTo>
                  <a:pt x="3324511" y="806263"/>
                </a:lnTo>
                <a:lnTo>
                  <a:pt x="3339916" y="845373"/>
                </a:lnTo>
                <a:lnTo>
                  <a:pt x="3350355" y="885165"/>
                </a:lnTo>
                <a:lnTo>
                  <a:pt x="3355874" y="925345"/>
                </a:lnTo>
                <a:lnTo>
                  <a:pt x="3356524" y="965616"/>
                </a:lnTo>
                <a:lnTo>
                  <a:pt x="3352352" y="1005684"/>
                </a:lnTo>
                <a:lnTo>
                  <a:pt x="3343408" y="1045254"/>
                </a:lnTo>
                <a:lnTo>
                  <a:pt x="3329739" y="1084030"/>
                </a:lnTo>
                <a:lnTo>
                  <a:pt x="3311394" y="1121717"/>
                </a:lnTo>
                <a:lnTo>
                  <a:pt x="3288422" y="1158019"/>
                </a:lnTo>
                <a:lnTo>
                  <a:pt x="3260871" y="1192642"/>
                </a:lnTo>
                <a:lnTo>
                  <a:pt x="3228790" y="1225290"/>
                </a:lnTo>
                <a:lnTo>
                  <a:pt x="3192228" y="1255668"/>
                </a:lnTo>
                <a:lnTo>
                  <a:pt x="3151232" y="1283481"/>
                </a:lnTo>
                <a:lnTo>
                  <a:pt x="3106752" y="1307903"/>
                </a:lnTo>
                <a:lnTo>
                  <a:pt x="3059528" y="1328496"/>
                </a:lnTo>
                <a:lnTo>
                  <a:pt x="3009957" y="1345121"/>
                </a:lnTo>
                <a:lnTo>
                  <a:pt x="2958436" y="1357637"/>
                </a:lnTo>
                <a:lnTo>
                  <a:pt x="2905360" y="1365904"/>
                </a:lnTo>
                <a:lnTo>
                  <a:pt x="2901935" y="1407560"/>
                </a:lnTo>
                <a:lnTo>
                  <a:pt x="2892704" y="1447768"/>
                </a:lnTo>
                <a:lnTo>
                  <a:pt x="2878007" y="1486261"/>
                </a:lnTo>
                <a:lnTo>
                  <a:pt x="2858183" y="1522775"/>
                </a:lnTo>
                <a:lnTo>
                  <a:pt x="2833574" y="1557043"/>
                </a:lnTo>
                <a:lnTo>
                  <a:pt x="2804519" y="1588799"/>
                </a:lnTo>
                <a:lnTo>
                  <a:pt x="2771359" y="1617777"/>
                </a:lnTo>
                <a:lnTo>
                  <a:pt x="2734434" y="1643710"/>
                </a:lnTo>
                <a:lnTo>
                  <a:pt x="2694083" y="1666334"/>
                </a:lnTo>
                <a:lnTo>
                  <a:pt x="2650647" y="1685381"/>
                </a:lnTo>
                <a:lnTo>
                  <a:pt x="2604467" y="1700586"/>
                </a:lnTo>
                <a:lnTo>
                  <a:pt x="2555882" y="1711683"/>
                </a:lnTo>
                <a:lnTo>
                  <a:pt x="2505233" y="1718406"/>
                </a:lnTo>
                <a:lnTo>
                  <a:pt x="2452859" y="1720488"/>
                </a:lnTo>
                <a:lnTo>
                  <a:pt x="2403400" y="1718006"/>
                </a:lnTo>
                <a:lnTo>
                  <a:pt x="2354825" y="1711238"/>
                </a:lnTo>
                <a:lnTo>
                  <a:pt x="2307561" y="1700289"/>
                </a:lnTo>
                <a:lnTo>
                  <a:pt x="2262034" y="1685261"/>
                </a:lnTo>
                <a:lnTo>
                  <a:pt x="2218671" y="1666259"/>
                </a:lnTo>
                <a:lnTo>
                  <a:pt x="2201758" y="1704304"/>
                </a:lnTo>
                <a:lnTo>
                  <a:pt x="2180784" y="1740233"/>
                </a:lnTo>
                <a:lnTo>
                  <a:pt x="2156023" y="1773930"/>
                </a:lnTo>
                <a:lnTo>
                  <a:pt x="2127750" y="1805276"/>
                </a:lnTo>
                <a:lnTo>
                  <a:pt x="2096238" y="1834155"/>
                </a:lnTo>
                <a:lnTo>
                  <a:pt x="2061762" y="1860451"/>
                </a:lnTo>
                <a:lnTo>
                  <a:pt x="2024596" y="1884045"/>
                </a:lnTo>
                <a:lnTo>
                  <a:pt x="1985013" y="1904821"/>
                </a:lnTo>
                <a:lnTo>
                  <a:pt x="1943288" y="1922661"/>
                </a:lnTo>
                <a:lnTo>
                  <a:pt x="1899695" y="1937449"/>
                </a:lnTo>
                <a:lnTo>
                  <a:pt x="1854508" y="1949068"/>
                </a:lnTo>
                <a:lnTo>
                  <a:pt x="1808001" y="1957400"/>
                </a:lnTo>
                <a:lnTo>
                  <a:pt x="1760448" y="1962327"/>
                </a:lnTo>
                <a:lnTo>
                  <a:pt x="1712122" y="1963734"/>
                </a:lnTo>
                <a:lnTo>
                  <a:pt x="1663299" y="1961503"/>
                </a:lnTo>
                <a:lnTo>
                  <a:pt x="1614253" y="1955517"/>
                </a:lnTo>
                <a:lnTo>
                  <a:pt x="1565256" y="1945659"/>
                </a:lnTo>
                <a:lnTo>
                  <a:pt x="1516523" y="1931740"/>
                </a:lnTo>
                <a:lnTo>
                  <a:pt x="1470017" y="1914159"/>
                </a:lnTo>
                <a:lnTo>
                  <a:pt x="1426040" y="1893098"/>
                </a:lnTo>
                <a:lnTo>
                  <a:pt x="1384891" y="1868735"/>
                </a:lnTo>
                <a:lnTo>
                  <a:pt x="1346870" y="1841251"/>
                </a:lnTo>
                <a:lnTo>
                  <a:pt x="1312277" y="1810825"/>
                </a:lnTo>
                <a:lnTo>
                  <a:pt x="1281411" y="1777638"/>
                </a:lnTo>
                <a:lnTo>
                  <a:pt x="1235973" y="1797421"/>
                </a:lnTo>
                <a:lnTo>
                  <a:pt x="1189378" y="1813771"/>
                </a:lnTo>
                <a:lnTo>
                  <a:pt x="1141872" y="1826735"/>
                </a:lnTo>
                <a:lnTo>
                  <a:pt x="1093702" y="1836364"/>
                </a:lnTo>
                <a:lnTo>
                  <a:pt x="1045116" y="1842706"/>
                </a:lnTo>
                <a:lnTo>
                  <a:pt x="996358" y="1845810"/>
                </a:lnTo>
                <a:lnTo>
                  <a:pt x="947677" y="1845725"/>
                </a:lnTo>
                <a:lnTo>
                  <a:pt x="899319" y="1842500"/>
                </a:lnTo>
                <a:lnTo>
                  <a:pt x="851530" y="1836185"/>
                </a:lnTo>
                <a:lnTo>
                  <a:pt x="804557" y="1826827"/>
                </a:lnTo>
                <a:lnTo>
                  <a:pt x="758646" y="1814477"/>
                </a:lnTo>
                <a:lnTo>
                  <a:pt x="714045" y="1799182"/>
                </a:lnTo>
                <a:lnTo>
                  <a:pt x="671000" y="1780993"/>
                </a:lnTo>
                <a:lnTo>
                  <a:pt x="629757" y="1759958"/>
                </a:lnTo>
                <a:lnTo>
                  <a:pt x="590563" y="1736126"/>
                </a:lnTo>
                <a:lnTo>
                  <a:pt x="553666" y="1709546"/>
                </a:lnTo>
                <a:lnTo>
                  <a:pt x="519310" y="1680267"/>
                </a:lnTo>
                <a:lnTo>
                  <a:pt x="487744" y="1648338"/>
                </a:lnTo>
                <a:lnTo>
                  <a:pt x="459213" y="1613808"/>
                </a:lnTo>
                <a:lnTo>
                  <a:pt x="455022" y="1608093"/>
                </a:lnTo>
                <a:lnTo>
                  <a:pt x="452863" y="1605172"/>
                </a:lnTo>
                <a:lnTo>
                  <a:pt x="402788" y="1606930"/>
                </a:lnTo>
                <a:lnTo>
                  <a:pt x="354157" y="1602957"/>
                </a:lnTo>
                <a:lnTo>
                  <a:pt x="307552" y="1593617"/>
                </a:lnTo>
                <a:lnTo>
                  <a:pt x="263555" y="1579275"/>
                </a:lnTo>
                <a:lnTo>
                  <a:pt x="222747" y="1560296"/>
                </a:lnTo>
                <a:lnTo>
                  <a:pt x="185710" y="1537044"/>
                </a:lnTo>
                <a:lnTo>
                  <a:pt x="153026" y="1509884"/>
                </a:lnTo>
                <a:lnTo>
                  <a:pt x="125277" y="1479181"/>
                </a:lnTo>
                <a:lnTo>
                  <a:pt x="103043" y="1445300"/>
                </a:lnTo>
                <a:lnTo>
                  <a:pt x="86907" y="1408604"/>
                </a:lnTo>
                <a:lnTo>
                  <a:pt x="77451" y="1369460"/>
                </a:lnTo>
                <a:lnTo>
                  <a:pt x="75688" y="1322459"/>
                </a:lnTo>
                <a:lnTo>
                  <a:pt x="84136" y="1276457"/>
                </a:lnTo>
                <a:lnTo>
                  <a:pt x="102368" y="1232456"/>
                </a:lnTo>
                <a:lnTo>
                  <a:pt x="129958" y="1191453"/>
                </a:lnTo>
                <a:lnTo>
                  <a:pt x="166478" y="1154449"/>
                </a:lnTo>
                <a:lnTo>
                  <a:pt x="121489" y="1129243"/>
                </a:lnTo>
                <a:lnTo>
                  <a:pt x="83156" y="1099395"/>
                </a:lnTo>
                <a:lnTo>
                  <a:pt x="51727" y="1065665"/>
                </a:lnTo>
                <a:lnTo>
                  <a:pt x="27449" y="1028815"/>
                </a:lnTo>
                <a:lnTo>
                  <a:pt x="10570" y="989603"/>
                </a:lnTo>
                <a:lnTo>
                  <a:pt x="1337" y="948791"/>
                </a:lnTo>
                <a:lnTo>
                  <a:pt x="0" y="907140"/>
                </a:lnTo>
                <a:lnTo>
                  <a:pt x="6804" y="865409"/>
                </a:lnTo>
                <a:lnTo>
                  <a:pt x="21997" y="824360"/>
                </a:lnTo>
                <a:lnTo>
                  <a:pt x="45828" y="784752"/>
                </a:lnTo>
                <a:lnTo>
                  <a:pt x="76278" y="749824"/>
                </a:lnTo>
                <a:lnTo>
                  <a:pt x="112729" y="719488"/>
                </a:lnTo>
                <a:lnTo>
                  <a:pt x="154365" y="694169"/>
                </a:lnTo>
                <a:lnTo>
                  <a:pt x="200373" y="674290"/>
                </a:lnTo>
                <a:lnTo>
                  <a:pt x="249936" y="660274"/>
                </a:lnTo>
                <a:lnTo>
                  <a:pt x="302241" y="652545"/>
                </a:lnTo>
                <a:lnTo>
                  <a:pt x="305035" y="646449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653913" y="3562984"/>
            <a:ext cx="134492" cy="1343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5745734" y="3269488"/>
            <a:ext cx="243458" cy="24358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5907023" y="2895854"/>
            <a:ext cx="327660" cy="327660"/>
          </a:xfrm>
          <a:custGeom>
            <a:avLst/>
            <a:gdLst/>
            <a:ahLst/>
            <a:cxnLst/>
            <a:rect l="l" t="t" r="r" b="b"/>
            <a:pathLst>
              <a:path w="327660" h="327660">
                <a:moveTo>
                  <a:pt x="327151" y="163575"/>
                </a:moveTo>
                <a:lnTo>
                  <a:pt x="321314" y="207045"/>
                </a:lnTo>
                <a:lnTo>
                  <a:pt x="304837" y="246116"/>
                </a:lnTo>
                <a:lnTo>
                  <a:pt x="279273" y="279225"/>
                </a:lnTo>
                <a:lnTo>
                  <a:pt x="246173" y="304809"/>
                </a:lnTo>
                <a:lnTo>
                  <a:pt x="207089" y="321305"/>
                </a:lnTo>
                <a:lnTo>
                  <a:pt x="163575" y="327151"/>
                </a:lnTo>
                <a:lnTo>
                  <a:pt x="120106" y="321305"/>
                </a:lnTo>
                <a:lnTo>
                  <a:pt x="81035" y="304809"/>
                </a:lnTo>
                <a:lnTo>
                  <a:pt x="47926" y="279225"/>
                </a:lnTo>
                <a:lnTo>
                  <a:pt x="22342" y="246116"/>
                </a:lnTo>
                <a:lnTo>
                  <a:pt x="5846" y="207045"/>
                </a:lnTo>
                <a:lnTo>
                  <a:pt x="0" y="163575"/>
                </a:lnTo>
                <a:lnTo>
                  <a:pt x="5846" y="120062"/>
                </a:lnTo>
                <a:lnTo>
                  <a:pt x="22342" y="80978"/>
                </a:lnTo>
                <a:lnTo>
                  <a:pt x="47926" y="47878"/>
                </a:lnTo>
                <a:lnTo>
                  <a:pt x="81035" y="22314"/>
                </a:lnTo>
                <a:lnTo>
                  <a:pt x="120106" y="5837"/>
                </a:lnTo>
                <a:lnTo>
                  <a:pt x="163575" y="0"/>
                </a:lnTo>
                <a:lnTo>
                  <a:pt x="207089" y="5837"/>
                </a:lnTo>
                <a:lnTo>
                  <a:pt x="246173" y="22314"/>
                </a:lnTo>
                <a:lnTo>
                  <a:pt x="279273" y="47879"/>
                </a:lnTo>
                <a:lnTo>
                  <a:pt x="304837" y="80978"/>
                </a:lnTo>
                <a:lnTo>
                  <a:pt x="321314" y="120062"/>
                </a:lnTo>
                <a:lnTo>
                  <a:pt x="327151" y="163575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5273802" y="2068322"/>
            <a:ext cx="196850" cy="36830"/>
          </a:xfrm>
          <a:custGeom>
            <a:avLst/>
            <a:gdLst/>
            <a:ahLst/>
            <a:cxnLst/>
            <a:rect l="l" t="t" r="r" b="b"/>
            <a:pathLst>
              <a:path w="196850" h="36830">
                <a:moveTo>
                  <a:pt x="196596" y="36321"/>
                </a:moveTo>
                <a:lnTo>
                  <a:pt x="145303" y="36343"/>
                </a:lnTo>
                <a:lnTo>
                  <a:pt x="94869" y="30210"/>
                </a:lnTo>
                <a:lnTo>
                  <a:pt x="46148" y="18051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5557773" y="2500883"/>
            <a:ext cx="86360" cy="17780"/>
          </a:xfrm>
          <a:custGeom>
            <a:avLst/>
            <a:gdLst/>
            <a:ahLst/>
            <a:cxnLst/>
            <a:rect l="l" t="t" r="r" b="b"/>
            <a:pathLst>
              <a:path w="86360" h="17780">
                <a:moveTo>
                  <a:pt x="86105" y="0"/>
                </a:moveTo>
                <a:lnTo>
                  <a:pt x="65186" y="6022"/>
                </a:lnTo>
                <a:lnTo>
                  <a:pt x="43814" y="10937"/>
                </a:lnTo>
                <a:lnTo>
                  <a:pt x="22062" y="14733"/>
                </a:lnTo>
                <a:lnTo>
                  <a:pt x="0" y="17399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6333235" y="2612263"/>
            <a:ext cx="52069" cy="79375"/>
          </a:xfrm>
          <a:custGeom>
            <a:avLst/>
            <a:gdLst/>
            <a:ahLst/>
            <a:cxnLst/>
            <a:rect l="l" t="t" r="r" b="b"/>
            <a:pathLst>
              <a:path w="52070" h="79375">
                <a:moveTo>
                  <a:pt x="51815" y="79120"/>
                </a:moveTo>
                <a:lnTo>
                  <a:pt x="36861" y="60168"/>
                </a:lnTo>
                <a:lnTo>
                  <a:pt x="23240" y="40655"/>
                </a:lnTo>
                <a:lnTo>
                  <a:pt x="10953" y="20595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7322819" y="2494152"/>
            <a:ext cx="20955" cy="86995"/>
          </a:xfrm>
          <a:custGeom>
            <a:avLst/>
            <a:gdLst/>
            <a:ahLst/>
            <a:cxnLst/>
            <a:rect l="l" t="t" r="r" b="b"/>
            <a:pathLst>
              <a:path w="20954" h="86994">
                <a:moveTo>
                  <a:pt x="20574" y="0"/>
                </a:moveTo>
                <a:lnTo>
                  <a:pt x="17573" y="22018"/>
                </a:lnTo>
                <a:lnTo>
                  <a:pt x="13144" y="43846"/>
                </a:lnTo>
                <a:lnTo>
                  <a:pt x="7286" y="65436"/>
                </a:lnTo>
                <a:lnTo>
                  <a:pt x="0" y="86741"/>
                </a:lnTo>
              </a:path>
            </a:pathLst>
          </a:custGeom>
          <a:ln w="25399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7755001" y="1958085"/>
            <a:ext cx="252729" cy="324485"/>
          </a:xfrm>
          <a:custGeom>
            <a:avLst/>
            <a:gdLst/>
            <a:ahLst/>
            <a:cxnLst/>
            <a:rect l="l" t="t" r="r" b="b"/>
            <a:pathLst>
              <a:path w="252729" h="324485">
                <a:moveTo>
                  <a:pt x="0" y="0"/>
                </a:moveTo>
                <a:lnTo>
                  <a:pt x="49674" y="22474"/>
                </a:lnTo>
                <a:lnTo>
                  <a:pt x="94749" y="49383"/>
                </a:lnTo>
                <a:lnTo>
                  <a:pt x="134878" y="80278"/>
                </a:lnTo>
                <a:lnTo>
                  <a:pt x="169714" y="114709"/>
                </a:lnTo>
                <a:lnTo>
                  <a:pt x="198910" y="152230"/>
                </a:lnTo>
                <a:lnTo>
                  <a:pt x="222118" y="192390"/>
                </a:lnTo>
                <a:lnTo>
                  <a:pt x="238992" y="234743"/>
                </a:lnTo>
                <a:lnTo>
                  <a:pt x="249184" y="278839"/>
                </a:lnTo>
                <a:lnTo>
                  <a:pt x="252349" y="324231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8237728" y="1612772"/>
            <a:ext cx="112395" cy="121920"/>
          </a:xfrm>
          <a:custGeom>
            <a:avLst/>
            <a:gdLst/>
            <a:ahLst/>
            <a:cxnLst/>
            <a:rect l="l" t="t" r="r" b="b"/>
            <a:pathLst>
              <a:path w="112395" h="121919">
                <a:moveTo>
                  <a:pt x="112395" y="0"/>
                </a:moveTo>
                <a:lnTo>
                  <a:pt x="91082" y="34172"/>
                </a:lnTo>
                <a:lnTo>
                  <a:pt x="65055" y="66024"/>
                </a:lnTo>
                <a:lnTo>
                  <a:pt x="34599" y="95279"/>
                </a:lnTo>
                <a:lnTo>
                  <a:pt x="0" y="121665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8080502" y="1161669"/>
            <a:ext cx="6350" cy="57785"/>
          </a:xfrm>
          <a:custGeom>
            <a:avLst/>
            <a:gdLst/>
            <a:ahLst/>
            <a:cxnLst/>
            <a:rect l="l" t="t" r="r" b="b"/>
            <a:pathLst>
              <a:path w="6350" h="57784">
                <a:moveTo>
                  <a:pt x="0" y="0"/>
                </a:moveTo>
                <a:lnTo>
                  <a:pt x="2807" y="14255"/>
                </a:lnTo>
                <a:lnTo>
                  <a:pt x="4746" y="28606"/>
                </a:lnTo>
                <a:lnTo>
                  <a:pt x="5804" y="43005"/>
                </a:lnTo>
                <a:lnTo>
                  <a:pt x="5969" y="57403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7362952" y="1021461"/>
            <a:ext cx="57785" cy="73660"/>
          </a:xfrm>
          <a:custGeom>
            <a:avLst/>
            <a:gdLst/>
            <a:ahLst/>
            <a:cxnLst/>
            <a:rect l="l" t="t" r="r" b="b"/>
            <a:pathLst>
              <a:path w="57784" h="73659">
                <a:moveTo>
                  <a:pt x="0" y="73278"/>
                </a:moveTo>
                <a:lnTo>
                  <a:pt x="11846" y="53738"/>
                </a:lnTo>
                <a:lnTo>
                  <a:pt x="25431" y="34972"/>
                </a:lnTo>
                <a:lnTo>
                  <a:pt x="40683" y="17039"/>
                </a:lnTo>
                <a:lnTo>
                  <a:pt x="5753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6824598" y="1066419"/>
            <a:ext cx="27940" cy="63500"/>
          </a:xfrm>
          <a:custGeom>
            <a:avLst/>
            <a:gdLst/>
            <a:ahLst/>
            <a:cxnLst/>
            <a:rect l="l" t="t" r="r" b="b"/>
            <a:pathLst>
              <a:path w="27940" h="63500">
                <a:moveTo>
                  <a:pt x="0" y="63245"/>
                </a:moveTo>
                <a:lnTo>
                  <a:pt x="5095" y="46916"/>
                </a:lnTo>
                <a:lnTo>
                  <a:pt x="11429" y="30908"/>
                </a:lnTo>
                <a:lnTo>
                  <a:pt x="19002" y="15257"/>
                </a:lnTo>
                <a:lnTo>
                  <a:pt x="27812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6192773" y="1151127"/>
            <a:ext cx="100965" cy="61594"/>
          </a:xfrm>
          <a:custGeom>
            <a:avLst/>
            <a:gdLst/>
            <a:ahLst/>
            <a:cxnLst/>
            <a:rect l="l" t="t" r="r" b="b"/>
            <a:pathLst>
              <a:path w="100964" h="61594">
                <a:moveTo>
                  <a:pt x="0" y="0"/>
                </a:moveTo>
                <a:lnTo>
                  <a:pt x="26918" y="13422"/>
                </a:lnTo>
                <a:lnTo>
                  <a:pt x="52752" y="28130"/>
                </a:lnTo>
                <a:lnTo>
                  <a:pt x="77420" y="44076"/>
                </a:lnTo>
                <a:lnTo>
                  <a:pt x="100837" y="61213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5408803" y="1568069"/>
            <a:ext cx="17780" cy="64769"/>
          </a:xfrm>
          <a:custGeom>
            <a:avLst/>
            <a:gdLst/>
            <a:ahLst/>
            <a:cxnLst/>
            <a:rect l="l" t="t" r="r" b="b"/>
            <a:pathLst>
              <a:path w="17779" h="64769">
                <a:moveTo>
                  <a:pt x="17652" y="64515"/>
                </a:moveTo>
                <a:lnTo>
                  <a:pt x="12055" y="48613"/>
                </a:lnTo>
                <a:lnTo>
                  <a:pt x="7254" y="32543"/>
                </a:lnTo>
                <a:lnTo>
                  <a:pt x="3240" y="16331"/>
                </a:lnTo>
                <a:lnTo>
                  <a:pt x="0" y="0"/>
                </a:lnTo>
              </a:path>
            </a:pathLst>
          </a:custGeom>
          <a:ln w="25399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5990082" y="1145122"/>
            <a:ext cx="1572260" cy="1334135"/>
          </a:xfrm>
          <a:prstGeom prst="rect">
            <a:avLst/>
          </a:prstGeom>
        </p:spPr>
        <p:txBody>
          <a:bodyPr vert="horz" wrap="square" lIns="0" tIns="723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Oh,</a:t>
            </a:r>
            <a:r>
              <a:rPr sz="195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no!</a:t>
            </a:r>
            <a:endParaRPr sz="1950" dirty="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470"/>
              </a:spcBef>
            </a:pP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So much  information I  need to</a:t>
            </a:r>
            <a:r>
              <a:rPr sz="1950" spc="-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950" spc="-5" dirty="0">
                <a:solidFill>
                  <a:srgbClr val="FFFFFF"/>
                </a:solidFill>
                <a:latin typeface="Georgia"/>
                <a:cs typeface="Georgia"/>
              </a:rPr>
              <a:t>know!</a:t>
            </a:r>
            <a:endParaRPr sz="1950" dirty="0">
              <a:latin typeface="Georgia"/>
              <a:cs typeface="Georgi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095244" y="2473450"/>
            <a:ext cx="1926335" cy="25908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4" name="object 24"/>
          <p:cNvSpPr txBox="1"/>
          <p:nvPr/>
        </p:nvSpPr>
        <p:spPr>
          <a:xfrm>
            <a:off x="269240" y="940053"/>
            <a:ext cx="264922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2000" spc="-55" dirty="0">
                <a:solidFill>
                  <a:srgbClr val="FFFFFF"/>
                </a:solidFill>
                <a:latin typeface="Arial"/>
                <a:cs typeface="Arial"/>
              </a:rPr>
              <a:t>Talk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to the Grants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Staff 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member for the</a:t>
            </a:r>
            <a:r>
              <a:rPr sz="2000" spc="-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country  of your</a:t>
            </a:r>
            <a:r>
              <a:rPr sz="20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project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645020" y="4257243"/>
            <a:ext cx="22053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fer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sz="18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s:</a:t>
            </a:r>
            <a:endParaRPr sz="1800" dirty="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800" u="sng" spc="-5" dirty="0">
                <a:solidFill>
                  <a:srgbClr val="0D5EFF"/>
                </a:solidFill>
                <a:uFill>
                  <a:solidFill>
                    <a:srgbClr val="0D5EFF"/>
                  </a:solidFill>
                </a:uFill>
                <a:latin typeface="Arial"/>
                <a:cs typeface="Arial"/>
                <a:hlinkClick r:id="rId7"/>
              </a:rPr>
              <a:t>Grants </a:t>
            </a:r>
            <a:r>
              <a:rPr sz="1800" u="sng" spc="-10" dirty="0">
                <a:solidFill>
                  <a:srgbClr val="0D5EFF"/>
                </a:solidFill>
                <a:uFill>
                  <a:solidFill>
                    <a:srgbClr val="0D5EFF"/>
                  </a:solidFill>
                </a:uFill>
                <a:latin typeface="Arial"/>
                <a:cs typeface="Arial"/>
                <a:hlinkClick r:id="rId7"/>
              </a:rPr>
              <a:t>Staff</a:t>
            </a:r>
            <a:r>
              <a:rPr sz="1800" u="sng" spc="-35" dirty="0">
                <a:solidFill>
                  <a:srgbClr val="0D5EFF"/>
                </a:solidFill>
                <a:uFill>
                  <a:solidFill>
                    <a:srgbClr val="0D5EFF"/>
                  </a:solidFill>
                </a:uFill>
                <a:latin typeface="Arial"/>
                <a:cs typeface="Arial"/>
                <a:hlinkClick r:id="rId7"/>
              </a:rPr>
              <a:t> </a:t>
            </a:r>
            <a:r>
              <a:rPr sz="1800" u="sng" spc="-5" dirty="0">
                <a:solidFill>
                  <a:srgbClr val="0D5EFF"/>
                </a:solidFill>
                <a:uFill>
                  <a:solidFill>
                    <a:srgbClr val="0D5EFF"/>
                  </a:solidFill>
                </a:uFill>
                <a:latin typeface="Arial"/>
                <a:cs typeface="Arial"/>
                <a:hlinkClick r:id="rId7"/>
              </a:rPr>
              <a:t>Contacts</a:t>
            </a:r>
            <a:endParaRPr sz="1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56845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Global Grant Application</a:t>
            </a:r>
            <a:r>
              <a:rPr sz="3600" spc="-254" dirty="0"/>
              <a:t> </a:t>
            </a:r>
            <a:r>
              <a:rPr sz="3600" spc="-50" dirty="0"/>
              <a:t>Template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177289"/>
            <a:ext cx="7774305" cy="22059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1920">
              <a:lnSpc>
                <a:spcPct val="100000"/>
              </a:lnSpc>
              <a:spcBef>
                <a:spcPts val="105"/>
              </a:spcBef>
            </a:pPr>
            <a:r>
              <a:rPr sz="20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  <a:cs typeface="Georgia"/>
              </a:rPr>
              <a:t>Start with the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  <a:cs typeface="Georgia"/>
              </a:rPr>
              <a:t>on-line </a:t>
            </a:r>
            <a:r>
              <a:rPr sz="20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  <a:cs typeface="Georgia"/>
              </a:rPr>
              <a:t>template,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  <a:cs typeface="Georgia"/>
              </a:rPr>
              <a:t>not </a:t>
            </a:r>
            <a:r>
              <a:rPr sz="20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  <a:cs typeface="Georgia"/>
              </a:rPr>
              <a:t>the </a:t>
            </a:r>
            <a:r>
              <a:rPr sz="2000" b="1" u="sng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  <a:cs typeface="Georgia"/>
              </a:rPr>
              <a:t>Grant</a:t>
            </a:r>
            <a:r>
              <a:rPr sz="2000" b="1" u="sng" spc="4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  <a:cs typeface="Georgia"/>
              </a:rPr>
              <a:t> </a:t>
            </a:r>
            <a:r>
              <a:rPr sz="2000" b="1" u="sng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Georgia"/>
                <a:cs typeface="Georgia"/>
              </a:rPr>
              <a:t>Module</a:t>
            </a:r>
            <a:endParaRPr sz="20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56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Editable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Word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 document</a:t>
            </a:r>
            <a:endParaRPr sz="20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56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Easy to share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000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collaborate</a:t>
            </a:r>
            <a:endParaRPr sz="2000" dirty="0">
              <a:latin typeface="Georgia"/>
              <a:cs typeface="Georgia"/>
            </a:endParaRPr>
          </a:p>
          <a:p>
            <a:pPr marL="269875" marR="5080" indent="-257810">
              <a:lnSpc>
                <a:spcPct val="120100"/>
              </a:lnSpc>
              <a:spcBef>
                <a:spcPts val="107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When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you have good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alignment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with your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partners and most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of the  fields are complete, you can transfer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to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 Grant</a:t>
            </a:r>
            <a:r>
              <a:rPr sz="2000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Module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39183" y="3904273"/>
            <a:ext cx="3968750" cy="75819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585"/>
              </a:spcBef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Refe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en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es:</a:t>
            </a:r>
            <a:endParaRPr sz="2000" dirty="0">
              <a:latin typeface="Georgia"/>
              <a:cs typeface="Georgia"/>
            </a:endParaRPr>
          </a:p>
          <a:p>
            <a:pPr marR="6985" algn="r">
              <a:lnSpc>
                <a:spcPct val="100000"/>
              </a:lnSpc>
              <a:spcBef>
                <a:spcPts val="480"/>
              </a:spcBef>
            </a:pPr>
            <a:r>
              <a:rPr sz="2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Global </a:t>
            </a:r>
            <a:r>
              <a:rPr sz="2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Grant Application</a:t>
            </a:r>
            <a:r>
              <a:rPr sz="2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20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Template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62236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Global Grant Application </a:t>
            </a:r>
            <a:r>
              <a:rPr sz="3600" spc="-85" dirty="0"/>
              <a:t>Tabs </a:t>
            </a:r>
            <a:r>
              <a:rPr sz="3600" dirty="0"/>
              <a:t>/</a:t>
            </a:r>
            <a:r>
              <a:rPr sz="3600" spc="-235" dirty="0"/>
              <a:t> </a:t>
            </a:r>
            <a:r>
              <a:rPr sz="3600" dirty="0"/>
              <a:t>Steps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029460"/>
            <a:ext cx="3083560" cy="17818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675"/>
              </a:spcBef>
              <a:buAutoNum type="arabicPeriod" startAt="3"/>
              <a:tabLst>
                <a:tab pos="469900" algn="l"/>
                <a:tab pos="470534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Project</a:t>
            </a:r>
            <a:r>
              <a:rPr sz="24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Overview</a:t>
            </a:r>
            <a:endParaRPr sz="240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75"/>
              </a:spcBef>
              <a:buAutoNum type="arabicPeriod" startAt="3"/>
              <a:tabLst>
                <a:tab pos="469900" algn="l"/>
                <a:tab pos="470534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Areas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24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Focus</a:t>
            </a:r>
            <a:endParaRPr sz="240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80"/>
              </a:spcBef>
              <a:buAutoNum type="arabicPeriod" startAt="3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Measuring</a:t>
            </a:r>
            <a:r>
              <a:rPr sz="24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Success</a:t>
            </a:r>
            <a:endParaRPr sz="240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75"/>
              </a:spcBef>
              <a:buAutoNum type="arabicPeriod" startAt="3"/>
              <a:tabLst>
                <a:tab pos="469900" algn="l"/>
                <a:tab pos="470534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Location and</a:t>
            </a:r>
            <a:r>
              <a:rPr sz="2400" spc="-1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Dates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151759"/>
            <a:ext cx="6254750" cy="902969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469900" algn="l"/>
                <a:tab pos="470534" algn="l"/>
                <a:tab pos="4151629" algn="l"/>
                <a:tab pos="460883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Basic Information	</a:t>
            </a:r>
            <a:r>
              <a:rPr sz="3600" spc="-15" baseline="-2314" dirty="0">
                <a:solidFill>
                  <a:srgbClr val="FFFFFF"/>
                </a:solidFill>
                <a:latin typeface="Georgia"/>
                <a:cs typeface="Georgia"/>
              </a:rPr>
              <a:t>7</a:t>
            </a:r>
            <a:r>
              <a:rPr sz="3600" baseline="-2314" dirty="0">
                <a:solidFill>
                  <a:srgbClr val="FFFFFF"/>
                </a:solidFill>
                <a:latin typeface="Georgia"/>
                <a:cs typeface="Georgia"/>
              </a:rPr>
              <a:t>.	Parti</a:t>
            </a:r>
            <a:r>
              <a:rPr sz="3600" spc="7" baseline="-2314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3600" baseline="-2314" dirty="0">
                <a:solidFill>
                  <a:srgbClr val="FFFFFF"/>
                </a:solidFill>
                <a:latin typeface="Georgia"/>
                <a:cs typeface="Georgia"/>
              </a:rPr>
              <a:t>ipants</a:t>
            </a:r>
            <a:endParaRPr sz="3600" baseline="-2314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Committee</a:t>
            </a:r>
            <a:r>
              <a:rPr sz="2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Members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5123" y="1603374"/>
            <a:ext cx="2764155" cy="223583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469900" indent="-457834">
              <a:lnSpc>
                <a:spcPct val="100000"/>
              </a:lnSpc>
              <a:spcBef>
                <a:spcPts val="695"/>
              </a:spcBef>
              <a:buAutoNum type="arabicPeriod" startAt="8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Budget</a:t>
            </a:r>
            <a:endParaRPr sz="240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600"/>
              </a:spcBef>
              <a:buAutoNum type="arabicPeriod" startAt="8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Funding</a:t>
            </a:r>
            <a:endParaRPr sz="240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605"/>
              </a:spcBef>
              <a:buAutoNum type="arabicPeriod" startAt="8"/>
              <a:tabLst>
                <a:tab pos="470534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Sustainability</a:t>
            </a:r>
            <a:endParaRPr sz="240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600"/>
              </a:spcBef>
              <a:buAutoNum type="arabicPeriod" startAt="8"/>
              <a:tabLst>
                <a:tab pos="470534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Review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400" spc="-7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Lock</a:t>
            </a:r>
            <a:endParaRPr sz="240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600"/>
              </a:spcBef>
              <a:buAutoNum type="arabicPeriod" startAt="8"/>
              <a:tabLst>
                <a:tab pos="470534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Authorizations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37318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Do </a:t>
            </a:r>
            <a:r>
              <a:rPr sz="3600" spc="-10" dirty="0"/>
              <a:t>the </a:t>
            </a:r>
            <a:r>
              <a:rPr sz="3600" spc="-5" dirty="0"/>
              <a:t>easy items</a:t>
            </a:r>
            <a:r>
              <a:rPr sz="3600" spc="-80" dirty="0"/>
              <a:t> </a:t>
            </a:r>
            <a:r>
              <a:rPr sz="3600" spc="-5" dirty="0"/>
              <a:t>first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935583"/>
            <a:ext cx="6122670" cy="206502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Delete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fields you don’t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need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for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 Humanitarian</a:t>
            </a:r>
            <a:r>
              <a:rPr sz="20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grant</a:t>
            </a:r>
            <a:endParaRPr sz="2000" dirty="0">
              <a:latin typeface="Georgia"/>
              <a:cs typeface="Georgia"/>
            </a:endParaRPr>
          </a:p>
          <a:p>
            <a:pPr marL="594995" indent="-240029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59563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All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fields related to VTT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( in Steps 6,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7,</a:t>
            </a:r>
            <a:r>
              <a:rPr sz="20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10)</a:t>
            </a:r>
            <a:endParaRPr sz="2000" dirty="0">
              <a:latin typeface="Georgia"/>
              <a:cs typeface="Georgia"/>
            </a:endParaRPr>
          </a:p>
          <a:p>
            <a:pPr marL="621665" indent="-2667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622300" algn="l"/>
              </a:tabLst>
            </a:pPr>
            <a:r>
              <a:rPr sz="1950" spc="-5" dirty="0">
                <a:solidFill>
                  <a:srgbClr val="FFFFFF"/>
                </a:solidFill>
                <a:latin typeface="Georgia"/>
                <a:cs typeface="Georgia"/>
              </a:rPr>
              <a:t>All </a:t>
            </a: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fields related to Scholarships (in Steps </a:t>
            </a:r>
            <a:r>
              <a:rPr sz="1950" spc="-5" dirty="0">
                <a:solidFill>
                  <a:srgbClr val="FFFFFF"/>
                </a:solidFill>
                <a:latin typeface="Georgia"/>
                <a:cs typeface="Georgia"/>
              </a:rPr>
              <a:t>6, </a:t>
            </a: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7,</a:t>
            </a:r>
            <a:r>
              <a:rPr sz="195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950" dirty="0">
                <a:solidFill>
                  <a:srgbClr val="FFFFFF"/>
                </a:solidFill>
                <a:latin typeface="Georgia"/>
                <a:cs typeface="Georgia"/>
              </a:rPr>
              <a:t>10)</a:t>
            </a:r>
            <a:endParaRPr sz="195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9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Fill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in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 fields you can do</a:t>
            </a:r>
            <a:r>
              <a:rPr sz="2000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now</a:t>
            </a:r>
            <a:endParaRPr sz="20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Most of steps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1, 3, 4, 5 and</a:t>
            </a:r>
            <a:r>
              <a:rPr sz="20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6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45396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Identify </a:t>
            </a:r>
            <a:r>
              <a:rPr sz="3600" spc="-10" dirty="0"/>
              <a:t>the </a:t>
            </a:r>
            <a:r>
              <a:rPr sz="3600" spc="-85" dirty="0"/>
              <a:t>Team</a:t>
            </a:r>
            <a:r>
              <a:rPr sz="3600" spc="-125" dirty="0"/>
              <a:t> </a:t>
            </a:r>
            <a:r>
              <a:rPr sz="3600" spc="-5" dirty="0"/>
              <a:t>Members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459740" y="1070415"/>
            <a:ext cx="8012430" cy="335026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10"/>
              </a:spcBef>
              <a:tabLst>
                <a:tab pos="1073785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Step</a:t>
            </a:r>
            <a:r>
              <a:rPr sz="24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2	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Committee</a:t>
            </a:r>
            <a:r>
              <a:rPr sz="24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Members</a:t>
            </a:r>
            <a:endParaRPr sz="2400" dirty="0">
              <a:latin typeface="Georgia"/>
              <a:cs typeface="Georgia"/>
            </a:endParaRPr>
          </a:p>
          <a:p>
            <a:pPr marL="547370" indent="-192405">
              <a:lnSpc>
                <a:spcPct val="100000"/>
              </a:lnSpc>
              <a:spcBef>
                <a:spcPts val="405"/>
              </a:spcBef>
              <a:buAutoNum type="arabicPeriod"/>
              <a:tabLst>
                <a:tab pos="548005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Committee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members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for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host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club (in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country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where the project will</a:t>
            </a:r>
            <a:r>
              <a:rPr sz="1600" spc="2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be</a:t>
            </a:r>
            <a:endParaRPr sz="1600" dirty="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implemented)</a:t>
            </a:r>
            <a:endParaRPr sz="1600" dirty="0">
              <a:latin typeface="Georgia"/>
              <a:cs typeface="Georgia"/>
            </a:endParaRPr>
          </a:p>
          <a:p>
            <a:pPr marL="355600" marR="901700">
              <a:lnSpc>
                <a:spcPct val="100000"/>
              </a:lnSpc>
              <a:spcBef>
                <a:spcPts val="385"/>
              </a:spcBef>
              <a:buAutoNum type="arabicPeriod" startAt="2"/>
              <a:tabLst>
                <a:tab pos="575310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Committee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members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for international club (in another country; only one  international club</a:t>
            </a:r>
            <a:r>
              <a:rPr sz="1600" spc="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allowed)</a:t>
            </a:r>
            <a:endParaRPr sz="16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  <a:tabLst>
                <a:tab pos="981710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Step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7	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Participants</a:t>
            </a:r>
            <a:endParaRPr sz="2400" dirty="0">
              <a:latin typeface="Georgia"/>
              <a:cs typeface="Georgia"/>
            </a:endParaRPr>
          </a:p>
          <a:p>
            <a:pPr marL="547370" indent="-192405">
              <a:lnSpc>
                <a:spcPct val="100000"/>
              </a:lnSpc>
              <a:spcBef>
                <a:spcPts val="405"/>
              </a:spcBef>
              <a:buAutoNum type="arabicPeriod"/>
              <a:tabLst>
                <a:tab pos="548005" algn="l"/>
              </a:tabLst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Cooperating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Organizations (usually needed for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technical expertise) MOU</a:t>
            </a:r>
            <a:r>
              <a:rPr sz="16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required.</a:t>
            </a:r>
            <a:endParaRPr sz="1600" dirty="0">
              <a:latin typeface="Georgia"/>
              <a:cs typeface="Georgia"/>
            </a:endParaRPr>
          </a:p>
          <a:p>
            <a:pPr marL="355600" marR="224154">
              <a:lnSpc>
                <a:spcPct val="100000"/>
              </a:lnSpc>
              <a:spcBef>
                <a:spcPts val="384"/>
              </a:spcBef>
              <a:buAutoNum type="arabicPeriod"/>
              <a:tabLst>
                <a:tab pos="575310" algn="l"/>
              </a:tabLst>
            </a:pP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Other Partners (other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Rotary groups or individuals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who will work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on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the project, 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usually not</a:t>
            </a:r>
            <a:r>
              <a:rPr sz="1600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needed)</a:t>
            </a:r>
            <a:endParaRPr sz="1600" dirty="0">
              <a:latin typeface="Georgia"/>
              <a:cs typeface="Georgia"/>
            </a:endParaRPr>
          </a:p>
          <a:p>
            <a:pPr marL="573405" indent="-218440">
              <a:lnSpc>
                <a:spcPct val="100000"/>
              </a:lnSpc>
              <a:spcBef>
                <a:spcPts val="380"/>
              </a:spcBef>
              <a:buAutoNum type="arabicPeriod"/>
              <a:tabLst>
                <a:tab pos="574040" algn="l"/>
              </a:tabLst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Volunteer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travelers (specialists, </a:t>
            </a:r>
            <a:r>
              <a:rPr sz="1600" dirty="0">
                <a:solidFill>
                  <a:srgbClr val="FFFFFF"/>
                </a:solidFill>
                <a:latin typeface="Georgia"/>
                <a:cs typeface="Georgia"/>
              </a:rPr>
              <a:t>not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typical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Rotarians doing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project</a:t>
            </a:r>
            <a:r>
              <a:rPr sz="1600" spc="2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oversight,</a:t>
            </a:r>
            <a:endParaRPr sz="1600" dirty="0">
              <a:latin typeface="Georgia"/>
              <a:cs typeface="Georgia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FFFFFF"/>
                </a:solidFill>
                <a:latin typeface="Georgia"/>
                <a:cs typeface="Georgia"/>
              </a:rPr>
              <a:t>usually not</a:t>
            </a:r>
            <a:r>
              <a:rPr sz="1600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Georgia"/>
                <a:cs typeface="Georgia"/>
              </a:rPr>
              <a:t>needed)</a:t>
            </a:r>
            <a:endParaRPr sz="16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0991" y="2209038"/>
            <a:ext cx="80067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Defining </a:t>
            </a:r>
            <a:r>
              <a:rPr spc="-5" dirty="0"/>
              <a:t>and </a:t>
            </a:r>
            <a:r>
              <a:rPr dirty="0"/>
              <a:t>Designing </a:t>
            </a:r>
            <a:r>
              <a:rPr spc="-5" dirty="0"/>
              <a:t>your</a:t>
            </a:r>
            <a:r>
              <a:rPr spc="-65" dirty="0"/>
              <a:t> </a:t>
            </a:r>
            <a:r>
              <a:rPr dirty="0"/>
              <a:t>Project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52971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Memorandum of</a:t>
            </a:r>
            <a:r>
              <a:rPr sz="3600" spc="-80" dirty="0"/>
              <a:t> </a:t>
            </a:r>
            <a:r>
              <a:rPr sz="3600" spc="-5" dirty="0"/>
              <a:t>Understanding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922928"/>
            <a:ext cx="7951470" cy="33299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Step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7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Participants</a:t>
            </a:r>
            <a:endParaRPr sz="24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Must have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an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MOU signed by the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Host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Sponsor, International</a:t>
            </a:r>
            <a:r>
              <a:rPr sz="20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Sponsor</a:t>
            </a: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 Cooperating Organization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if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there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is one or</a:t>
            </a:r>
            <a:r>
              <a:rPr sz="20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two.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 dirty="0">
              <a:latin typeface="Georgia"/>
              <a:cs typeface="Georgia"/>
            </a:endParaRPr>
          </a:p>
          <a:p>
            <a:pPr marL="12700" marR="1978025">
              <a:lnSpc>
                <a:spcPct val="120100"/>
              </a:lnSpc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MOU designates the responsibilities of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:  The Host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 Sponsor</a:t>
            </a:r>
            <a:endParaRPr sz="2400" dirty="0">
              <a:latin typeface="Georgia"/>
              <a:cs typeface="Georgia"/>
            </a:endParaRPr>
          </a:p>
          <a:p>
            <a:pPr marL="12700" marR="3854450">
              <a:lnSpc>
                <a:spcPct val="120000"/>
              </a:lnSpc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The International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Sponsor 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Cooperating</a:t>
            </a:r>
            <a:r>
              <a:rPr sz="24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Organization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52800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Host </a:t>
            </a:r>
            <a:r>
              <a:rPr sz="3600" spc="5" dirty="0"/>
              <a:t>Sponsor’s</a:t>
            </a:r>
            <a:r>
              <a:rPr sz="3600" spc="-95" dirty="0"/>
              <a:t> </a:t>
            </a:r>
            <a:r>
              <a:rPr sz="3600" spc="-5" dirty="0"/>
              <a:t>Responsibilities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940053"/>
            <a:ext cx="8037830" cy="3428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10" dirty="0">
                <a:solidFill>
                  <a:srgbClr val="FFFFFF"/>
                </a:solidFill>
                <a:latin typeface="Georgia"/>
                <a:cs typeface="Georgia"/>
              </a:rPr>
              <a:t>Provide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technical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professional services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support of the Rotary</a:t>
            </a:r>
            <a:r>
              <a:rPr sz="1800" spc="1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Grant</a:t>
            </a:r>
            <a:endParaRPr sz="1800" dirty="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project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10" dirty="0">
                <a:solidFill>
                  <a:srgbClr val="FFFFFF"/>
                </a:solidFill>
                <a:latin typeface="Georgia"/>
                <a:cs typeface="Georgia"/>
              </a:rPr>
              <a:t>Provide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volunteer training, mentoring,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financial</a:t>
            </a:r>
            <a:r>
              <a:rPr sz="1800" spc="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review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Direct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coordinate local community education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public</a:t>
            </a:r>
            <a:r>
              <a:rPr sz="1800" spc="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relations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Seek community support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resources for the</a:t>
            </a:r>
            <a:r>
              <a:rPr sz="1800" spc="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project</a:t>
            </a:r>
            <a:endParaRPr sz="1800" dirty="0">
              <a:latin typeface="Georgia"/>
              <a:cs typeface="Georgia"/>
            </a:endParaRPr>
          </a:p>
          <a:p>
            <a:pPr marL="269875" marR="5080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Host visiting Rotarians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who come to support or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learn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about the Rotary Grant  project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Manage the grant funds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pay suppliers, vendors, or</a:t>
            </a:r>
            <a:r>
              <a:rPr sz="1800" spc="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contractors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Prepare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Rotary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Grant project reports,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cooperation with the</a:t>
            </a:r>
            <a:r>
              <a:rPr sz="1800" spc="10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International</a:t>
            </a:r>
            <a:endParaRPr sz="1800" dirty="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Sponsor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Measure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evaluate project</a:t>
            </a:r>
            <a:r>
              <a:rPr sz="1800" spc="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activities</a:t>
            </a:r>
            <a:endParaRPr sz="1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65703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International </a:t>
            </a:r>
            <a:r>
              <a:rPr sz="3600" spc="5" dirty="0"/>
              <a:t>Sponsor’s</a:t>
            </a:r>
            <a:r>
              <a:rPr sz="3600" spc="-100" dirty="0"/>
              <a:t> </a:t>
            </a:r>
            <a:r>
              <a:rPr sz="3600" spc="-5" dirty="0"/>
              <a:t>Responsibilities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942594"/>
            <a:ext cx="7891780" cy="342836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5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Direct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coordinate community education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public</a:t>
            </a:r>
            <a:r>
              <a:rPr sz="1800" spc="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relations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Direct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coordinate International fundraising</a:t>
            </a:r>
            <a:r>
              <a:rPr sz="1800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efforts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Travel to the project location to provide technical or professional</a:t>
            </a:r>
            <a:r>
              <a:rPr sz="1800" spc="10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service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Maintain the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master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schedule of</a:t>
            </a:r>
            <a:r>
              <a:rPr sz="1800" spc="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event</a:t>
            </a:r>
            <a:r>
              <a:rPr lang="en-US" sz="1800" spc="-5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endParaRPr sz="1800" dirty="0">
              <a:latin typeface="Georgia"/>
              <a:cs typeface="Georgia"/>
            </a:endParaRPr>
          </a:p>
          <a:p>
            <a:pPr marL="269875" marR="234315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Contact the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Host partner 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(optional) cooperating organization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at least 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monthly to discuss progress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1800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milestones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Assist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Host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Sponsor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in implementing 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reporting on the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Rotary</a:t>
            </a:r>
            <a:r>
              <a:rPr sz="1800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grant</a:t>
            </a:r>
            <a:endParaRPr sz="1800" dirty="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project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ensure progress reports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are</a:t>
            </a:r>
            <a:r>
              <a:rPr sz="1800" spc="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timely</a:t>
            </a:r>
            <a:endParaRPr sz="1800" dirty="0">
              <a:latin typeface="Georgia"/>
              <a:cs typeface="Georgia"/>
            </a:endParaRPr>
          </a:p>
          <a:p>
            <a:pPr marL="269875" marR="12700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Issue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monthly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reports to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leaders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of both clubs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districts, plus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key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people 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in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the relationship. Include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summary of contacts, milestones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accomplishments.</a:t>
            </a:r>
            <a:endParaRPr sz="1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64109"/>
            <a:ext cx="72637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Cooperating </a:t>
            </a:r>
            <a:r>
              <a:rPr sz="3600" spc="-10" dirty="0"/>
              <a:t>Organization’s</a:t>
            </a:r>
            <a:r>
              <a:rPr sz="3600" spc="-100" dirty="0"/>
              <a:t> </a:t>
            </a:r>
            <a:r>
              <a:rPr sz="3600" spc="-5" dirty="0"/>
              <a:t>Responsibilities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463092" y="1073658"/>
            <a:ext cx="7961630" cy="3318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marR="396875" indent="-25781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10" dirty="0">
                <a:solidFill>
                  <a:srgbClr val="FFFFFF"/>
                </a:solidFill>
                <a:latin typeface="Georgia"/>
                <a:cs typeface="Georgia"/>
              </a:rPr>
              <a:t>Provide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expertise, infrastructure,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advocacy,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training, education, or other  support for the Rotary Grant</a:t>
            </a:r>
            <a:r>
              <a:rPr sz="1800" spc="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project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Submit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itemized expense statements 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receipts to the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Host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Sponsor</a:t>
            </a:r>
            <a:r>
              <a:rPr sz="1800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or</a:t>
            </a:r>
            <a:endParaRPr sz="1800" dirty="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International Sponsor for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reimbursement</a:t>
            </a:r>
            <a:endParaRPr sz="1800" dirty="0">
              <a:latin typeface="Georgia"/>
              <a:cs typeface="Georgia"/>
            </a:endParaRPr>
          </a:p>
          <a:p>
            <a:pPr marL="269875" marR="612775" indent="-25781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Maintain sufficient records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data to complete reports to the Rotary  Foundation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Report activities 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results to the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Host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Sponsor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International</a:t>
            </a:r>
            <a:r>
              <a:rPr sz="1800" spc="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Sponsor</a:t>
            </a:r>
            <a:endParaRPr sz="1800" dirty="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accurately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in a timely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way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43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Measure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evaluate project</a:t>
            </a:r>
            <a:r>
              <a:rPr sz="1800" spc="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activities</a:t>
            </a:r>
            <a:endParaRPr sz="1800" dirty="0">
              <a:latin typeface="Georgia"/>
              <a:cs typeface="Georgia"/>
            </a:endParaRPr>
          </a:p>
          <a:p>
            <a:pPr marL="269875" marR="5080" indent="-257810">
              <a:lnSpc>
                <a:spcPct val="100000"/>
              </a:lnSpc>
              <a:spcBef>
                <a:spcPts val="434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Continue to support the project financially or programmatically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after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Rotary  Grant funding</a:t>
            </a:r>
            <a:r>
              <a:rPr sz="18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ends</a:t>
            </a:r>
            <a:endParaRPr sz="1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30448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Conflict </a:t>
            </a:r>
            <a:r>
              <a:rPr sz="3600" spc="-5" dirty="0"/>
              <a:t>of</a:t>
            </a:r>
            <a:r>
              <a:rPr sz="3600" spc="-125" dirty="0"/>
              <a:t> </a:t>
            </a:r>
            <a:r>
              <a:rPr sz="3600" spc="-5" dirty="0"/>
              <a:t>Interest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938529"/>
            <a:ext cx="7108825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0125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Step</a:t>
            </a:r>
            <a:r>
              <a:rPr sz="24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2	-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See COI</a:t>
            </a:r>
            <a:r>
              <a:rPr sz="2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definition</a:t>
            </a:r>
            <a:endParaRPr sz="2400" dirty="0">
              <a:latin typeface="Georgia"/>
              <a:cs typeface="Georgia"/>
            </a:endParaRPr>
          </a:p>
          <a:p>
            <a:pPr marL="499745" indent="-241300">
              <a:lnSpc>
                <a:spcPct val="100000"/>
              </a:lnSpc>
              <a:spcBef>
                <a:spcPts val="1925"/>
              </a:spcBef>
              <a:buAutoNum type="arabicPeriod"/>
              <a:tabLst>
                <a:tab pos="500380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Does your club have potential conflicts of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interest?</a:t>
            </a:r>
            <a:endParaRPr sz="2000" dirty="0">
              <a:latin typeface="Georgia"/>
              <a:cs typeface="Georgia"/>
            </a:endParaRPr>
          </a:p>
          <a:p>
            <a:pPr marL="531495" indent="-27305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53213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How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do you identify</a:t>
            </a:r>
            <a:r>
              <a:rPr sz="20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them?</a:t>
            </a:r>
            <a:endParaRPr sz="2000" dirty="0">
              <a:latin typeface="Georgia"/>
              <a:cs typeface="Georgia"/>
            </a:endParaRPr>
          </a:p>
          <a:p>
            <a:pPr marL="530225" indent="-27178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53086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How do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you control</a:t>
            </a:r>
            <a:r>
              <a:rPr sz="2000" spc="-4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them?</a:t>
            </a:r>
            <a:endParaRPr sz="2000" dirty="0">
              <a:latin typeface="Georgia"/>
              <a:cs typeface="Georgia"/>
            </a:endParaRPr>
          </a:p>
          <a:p>
            <a:pPr marL="532765" indent="-274320">
              <a:lnSpc>
                <a:spcPct val="100000"/>
              </a:lnSpc>
              <a:spcBef>
                <a:spcPts val="484"/>
              </a:spcBef>
              <a:buAutoNum type="arabicPeriod"/>
              <a:tabLst>
                <a:tab pos="53340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Does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your partner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club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have potential conflicts of</a:t>
            </a:r>
            <a:r>
              <a:rPr sz="2000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interest?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20478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Project</a:t>
            </a:r>
            <a:r>
              <a:rPr sz="3600" spc="-90" dirty="0"/>
              <a:t> </a:t>
            </a:r>
            <a:r>
              <a:rPr sz="3600" dirty="0"/>
              <a:t>Plan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9740" y="1148333"/>
            <a:ext cx="7758430" cy="2007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2729" marR="5080" indent="-252729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252729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Develop an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overall project plan with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all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 steps you know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now.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It  will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be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used several</a:t>
            </a:r>
            <a:r>
              <a:rPr sz="20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places.</a:t>
            </a:r>
            <a:endParaRPr sz="2000" dirty="0">
              <a:latin typeface="Georgia"/>
              <a:cs typeface="Georgia"/>
            </a:endParaRPr>
          </a:p>
          <a:p>
            <a:pPr marL="284480" marR="33655" indent="-284480">
              <a:lnSpc>
                <a:spcPct val="100000"/>
              </a:lnSpc>
              <a:spcBef>
                <a:spcPts val="1800"/>
              </a:spcBef>
              <a:buAutoNum type="arabicPeriod"/>
              <a:tabLst>
                <a:tab pos="284480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This plan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is an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important document.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Identify all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 steps you will 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need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to make your project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success.</a:t>
            </a:r>
            <a:endParaRPr sz="2000" dirty="0">
              <a:latin typeface="Georgia"/>
              <a:cs typeface="Georgia"/>
            </a:endParaRPr>
          </a:p>
          <a:p>
            <a:pPr marL="282575" indent="-270510">
              <a:lnSpc>
                <a:spcPct val="100000"/>
              </a:lnSpc>
              <a:spcBef>
                <a:spcPts val="1800"/>
              </a:spcBef>
              <a:buAutoNum type="arabicPeriod"/>
              <a:tabLst>
                <a:tab pos="28321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What elements need to be</a:t>
            </a:r>
            <a:r>
              <a:rPr sz="2000" spc="-6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included?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22352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Sustainability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864997"/>
            <a:ext cx="5349875" cy="33743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Step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10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Sustainability</a:t>
            </a:r>
            <a:endParaRPr sz="240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Start with the c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ommunity</a:t>
            </a:r>
            <a:r>
              <a:rPr sz="225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assessment</a:t>
            </a:r>
            <a:endParaRPr sz="225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Respect natural</a:t>
            </a:r>
            <a:r>
              <a:rPr sz="225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resources</a:t>
            </a:r>
            <a:endParaRPr sz="225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Train the</a:t>
            </a:r>
            <a:r>
              <a:rPr sz="225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beneficiaries</a:t>
            </a:r>
            <a:endParaRPr sz="225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4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Use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local</a:t>
            </a:r>
            <a:r>
              <a:rPr sz="225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labor</a:t>
            </a:r>
            <a:endParaRPr sz="225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Buy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 locally</a:t>
            </a:r>
            <a:endParaRPr sz="225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4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Establish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 maintenance</a:t>
            </a:r>
            <a:r>
              <a:rPr sz="225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plan</a:t>
            </a:r>
            <a:endParaRPr sz="2250" dirty="0">
              <a:latin typeface="Georgia"/>
              <a:cs typeface="Georgia"/>
            </a:endParaRPr>
          </a:p>
          <a:p>
            <a:pPr marL="469900" indent="-457834">
              <a:lnSpc>
                <a:spcPct val="100000"/>
              </a:lnSpc>
              <a:spcBef>
                <a:spcPts val="535"/>
              </a:spcBef>
              <a:buAutoNum type="arabicPeriod"/>
              <a:tabLst>
                <a:tab pos="469900" algn="l"/>
                <a:tab pos="470534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Train a monitoring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group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or</a:t>
            </a:r>
            <a:r>
              <a:rPr sz="2250" spc="-8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person</a:t>
            </a:r>
            <a:endParaRPr sz="225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43141" y="4629403"/>
            <a:ext cx="1765300" cy="464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021080">
              <a:lnSpc>
                <a:spcPct val="12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200" spc="-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200" spc="-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c</a:t>
            </a:r>
            <a:r>
              <a:rPr sz="1200" spc="-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: 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Six Steps 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to</a:t>
            </a:r>
            <a:r>
              <a:rPr sz="1200" u="sng" spc="-7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Sustainability</a:t>
            </a:r>
            <a:endParaRPr sz="1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20904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Stewardsh</a:t>
            </a:r>
            <a:r>
              <a:rPr sz="3600" spc="10" dirty="0"/>
              <a:t>i</a:t>
            </a:r>
            <a:r>
              <a:rPr sz="3600" dirty="0"/>
              <a:t>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498549"/>
            <a:ext cx="7703820" cy="192786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>
              <a:lnSpc>
                <a:spcPts val="3929"/>
              </a:lnSpc>
              <a:spcBef>
                <a:spcPts val="160"/>
              </a:spcBef>
              <a:buSzPct val="112500"/>
              <a:buAutoNum type="arabicPeriod"/>
              <a:tabLst>
                <a:tab pos="417830" algn="l"/>
              </a:tabLst>
            </a:pPr>
            <a:r>
              <a:rPr sz="3200" dirty="0">
                <a:solidFill>
                  <a:srgbClr val="FFFFFF"/>
                </a:solidFill>
                <a:latin typeface="Georgia"/>
                <a:cs typeface="Georgia"/>
              </a:rPr>
              <a:t>Who is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responsible for project funds </a:t>
            </a:r>
            <a:r>
              <a:rPr sz="3200" dirty="0">
                <a:solidFill>
                  <a:srgbClr val="FFFFFF"/>
                </a:solidFill>
                <a:latin typeface="Georgia"/>
                <a:cs typeface="Georgia"/>
              </a:rPr>
              <a:t>and 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successful project</a:t>
            </a:r>
            <a:r>
              <a:rPr sz="3200" spc="-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completion?</a:t>
            </a:r>
            <a:endParaRPr sz="3200" dirty="0">
              <a:latin typeface="Georgia"/>
              <a:cs typeface="Georgia"/>
            </a:endParaRPr>
          </a:p>
          <a:p>
            <a:pPr marL="448309" indent="-436245">
              <a:lnSpc>
                <a:spcPct val="100000"/>
              </a:lnSpc>
              <a:spcBef>
                <a:spcPts val="3215"/>
              </a:spcBef>
              <a:buAutoNum type="arabicPeriod"/>
              <a:tabLst>
                <a:tab pos="448945" algn="l"/>
              </a:tabLst>
            </a:pPr>
            <a:r>
              <a:rPr sz="3200" dirty="0">
                <a:solidFill>
                  <a:srgbClr val="FFFFFF"/>
                </a:solidFill>
                <a:latin typeface="Georgia"/>
                <a:cs typeface="Georgia"/>
              </a:rPr>
              <a:t>How </a:t>
            </a:r>
            <a:r>
              <a:rPr sz="3200" spc="-5" dirty="0">
                <a:solidFill>
                  <a:srgbClr val="FFFFFF"/>
                </a:solidFill>
                <a:latin typeface="Georgia"/>
                <a:cs typeface="Georgia"/>
              </a:rPr>
              <a:t>do you exercise</a:t>
            </a:r>
            <a:r>
              <a:rPr sz="32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3200" dirty="0">
                <a:solidFill>
                  <a:srgbClr val="FFFFFF"/>
                </a:solidFill>
                <a:latin typeface="Georgia"/>
                <a:cs typeface="Georgia"/>
              </a:rPr>
              <a:t>responsibility?</a:t>
            </a:r>
            <a:endParaRPr sz="3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666495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Contingency Planning: Questions to</a:t>
            </a:r>
            <a:r>
              <a:rPr sz="3600" spc="-100" dirty="0"/>
              <a:t> </a:t>
            </a:r>
            <a:r>
              <a:rPr sz="3600" spc="-5" dirty="0"/>
              <a:t>ask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645668" y="1148334"/>
            <a:ext cx="8029575" cy="2806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This is a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critical part of</a:t>
            </a:r>
            <a:r>
              <a:rPr sz="2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Stewardship</a:t>
            </a:r>
            <a:endParaRPr sz="2400" dirty="0">
              <a:latin typeface="Georgia"/>
              <a:cs typeface="Georgia"/>
            </a:endParaRPr>
          </a:p>
          <a:p>
            <a:pPr marL="392430" marR="1054100" indent="-123825">
              <a:lnSpc>
                <a:spcPct val="120000"/>
              </a:lnSpc>
              <a:spcBef>
                <a:spcPts val="1730"/>
              </a:spcBef>
              <a:buAutoNum type="arabicPeriod"/>
              <a:tabLst>
                <a:tab pos="55626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What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do you do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if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you have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 financial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overrun? 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How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could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it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happen?</a:t>
            </a:r>
            <a:endParaRPr sz="2400" dirty="0">
              <a:latin typeface="Georgia"/>
              <a:cs typeface="Georgia"/>
            </a:endParaRPr>
          </a:p>
          <a:p>
            <a:pPr marL="593725" indent="-325755">
              <a:lnSpc>
                <a:spcPct val="100000"/>
              </a:lnSpc>
              <a:spcBef>
                <a:spcPts val="2305"/>
              </a:spcBef>
              <a:buAutoNum type="arabicPeriod"/>
              <a:tabLst>
                <a:tab pos="59436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What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do you do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if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you have reporting</a:t>
            </a:r>
            <a:r>
              <a:rPr sz="2400" spc="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issues?</a:t>
            </a:r>
            <a:endParaRPr sz="2400" dirty="0">
              <a:latin typeface="Georgia"/>
              <a:cs typeface="Georgia"/>
            </a:endParaRPr>
          </a:p>
          <a:p>
            <a:pPr marL="592455" indent="-324485">
              <a:lnSpc>
                <a:spcPct val="100000"/>
              </a:lnSpc>
              <a:spcBef>
                <a:spcPts val="2305"/>
              </a:spcBef>
              <a:buAutoNum type="arabicPeriod"/>
              <a:tabLst>
                <a:tab pos="593090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What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do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you do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if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you have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 communication</a:t>
            </a:r>
            <a:r>
              <a:rPr sz="2400" spc="-8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problem?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62960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Monitoring, Evaluating, and</a:t>
            </a:r>
            <a:r>
              <a:rPr sz="3600" spc="-80" dirty="0"/>
              <a:t> </a:t>
            </a:r>
            <a:r>
              <a:rPr sz="3600" dirty="0"/>
              <a:t>Reporting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668" y="1072133"/>
            <a:ext cx="5379085" cy="31299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critical part of</a:t>
            </a:r>
            <a:r>
              <a:rPr sz="20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Stewardship</a:t>
            </a:r>
            <a:endParaRPr sz="2000" dirty="0">
              <a:latin typeface="Georgia"/>
              <a:cs typeface="Georgia"/>
            </a:endParaRPr>
          </a:p>
          <a:p>
            <a:pPr marL="266700" indent="-241300">
              <a:lnSpc>
                <a:spcPct val="100000"/>
              </a:lnSpc>
              <a:spcBef>
                <a:spcPts val="2060"/>
              </a:spcBef>
              <a:buAutoNum type="arabicPeriod"/>
              <a:tabLst>
                <a:tab pos="267335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How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will you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monitor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200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project?</a:t>
            </a:r>
            <a:endParaRPr sz="2000" dirty="0">
              <a:latin typeface="Georgia"/>
              <a:cs typeface="Georgia"/>
            </a:endParaRPr>
          </a:p>
          <a:p>
            <a:pPr marL="588645">
              <a:lnSpc>
                <a:spcPct val="100000"/>
              </a:lnSpc>
              <a:spcBef>
                <a:spcPts val="484"/>
              </a:spcBef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-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Observations,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verbal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reports,</a:t>
            </a:r>
            <a:r>
              <a:rPr sz="20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data?</a:t>
            </a:r>
            <a:endParaRPr sz="2000" dirty="0">
              <a:latin typeface="Georgia"/>
              <a:cs typeface="Georgia"/>
            </a:endParaRPr>
          </a:p>
          <a:p>
            <a:pPr marL="297815" indent="-272415">
              <a:lnSpc>
                <a:spcPct val="100000"/>
              </a:lnSpc>
              <a:spcBef>
                <a:spcPts val="2065"/>
              </a:spcBef>
              <a:buAutoNum type="arabicPeriod" startAt="2"/>
              <a:tabLst>
                <a:tab pos="29845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How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do you evaluate what you</a:t>
            </a:r>
            <a:r>
              <a:rPr sz="20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know?</a:t>
            </a:r>
            <a:endParaRPr sz="2000" dirty="0">
              <a:latin typeface="Georgia"/>
              <a:cs typeface="Georgia"/>
            </a:endParaRPr>
          </a:p>
          <a:p>
            <a:pPr marL="296545" marR="2068830" indent="-296545">
              <a:lnSpc>
                <a:spcPct val="120000"/>
              </a:lnSpc>
              <a:spcBef>
                <a:spcPts val="1585"/>
              </a:spcBef>
              <a:buAutoNum type="arabicPeriod" startAt="2"/>
              <a:tabLst>
                <a:tab pos="296545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Who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will do the</a:t>
            </a:r>
            <a:r>
              <a:rPr sz="200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reporting?  Best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Practice:</a:t>
            </a:r>
            <a:endParaRPr sz="2000" dirty="0">
              <a:latin typeface="Georgia"/>
              <a:cs typeface="Georgia"/>
            </a:endParaRPr>
          </a:p>
          <a:p>
            <a:pPr marL="64516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Link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reporting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to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events,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not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20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calendar.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245490"/>
            <a:ext cx="33127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" dirty="0">
                <a:solidFill>
                  <a:srgbClr val="FFFFFF"/>
                </a:solidFill>
                <a:latin typeface="Arial Narrow"/>
                <a:cs typeface="Arial Narrow"/>
              </a:rPr>
              <a:t>We </a:t>
            </a:r>
            <a:r>
              <a:rPr sz="3600" spc="-5" dirty="0">
                <a:solidFill>
                  <a:srgbClr val="FFFFFF"/>
                </a:solidFill>
                <a:latin typeface="Arial Narrow"/>
                <a:cs typeface="Arial Narrow"/>
              </a:rPr>
              <a:t>often start</a:t>
            </a:r>
            <a:r>
              <a:rPr sz="3600" spc="-5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 Narrow"/>
                <a:cs typeface="Arial Narrow"/>
              </a:rPr>
              <a:t>here:</a:t>
            </a:r>
            <a:endParaRPr sz="3600" dirty="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45921" y="827281"/>
            <a:ext cx="4119879" cy="1885314"/>
          </a:xfrm>
          <a:custGeom>
            <a:avLst/>
            <a:gdLst/>
            <a:ahLst/>
            <a:cxnLst/>
            <a:rect l="l" t="t" r="r" b="b"/>
            <a:pathLst>
              <a:path w="4119879" h="1885314">
                <a:moveTo>
                  <a:pt x="2641594" y="1706876"/>
                </a:moveTo>
                <a:lnTo>
                  <a:pt x="1572760" y="1706876"/>
                </a:lnTo>
                <a:lnTo>
                  <a:pt x="1605658" y="1734908"/>
                </a:lnTo>
                <a:lnTo>
                  <a:pt x="1642086" y="1760920"/>
                </a:lnTo>
                <a:lnTo>
                  <a:pt x="1681801" y="1784798"/>
                </a:lnTo>
                <a:lnTo>
                  <a:pt x="1724557" y="1806428"/>
                </a:lnTo>
                <a:lnTo>
                  <a:pt x="1770111" y="1825694"/>
                </a:lnTo>
                <a:lnTo>
                  <a:pt x="1818219" y="1842482"/>
                </a:lnTo>
                <a:lnTo>
                  <a:pt x="1868638" y="1856677"/>
                </a:lnTo>
                <a:lnTo>
                  <a:pt x="1921121" y="1868166"/>
                </a:lnTo>
                <a:lnTo>
                  <a:pt x="1974920" y="1876812"/>
                </a:lnTo>
                <a:lnTo>
                  <a:pt x="2028795" y="1882472"/>
                </a:lnTo>
                <a:lnTo>
                  <a:pt x="2082505" y="1885227"/>
                </a:lnTo>
                <a:lnTo>
                  <a:pt x="2135810" y="1885155"/>
                </a:lnTo>
                <a:lnTo>
                  <a:pt x="2188468" y="1882339"/>
                </a:lnTo>
                <a:lnTo>
                  <a:pt x="2240239" y="1876859"/>
                </a:lnTo>
                <a:lnTo>
                  <a:pt x="2290882" y="1868795"/>
                </a:lnTo>
                <a:lnTo>
                  <a:pt x="2340157" y="1858228"/>
                </a:lnTo>
                <a:lnTo>
                  <a:pt x="2387822" y="1845238"/>
                </a:lnTo>
                <a:lnTo>
                  <a:pt x="2433637" y="1829906"/>
                </a:lnTo>
                <a:lnTo>
                  <a:pt x="2477362" y="1812313"/>
                </a:lnTo>
                <a:lnTo>
                  <a:pt x="2518755" y="1792539"/>
                </a:lnTo>
                <a:lnTo>
                  <a:pt x="2557575" y="1770664"/>
                </a:lnTo>
                <a:lnTo>
                  <a:pt x="2593583" y="1746769"/>
                </a:lnTo>
                <a:lnTo>
                  <a:pt x="2626537" y="1720934"/>
                </a:lnTo>
                <a:lnTo>
                  <a:pt x="2641594" y="1706876"/>
                </a:lnTo>
                <a:close/>
              </a:path>
              <a:path w="4119879" h="1885314">
                <a:moveTo>
                  <a:pt x="3419944" y="1541268"/>
                </a:moveTo>
                <a:lnTo>
                  <a:pt x="555998" y="1541268"/>
                </a:lnTo>
                <a:lnTo>
                  <a:pt x="561078" y="1546856"/>
                </a:lnTo>
                <a:lnTo>
                  <a:pt x="593740" y="1578304"/>
                </a:lnTo>
                <a:lnTo>
                  <a:pt x="626548" y="1605228"/>
                </a:lnTo>
                <a:lnTo>
                  <a:pt x="661974" y="1630263"/>
                </a:lnTo>
                <a:lnTo>
                  <a:pt x="699823" y="1653380"/>
                </a:lnTo>
                <a:lnTo>
                  <a:pt x="739900" y="1674547"/>
                </a:lnTo>
                <a:lnTo>
                  <a:pt x="782008" y="1693735"/>
                </a:lnTo>
                <a:lnTo>
                  <a:pt x="825954" y="1710914"/>
                </a:lnTo>
                <a:lnTo>
                  <a:pt x="871541" y="1726053"/>
                </a:lnTo>
                <a:lnTo>
                  <a:pt x="918574" y="1739123"/>
                </a:lnTo>
                <a:lnTo>
                  <a:pt x="966859" y="1750091"/>
                </a:lnTo>
                <a:lnTo>
                  <a:pt x="1016199" y="1758930"/>
                </a:lnTo>
                <a:lnTo>
                  <a:pt x="1066399" y="1765607"/>
                </a:lnTo>
                <a:lnTo>
                  <a:pt x="1117265" y="1770093"/>
                </a:lnTo>
                <a:lnTo>
                  <a:pt x="1168600" y="1772358"/>
                </a:lnTo>
                <a:lnTo>
                  <a:pt x="1220210" y="1772372"/>
                </a:lnTo>
                <a:lnTo>
                  <a:pt x="1272006" y="1770093"/>
                </a:lnTo>
                <a:lnTo>
                  <a:pt x="1323472" y="1765522"/>
                </a:lnTo>
                <a:lnTo>
                  <a:pt x="1374733" y="1758599"/>
                </a:lnTo>
                <a:lnTo>
                  <a:pt x="1425488" y="1749303"/>
                </a:lnTo>
                <a:lnTo>
                  <a:pt x="1475541" y="1737604"/>
                </a:lnTo>
                <a:lnTo>
                  <a:pt x="1524697" y="1723471"/>
                </a:lnTo>
                <a:lnTo>
                  <a:pt x="1572760" y="1706876"/>
                </a:lnTo>
                <a:lnTo>
                  <a:pt x="2641594" y="1706876"/>
                </a:lnTo>
                <a:lnTo>
                  <a:pt x="2656196" y="1693241"/>
                </a:lnTo>
                <a:lnTo>
                  <a:pt x="2682320" y="1663770"/>
                </a:lnTo>
                <a:lnTo>
                  <a:pt x="2704668" y="1632601"/>
                </a:lnTo>
                <a:lnTo>
                  <a:pt x="2722999" y="1599815"/>
                </a:lnTo>
                <a:lnTo>
                  <a:pt x="3305610" y="1599815"/>
                </a:lnTo>
                <a:lnTo>
                  <a:pt x="3336650" y="1587327"/>
                </a:lnTo>
                <a:lnTo>
                  <a:pt x="3380693" y="1565335"/>
                </a:lnTo>
                <a:lnTo>
                  <a:pt x="3419944" y="1541268"/>
                </a:lnTo>
                <a:close/>
              </a:path>
              <a:path w="4119879" h="1885314">
                <a:moveTo>
                  <a:pt x="3305610" y="1599815"/>
                </a:moveTo>
                <a:lnTo>
                  <a:pt x="2722999" y="1599815"/>
                </a:lnTo>
                <a:lnTo>
                  <a:pt x="2767166" y="1615331"/>
                </a:lnTo>
                <a:lnTo>
                  <a:pt x="2813230" y="1628192"/>
                </a:lnTo>
                <a:lnTo>
                  <a:pt x="2860889" y="1638343"/>
                </a:lnTo>
                <a:lnTo>
                  <a:pt x="2909840" y="1645732"/>
                </a:lnTo>
                <a:lnTo>
                  <a:pt x="2959778" y="1650306"/>
                </a:lnTo>
                <a:lnTo>
                  <a:pt x="3010400" y="1652012"/>
                </a:lnTo>
                <a:lnTo>
                  <a:pt x="3070460" y="1650275"/>
                </a:lnTo>
                <a:lnTo>
                  <a:pt x="3128698" y="1644644"/>
                </a:lnTo>
                <a:lnTo>
                  <a:pt x="3184775" y="1635327"/>
                </a:lnTo>
                <a:lnTo>
                  <a:pt x="3238352" y="1622530"/>
                </a:lnTo>
                <a:lnTo>
                  <a:pt x="3289090" y="1606461"/>
                </a:lnTo>
                <a:lnTo>
                  <a:pt x="3305610" y="1599815"/>
                </a:lnTo>
                <a:close/>
              </a:path>
              <a:path w="4119879" h="1885314">
                <a:moveTo>
                  <a:pt x="1032242" y="165584"/>
                </a:moveTo>
                <a:lnTo>
                  <a:pt x="978738" y="165914"/>
                </a:lnTo>
                <a:lnTo>
                  <a:pt x="925187" y="169033"/>
                </a:lnTo>
                <a:lnTo>
                  <a:pt x="867523" y="175576"/>
                </a:lnTo>
                <a:lnTo>
                  <a:pt x="812007" y="185151"/>
                </a:lnTo>
                <a:lnTo>
                  <a:pt x="758834" y="197599"/>
                </a:lnTo>
                <a:lnTo>
                  <a:pt x="708199" y="212759"/>
                </a:lnTo>
                <a:lnTo>
                  <a:pt x="660295" y="230473"/>
                </a:lnTo>
                <a:lnTo>
                  <a:pt x="615317" y="250581"/>
                </a:lnTo>
                <a:lnTo>
                  <a:pt x="573459" y="272923"/>
                </a:lnTo>
                <a:lnTo>
                  <a:pt x="534915" y="297339"/>
                </a:lnTo>
                <a:lnTo>
                  <a:pt x="499880" y="323671"/>
                </a:lnTo>
                <a:lnTo>
                  <a:pt x="468548" y="351758"/>
                </a:lnTo>
                <a:lnTo>
                  <a:pt x="441114" y="381442"/>
                </a:lnTo>
                <a:lnTo>
                  <a:pt x="417771" y="412562"/>
                </a:lnTo>
                <a:lnTo>
                  <a:pt x="384136" y="478474"/>
                </a:lnTo>
                <a:lnTo>
                  <a:pt x="369200" y="548218"/>
                </a:lnTo>
                <a:lnTo>
                  <a:pt x="369229" y="584128"/>
                </a:lnTo>
                <a:lnTo>
                  <a:pt x="374515" y="620518"/>
                </a:lnTo>
                <a:lnTo>
                  <a:pt x="371086" y="626360"/>
                </a:lnTo>
                <a:lnTo>
                  <a:pt x="315845" y="632328"/>
                </a:lnTo>
                <a:lnTo>
                  <a:pt x="262987" y="642773"/>
                </a:lnTo>
                <a:lnTo>
                  <a:pt x="213139" y="657444"/>
                </a:lnTo>
                <a:lnTo>
                  <a:pt x="166928" y="676089"/>
                </a:lnTo>
                <a:lnTo>
                  <a:pt x="124980" y="698457"/>
                </a:lnTo>
                <a:lnTo>
                  <a:pt x="87922" y="724298"/>
                </a:lnTo>
                <a:lnTo>
                  <a:pt x="56380" y="753360"/>
                </a:lnTo>
                <a:lnTo>
                  <a:pt x="29332" y="787848"/>
                </a:lnTo>
                <a:lnTo>
                  <a:pt x="11072" y="823542"/>
                </a:lnTo>
                <a:lnTo>
                  <a:pt x="0" y="896352"/>
                </a:lnTo>
                <a:lnTo>
                  <a:pt x="6728" y="932366"/>
                </a:lnTo>
                <a:lnTo>
                  <a:pt x="43565" y="1000863"/>
                </a:lnTo>
                <a:lnTo>
                  <a:pt x="73215" y="1032245"/>
                </a:lnTo>
                <a:lnTo>
                  <a:pt x="110046" y="1060983"/>
                </a:lnTo>
                <a:lnTo>
                  <a:pt x="153830" y="1086526"/>
                </a:lnTo>
                <a:lnTo>
                  <a:pt x="204335" y="1108325"/>
                </a:lnTo>
                <a:lnTo>
                  <a:pt x="159522" y="1143870"/>
                </a:lnTo>
                <a:lnTo>
                  <a:pt x="125693" y="1183263"/>
                </a:lnTo>
                <a:lnTo>
                  <a:pt x="103349" y="1225532"/>
                </a:lnTo>
                <a:lnTo>
                  <a:pt x="92990" y="1269710"/>
                </a:lnTo>
                <a:lnTo>
                  <a:pt x="95115" y="1314827"/>
                </a:lnTo>
                <a:lnTo>
                  <a:pt x="122693" y="1381968"/>
                </a:lnTo>
                <a:lnTo>
                  <a:pt x="146340" y="1412341"/>
                </a:lnTo>
                <a:lnTo>
                  <a:pt x="175826" y="1440223"/>
                </a:lnTo>
                <a:lnTo>
                  <a:pt x="210602" y="1465344"/>
                </a:lnTo>
                <a:lnTo>
                  <a:pt x="250119" y="1487435"/>
                </a:lnTo>
                <a:lnTo>
                  <a:pt x="293826" y="1506228"/>
                </a:lnTo>
                <a:lnTo>
                  <a:pt x="341175" y="1521451"/>
                </a:lnTo>
                <a:lnTo>
                  <a:pt x="391617" y="1532836"/>
                </a:lnTo>
                <a:lnTo>
                  <a:pt x="444600" y="1540113"/>
                </a:lnTo>
                <a:lnTo>
                  <a:pt x="499577" y="1543014"/>
                </a:lnTo>
                <a:lnTo>
                  <a:pt x="555998" y="1541268"/>
                </a:lnTo>
                <a:lnTo>
                  <a:pt x="3419944" y="1541268"/>
                </a:lnTo>
                <a:lnTo>
                  <a:pt x="3456874" y="1513608"/>
                </a:lnTo>
                <a:lnTo>
                  <a:pt x="3488334" y="1484287"/>
                </a:lnTo>
                <a:lnTo>
                  <a:pt x="3514922" y="1452937"/>
                </a:lnTo>
                <a:lnTo>
                  <a:pt x="3536298" y="1419766"/>
                </a:lnTo>
                <a:lnTo>
                  <a:pt x="3552124" y="1384981"/>
                </a:lnTo>
                <a:lnTo>
                  <a:pt x="3565771" y="1311398"/>
                </a:lnTo>
                <a:lnTo>
                  <a:pt x="3620155" y="1305060"/>
                </a:lnTo>
                <a:lnTo>
                  <a:pt x="3673270" y="1295875"/>
                </a:lnTo>
                <a:lnTo>
                  <a:pt x="3724839" y="1283918"/>
                </a:lnTo>
                <a:lnTo>
                  <a:pt x="3774587" y="1269262"/>
                </a:lnTo>
                <a:lnTo>
                  <a:pt x="3822241" y="1251981"/>
                </a:lnTo>
                <a:lnTo>
                  <a:pt x="3867523" y="1232150"/>
                </a:lnTo>
                <a:lnTo>
                  <a:pt x="3915020" y="1207102"/>
                </a:lnTo>
                <a:lnTo>
                  <a:pt x="3957700" y="1179855"/>
                </a:lnTo>
                <a:lnTo>
                  <a:pt x="3995514" y="1150645"/>
                </a:lnTo>
                <a:lnTo>
                  <a:pt x="4028413" y="1119708"/>
                </a:lnTo>
                <a:lnTo>
                  <a:pt x="4056347" y="1087281"/>
                </a:lnTo>
                <a:lnTo>
                  <a:pt x="4079266" y="1053600"/>
                </a:lnTo>
                <a:lnTo>
                  <a:pt x="4097121" y="1018902"/>
                </a:lnTo>
                <a:lnTo>
                  <a:pt x="4117441" y="947401"/>
                </a:lnTo>
                <a:lnTo>
                  <a:pt x="4119807" y="911071"/>
                </a:lnTo>
                <a:lnTo>
                  <a:pt x="4116912" y="874669"/>
                </a:lnTo>
                <a:lnTo>
                  <a:pt x="4095137" y="802600"/>
                </a:lnTo>
                <a:lnTo>
                  <a:pt x="4076159" y="767405"/>
                </a:lnTo>
                <a:lnTo>
                  <a:pt x="4051721" y="733085"/>
                </a:lnTo>
                <a:lnTo>
                  <a:pt x="4021774" y="699876"/>
                </a:lnTo>
                <a:lnTo>
                  <a:pt x="3986268" y="668016"/>
                </a:lnTo>
                <a:lnTo>
                  <a:pt x="3992936" y="657774"/>
                </a:lnTo>
                <a:lnTo>
                  <a:pt x="4021767" y="590079"/>
                </a:lnTo>
                <a:lnTo>
                  <a:pt x="4027151" y="553931"/>
                </a:lnTo>
                <a:lnTo>
                  <a:pt x="4025927" y="518207"/>
                </a:lnTo>
                <a:lnTo>
                  <a:pt x="4004729" y="449200"/>
                </a:lnTo>
                <a:lnTo>
                  <a:pt x="3960313" y="385393"/>
                </a:lnTo>
                <a:lnTo>
                  <a:pt x="3930066" y="356169"/>
                </a:lnTo>
                <a:lnTo>
                  <a:pt x="3894816" y="329120"/>
                </a:lnTo>
                <a:lnTo>
                  <a:pt x="3854832" y="304539"/>
                </a:lnTo>
                <a:lnTo>
                  <a:pt x="3810380" y="282716"/>
                </a:lnTo>
                <a:lnTo>
                  <a:pt x="3761728" y="263945"/>
                </a:lnTo>
                <a:lnTo>
                  <a:pt x="3709143" y="248517"/>
                </a:lnTo>
                <a:lnTo>
                  <a:pt x="3652893" y="236724"/>
                </a:lnTo>
                <a:lnTo>
                  <a:pt x="3646238" y="220341"/>
                </a:lnTo>
                <a:lnTo>
                  <a:pt x="1337048" y="220341"/>
                </a:lnTo>
                <a:lnTo>
                  <a:pt x="1289540" y="204624"/>
                </a:lnTo>
                <a:lnTo>
                  <a:pt x="1240352" y="191500"/>
                </a:lnTo>
                <a:lnTo>
                  <a:pt x="1189755" y="181001"/>
                </a:lnTo>
                <a:lnTo>
                  <a:pt x="1138023" y="173160"/>
                </a:lnTo>
                <a:lnTo>
                  <a:pt x="1085428" y="168010"/>
                </a:lnTo>
                <a:lnTo>
                  <a:pt x="1032242" y="165584"/>
                </a:lnTo>
                <a:close/>
              </a:path>
              <a:path w="4119879" h="1885314">
                <a:moveTo>
                  <a:pt x="1765010" y="52296"/>
                </a:moveTo>
                <a:lnTo>
                  <a:pt x="1713040" y="55319"/>
                </a:lnTo>
                <a:lnTo>
                  <a:pt x="1661991" y="61618"/>
                </a:lnTo>
                <a:lnTo>
                  <a:pt x="1612282" y="71115"/>
                </a:lnTo>
                <a:lnTo>
                  <a:pt x="1564332" y="83727"/>
                </a:lnTo>
                <a:lnTo>
                  <a:pt x="1518559" y="99375"/>
                </a:lnTo>
                <a:lnTo>
                  <a:pt x="1475385" y="117979"/>
                </a:lnTo>
                <a:lnTo>
                  <a:pt x="1435227" y="139458"/>
                </a:lnTo>
                <a:lnTo>
                  <a:pt x="1398506" y="163731"/>
                </a:lnTo>
                <a:lnTo>
                  <a:pt x="1365640" y="190719"/>
                </a:lnTo>
                <a:lnTo>
                  <a:pt x="1337048" y="220341"/>
                </a:lnTo>
                <a:lnTo>
                  <a:pt x="3646238" y="220341"/>
                </a:lnTo>
                <a:lnTo>
                  <a:pt x="3637196" y="198080"/>
                </a:lnTo>
                <a:lnTo>
                  <a:pt x="3613269" y="161418"/>
                </a:lnTo>
                <a:lnTo>
                  <a:pt x="3596311" y="143125"/>
                </a:lnTo>
                <a:lnTo>
                  <a:pt x="2141974" y="143125"/>
                </a:lnTo>
                <a:lnTo>
                  <a:pt x="2114895" y="127654"/>
                </a:lnTo>
                <a:lnTo>
                  <a:pt x="2055785" y="100619"/>
                </a:lnTo>
                <a:lnTo>
                  <a:pt x="1973708" y="74582"/>
                </a:lnTo>
                <a:lnTo>
                  <a:pt x="1922249" y="63693"/>
                </a:lnTo>
                <a:lnTo>
                  <a:pt x="1870034" y="56403"/>
                </a:lnTo>
                <a:lnTo>
                  <a:pt x="1817481" y="52631"/>
                </a:lnTo>
                <a:lnTo>
                  <a:pt x="1765010" y="52296"/>
                </a:lnTo>
                <a:close/>
              </a:path>
              <a:path w="4119879" h="1885314">
                <a:moveTo>
                  <a:pt x="2540220" y="0"/>
                </a:moveTo>
                <a:lnTo>
                  <a:pt x="2486502" y="85"/>
                </a:lnTo>
                <a:lnTo>
                  <a:pt x="2433600" y="4448"/>
                </a:lnTo>
                <a:lnTo>
                  <a:pt x="2382179" y="12950"/>
                </a:lnTo>
                <a:lnTo>
                  <a:pt x="2332904" y="25452"/>
                </a:lnTo>
                <a:lnTo>
                  <a:pt x="2286439" y="41816"/>
                </a:lnTo>
                <a:lnTo>
                  <a:pt x="2243449" y="61904"/>
                </a:lnTo>
                <a:lnTo>
                  <a:pt x="2204599" y="85577"/>
                </a:lnTo>
                <a:lnTo>
                  <a:pt x="2170552" y="112697"/>
                </a:lnTo>
                <a:lnTo>
                  <a:pt x="2141974" y="143125"/>
                </a:lnTo>
                <a:lnTo>
                  <a:pt x="3596311" y="143125"/>
                </a:lnTo>
                <a:lnTo>
                  <a:pt x="3581570" y="127224"/>
                </a:lnTo>
                <a:lnTo>
                  <a:pt x="3549560" y="101596"/>
                </a:lnTo>
                <a:lnTo>
                  <a:pt x="2844665" y="101596"/>
                </a:lnTo>
                <a:lnTo>
                  <a:pt x="2813717" y="79120"/>
                </a:lnTo>
                <a:lnTo>
                  <a:pt x="2779006" y="59051"/>
                </a:lnTo>
                <a:lnTo>
                  <a:pt x="2740867" y="41552"/>
                </a:lnTo>
                <a:lnTo>
                  <a:pt x="2699631" y="26793"/>
                </a:lnTo>
                <a:lnTo>
                  <a:pt x="2647450" y="13215"/>
                </a:lnTo>
                <a:lnTo>
                  <a:pt x="2594091" y="4330"/>
                </a:lnTo>
                <a:lnTo>
                  <a:pt x="2540220" y="0"/>
                </a:lnTo>
                <a:close/>
              </a:path>
              <a:path w="4119879" h="1885314">
                <a:moveTo>
                  <a:pt x="3210240" y="58"/>
                </a:moveTo>
                <a:lnTo>
                  <a:pt x="3159530" y="932"/>
                </a:lnTo>
                <a:lnTo>
                  <a:pt x="3109275" y="5234"/>
                </a:lnTo>
                <a:lnTo>
                  <a:pt x="3059909" y="12950"/>
                </a:lnTo>
                <a:lnTo>
                  <a:pt x="3012084" y="24017"/>
                </a:lnTo>
                <a:lnTo>
                  <a:pt x="2966126" y="38448"/>
                </a:lnTo>
                <a:lnTo>
                  <a:pt x="2922577" y="56205"/>
                </a:lnTo>
                <a:lnTo>
                  <a:pt x="2881928" y="77262"/>
                </a:lnTo>
                <a:lnTo>
                  <a:pt x="2844665" y="101596"/>
                </a:lnTo>
                <a:lnTo>
                  <a:pt x="3549560" y="101596"/>
                </a:lnTo>
                <a:lnTo>
                  <a:pt x="3496683" y="68195"/>
                </a:lnTo>
                <a:lnTo>
                  <a:pt x="3453508" y="47976"/>
                </a:lnTo>
                <a:lnTo>
                  <a:pt x="3407854" y="31336"/>
                </a:lnTo>
                <a:lnTo>
                  <a:pt x="3360212" y="18250"/>
                </a:lnTo>
                <a:lnTo>
                  <a:pt x="3311070" y="8691"/>
                </a:lnTo>
                <a:lnTo>
                  <a:pt x="3260916" y="2636"/>
                </a:lnTo>
                <a:lnTo>
                  <a:pt x="3210240" y="58"/>
                </a:lnTo>
                <a:close/>
              </a:path>
            </a:pathLst>
          </a:custGeom>
          <a:solidFill>
            <a:srgbClr val="00B4E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351398" y="3375786"/>
            <a:ext cx="104775" cy="104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480303" y="3091688"/>
            <a:ext cx="209423" cy="209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673725" y="2725166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157099" y="0"/>
                </a:moveTo>
                <a:lnTo>
                  <a:pt x="107452" y="8011"/>
                </a:lnTo>
                <a:lnTo>
                  <a:pt x="64328" y="30317"/>
                </a:lnTo>
                <a:lnTo>
                  <a:pt x="30317" y="64328"/>
                </a:lnTo>
                <a:lnTo>
                  <a:pt x="8011" y="107452"/>
                </a:lnTo>
                <a:lnTo>
                  <a:pt x="0" y="157098"/>
                </a:lnTo>
                <a:lnTo>
                  <a:pt x="8011" y="206745"/>
                </a:lnTo>
                <a:lnTo>
                  <a:pt x="30317" y="249869"/>
                </a:lnTo>
                <a:lnTo>
                  <a:pt x="64328" y="283880"/>
                </a:lnTo>
                <a:lnTo>
                  <a:pt x="107452" y="306186"/>
                </a:lnTo>
                <a:lnTo>
                  <a:pt x="157099" y="314197"/>
                </a:lnTo>
                <a:lnTo>
                  <a:pt x="206794" y="306186"/>
                </a:lnTo>
                <a:lnTo>
                  <a:pt x="249924" y="283880"/>
                </a:lnTo>
                <a:lnTo>
                  <a:pt x="283917" y="249869"/>
                </a:lnTo>
                <a:lnTo>
                  <a:pt x="306199" y="206745"/>
                </a:lnTo>
                <a:lnTo>
                  <a:pt x="314198" y="157098"/>
                </a:lnTo>
                <a:lnTo>
                  <a:pt x="306199" y="107452"/>
                </a:lnTo>
                <a:lnTo>
                  <a:pt x="283917" y="64328"/>
                </a:lnTo>
                <a:lnTo>
                  <a:pt x="249924" y="30317"/>
                </a:lnTo>
                <a:lnTo>
                  <a:pt x="206794" y="8011"/>
                </a:lnTo>
                <a:lnTo>
                  <a:pt x="157099" y="0"/>
                </a:lnTo>
                <a:close/>
              </a:path>
            </a:pathLst>
          </a:custGeom>
          <a:solidFill>
            <a:srgbClr val="00B4E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4645921" y="827281"/>
            <a:ext cx="4119879" cy="1885314"/>
          </a:xfrm>
          <a:custGeom>
            <a:avLst/>
            <a:gdLst/>
            <a:ahLst/>
            <a:cxnLst/>
            <a:rect l="l" t="t" r="r" b="b"/>
            <a:pathLst>
              <a:path w="4119879" h="1885314">
                <a:moveTo>
                  <a:pt x="374515" y="620518"/>
                </a:moveTo>
                <a:lnTo>
                  <a:pt x="369229" y="584128"/>
                </a:lnTo>
                <a:lnTo>
                  <a:pt x="369200" y="548218"/>
                </a:lnTo>
                <a:lnTo>
                  <a:pt x="374234" y="512947"/>
                </a:lnTo>
                <a:lnTo>
                  <a:pt x="398713" y="444959"/>
                </a:lnTo>
                <a:lnTo>
                  <a:pt x="441114" y="381442"/>
                </a:lnTo>
                <a:lnTo>
                  <a:pt x="468548" y="351758"/>
                </a:lnTo>
                <a:lnTo>
                  <a:pt x="499880" y="323671"/>
                </a:lnTo>
                <a:lnTo>
                  <a:pt x="534915" y="297339"/>
                </a:lnTo>
                <a:lnTo>
                  <a:pt x="573459" y="272923"/>
                </a:lnTo>
                <a:lnTo>
                  <a:pt x="615317" y="250581"/>
                </a:lnTo>
                <a:lnTo>
                  <a:pt x="660295" y="230473"/>
                </a:lnTo>
                <a:lnTo>
                  <a:pt x="708199" y="212759"/>
                </a:lnTo>
                <a:lnTo>
                  <a:pt x="758834" y="197599"/>
                </a:lnTo>
                <a:lnTo>
                  <a:pt x="812007" y="185151"/>
                </a:lnTo>
                <a:lnTo>
                  <a:pt x="867523" y="175576"/>
                </a:lnTo>
                <a:lnTo>
                  <a:pt x="925187" y="169033"/>
                </a:lnTo>
                <a:lnTo>
                  <a:pt x="978738" y="165914"/>
                </a:lnTo>
                <a:lnTo>
                  <a:pt x="1032242" y="165584"/>
                </a:lnTo>
                <a:lnTo>
                  <a:pt x="1085428" y="168010"/>
                </a:lnTo>
                <a:lnTo>
                  <a:pt x="1138023" y="173160"/>
                </a:lnTo>
                <a:lnTo>
                  <a:pt x="1189755" y="181001"/>
                </a:lnTo>
                <a:lnTo>
                  <a:pt x="1240352" y="191500"/>
                </a:lnTo>
                <a:lnTo>
                  <a:pt x="1289540" y="204624"/>
                </a:lnTo>
                <a:lnTo>
                  <a:pt x="1337048" y="220341"/>
                </a:lnTo>
                <a:lnTo>
                  <a:pt x="1365640" y="190719"/>
                </a:lnTo>
                <a:lnTo>
                  <a:pt x="1398506" y="163731"/>
                </a:lnTo>
                <a:lnTo>
                  <a:pt x="1435227" y="139458"/>
                </a:lnTo>
                <a:lnTo>
                  <a:pt x="1475385" y="117979"/>
                </a:lnTo>
                <a:lnTo>
                  <a:pt x="1518559" y="99375"/>
                </a:lnTo>
                <a:lnTo>
                  <a:pt x="1564332" y="83727"/>
                </a:lnTo>
                <a:lnTo>
                  <a:pt x="1612282" y="71115"/>
                </a:lnTo>
                <a:lnTo>
                  <a:pt x="1661991" y="61618"/>
                </a:lnTo>
                <a:lnTo>
                  <a:pt x="1713040" y="55319"/>
                </a:lnTo>
                <a:lnTo>
                  <a:pt x="1765010" y="52296"/>
                </a:lnTo>
                <a:lnTo>
                  <a:pt x="1817481" y="52631"/>
                </a:lnTo>
                <a:lnTo>
                  <a:pt x="1870034" y="56403"/>
                </a:lnTo>
                <a:lnTo>
                  <a:pt x="1922249" y="63693"/>
                </a:lnTo>
                <a:lnTo>
                  <a:pt x="1973708" y="74582"/>
                </a:lnTo>
                <a:lnTo>
                  <a:pt x="2023991" y="89150"/>
                </a:lnTo>
                <a:lnTo>
                  <a:pt x="2086126" y="113470"/>
                </a:lnTo>
                <a:lnTo>
                  <a:pt x="2141974" y="143125"/>
                </a:lnTo>
                <a:lnTo>
                  <a:pt x="2170552" y="112697"/>
                </a:lnTo>
                <a:lnTo>
                  <a:pt x="2204599" y="85577"/>
                </a:lnTo>
                <a:lnTo>
                  <a:pt x="2243449" y="61904"/>
                </a:lnTo>
                <a:lnTo>
                  <a:pt x="2286439" y="41816"/>
                </a:lnTo>
                <a:lnTo>
                  <a:pt x="2332904" y="25452"/>
                </a:lnTo>
                <a:lnTo>
                  <a:pt x="2382179" y="12950"/>
                </a:lnTo>
                <a:lnTo>
                  <a:pt x="2433600" y="4448"/>
                </a:lnTo>
                <a:lnTo>
                  <a:pt x="2486502" y="85"/>
                </a:lnTo>
                <a:lnTo>
                  <a:pt x="2540220" y="0"/>
                </a:lnTo>
                <a:lnTo>
                  <a:pt x="2594091" y="4330"/>
                </a:lnTo>
                <a:lnTo>
                  <a:pt x="2647450" y="13215"/>
                </a:lnTo>
                <a:lnTo>
                  <a:pt x="2699631" y="26793"/>
                </a:lnTo>
                <a:lnTo>
                  <a:pt x="2740867" y="41552"/>
                </a:lnTo>
                <a:lnTo>
                  <a:pt x="2779006" y="59051"/>
                </a:lnTo>
                <a:lnTo>
                  <a:pt x="2813717" y="79120"/>
                </a:lnTo>
                <a:lnTo>
                  <a:pt x="2844665" y="101596"/>
                </a:lnTo>
                <a:lnTo>
                  <a:pt x="2881928" y="77262"/>
                </a:lnTo>
                <a:lnTo>
                  <a:pt x="2922577" y="56205"/>
                </a:lnTo>
                <a:lnTo>
                  <a:pt x="2966126" y="38448"/>
                </a:lnTo>
                <a:lnTo>
                  <a:pt x="3012084" y="24017"/>
                </a:lnTo>
                <a:lnTo>
                  <a:pt x="3059963" y="12937"/>
                </a:lnTo>
                <a:lnTo>
                  <a:pt x="3109275" y="5234"/>
                </a:lnTo>
                <a:lnTo>
                  <a:pt x="3159530" y="932"/>
                </a:lnTo>
                <a:lnTo>
                  <a:pt x="3210240" y="58"/>
                </a:lnTo>
                <a:lnTo>
                  <a:pt x="3260916" y="2636"/>
                </a:lnTo>
                <a:lnTo>
                  <a:pt x="3311070" y="8691"/>
                </a:lnTo>
                <a:lnTo>
                  <a:pt x="3360212" y="18250"/>
                </a:lnTo>
                <a:lnTo>
                  <a:pt x="3407854" y="31336"/>
                </a:lnTo>
                <a:lnTo>
                  <a:pt x="3453508" y="47976"/>
                </a:lnTo>
                <a:lnTo>
                  <a:pt x="3496683" y="68195"/>
                </a:lnTo>
                <a:lnTo>
                  <a:pt x="3542556" y="95987"/>
                </a:lnTo>
                <a:lnTo>
                  <a:pt x="3581570" y="127224"/>
                </a:lnTo>
                <a:lnTo>
                  <a:pt x="3613269" y="161418"/>
                </a:lnTo>
                <a:lnTo>
                  <a:pt x="3637196" y="198080"/>
                </a:lnTo>
                <a:lnTo>
                  <a:pt x="3652893" y="236724"/>
                </a:lnTo>
                <a:lnTo>
                  <a:pt x="3709143" y="248517"/>
                </a:lnTo>
                <a:lnTo>
                  <a:pt x="3761728" y="263945"/>
                </a:lnTo>
                <a:lnTo>
                  <a:pt x="3810380" y="282716"/>
                </a:lnTo>
                <a:lnTo>
                  <a:pt x="3854832" y="304539"/>
                </a:lnTo>
                <a:lnTo>
                  <a:pt x="3894816" y="329120"/>
                </a:lnTo>
                <a:lnTo>
                  <a:pt x="3930066" y="356169"/>
                </a:lnTo>
                <a:lnTo>
                  <a:pt x="3960313" y="385393"/>
                </a:lnTo>
                <a:lnTo>
                  <a:pt x="3985290" y="416501"/>
                </a:lnTo>
                <a:lnTo>
                  <a:pt x="4018364" y="483200"/>
                </a:lnTo>
                <a:lnTo>
                  <a:pt x="4027151" y="553931"/>
                </a:lnTo>
                <a:lnTo>
                  <a:pt x="4021767" y="590079"/>
                </a:lnTo>
                <a:lnTo>
                  <a:pt x="4009509" y="626360"/>
                </a:lnTo>
                <a:lnTo>
                  <a:pt x="3986268" y="668016"/>
                </a:lnTo>
                <a:lnTo>
                  <a:pt x="4021774" y="699876"/>
                </a:lnTo>
                <a:lnTo>
                  <a:pt x="4051721" y="733085"/>
                </a:lnTo>
                <a:lnTo>
                  <a:pt x="4076159" y="767405"/>
                </a:lnTo>
                <a:lnTo>
                  <a:pt x="4095137" y="802600"/>
                </a:lnTo>
                <a:lnTo>
                  <a:pt x="4108705" y="838434"/>
                </a:lnTo>
                <a:lnTo>
                  <a:pt x="4119807" y="911071"/>
                </a:lnTo>
                <a:lnTo>
                  <a:pt x="4117441" y="947401"/>
                </a:lnTo>
                <a:lnTo>
                  <a:pt x="4097121" y="1018902"/>
                </a:lnTo>
                <a:lnTo>
                  <a:pt x="4079266" y="1053600"/>
                </a:lnTo>
                <a:lnTo>
                  <a:pt x="4056347" y="1087281"/>
                </a:lnTo>
                <a:lnTo>
                  <a:pt x="4028413" y="1119708"/>
                </a:lnTo>
                <a:lnTo>
                  <a:pt x="3995514" y="1150645"/>
                </a:lnTo>
                <a:lnTo>
                  <a:pt x="3957700" y="1179855"/>
                </a:lnTo>
                <a:lnTo>
                  <a:pt x="3915020" y="1207102"/>
                </a:lnTo>
                <a:lnTo>
                  <a:pt x="3867523" y="1232150"/>
                </a:lnTo>
                <a:lnTo>
                  <a:pt x="3822241" y="1251981"/>
                </a:lnTo>
                <a:lnTo>
                  <a:pt x="3774587" y="1269262"/>
                </a:lnTo>
                <a:lnTo>
                  <a:pt x="3724839" y="1283918"/>
                </a:lnTo>
                <a:lnTo>
                  <a:pt x="3673270" y="1295875"/>
                </a:lnTo>
                <a:lnTo>
                  <a:pt x="3620155" y="1305060"/>
                </a:lnTo>
                <a:lnTo>
                  <a:pt x="3565771" y="1311398"/>
                </a:lnTo>
                <a:lnTo>
                  <a:pt x="3562062" y="1348789"/>
                </a:lnTo>
                <a:lnTo>
                  <a:pt x="3536298" y="1419766"/>
                </a:lnTo>
                <a:lnTo>
                  <a:pt x="3514922" y="1452937"/>
                </a:lnTo>
                <a:lnTo>
                  <a:pt x="3488334" y="1484287"/>
                </a:lnTo>
                <a:lnTo>
                  <a:pt x="3456874" y="1513608"/>
                </a:lnTo>
                <a:lnTo>
                  <a:pt x="3420881" y="1540693"/>
                </a:lnTo>
                <a:lnTo>
                  <a:pt x="3380693" y="1565335"/>
                </a:lnTo>
                <a:lnTo>
                  <a:pt x="3336650" y="1587327"/>
                </a:lnTo>
                <a:lnTo>
                  <a:pt x="3289090" y="1606461"/>
                </a:lnTo>
                <a:lnTo>
                  <a:pt x="3238352" y="1622530"/>
                </a:lnTo>
                <a:lnTo>
                  <a:pt x="3184775" y="1635327"/>
                </a:lnTo>
                <a:lnTo>
                  <a:pt x="3128698" y="1644644"/>
                </a:lnTo>
                <a:lnTo>
                  <a:pt x="3070460" y="1650275"/>
                </a:lnTo>
                <a:lnTo>
                  <a:pt x="3010400" y="1652012"/>
                </a:lnTo>
                <a:lnTo>
                  <a:pt x="2959778" y="1650306"/>
                </a:lnTo>
                <a:lnTo>
                  <a:pt x="2909840" y="1645732"/>
                </a:lnTo>
                <a:lnTo>
                  <a:pt x="2860889" y="1638343"/>
                </a:lnTo>
                <a:lnTo>
                  <a:pt x="2813230" y="1628192"/>
                </a:lnTo>
                <a:lnTo>
                  <a:pt x="2767166" y="1615331"/>
                </a:lnTo>
                <a:lnTo>
                  <a:pt x="2722999" y="1599815"/>
                </a:lnTo>
                <a:lnTo>
                  <a:pt x="2704668" y="1632601"/>
                </a:lnTo>
                <a:lnTo>
                  <a:pt x="2682320" y="1663770"/>
                </a:lnTo>
                <a:lnTo>
                  <a:pt x="2656196" y="1693241"/>
                </a:lnTo>
                <a:lnTo>
                  <a:pt x="2626537" y="1720934"/>
                </a:lnTo>
                <a:lnTo>
                  <a:pt x="2593583" y="1746769"/>
                </a:lnTo>
                <a:lnTo>
                  <a:pt x="2557575" y="1770664"/>
                </a:lnTo>
                <a:lnTo>
                  <a:pt x="2518755" y="1792539"/>
                </a:lnTo>
                <a:lnTo>
                  <a:pt x="2477362" y="1812313"/>
                </a:lnTo>
                <a:lnTo>
                  <a:pt x="2433637" y="1829906"/>
                </a:lnTo>
                <a:lnTo>
                  <a:pt x="2387822" y="1845238"/>
                </a:lnTo>
                <a:lnTo>
                  <a:pt x="2340157" y="1858228"/>
                </a:lnTo>
                <a:lnTo>
                  <a:pt x="2290882" y="1868795"/>
                </a:lnTo>
                <a:lnTo>
                  <a:pt x="2240239" y="1876859"/>
                </a:lnTo>
                <a:lnTo>
                  <a:pt x="2188468" y="1882339"/>
                </a:lnTo>
                <a:lnTo>
                  <a:pt x="2135810" y="1885155"/>
                </a:lnTo>
                <a:lnTo>
                  <a:pt x="2082505" y="1885227"/>
                </a:lnTo>
                <a:lnTo>
                  <a:pt x="2028795" y="1882472"/>
                </a:lnTo>
                <a:lnTo>
                  <a:pt x="1974920" y="1876812"/>
                </a:lnTo>
                <a:lnTo>
                  <a:pt x="1921121" y="1868166"/>
                </a:lnTo>
                <a:lnTo>
                  <a:pt x="1868638" y="1856677"/>
                </a:lnTo>
                <a:lnTo>
                  <a:pt x="1818219" y="1842482"/>
                </a:lnTo>
                <a:lnTo>
                  <a:pt x="1770111" y="1825694"/>
                </a:lnTo>
                <a:lnTo>
                  <a:pt x="1724557" y="1806428"/>
                </a:lnTo>
                <a:lnTo>
                  <a:pt x="1681801" y="1784798"/>
                </a:lnTo>
                <a:lnTo>
                  <a:pt x="1642086" y="1760920"/>
                </a:lnTo>
                <a:lnTo>
                  <a:pt x="1605658" y="1734908"/>
                </a:lnTo>
                <a:lnTo>
                  <a:pt x="1572760" y="1706876"/>
                </a:lnTo>
                <a:lnTo>
                  <a:pt x="1524697" y="1723471"/>
                </a:lnTo>
                <a:lnTo>
                  <a:pt x="1475541" y="1737604"/>
                </a:lnTo>
                <a:lnTo>
                  <a:pt x="1425488" y="1749303"/>
                </a:lnTo>
                <a:lnTo>
                  <a:pt x="1374733" y="1758599"/>
                </a:lnTo>
                <a:lnTo>
                  <a:pt x="1323472" y="1765522"/>
                </a:lnTo>
                <a:lnTo>
                  <a:pt x="1271899" y="1770103"/>
                </a:lnTo>
                <a:lnTo>
                  <a:pt x="1220210" y="1772372"/>
                </a:lnTo>
                <a:lnTo>
                  <a:pt x="1168600" y="1772358"/>
                </a:lnTo>
                <a:lnTo>
                  <a:pt x="1117265" y="1770093"/>
                </a:lnTo>
                <a:lnTo>
                  <a:pt x="1066399" y="1765607"/>
                </a:lnTo>
                <a:lnTo>
                  <a:pt x="1016199" y="1758930"/>
                </a:lnTo>
                <a:lnTo>
                  <a:pt x="966859" y="1750091"/>
                </a:lnTo>
                <a:lnTo>
                  <a:pt x="918574" y="1739123"/>
                </a:lnTo>
                <a:lnTo>
                  <a:pt x="871541" y="1726053"/>
                </a:lnTo>
                <a:lnTo>
                  <a:pt x="825954" y="1710914"/>
                </a:lnTo>
                <a:lnTo>
                  <a:pt x="782008" y="1693735"/>
                </a:lnTo>
                <a:lnTo>
                  <a:pt x="739900" y="1674547"/>
                </a:lnTo>
                <a:lnTo>
                  <a:pt x="699823" y="1653380"/>
                </a:lnTo>
                <a:lnTo>
                  <a:pt x="661974" y="1630263"/>
                </a:lnTo>
                <a:lnTo>
                  <a:pt x="626548" y="1605228"/>
                </a:lnTo>
                <a:lnTo>
                  <a:pt x="593740" y="1578304"/>
                </a:lnTo>
                <a:lnTo>
                  <a:pt x="563745" y="1549523"/>
                </a:lnTo>
                <a:lnTo>
                  <a:pt x="558538" y="1544062"/>
                </a:lnTo>
                <a:lnTo>
                  <a:pt x="555998" y="1541268"/>
                </a:lnTo>
                <a:lnTo>
                  <a:pt x="499577" y="1543014"/>
                </a:lnTo>
                <a:lnTo>
                  <a:pt x="444600" y="1540113"/>
                </a:lnTo>
                <a:lnTo>
                  <a:pt x="391617" y="1532836"/>
                </a:lnTo>
                <a:lnTo>
                  <a:pt x="341175" y="1521451"/>
                </a:lnTo>
                <a:lnTo>
                  <a:pt x="293826" y="1506228"/>
                </a:lnTo>
                <a:lnTo>
                  <a:pt x="250119" y="1487435"/>
                </a:lnTo>
                <a:lnTo>
                  <a:pt x="210602" y="1465344"/>
                </a:lnTo>
                <a:lnTo>
                  <a:pt x="175826" y="1440223"/>
                </a:lnTo>
                <a:lnTo>
                  <a:pt x="146340" y="1412341"/>
                </a:lnTo>
                <a:lnTo>
                  <a:pt x="122693" y="1381968"/>
                </a:lnTo>
                <a:lnTo>
                  <a:pt x="95115" y="1314827"/>
                </a:lnTo>
                <a:lnTo>
                  <a:pt x="92990" y="1269710"/>
                </a:lnTo>
                <a:lnTo>
                  <a:pt x="103349" y="1225532"/>
                </a:lnTo>
                <a:lnTo>
                  <a:pt x="125693" y="1183263"/>
                </a:lnTo>
                <a:lnTo>
                  <a:pt x="159522" y="1143870"/>
                </a:lnTo>
                <a:lnTo>
                  <a:pt x="204335" y="1108325"/>
                </a:lnTo>
                <a:lnTo>
                  <a:pt x="153830" y="1086526"/>
                </a:lnTo>
                <a:lnTo>
                  <a:pt x="110046" y="1060983"/>
                </a:lnTo>
                <a:lnTo>
                  <a:pt x="73215" y="1032245"/>
                </a:lnTo>
                <a:lnTo>
                  <a:pt x="43565" y="1000863"/>
                </a:lnTo>
                <a:lnTo>
                  <a:pt x="21326" y="967386"/>
                </a:lnTo>
                <a:lnTo>
                  <a:pt x="0" y="896352"/>
                </a:lnTo>
                <a:lnTo>
                  <a:pt x="1371" y="859894"/>
                </a:lnTo>
                <a:lnTo>
                  <a:pt x="29332" y="787848"/>
                </a:lnTo>
                <a:lnTo>
                  <a:pt x="56380" y="753360"/>
                </a:lnTo>
                <a:lnTo>
                  <a:pt x="87922" y="724298"/>
                </a:lnTo>
                <a:lnTo>
                  <a:pt x="124980" y="698457"/>
                </a:lnTo>
                <a:lnTo>
                  <a:pt x="166928" y="676089"/>
                </a:lnTo>
                <a:lnTo>
                  <a:pt x="213139" y="657444"/>
                </a:lnTo>
                <a:lnTo>
                  <a:pt x="262987" y="642773"/>
                </a:lnTo>
                <a:lnTo>
                  <a:pt x="315845" y="632328"/>
                </a:lnTo>
                <a:lnTo>
                  <a:pt x="371086" y="626360"/>
                </a:lnTo>
                <a:lnTo>
                  <a:pt x="374515" y="620518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338698" y="3363086"/>
            <a:ext cx="130175" cy="130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5467603" y="3078988"/>
            <a:ext cx="234823" cy="2349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5673725" y="2725166"/>
            <a:ext cx="314325" cy="314325"/>
          </a:xfrm>
          <a:custGeom>
            <a:avLst/>
            <a:gdLst/>
            <a:ahLst/>
            <a:cxnLst/>
            <a:rect l="l" t="t" r="r" b="b"/>
            <a:pathLst>
              <a:path w="314325" h="314325">
                <a:moveTo>
                  <a:pt x="314198" y="157098"/>
                </a:moveTo>
                <a:lnTo>
                  <a:pt x="306199" y="206745"/>
                </a:lnTo>
                <a:lnTo>
                  <a:pt x="283917" y="249869"/>
                </a:lnTo>
                <a:lnTo>
                  <a:pt x="249924" y="283880"/>
                </a:lnTo>
                <a:lnTo>
                  <a:pt x="206794" y="306186"/>
                </a:lnTo>
                <a:lnTo>
                  <a:pt x="157099" y="314197"/>
                </a:lnTo>
                <a:lnTo>
                  <a:pt x="107452" y="306186"/>
                </a:lnTo>
                <a:lnTo>
                  <a:pt x="64328" y="283880"/>
                </a:lnTo>
                <a:lnTo>
                  <a:pt x="30317" y="249869"/>
                </a:lnTo>
                <a:lnTo>
                  <a:pt x="8011" y="206745"/>
                </a:lnTo>
                <a:lnTo>
                  <a:pt x="0" y="157098"/>
                </a:lnTo>
                <a:lnTo>
                  <a:pt x="8011" y="107452"/>
                </a:lnTo>
                <a:lnTo>
                  <a:pt x="30317" y="64328"/>
                </a:lnTo>
                <a:lnTo>
                  <a:pt x="64328" y="30317"/>
                </a:lnTo>
                <a:lnTo>
                  <a:pt x="107452" y="8011"/>
                </a:lnTo>
                <a:lnTo>
                  <a:pt x="157099" y="0"/>
                </a:lnTo>
                <a:lnTo>
                  <a:pt x="206794" y="8011"/>
                </a:lnTo>
                <a:lnTo>
                  <a:pt x="249924" y="30317"/>
                </a:lnTo>
                <a:lnTo>
                  <a:pt x="283917" y="64328"/>
                </a:lnTo>
                <a:lnTo>
                  <a:pt x="306199" y="107452"/>
                </a:lnTo>
                <a:lnTo>
                  <a:pt x="314198" y="157098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4854702" y="1928241"/>
            <a:ext cx="241300" cy="35560"/>
          </a:xfrm>
          <a:custGeom>
            <a:avLst/>
            <a:gdLst/>
            <a:ahLst/>
            <a:cxnLst/>
            <a:rect l="l" t="t" r="r" b="b"/>
            <a:pathLst>
              <a:path w="241300" h="35560">
                <a:moveTo>
                  <a:pt x="241300" y="34797"/>
                </a:moveTo>
                <a:lnTo>
                  <a:pt x="190869" y="35312"/>
                </a:lnTo>
                <a:lnTo>
                  <a:pt x="140982" y="32022"/>
                </a:lnTo>
                <a:lnTo>
                  <a:pt x="92179" y="24995"/>
                </a:lnTo>
                <a:lnTo>
                  <a:pt x="45004" y="14299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5203316" y="2343657"/>
            <a:ext cx="106045" cy="17145"/>
          </a:xfrm>
          <a:custGeom>
            <a:avLst/>
            <a:gdLst/>
            <a:ahLst/>
            <a:cxnLst/>
            <a:rect l="l" t="t" r="r" b="b"/>
            <a:pathLst>
              <a:path w="106045" h="17144">
                <a:moveTo>
                  <a:pt x="105537" y="0"/>
                </a:moveTo>
                <a:lnTo>
                  <a:pt x="79831" y="5760"/>
                </a:lnTo>
                <a:lnTo>
                  <a:pt x="53625" y="10461"/>
                </a:lnTo>
                <a:lnTo>
                  <a:pt x="26991" y="14091"/>
                </a:lnTo>
                <a:lnTo>
                  <a:pt x="0" y="16637"/>
                </a:lnTo>
              </a:path>
            </a:pathLst>
          </a:custGeom>
          <a:ln w="25399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6154928" y="2450592"/>
            <a:ext cx="63500" cy="76200"/>
          </a:xfrm>
          <a:custGeom>
            <a:avLst/>
            <a:gdLst/>
            <a:ahLst/>
            <a:cxnLst/>
            <a:rect l="l" t="t" r="r" b="b"/>
            <a:pathLst>
              <a:path w="63500" h="76200">
                <a:moveTo>
                  <a:pt x="63500" y="75945"/>
                </a:moveTo>
                <a:lnTo>
                  <a:pt x="45219" y="57757"/>
                </a:lnTo>
                <a:lnTo>
                  <a:pt x="28511" y="39020"/>
                </a:lnTo>
                <a:lnTo>
                  <a:pt x="13422" y="19760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7369302" y="2337180"/>
            <a:ext cx="25400" cy="83820"/>
          </a:xfrm>
          <a:custGeom>
            <a:avLst/>
            <a:gdLst/>
            <a:ahLst/>
            <a:cxnLst/>
            <a:rect l="l" t="t" r="r" b="b"/>
            <a:pathLst>
              <a:path w="25400" h="83819">
                <a:moveTo>
                  <a:pt x="25400" y="0"/>
                </a:moveTo>
                <a:lnTo>
                  <a:pt x="21734" y="21089"/>
                </a:lnTo>
                <a:lnTo>
                  <a:pt x="16271" y="42037"/>
                </a:lnTo>
                <a:lnTo>
                  <a:pt x="9022" y="62793"/>
                </a:lnTo>
                <a:lnTo>
                  <a:pt x="0" y="83312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7899781" y="1822323"/>
            <a:ext cx="309880" cy="311785"/>
          </a:xfrm>
          <a:custGeom>
            <a:avLst/>
            <a:gdLst/>
            <a:ahLst/>
            <a:cxnLst/>
            <a:rect l="l" t="t" r="r" b="b"/>
            <a:pathLst>
              <a:path w="309879" h="311785">
                <a:moveTo>
                  <a:pt x="0" y="0"/>
                </a:moveTo>
                <a:lnTo>
                  <a:pt x="55101" y="19218"/>
                </a:lnTo>
                <a:lnTo>
                  <a:pt x="105670" y="41920"/>
                </a:lnTo>
                <a:lnTo>
                  <a:pt x="151393" y="67791"/>
                </a:lnTo>
                <a:lnTo>
                  <a:pt x="191961" y="96520"/>
                </a:lnTo>
                <a:lnTo>
                  <a:pt x="227060" y="127793"/>
                </a:lnTo>
                <a:lnTo>
                  <a:pt x="256379" y="161300"/>
                </a:lnTo>
                <a:lnTo>
                  <a:pt x="279607" y="196726"/>
                </a:lnTo>
                <a:lnTo>
                  <a:pt x="296432" y="233761"/>
                </a:lnTo>
                <a:lnTo>
                  <a:pt x="306542" y="272091"/>
                </a:lnTo>
                <a:lnTo>
                  <a:pt x="309625" y="311403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8492363" y="1490725"/>
            <a:ext cx="137795" cy="116839"/>
          </a:xfrm>
          <a:custGeom>
            <a:avLst/>
            <a:gdLst/>
            <a:ahLst/>
            <a:cxnLst/>
            <a:rect l="l" t="t" r="r" b="b"/>
            <a:pathLst>
              <a:path w="137795" h="116840">
                <a:moveTo>
                  <a:pt x="137794" y="0"/>
                </a:moveTo>
                <a:lnTo>
                  <a:pt x="111638" y="32791"/>
                </a:lnTo>
                <a:lnTo>
                  <a:pt x="79708" y="63357"/>
                </a:lnTo>
                <a:lnTo>
                  <a:pt x="42372" y="91422"/>
                </a:lnTo>
                <a:lnTo>
                  <a:pt x="0" y="116712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8299322" y="1057402"/>
            <a:ext cx="7620" cy="55244"/>
          </a:xfrm>
          <a:custGeom>
            <a:avLst/>
            <a:gdLst/>
            <a:ahLst/>
            <a:cxnLst/>
            <a:rect l="l" t="t" r="r" b="b"/>
            <a:pathLst>
              <a:path w="7620" h="55244">
                <a:moveTo>
                  <a:pt x="0" y="0"/>
                </a:moveTo>
                <a:lnTo>
                  <a:pt x="3399" y="13739"/>
                </a:lnTo>
                <a:lnTo>
                  <a:pt x="5762" y="27527"/>
                </a:lnTo>
                <a:lnTo>
                  <a:pt x="7054" y="41362"/>
                </a:lnTo>
                <a:lnTo>
                  <a:pt x="7238" y="55245"/>
                </a:lnTo>
              </a:path>
            </a:pathLst>
          </a:custGeom>
          <a:ln w="25399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7418578" y="922782"/>
            <a:ext cx="71120" cy="70485"/>
          </a:xfrm>
          <a:custGeom>
            <a:avLst/>
            <a:gdLst/>
            <a:ahLst/>
            <a:cxnLst/>
            <a:rect l="l" t="t" r="r" b="b"/>
            <a:pathLst>
              <a:path w="71120" h="70484">
                <a:moveTo>
                  <a:pt x="0" y="70357"/>
                </a:moveTo>
                <a:lnTo>
                  <a:pt x="14589" y="51631"/>
                </a:lnTo>
                <a:lnTo>
                  <a:pt x="31273" y="33607"/>
                </a:lnTo>
                <a:lnTo>
                  <a:pt x="50006" y="16369"/>
                </a:lnTo>
                <a:lnTo>
                  <a:pt x="70739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6757923" y="965961"/>
            <a:ext cx="34290" cy="60960"/>
          </a:xfrm>
          <a:custGeom>
            <a:avLst/>
            <a:gdLst/>
            <a:ahLst/>
            <a:cxnLst/>
            <a:rect l="l" t="t" r="r" b="b"/>
            <a:pathLst>
              <a:path w="34290" h="60959">
                <a:moveTo>
                  <a:pt x="0" y="60705"/>
                </a:moveTo>
                <a:lnTo>
                  <a:pt x="6230" y="45041"/>
                </a:lnTo>
                <a:lnTo>
                  <a:pt x="14033" y="29686"/>
                </a:lnTo>
                <a:lnTo>
                  <a:pt x="23360" y="14664"/>
                </a:lnTo>
                <a:lnTo>
                  <a:pt x="34162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5982461" y="1047241"/>
            <a:ext cx="123825" cy="59055"/>
          </a:xfrm>
          <a:custGeom>
            <a:avLst/>
            <a:gdLst/>
            <a:ahLst/>
            <a:cxnLst/>
            <a:rect l="l" t="t" r="r" b="b"/>
            <a:pathLst>
              <a:path w="123825" h="59055">
                <a:moveTo>
                  <a:pt x="0" y="0"/>
                </a:moveTo>
                <a:lnTo>
                  <a:pt x="33063" y="12920"/>
                </a:lnTo>
                <a:lnTo>
                  <a:pt x="64769" y="27066"/>
                </a:lnTo>
                <a:lnTo>
                  <a:pt x="95047" y="42380"/>
                </a:lnTo>
                <a:lnTo>
                  <a:pt x="123825" y="5880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5020436" y="1447800"/>
            <a:ext cx="21590" cy="62230"/>
          </a:xfrm>
          <a:custGeom>
            <a:avLst/>
            <a:gdLst/>
            <a:ahLst/>
            <a:cxnLst/>
            <a:rect l="l" t="t" r="r" b="b"/>
            <a:pathLst>
              <a:path w="21589" h="62230">
                <a:moveTo>
                  <a:pt x="21589" y="61849"/>
                </a:moveTo>
                <a:lnTo>
                  <a:pt x="14733" y="46612"/>
                </a:lnTo>
                <a:lnTo>
                  <a:pt x="8842" y="31210"/>
                </a:lnTo>
                <a:lnTo>
                  <a:pt x="3927" y="15664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5343525" y="1333957"/>
            <a:ext cx="243014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FFFFFF"/>
                </a:solidFill>
                <a:latin typeface="Georgia"/>
                <a:cs typeface="Georgia"/>
              </a:rPr>
              <a:t>My club wants a</a:t>
            </a:r>
            <a:r>
              <a:rPr sz="1600" b="1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Georgia"/>
                <a:cs typeface="Georgia"/>
              </a:rPr>
              <a:t>Global  </a:t>
            </a:r>
            <a:r>
              <a:rPr sz="1600" b="1" spc="-10" dirty="0">
                <a:solidFill>
                  <a:srgbClr val="FFFFFF"/>
                </a:solidFill>
                <a:latin typeface="Georgia"/>
                <a:cs typeface="Georgia"/>
              </a:rPr>
              <a:t>Grant </a:t>
            </a:r>
            <a:r>
              <a:rPr sz="1600" b="1" spc="-5" dirty="0">
                <a:solidFill>
                  <a:srgbClr val="FFFFFF"/>
                </a:solidFill>
                <a:latin typeface="Georgia"/>
                <a:cs typeface="Georgia"/>
              </a:rPr>
              <a:t>but </a:t>
            </a:r>
            <a:r>
              <a:rPr sz="1600" b="1" spc="-10" dirty="0">
                <a:solidFill>
                  <a:srgbClr val="FFFFFF"/>
                </a:solidFill>
                <a:latin typeface="Georgia"/>
                <a:cs typeface="Georgia"/>
              </a:rPr>
              <a:t>we </a:t>
            </a:r>
            <a:r>
              <a:rPr sz="1600" b="1" spc="-5" dirty="0">
                <a:solidFill>
                  <a:srgbClr val="FFFFFF"/>
                </a:solidFill>
                <a:latin typeface="Georgia"/>
                <a:cs typeface="Georgia"/>
              </a:rPr>
              <a:t>don’t  know </a:t>
            </a:r>
            <a:r>
              <a:rPr sz="1600" b="1" spc="-10" dirty="0">
                <a:solidFill>
                  <a:srgbClr val="FFFFFF"/>
                </a:solidFill>
                <a:latin typeface="Georgia"/>
                <a:cs typeface="Georgia"/>
              </a:rPr>
              <a:t>where </a:t>
            </a:r>
            <a:r>
              <a:rPr sz="1600" b="1" spc="-5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600" b="1" spc="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Georgia"/>
                <a:cs typeface="Georgia"/>
              </a:rPr>
              <a:t>start!</a:t>
            </a:r>
            <a:endParaRPr sz="1600" dirty="0">
              <a:latin typeface="Georgia"/>
              <a:cs typeface="Georgi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278379" y="2115311"/>
            <a:ext cx="2007108" cy="2819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329565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/>
              <a:t>Measuring</a:t>
            </a:r>
            <a:r>
              <a:rPr sz="3600" spc="-100" dirty="0"/>
              <a:t> </a:t>
            </a:r>
            <a:r>
              <a:rPr sz="3600" dirty="0"/>
              <a:t>Success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340" y="1072134"/>
            <a:ext cx="7822565" cy="2757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Step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5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Measuring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Success</a:t>
            </a:r>
            <a:endParaRPr sz="2400" dirty="0">
              <a:latin typeface="Georgia"/>
              <a:cs typeface="Georgia"/>
            </a:endParaRPr>
          </a:p>
          <a:p>
            <a:pPr marL="252095" indent="-240029">
              <a:lnSpc>
                <a:spcPct val="100000"/>
              </a:lnSpc>
              <a:spcBef>
                <a:spcPts val="2210"/>
              </a:spcBef>
              <a:buAutoNum type="arabicPeriod"/>
              <a:tabLst>
                <a:tab pos="252729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Review standard measures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in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the Monitoring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Evaluation</a:t>
            </a:r>
            <a:r>
              <a:rPr sz="20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Plan</a:t>
            </a:r>
            <a:endParaRPr sz="2000" dirty="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Supplement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 dirty="0">
              <a:latin typeface="Georgia"/>
              <a:cs typeface="Georgia"/>
            </a:endParaRPr>
          </a:p>
          <a:p>
            <a:pPr marL="346075" indent="-334010">
              <a:lnSpc>
                <a:spcPct val="100000"/>
              </a:lnSpc>
              <a:buAutoNum type="arabicPeriod" startAt="2"/>
              <a:tabLst>
                <a:tab pos="34671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Select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standard</a:t>
            </a:r>
            <a:r>
              <a:rPr sz="20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measures</a:t>
            </a:r>
            <a:endParaRPr sz="20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FFFFF"/>
              </a:buClr>
              <a:buFont typeface="Georgia"/>
              <a:buAutoNum type="arabicPeriod" startAt="2"/>
            </a:pPr>
            <a:endParaRPr sz="1900" dirty="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282575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Consider whether you should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add measures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based on sustainability 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and contingency</a:t>
            </a:r>
            <a:r>
              <a:rPr sz="2000" spc="-2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planning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40833" y="4174947"/>
            <a:ext cx="3619500" cy="427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932430">
              <a:lnSpc>
                <a:spcPct val="120000"/>
              </a:lnSpc>
              <a:spcBef>
                <a:spcPts val="100"/>
              </a:spcBef>
            </a:pPr>
            <a:r>
              <a:rPr sz="110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100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100" spc="-5" dirty="0">
                <a:solidFill>
                  <a:srgbClr val="FFFFFF"/>
                </a:solidFill>
                <a:latin typeface="Georgia"/>
                <a:cs typeface="Georgia"/>
              </a:rPr>
              <a:t>fe</a:t>
            </a:r>
            <a:r>
              <a:rPr sz="110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100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100" spc="-5" dirty="0">
                <a:solidFill>
                  <a:srgbClr val="FFFFFF"/>
                </a:solidFill>
                <a:latin typeface="Georgia"/>
                <a:cs typeface="Georgia"/>
              </a:rPr>
              <a:t>nce:  </a:t>
            </a:r>
            <a:r>
              <a:rPr sz="11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Global Grant Monitoring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and Evaluation Plan</a:t>
            </a:r>
            <a:r>
              <a:rPr sz="1100" u="sng" spc="-13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11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Supplement</a:t>
            </a:r>
            <a:endParaRPr sz="11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12141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Budget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38529"/>
            <a:ext cx="1793875" cy="369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Step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8</a:t>
            </a:r>
            <a:r>
              <a:rPr sz="225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Budget</a:t>
            </a:r>
            <a:endParaRPr sz="225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465674"/>
            <a:ext cx="3629025" cy="263207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635"/>
              </a:spcBef>
              <a:buFont typeface="Arial Unicode MS"/>
              <a:buChar char="➢"/>
              <a:tabLst>
                <a:tab pos="27051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Expense</a:t>
            </a:r>
            <a:r>
              <a:rPr sz="225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Categories:</a:t>
            </a:r>
            <a:endParaRPr sz="225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570865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Accommodations</a:t>
            </a:r>
            <a:endParaRPr sz="20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570865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Equipment</a:t>
            </a:r>
            <a:endParaRPr sz="20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570865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Monitoring 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200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Evaluation</a:t>
            </a:r>
            <a:endParaRPr sz="20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570865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Operations</a:t>
            </a:r>
            <a:endParaRPr sz="20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80"/>
              </a:spcBef>
              <a:buFont typeface="Courier New"/>
              <a:buChar char="o"/>
              <a:tabLst>
                <a:tab pos="570865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Personnel</a:t>
            </a:r>
            <a:endParaRPr sz="2000" dirty="0">
              <a:latin typeface="Georgia"/>
              <a:cs typeface="Georgia"/>
            </a:endParaRPr>
          </a:p>
          <a:p>
            <a:pPr marL="570230" lvl="1" indent="-215265">
              <a:lnSpc>
                <a:spcPct val="100000"/>
              </a:lnSpc>
              <a:spcBef>
                <a:spcPts val="484"/>
              </a:spcBef>
              <a:buFont typeface="Courier New"/>
              <a:buChar char="o"/>
              <a:tabLst>
                <a:tab pos="570865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Project </a:t>
            </a: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Management</a:t>
            </a:r>
            <a:endParaRPr sz="2000" dirty="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10047" y="1859381"/>
            <a:ext cx="1267460" cy="216090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22885" indent="-210820">
              <a:lnSpc>
                <a:spcPct val="100000"/>
              </a:lnSpc>
              <a:spcBef>
                <a:spcPts val="505"/>
              </a:spcBef>
              <a:buFont typeface="Courier New"/>
              <a:buChar char="o"/>
              <a:tabLst>
                <a:tab pos="223520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Publicity</a:t>
            </a:r>
            <a:endParaRPr sz="2000" dirty="0">
              <a:latin typeface="Georgia"/>
              <a:cs typeface="Georgia"/>
            </a:endParaRPr>
          </a:p>
          <a:p>
            <a:pPr marL="222885" indent="-210820">
              <a:lnSpc>
                <a:spcPct val="100000"/>
              </a:lnSpc>
              <a:spcBef>
                <a:spcPts val="409"/>
              </a:spcBef>
              <a:buFont typeface="Courier New"/>
              <a:buChar char="o"/>
              <a:tabLst>
                <a:tab pos="22352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Signage</a:t>
            </a:r>
            <a:endParaRPr sz="2000" dirty="0">
              <a:latin typeface="Georgia"/>
              <a:cs typeface="Georgia"/>
            </a:endParaRPr>
          </a:p>
          <a:p>
            <a:pPr marL="222885" indent="-210820">
              <a:lnSpc>
                <a:spcPct val="100000"/>
              </a:lnSpc>
              <a:spcBef>
                <a:spcPts val="395"/>
              </a:spcBef>
              <a:buFont typeface="Courier New"/>
              <a:buChar char="o"/>
              <a:tabLst>
                <a:tab pos="223520" algn="l"/>
              </a:tabLst>
            </a:pPr>
            <a:r>
              <a:rPr sz="2000" spc="-5" dirty="0">
                <a:solidFill>
                  <a:srgbClr val="FFFFFF"/>
                </a:solidFill>
                <a:latin typeface="Georgia"/>
                <a:cs typeface="Georgia"/>
              </a:rPr>
              <a:t>Supplies</a:t>
            </a:r>
            <a:endParaRPr sz="2000" dirty="0">
              <a:latin typeface="Georgia"/>
              <a:cs typeface="Georgia"/>
            </a:endParaRPr>
          </a:p>
          <a:p>
            <a:pPr marL="285115" indent="-273050">
              <a:lnSpc>
                <a:spcPct val="100000"/>
              </a:lnSpc>
              <a:spcBef>
                <a:spcPts val="400"/>
              </a:spcBef>
              <a:buFont typeface="Courier New"/>
              <a:buChar char="o"/>
              <a:tabLst>
                <a:tab pos="28575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2000" spc="-1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aining</a:t>
            </a:r>
            <a:endParaRPr sz="2000" dirty="0">
              <a:latin typeface="Georgia"/>
              <a:cs typeface="Georgia"/>
            </a:endParaRPr>
          </a:p>
          <a:p>
            <a:pPr marL="222885" indent="-210820">
              <a:lnSpc>
                <a:spcPct val="100000"/>
              </a:lnSpc>
              <a:spcBef>
                <a:spcPts val="405"/>
              </a:spcBef>
              <a:buFont typeface="Courier New"/>
              <a:buChar char="o"/>
              <a:tabLst>
                <a:tab pos="22352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Travel</a:t>
            </a:r>
            <a:endParaRPr sz="2000" dirty="0">
              <a:latin typeface="Georgia"/>
              <a:cs typeface="Georgia"/>
            </a:endParaRPr>
          </a:p>
          <a:p>
            <a:pPr marL="222885" indent="-210820">
              <a:lnSpc>
                <a:spcPct val="100000"/>
              </a:lnSpc>
              <a:spcBef>
                <a:spcPts val="395"/>
              </a:spcBef>
              <a:buFont typeface="Courier New"/>
              <a:buChar char="o"/>
              <a:tabLst>
                <a:tab pos="223520" algn="l"/>
              </a:tabLst>
            </a:pPr>
            <a:r>
              <a:rPr sz="2000" dirty="0">
                <a:solidFill>
                  <a:srgbClr val="FFFFFF"/>
                </a:solidFill>
                <a:latin typeface="Georgia"/>
                <a:cs typeface="Georgia"/>
              </a:rPr>
              <a:t>Tuition</a:t>
            </a:r>
            <a:endParaRPr sz="20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13817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Fundi</a:t>
            </a:r>
            <a:r>
              <a:rPr sz="3600" spc="5" dirty="0"/>
              <a:t>n</a:t>
            </a:r>
            <a:r>
              <a:rPr sz="3600" dirty="0"/>
              <a:t>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7340" y="910502"/>
            <a:ext cx="7762240" cy="3373754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Step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9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Funding</a:t>
            </a:r>
            <a:endParaRPr sz="24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Do you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have sufficient funding for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the</a:t>
            </a:r>
            <a:r>
              <a:rPr sz="225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project?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Does your District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have as many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global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grants as it</a:t>
            </a:r>
            <a:r>
              <a:rPr sz="225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wants?</a:t>
            </a:r>
            <a:endParaRPr sz="2250" dirty="0">
              <a:latin typeface="Georgia"/>
              <a:cs typeface="Georgia"/>
            </a:endParaRPr>
          </a:p>
          <a:p>
            <a:pPr marL="269875" marR="49466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Does your District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have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funds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available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for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more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Global  Grants?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Where can you get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additional</a:t>
            </a:r>
            <a:r>
              <a:rPr sz="2250" spc="-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funding?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Work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with your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District leaders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to get the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funding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you</a:t>
            </a:r>
            <a:r>
              <a:rPr sz="2250" spc="-1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need</a:t>
            </a:r>
            <a:endParaRPr sz="225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91029" y="2018233"/>
            <a:ext cx="536130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spc="-5" dirty="0"/>
              <a:t>Matching</a:t>
            </a:r>
            <a:r>
              <a:rPr sz="7200" spc="-85" dirty="0"/>
              <a:t> </a:t>
            </a:r>
            <a:r>
              <a:rPr sz="7200" dirty="0"/>
              <a:t>Funds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92684"/>
            <a:ext cx="598551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Funding Example </a:t>
            </a:r>
            <a:r>
              <a:rPr sz="3600" spc="-5" dirty="0"/>
              <a:t>from </a:t>
            </a:r>
            <a:r>
              <a:rPr sz="3600" dirty="0"/>
              <a:t>District</a:t>
            </a:r>
            <a:r>
              <a:rPr sz="3600" spc="-114" dirty="0"/>
              <a:t> </a:t>
            </a:r>
            <a:r>
              <a:rPr sz="3600" spc="-5" dirty="0"/>
              <a:t>6860</a:t>
            </a:r>
            <a:endParaRPr sz="36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407C907-DAF3-4C45-835D-46F5E2C504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266903"/>
              </p:ext>
            </p:extLst>
          </p:nvPr>
        </p:nvGraphicFramePr>
        <p:xfrm>
          <a:off x="1447800" y="280035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709432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9307783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76654289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642516849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4982178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 Contribution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 Fee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DDF Contribution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Fund DDF Match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Grant Value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20906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$  3,713.53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185.68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14,854.11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$ 11,883.29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30,265.25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87032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$  5,000.00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250.00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20,000.00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$ 16,000.00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40,750.00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17992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$10,000.00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$   500.00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   40,000.00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$ 32,000.00 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81,500.00 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7697106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F520DCE-8E8D-43FF-863A-1AB76E33A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09725"/>
              </p:ext>
            </p:extLst>
          </p:nvPr>
        </p:nvGraphicFramePr>
        <p:xfrm>
          <a:off x="1447800" y="158115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55732662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323071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 Fee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9138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DDF Contribution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71738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World Fund Contribution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287263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371982"/>
            <a:ext cx="52374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/>
              <a:t>Resource: Appendix </a:t>
            </a:r>
            <a:r>
              <a:rPr sz="2000" dirty="0"/>
              <a:t>“E” – </a:t>
            </a:r>
            <a:r>
              <a:rPr sz="2000" spc="-5" dirty="0"/>
              <a:t>District 6860 Leadership</a:t>
            </a:r>
            <a:r>
              <a:rPr sz="2000" spc="-90" dirty="0"/>
              <a:t> </a:t>
            </a:r>
            <a:r>
              <a:rPr sz="2000" spc="-5" dirty="0"/>
              <a:t>Plan</a:t>
            </a:r>
            <a:endParaRPr sz="20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14324" y="943102"/>
            <a:ext cx="8515350" cy="30591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1015" marR="8509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500380" algn="l"/>
                <a:tab pos="501015" algn="l"/>
              </a:tabLst>
            </a:pPr>
            <a:r>
              <a:rPr spc="-5" dirty="0"/>
              <a:t>Please see </a:t>
            </a:r>
            <a:r>
              <a:rPr spc="-10" dirty="0"/>
              <a:t>appendix </a:t>
            </a:r>
            <a:r>
              <a:rPr spc="-5" dirty="0"/>
              <a:t>“E” in the District </a:t>
            </a:r>
            <a:r>
              <a:rPr spc="-10" dirty="0"/>
              <a:t>Leadership </a:t>
            </a:r>
            <a:r>
              <a:rPr spc="-5" dirty="0"/>
              <a:t>Plan for the district’s requirements for  Global</a:t>
            </a:r>
            <a:r>
              <a:rPr spc="5" dirty="0"/>
              <a:t> </a:t>
            </a:r>
            <a:r>
              <a:rPr spc="-5" dirty="0"/>
              <a:t>Grants.</a:t>
            </a:r>
          </a:p>
          <a:p>
            <a:pPr marL="958215" marR="5080" lvl="1" indent="-343535">
              <a:lnSpc>
                <a:spcPts val="1680"/>
              </a:lnSpc>
              <a:spcBef>
                <a:spcPts val="50"/>
              </a:spcBef>
              <a:buChar char="•"/>
              <a:tabLst>
                <a:tab pos="958215" algn="l"/>
                <a:tab pos="958850" algn="l"/>
              </a:tabLst>
            </a:pP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This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document outlines the procedures that District 6860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will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undertake to comply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with  requirements</a:t>
            </a:r>
            <a:r>
              <a:rPr sz="14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specified</a:t>
            </a:r>
            <a:r>
              <a:rPr sz="14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sz="1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Rotary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Foundation</a:t>
            </a:r>
            <a:r>
              <a:rPr sz="1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District</a:t>
            </a:r>
            <a:r>
              <a:rPr sz="1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Memorandum</a:t>
            </a:r>
            <a:r>
              <a:rPr sz="14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Understanding.  Additionally</a:t>
            </a:r>
            <a:r>
              <a:rPr sz="1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this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document</a:t>
            </a:r>
            <a:r>
              <a:rPr sz="1400" spc="-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outlines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steps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that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clubs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district</a:t>
            </a:r>
            <a:r>
              <a:rPr sz="1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6860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will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undertake</a:t>
            </a:r>
            <a:r>
              <a:rPr sz="1400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endParaRPr sz="1400" dirty="0">
              <a:latin typeface="Arial"/>
              <a:cs typeface="Arial"/>
            </a:endParaRPr>
          </a:p>
          <a:p>
            <a:pPr marL="958215" marR="186055">
              <a:lnSpc>
                <a:spcPts val="1680"/>
              </a:lnSpc>
              <a:spcBef>
                <a:spcPts val="5"/>
              </a:spcBef>
            </a:pPr>
            <a:r>
              <a:rPr sz="1400" dirty="0"/>
              <a:t>comply </a:t>
            </a:r>
            <a:r>
              <a:rPr sz="1400" spc="-5" dirty="0"/>
              <a:t>with </a:t>
            </a:r>
            <a:r>
              <a:rPr sz="1400" dirty="0"/>
              <a:t>district 6860 requirements as outlined in the </a:t>
            </a:r>
            <a:r>
              <a:rPr sz="1400" spc="-5" dirty="0"/>
              <a:t>Club </a:t>
            </a:r>
            <a:r>
              <a:rPr sz="1400" dirty="0"/>
              <a:t>Memorandum of</a:t>
            </a:r>
            <a:r>
              <a:rPr sz="1400" spc="-240" dirty="0"/>
              <a:t> </a:t>
            </a:r>
            <a:r>
              <a:rPr sz="1400" spc="-5" dirty="0"/>
              <a:t>Understanding  (Club</a:t>
            </a:r>
            <a:r>
              <a:rPr sz="1400" spc="-25" dirty="0"/>
              <a:t> </a:t>
            </a:r>
            <a:r>
              <a:rPr sz="1400" spc="-5" dirty="0"/>
              <a:t>MOU</a:t>
            </a:r>
            <a:r>
              <a:rPr sz="1200" spc="-5" dirty="0"/>
              <a:t>).</a:t>
            </a:r>
            <a:endParaRPr sz="1200" dirty="0"/>
          </a:p>
          <a:p>
            <a:pPr marL="501015" indent="-342900">
              <a:lnSpc>
                <a:spcPts val="1870"/>
              </a:lnSpc>
              <a:buChar char="•"/>
              <a:tabLst>
                <a:tab pos="500380" algn="l"/>
                <a:tab pos="501015" algn="l"/>
              </a:tabLst>
            </a:pPr>
            <a:r>
              <a:rPr spc="-5" dirty="0"/>
              <a:t>Includes global grant matching funds</a:t>
            </a:r>
            <a:r>
              <a:rPr spc="25" dirty="0"/>
              <a:t> </a:t>
            </a:r>
            <a:r>
              <a:rPr spc="-5" dirty="0"/>
              <a:t>chart</a:t>
            </a:r>
          </a:p>
          <a:p>
            <a:pPr marL="501015" indent="-342900">
              <a:lnSpc>
                <a:spcPct val="100000"/>
              </a:lnSpc>
              <a:buChar char="•"/>
              <a:tabLst>
                <a:tab pos="500380" algn="l"/>
                <a:tab pos="501015" algn="l"/>
              </a:tabLst>
            </a:pPr>
            <a:r>
              <a:rPr spc="-5" dirty="0"/>
              <a:t>Includes instructions for requesting DDF from District</a:t>
            </a:r>
            <a:r>
              <a:rPr spc="55" dirty="0"/>
              <a:t> </a:t>
            </a:r>
            <a:r>
              <a:rPr spc="-5" dirty="0"/>
              <a:t>6860</a:t>
            </a:r>
          </a:p>
          <a:p>
            <a:pPr marL="958215" lvl="1" indent="-343535">
              <a:lnSpc>
                <a:spcPct val="100000"/>
              </a:lnSpc>
              <a:buChar char="•"/>
              <a:tabLst>
                <a:tab pos="958215" algn="l"/>
                <a:tab pos="958850" algn="l"/>
              </a:tabLst>
            </a:pPr>
            <a:r>
              <a:rPr sz="1600" spc="-5" dirty="0">
                <a:solidFill>
                  <a:srgbClr val="00236C"/>
                </a:solidFill>
                <a:highlight>
                  <a:srgbClr val="FFFF00"/>
                </a:highlight>
                <a:latin typeface="Arial"/>
                <a:cs typeface="Arial"/>
              </a:rPr>
              <a:t>****Prior to receiving DDF funding approval, the club must submit a formal</a:t>
            </a:r>
            <a:r>
              <a:rPr sz="1600" spc="175" dirty="0">
                <a:solidFill>
                  <a:srgbClr val="00236C"/>
                </a:solidFill>
                <a:highlight>
                  <a:srgbClr val="FFFF00"/>
                </a:highlight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00236C"/>
                </a:solidFill>
                <a:highlight>
                  <a:srgbClr val="FFFF00"/>
                </a:highlight>
                <a:latin typeface="Arial"/>
                <a:cs typeface="Arial"/>
              </a:rPr>
              <a:t>written</a:t>
            </a:r>
            <a:endParaRPr sz="1600" dirty="0">
              <a:highlight>
                <a:srgbClr val="FFFF00"/>
              </a:highlight>
              <a:latin typeface="Arial"/>
              <a:cs typeface="Arial"/>
            </a:endParaRPr>
          </a:p>
          <a:p>
            <a:pPr marL="958215">
              <a:lnSpc>
                <a:spcPct val="100000"/>
              </a:lnSpc>
            </a:pPr>
            <a:r>
              <a:rPr spc="-5" dirty="0">
                <a:solidFill>
                  <a:srgbClr val="00236C"/>
                </a:solidFill>
                <a:highlight>
                  <a:srgbClr val="FFFF00"/>
                </a:highlight>
              </a:rPr>
              <a:t>request to the DRFC and the District</a:t>
            </a:r>
            <a:r>
              <a:rPr spc="65" dirty="0">
                <a:solidFill>
                  <a:srgbClr val="00236C"/>
                </a:solidFill>
                <a:highlight>
                  <a:srgbClr val="FFFF00"/>
                </a:highlight>
              </a:rPr>
              <a:t> </a:t>
            </a:r>
            <a:r>
              <a:rPr spc="-15" dirty="0">
                <a:solidFill>
                  <a:srgbClr val="00236C"/>
                </a:solidFill>
                <a:highlight>
                  <a:srgbClr val="FFFF00"/>
                </a:highlight>
              </a:rPr>
              <a:t>Governor.</a:t>
            </a:r>
          </a:p>
          <a:p>
            <a:pPr marL="415290" indent="-257810">
              <a:lnSpc>
                <a:spcPct val="100000"/>
              </a:lnSpc>
              <a:spcBef>
                <a:spcPts val="1515"/>
              </a:spcBef>
              <a:buClr>
                <a:srgbClr val="FFFFFF"/>
              </a:buClr>
              <a:buFont typeface="Arial"/>
              <a:buChar char="•"/>
              <a:tabLst>
                <a:tab pos="415290" algn="l"/>
                <a:tab pos="415925" algn="l"/>
              </a:tabLst>
            </a:pPr>
            <a:r>
              <a:rPr sz="18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District Leadership Plan </a:t>
            </a: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- Appendix</a:t>
            </a:r>
            <a:r>
              <a:rPr sz="1800" u="sng" spc="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18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"E"</a:t>
            </a:r>
            <a:endParaRPr sz="1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25679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Approval</a:t>
            </a:r>
            <a:r>
              <a:rPr sz="3600" spc="-100" dirty="0"/>
              <a:t> </a:t>
            </a:r>
            <a:r>
              <a:rPr sz="3600" dirty="0"/>
              <a:t>Steps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00429"/>
            <a:ext cx="8071484" cy="4114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marR="715010" indent="-25781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The two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primary contacts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(see Tab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1) review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approve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then the 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application is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LOCKED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(Tab</a:t>
            </a:r>
            <a:r>
              <a:rPr sz="180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11)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All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contributing Districts approve the DDF. (DG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DRFC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in Tab</a:t>
            </a:r>
            <a:r>
              <a:rPr sz="1800" spc="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12)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The lead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Districts DRFCs approve the grant for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TRF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compliance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(Tab</a:t>
            </a:r>
            <a:r>
              <a:rPr sz="1800" spc="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12)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application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is</a:t>
            </a:r>
            <a:r>
              <a:rPr sz="18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SUBMITTED.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Partners sign to confirm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acceptance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of</a:t>
            </a:r>
            <a:r>
              <a:rPr sz="18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responsibility.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The application is reviewed,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maybe revised,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and</a:t>
            </a:r>
            <a:r>
              <a:rPr sz="18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APPROVED.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Partners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set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up banking</a:t>
            </a:r>
            <a:r>
              <a:rPr sz="1800" spc="1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instructions.</a:t>
            </a:r>
            <a:endParaRPr sz="18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TRF 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transfers funds to the project bank</a:t>
            </a:r>
            <a:r>
              <a:rPr sz="1800" spc="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account.</a:t>
            </a:r>
            <a:endParaRPr sz="1800" dirty="0">
              <a:latin typeface="Georgia"/>
              <a:cs typeface="Georgia"/>
            </a:endParaRPr>
          </a:p>
          <a:p>
            <a:pPr marL="6975475">
              <a:lnSpc>
                <a:spcPct val="100000"/>
              </a:lnSpc>
              <a:spcBef>
                <a:spcPts val="434"/>
              </a:spcBef>
            </a:pP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Refe</a:t>
            </a:r>
            <a:r>
              <a:rPr sz="1800" spc="-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enc</a:t>
            </a:r>
            <a:r>
              <a:rPr sz="1800" spc="5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800" dirty="0">
                <a:solidFill>
                  <a:srgbClr val="FFFFFF"/>
                </a:solidFill>
                <a:latin typeface="Georgia"/>
                <a:cs typeface="Georgia"/>
              </a:rPr>
              <a:t>:</a:t>
            </a:r>
            <a:endParaRPr sz="1800" dirty="0">
              <a:latin typeface="Georgia"/>
              <a:cs typeface="Georgia"/>
            </a:endParaRPr>
          </a:p>
          <a:p>
            <a:pPr marR="5080" algn="r">
              <a:lnSpc>
                <a:spcPct val="100000"/>
              </a:lnSpc>
              <a:spcBef>
                <a:spcPts val="310"/>
              </a:spcBef>
            </a:pP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Global Grant</a:t>
            </a:r>
            <a:r>
              <a:rPr sz="1200" u="sng" spc="-8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Lifecycle</a:t>
            </a:r>
            <a:endParaRPr sz="1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18192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Reso</a:t>
            </a:r>
            <a:r>
              <a:rPr sz="3600" spc="5" dirty="0"/>
              <a:t>u</a:t>
            </a:r>
            <a:r>
              <a:rPr sz="3600" dirty="0"/>
              <a:t>rces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45894" y="1803654"/>
            <a:ext cx="50907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100"/>
              </a:spcBef>
              <a:buClr>
                <a:srgbClr val="FFFFFF"/>
              </a:buClr>
              <a:buFont typeface="Arial"/>
              <a:buChar char="•"/>
              <a:tabLst>
                <a:tab pos="270510" algn="l"/>
              </a:tabLst>
            </a:pPr>
            <a:r>
              <a:rPr sz="36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Grant Center</a:t>
            </a:r>
            <a:r>
              <a:rPr sz="3600" u="heavy" spc="-1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 </a:t>
            </a:r>
            <a:r>
              <a:rPr sz="36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Resources</a:t>
            </a:r>
            <a:endParaRPr sz="36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7566" y="245490"/>
            <a:ext cx="63125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District </a:t>
            </a:r>
            <a:r>
              <a:rPr sz="3600" spc="-5" dirty="0"/>
              <a:t>6860 </a:t>
            </a:r>
            <a:r>
              <a:rPr sz="3600" dirty="0"/>
              <a:t>Rotary Foundation</a:t>
            </a:r>
            <a:r>
              <a:rPr sz="3600" spc="-155" dirty="0"/>
              <a:t> </a:t>
            </a:r>
            <a:r>
              <a:rPr sz="3600" spc="-90" dirty="0"/>
              <a:t>Team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7264907" y="4325299"/>
            <a:ext cx="1423649" cy="536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571676"/>
              </p:ext>
            </p:extLst>
          </p:nvPr>
        </p:nvGraphicFramePr>
        <p:xfrm>
          <a:off x="762000" y="1581150"/>
          <a:ext cx="7620000" cy="1047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75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US" sz="1350" b="0" spc="0" baseline="0" dirty="0">
                          <a:solidFill>
                            <a:srgbClr val="00236C"/>
                          </a:solidFill>
                          <a:latin typeface="Arial"/>
                          <a:ea typeface="+mn-ea"/>
                          <a:cs typeface="Arial"/>
                        </a:rPr>
                        <a:t>Ryan Stallings</a:t>
                      </a:r>
                      <a:endParaRPr sz="1350" b="0" spc="0" baseline="0" dirty="0">
                        <a:solidFill>
                          <a:srgbClr val="00236C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4E7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350" b="0" spc="0" baseline="0" dirty="0">
                          <a:solidFill>
                            <a:srgbClr val="00236C"/>
                          </a:solidFill>
                          <a:latin typeface="Arial"/>
                          <a:cs typeface="Arial"/>
                        </a:rPr>
                        <a:t>DRFC</a:t>
                      </a:r>
                      <a:endParaRPr lang="en-US" sz="1350" b="0" spc="0" baseline="0" dirty="0">
                        <a:solidFill>
                          <a:srgbClr val="00236C"/>
                        </a:solidFill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US" sz="1350" b="0" spc="0" baseline="0" dirty="0">
                          <a:solidFill>
                            <a:srgbClr val="00236C"/>
                          </a:solidFill>
                          <a:latin typeface="Arial"/>
                          <a:cs typeface="Arial"/>
                        </a:rPr>
                        <a:t>Global Grants Chairman 6860</a:t>
                      </a:r>
                      <a:endParaRPr sz="1350" b="0" spc="0" baseline="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4E7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US" sz="1350" b="0" spc="0" baseline="0" dirty="0">
                          <a:solidFill>
                            <a:srgbClr val="00236C"/>
                          </a:solidFill>
                          <a:latin typeface="Arial"/>
                          <a:cs typeface="Arial"/>
                        </a:rPr>
                        <a:t> ryan.stallings@smartbank.com</a:t>
                      </a:r>
                      <a:endParaRPr sz="1350" dirty="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B4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US" sz="1350" b="0" spc="0" baseline="0" dirty="0">
                          <a:solidFill>
                            <a:srgbClr val="00236C"/>
                          </a:solidFill>
                          <a:latin typeface="Arial"/>
                          <a:ea typeface="+mn-ea"/>
                          <a:cs typeface="Arial"/>
                        </a:rPr>
                        <a:t>Holly Trawick</a:t>
                      </a:r>
                      <a:endParaRPr sz="1350" b="0" spc="0" baseline="0" dirty="0">
                        <a:solidFill>
                          <a:srgbClr val="00236C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lang="en-US" sz="1350" b="0" spc="0" baseline="0" dirty="0">
                          <a:solidFill>
                            <a:srgbClr val="00236C"/>
                          </a:solidFill>
                          <a:latin typeface="Arial"/>
                          <a:ea typeface="+mn-ea"/>
                          <a:cs typeface="Arial"/>
                        </a:rPr>
                        <a:t>Grants Subcommittee Chair  6860</a:t>
                      </a:r>
                      <a:endParaRPr sz="1350" b="0" spc="0" baseline="0" dirty="0">
                        <a:solidFill>
                          <a:srgbClr val="00236C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4F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lang="en-US" sz="1350" b="0" spc="0" baseline="0" dirty="0">
                          <a:solidFill>
                            <a:srgbClr val="00236C"/>
                          </a:solidFill>
                          <a:latin typeface="Arial"/>
                          <a:ea typeface="+mn-ea"/>
                          <a:cs typeface="Arial"/>
                        </a:rPr>
                        <a:t>htrawick@wcfdn.org</a:t>
                      </a: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endParaRPr sz="1350" dirty="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AE4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7905" y="856868"/>
            <a:ext cx="156845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-1270" algn="ctr">
              <a:lnSpc>
                <a:spcPct val="100000"/>
              </a:lnSpc>
              <a:spcBef>
                <a:spcPts val="95"/>
              </a:spcBef>
            </a:pPr>
            <a:r>
              <a:rPr sz="1600" b="1" spc="-200" dirty="0">
                <a:solidFill>
                  <a:srgbClr val="FFFFFF"/>
                </a:solidFill>
                <a:latin typeface="Arial"/>
                <a:cs typeface="Arial"/>
              </a:rPr>
              <a:t>Focus </a:t>
            </a:r>
            <a:r>
              <a:rPr sz="1600" b="1" spc="-120" dirty="0">
                <a:solidFill>
                  <a:srgbClr val="FFFFFF"/>
                </a:solidFill>
                <a:latin typeface="Arial"/>
                <a:cs typeface="Arial"/>
              </a:rPr>
              <a:t>Area  </a:t>
            </a:r>
            <a:r>
              <a:rPr sz="1600" b="1" spc="-110" dirty="0">
                <a:solidFill>
                  <a:srgbClr val="FFFFFF"/>
                </a:solidFill>
                <a:latin typeface="Arial"/>
                <a:cs typeface="Arial"/>
              </a:rPr>
              <a:t>Sustainability  </a:t>
            </a:r>
            <a:r>
              <a:rPr sz="1600" b="1" spc="-125" dirty="0">
                <a:solidFill>
                  <a:srgbClr val="FFFFFF"/>
                </a:solidFill>
                <a:latin typeface="Arial"/>
                <a:cs typeface="Arial"/>
              </a:rPr>
              <a:t>Stewardship  </a:t>
            </a:r>
            <a:r>
              <a:rPr sz="1600" b="1" spc="-130" dirty="0">
                <a:solidFill>
                  <a:srgbClr val="FFFFFF"/>
                </a:solidFill>
                <a:latin typeface="Arial"/>
                <a:cs typeface="Arial"/>
              </a:rPr>
              <a:t>Needs</a:t>
            </a:r>
            <a:r>
              <a:rPr sz="1600" b="1" spc="-1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155" dirty="0">
                <a:solidFill>
                  <a:srgbClr val="FFFFFF"/>
                </a:solidFill>
                <a:latin typeface="Arial"/>
                <a:cs typeface="Arial"/>
              </a:rPr>
              <a:t>assessment  </a:t>
            </a:r>
            <a:r>
              <a:rPr sz="1600" b="1" spc="-120" dirty="0">
                <a:solidFill>
                  <a:srgbClr val="FFFFFF"/>
                </a:solidFill>
                <a:latin typeface="Arial"/>
                <a:cs typeface="Arial"/>
              </a:rPr>
              <a:t>Partners  </a:t>
            </a:r>
            <a:r>
              <a:rPr sz="1600" b="1" spc="-114" dirty="0">
                <a:solidFill>
                  <a:srgbClr val="FFFFFF"/>
                </a:solidFill>
                <a:latin typeface="Arial"/>
                <a:cs typeface="Arial"/>
              </a:rPr>
              <a:t>Beneficiaries  </a:t>
            </a:r>
            <a:r>
              <a:rPr sz="1600" b="1" spc="-150" dirty="0">
                <a:solidFill>
                  <a:srgbClr val="FFFFFF"/>
                </a:solidFill>
                <a:latin typeface="Arial"/>
                <a:cs typeface="Arial"/>
              </a:rPr>
              <a:t>Funding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27138" y="748099"/>
            <a:ext cx="3890645" cy="1908810"/>
          </a:xfrm>
          <a:custGeom>
            <a:avLst/>
            <a:gdLst/>
            <a:ahLst/>
            <a:cxnLst/>
            <a:rect l="l" t="t" r="r" b="b"/>
            <a:pathLst>
              <a:path w="3890645" h="1908810">
                <a:moveTo>
                  <a:pt x="2494940" y="1727511"/>
                </a:moveTo>
                <a:lnTo>
                  <a:pt x="1485422" y="1727511"/>
                </a:lnTo>
                <a:lnTo>
                  <a:pt x="1521256" y="1759861"/>
                </a:lnTo>
                <a:lnTo>
                  <a:pt x="1561240" y="1789381"/>
                </a:lnTo>
                <a:lnTo>
                  <a:pt x="1605287" y="1816092"/>
                </a:lnTo>
                <a:lnTo>
                  <a:pt x="1652965" y="1839761"/>
                </a:lnTo>
                <a:lnTo>
                  <a:pt x="1703932" y="1860220"/>
                </a:lnTo>
                <a:lnTo>
                  <a:pt x="1757842" y="1877301"/>
                </a:lnTo>
                <a:lnTo>
                  <a:pt x="1814352" y="1890833"/>
                </a:lnTo>
                <a:lnTo>
                  <a:pt x="1867983" y="1899979"/>
                </a:lnTo>
                <a:lnTo>
                  <a:pt x="1921682" y="1905763"/>
                </a:lnTo>
                <a:lnTo>
                  <a:pt x="1975179" y="1908282"/>
                </a:lnTo>
                <a:lnTo>
                  <a:pt x="2028208" y="1907631"/>
                </a:lnTo>
                <a:lnTo>
                  <a:pt x="2080501" y="1903906"/>
                </a:lnTo>
                <a:lnTo>
                  <a:pt x="2131790" y="1897202"/>
                </a:lnTo>
                <a:lnTo>
                  <a:pt x="2181809" y="1887616"/>
                </a:lnTo>
                <a:lnTo>
                  <a:pt x="2230290" y="1875243"/>
                </a:lnTo>
                <a:lnTo>
                  <a:pt x="2276965" y="1860178"/>
                </a:lnTo>
                <a:lnTo>
                  <a:pt x="2321567" y="1842519"/>
                </a:lnTo>
                <a:lnTo>
                  <a:pt x="2363828" y="1822360"/>
                </a:lnTo>
                <a:lnTo>
                  <a:pt x="2403481" y="1799798"/>
                </a:lnTo>
                <a:lnTo>
                  <a:pt x="2440259" y="1774927"/>
                </a:lnTo>
                <a:lnTo>
                  <a:pt x="2473893" y="1747844"/>
                </a:lnTo>
                <a:lnTo>
                  <a:pt x="2494940" y="1727511"/>
                </a:lnTo>
                <a:close/>
              </a:path>
              <a:path w="3890645" h="1908810">
                <a:moveTo>
                  <a:pt x="3229906" y="1559998"/>
                </a:moveTo>
                <a:lnTo>
                  <a:pt x="525048" y="1559998"/>
                </a:lnTo>
                <a:lnTo>
                  <a:pt x="529874" y="1565586"/>
                </a:lnTo>
                <a:lnTo>
                  <a:pt x="562166" y="1598838"/>
                </a:lnTo>
                <a:lnTo>
                  <a:pt x="594823" y="1627231"/>
                </a:lnTo>
                <a:lnTo>
                  <a:pt x="630171" y="1653526"/>
                </a:lnTo>
                <a:lnTo>
                  <a:pt x="668000" y="1677686"/>
                </a:lnTo>
                <a:lnTo>
                  <a:pt x="708097" y="1699675"/>
                </a:lnTo>
                <a:lnTo>
                  <a:pt x="750251" y="1719460"/>
                </a:lnTo>
                <a:lnTo>
                  <a:pt x="794250" y="1737003"/>
                </a:lnTo>
                <a:lnTo>
                  <a:pt x="839883" y="1752270"/>
                </a:lnTo>
                <a:lnTo>
                  <a:pt x="886937" y="1765226"/>
                </a:lnTo>
                <a:lnTo>
                  <a:pt x="935201" y="1775835"/>
                </a:lnTo>
                <a:lnTo>
                  <a:pt x="984464" y="1784061"/>
                </a:lnTo>
                <a:lnTo>
                  <a:pt x="1034513" y="1789870"/>
                </a:lnTo>
                <a:lnTo>
                  <a:pt x="1085137" y="1793225"/>
                </a:lnTo>
                <a:lnTo>
                  <a:pt x="1136125" y="1794092"/>
                </a:lnTo>
                <a:lnTo>
                  <a:pt x="1187263" y="1792435"/>
                </a:lnTo>
                <a:lnTo>
                  <a:pt x="1238342" y="1788219"/>
                </a:lnTo>
                <a:lnTo>
                  <a:pt x="1289149" y="1781408"/>
                </a:lnTo>
                <a:lnTo>
                  <a:pt x="1339472" y="1771967"/>
                </a:lnTo>
                <a:lnTo>
                  <a:pt x="1389099" y="1759861"/>
                </a:lnTo>
                <a:lnTo>
                  <a:pt x="1437820" y="1745054"/>
                </a:lnTo>
                <a:lnTo>
                  <a:pt x="1485422" y="1727511"/>
                </a:lnTo>
                <a:lnTo>
                  <a:pt x="2494940" y="1727511"/>
                </a:lnTo>
                <a:lnTo>
                  <a:pt x="2504117" y="1718645"/>
                </a:lnTo>
                <a:lnTo>
                  <a:pt x="2530664" y="1687425"/>
                </a:lnTo>
                <a:lnTo>
                  <a:pt x="2553264" y="1654281"/>
                </a:lnTo>
                <a:lnTo>
                  <a:pt x="2571653" y="1619307"/>
                </a:lnTo>
                <a:lnTo>
                  <a:pt x="3121760" y="1619307"/>
                </a:lnTo>
                <a:lnTo>
                  <a:pt x="3151223" y="1606610"/>
                </a:lnTo>
                <a:lnTo>
                  <a:pt x="3192830" y="1584354"/>
                </a:lnTo>
                <a:lnTo>
                  <a:pt x="3229906" y="1559998"/>
                </a:lnTo>
                <a:close/>
              </a:path>
              <a:path w="3890645" h="1908810">
                <a:moveTo>
                  <a:pt x="3121760" y="1619307"/>
                </a:moveTo>
                <a:lnTo>
                  <a:pt x="2571653" y="1619307"/>
                </a:lnTo>
                <a:lnTo>
                  <a:pt x="2613399" y="1634950"/>
                </a:lnTo>
                <a:lnTo>
                  <a:pt x="2656917" y="1647929"/>
                </a:lnTo>
                <a:lnTo>
                  <a:pt x="2701923" y="1658185"/>
                </a:lnTo>
                <a:lnTo>
                  <a:pt x="2748136" y="1665657"/>
                </a:lnTo>
                <a:lnTo>
                  <a:pt x="2795273" y="1670286"/>
                </a:lnTo>
                <a:lnTo>
                  <a:pt x="2843052" y="1672012"/>
                </a:lnTo>
                <a:lnTo>
                  <a:pt x="2899779" y="1670274"/>
                </a:lnTo>
                <a:lnTo>
                  <a:pt x="2954787" y="1664591"/>
                </a:lnTo>
                <a:lnTo>
                  <a:pt x="3007756" y="1655173"/>
                </a:lnTo>
                <a:lnTo>
                  <a:pt x="3058365" y="1642230"/>
                </a:lnTo>
                <a:lnTo>
                  <a:pt x="3106294" y="1625972"/>
                </a:lnTo>
                <a:lnTo>
                  <a:pt x="3121760" y="1619307"/>
                </a:lnTo>
                <a:close/>
              </a:path>
              <a:path w="3890645" h="1908810">
                <a:moveTo>
                  <a:pt x="974860" y="167598"/>
                </a:moveTo>
                <a:lnTo>
                  <a:pt x="924342" y="167941"/>
                </a:lnTo>
                <a:lnTo>
                  <a:pt x="873790" y="171126"/>
                </a:lnTo>
                <a:lnTo>
                  <a:pt x="816185" y="178238"/>
                </a:lnTo>
                <a:lnTo>
                  <a:pt x="760867" y="188779"/>
                </a:lnTo>
                <a:lnTo>
                  <a:pt x="708051" y="202557"/>
                </a:lnTo>
                <a:lnTo>
                  <a:pt x="657957" y="219380"/>
                </a:lnTo>
                <a:lnTo>
                  <a:pt x="610802" y="239057"/>
                </a:lnTo>
                <a:lnTo>
                  <a:pt x="566805" y="261397"/>
                </a:lnTo>
                <a:lnTo>
                  <a:pt x="526183" y="286208"/>
                </a:lnTo>
                <a:lnTo>
                  <a:pt x="489155" y="313298"/>
                </a:lnTo>
                <a:lnTo>
                  <a:pt x="455939" y="342476"/>
                </a:lnTo>
                <a:lnTo>
                  <a:pt x="426752" y="373550"/>
                </a:lnTo>
                <a:lnTo>
                  <a:pt x="401813" y="406328"/>
                </a:lnTo>
                <a:lnTo>
                  <a:pt x="381341" y="440620"/>
                </a:lnTo>
                <a:lnTo>
                  <a:pt x="365552" y="476233"/>
                </a:lnTo>
                <a:lnTo>
                  <a:pt x="354665" y="512977"/>
                </a:lnTo>
                <a:lnTo>
                  <a:pt x="348898" y="550659"/>
                </a:lnTo>
                <a:lnTo>
                  <a:pt x="348470" y="589088"/>
                </a:lnTo>
                <a:lnTo>
                  <a:pt x="353598" y="628072"/>
                </a:lnTo>
                <a:lnTo>
                  <a:pt x="350423" y="633914"/>
                </a:lnTo>
                <a:lnTo>
                  <a:pt x="298231" y="639967"/>
                </a:lnTo>
                <a:lnTo>
                  <a:pt x="248297" y="650552"/>
                </a:lnTo>
                <a:lnTo>
                  <a:pt x="201213" y="665412"/>
                </a:lnTo>
                <a:lnTo>
                  <a:pt x="157572" y="684288"/>
                </a:lnTo>
                <a:lnTo>
                  <a:pt x="117968" y="706922"/>
                </a:lnTo>
                <a:lnTo>
                  <a:pt x="82994" y="733058"/>
                </a:lnTo>
                <a:lnTo>
                  <a:pt x="53243" y="762438"/>
                </a:lnTo>
                <a:lnTo>
                  <a:pt x="27708" y="797379"/>
                </a:lnTo>
                <a:lnTo>
                  <a:pt x="10466" y="833528"/>
                </a:lnTo>
                <a:lnTo>
                  <a:pt x="0" y="907233"/>
                </a:lnTo>
                <a:lnTo>
                  <a:pt x="6344" y="943679"/>
                </a:lnTo>
                <a:lnTo>
                  <a:pt x="41113" y="1012986"/>
                </a:lnTo>
                <a:lnTo>
                  <a:pt x="69107" y="1044736"/>
                </a:lnTo>
                <a:lnTo>
                  <a:pt x="103887" y="1073812"/>
                </a:lnTo>
                <a:lnTo>
                  <a:pt x="145237" y="1099659"/>
                </a:lnTo>
                <a:lnTo>
                  <a:pt x="192943" y="1121721"/>
                </a:lnTo>
                <a:lnTo>
                  <a:pt x="150640" y="1157689"/>
                </a:lnTo>
                <a:lnTo>
                  <a:pt x="118695" y="1197572"/>
                </a:lnTo>
                <a:lnTo>
                  <a:pt x="97589" y="1240374"/>
                </a:lnTo>
                <a:lnTo>
                  <a:pt x="87803" y="1285102"/>
                </a:lnTo>
                <a:lnTo>
                  <a:pt x="89819" y="1330763"/>
                </a:lnTo>
                <a:lnTo>
                  <a:pt x="100774" y="1368798"/>
                </a:lnTo>
                <a:lnTo>
                  <a:pt x="119475" y="1404456"/>
                </a:lnTo>
                <a:lnTo>
                  <a:pt x="145247" y="1437385"/>
                </a:lnTo>
                <a:lnTo>
                  <a:pt x="177415" y="1467229"/>
                </a:lnTo>
                <a:lnTo>
                  <a:pt x="215306" y="1493634"/>
                </a:lnTo>
                <a:lnTo>
                  <a:pt x="258244" y="1516245"/>
                </a:lnTo>
                <a:lnTo>
                  <a:pt x="305556" y="1534709"/>
                </a:lnTo>
                <a:lnTo>
                  <a:pt x="356566" y="1548670"/>
                </a:lnTo>
                <a:lnTo>
                  <a:pt x="410601" y="1557775"/>
                </a:lnTo>
                <a:lnTo>
                  <a:pt x="466987" y="1561669"/>
                </a:lnTo>
                <a:lnTo>
                  <a:pt x="525048" y="1559998"/>
                </a:lnTo>
                <a:lnTo>
                  <a:pt x="3229906" y="1559998"/>
                </a:lnTo>
                <a:lnTo>
                  <a:pt x="3264800" y="1531999"/>
                </a:lnTo>
                <a:lnTo>
                  <a:pt x="3294522" y="1502321"/>
                </a:lnTo>
                <a:lnTo>
                  <a:pt x="3319642" y="1470590"/>
                </a:lnTo>
                <a:lnTo>
                  <a:pt x="3339839" y="1437015"/>
                </a:lnTo>
                <a:lnTo>
                  <a:pt x="3354793" y="1401808"/>
                </a:lnTo>
                <a:lnTo>
                  <a:pt x="3367689" y="1327334"/>
                </a:lnTo>
                <a:lnTo>
                  <a:pt x="3419005" y="1320922"/>
                </a:lnTo>
                <a:lnTo>
                  <a:pt x="3469147" y="1311638"/>
                </a:lnTo>
                <a:lnTo>
                  <a:pt x="3517850" y="1299553"/>
                </a:lnTo>
                <a:lnTo>
                  <a:pt x="3564849" y="1284737"/>
                </a:lnTo>
                <a:lnTo>
                  <a:pt x="3609879" y="1267262"/>
                </a:lnTo>
                <a:lnTo>
                  <a:pt x="3652677" y="1247197"/>
                </a:lnTo>
                <a:lnTo>
                  <a:pt x="3700181" y="1220161"/>
                </a:lnTo>
                <a:lnTo>
                  <a:pt x="3742547" y="1190632"/>
                </a:lnTo>
                <a:lnTo>
                  <a:pt x="3779720" y="1158897"/>
                </a:lnTo>
                <a:lnTo>
                  <a:pt x="3811643" y="1125243"/>
                </a:lnTo>
                <a:lnTo>
                  <a:pt x="3838259" y="1089957"/>
                </a:lnTo>
                <a:lnTo>
                  <a:pt x="3859513" y="1053327"/>
                </a:lnTo>
                <a:lnTo>
                  <a:pt x="3875347" y="1015638"/>
                </a:lnTo>
                <a:lnTo>
                  <a:pt x="3885706" y="977179"/>
                </a:lnTo>
                <a:lnTo>
                  <a:pt x="3890532" y="938236"/>
                </a:lnTo>
                <a:lnTo>
                  <a:pt x="3889771" y="899097"/>
                </a:lnTo>
                <a:lnTo>
                  <a:pt x="3883365" y="860048"/>
                </a:lnTo>
                <a:lnTo>
                  <a:pt x="3871257" y="821376"/>
                </a:lnTo>
                <a:lnTo>
                  <a:pt x="3853393" y="783369"/>
                </a:lnTo>
                <a:lnTo>
                  <a:pt x="3829714" y="746313"/>
                </a:lnTo>
                <a:lnTo>
                  <a:pt x="3800166" y="710496"/>
                </a:lnTo>
                <a:lnTo>
                  <a:pt x="3764691" y="676205"/>
                </a:lnTo>
                <a:lnTo>
                  <a:pt x="3770999" y="665847"/>
                </a:lnTo>
                <a:lnTo>
                  <a:pt x="3798863" y="594374"/>
                </a:lnTo>
                <a:lnTo>
                  <a:pt x="3803557" y="555014"/>
                </a:lnTo>
                <a:lnTo>
                  <a:pt x="3801059" y="516204"/>
                </a:lnTo>
                <a:lnTo>
                  <a:pt x="3791684" y="478312"/>
                </a:lnTo>
                <a:lnTo>
                  <a:pt x="3775747" y="441708"/>
                </a:lnTo>
                <a:lnTo>
                  <a:pt x="3753563" y="406762"/>
                </a:lnTo>
                <a:lnTo>
                  <a:pt x="3725448" y="373843"/>
                </a:lnTo>
                <a:lnTo>
                  <a:pt x="3691717" y="343320"/>
                </a:lnTo>
                <a:lnTo>
                  <a:pt x="3652686" y="315563"/>
                </a:lnTo>
                <a:lnTo>
                  <a:pt x="3608668" y="290941"/>
                </a:lnTo>
                <a:lnTo>
                  <a:pt x="3559981" y="269824"/>
                </a:lnTo>
                <a:lnTo>
                  <a:pt x="3506939" y="252580"/>
                </a:lnTo>
                <a:lnTo>
                  <a:pt x="3449858" y="239579"/>
                </a:lnTo>
                <a:lnTo>
                  <a:pt x="3443593" y="223069"/>
                </a:lnTo>
                <a:lnTo>
                  <a:pt x="1262664" y="223069"/>
                </a:lnTo>
                <a:lnTo>
                  <a:pt x="1217820" y="207169"/>
                </a:lnTo>
                <a:lnTo>
                  <a:pt x="1171380" y="193879"/>
                </a:lnTo>
                <a:lnTo>
                  <a:pt x="1123604" y="183238"/>
                </a:lnTo>
                <a:lnTo>
                  <a:pt x="1074751" y="175285"/>
                </a:lnTo>
                <a:lnTo>
                  <a:pt x="1025083" y="170059"/>
                </a:lnTo>
                <a:lnTo>
                  <a:pt x="974860" y="167598"/>
                </a:lnTo>
                <a:close/>
              </a:path>
              <a:path w="3890645" h="1908810">
                <a:moveTo>
                  <a:pt x="1666853" y="52898"/>
                </a:moveTo>
                <a:lnTo>
                  <a:pt x="1617780" y="55953"/>
                </a:lnTo>
                <a:lnTo>
                  <a:pt x="1569575" y="62326"/>
                </a:lnTo>
                <a:lnTo>
                  <a:pt x="1522633" y="71937"/>
                </a:lnTo>
                <a:lnTo>
                  <a:pt x="1477350" y="84704"/>
                </a:lnTo>
                <a:lnTo>
                  <a:pt x="1434123" y="100547"/>
                </a:lnTo>
                <a:lnTo>
                  <a:pt x="1393346" y="119385"/>
                </a:lnTo>
                <a:lnTo>
                  <a:pt x="1355416" y="141137"/>
                </a:lnTo>
                <a:lnTo>
                  <a:pt x="1320729" y="165722"/>
                </a:lnTo>
                <a:lnTo>
                  <a:pt x="1289679" y="193060"/>
                </a:lnTo>
                <a:lnTo>
                  <a:pt x="1262664" y="223069"/>
                </a:lnTo>
                <a:lnTo>
                  <a:pt x="3443593" y="223069"/>
                </a:lnTo>
                <a:lnTo>
                  <a:pt x="3435023" y="200480"/>
                </a:lnTo>
                <a:lnTo>
                  <a:pt x="3412440" y="163375"/>
                </a:lnTo>
                <a:lnTo>
                  <a:pt x="3396530" y="144964"/>
                </a:lnTo>
                <a:lnTo>
                  <a:pt x="2022886" y="144964"/>
                </a:lnTo>
                <a:lnTo>
                  <a:pt x="1997301" y="129232"/>
                </a:lnTo>
                <a:lnTo>
                  <a:pt x="1941465" y="101816"/>
                </a:lnTo>
                <a:lnTo>
                  <a:pt x="1863905" y="75478"/>
                </a:lnTo>
                <a:lnTo>
                  <a:pt x="1815320" y="64452"/>
                </a:lnTo>
                <a:lnTo>
                  <a:pt x="1766018" y="57067"/>
                </a:lnTo>
                <a:lnTo>
                  <a:pt x="1716398" y="53243"/>
                </a:lnTo>
                <a:lnTo>
                  <a:pt x="1666853" y="52898"/>
                </a:lnTo>
                <a:close/>
              </a:path>
              <a:path w="3890645" h="1908810">
                <a:moveTo>
                  <a:pt x="2399022" y="0"/>
                </a:moveTo>
                <a:lnTo>
                  <a:pt x="2348297" y="90"/>
                </a:lnTo>
                <a:lnTo>
                  <a:pt x="2298343" y="4511"/>
                </a:lnTo>
                <a:lnTo>
                  <a:pt x="2249787" y="13122"/>
                </a:lnTo>
                <a:lnTo>
                  <a:pt x="2203255" y="25784"/>
                </a:lnTo>
                <a:lnTo>
                  <a:pt x="2159373" y="42357"/>
                </a:lnTo>
                <a:lnTo>
                  <a:pt x="2118769" y="62702"/>
                </a:lnTo>
                <a:lnTo>
                  <a:pt x="2082068" y="86678"/>
                </a:lnTo>
                <a:lnTo>
                  <a:pt x="2049898" y="114145"/>
                </a:lnTo>
                <a:lnTo>
                  <a:pt x="2022886" y="144964"/>
                </a:lnTo>
                <a:lnTo>
                  <a:pt x="3396530" y="144964"/>
                </a:lnTo>
                <a:lnTo>
                  <a:pt x="3382530" y="128763"/>
                </a:lnTo>
                <a:lnTo>
                  <a:pt x="3352447" y="102927"/>
                </a:lnTo>
                <a:lnTo>
                  <a:pt x="2686588" y="102927"/>
                </a:lnTo>
                <a:lnTo>
                  <a:pt x="2657354" y="80097"/>
                </a:lnTo>
                <a:lnTo>
                  <a:pt x="2624548" y="59731"/>
                </a:lnTo>
                <a:lnTo>
                  <a:pt x="2588504" y="42009"/>
                </a:lnTo>
                <a:lnTo>
                  <a:pt x="2549555" y="27108"/>
                </a:lnTo>
                <a:lnTo>
                  <a:pt x="2500277" y="13369"/>
                </a:lnTo>
                <a:lnTo>
                  <a:pt x="2449891" y="4379"/>
                </a:lnTo>
                <a:lnTo>
                  <a:pt x="2399022" y="0"/>
                </a:lnTo>
                <a:close/>
              </a:path>
              <a:path w="3890645" h="1908810">
                <a:moveTo>
                  <a:pt x="3031826" y="28"/>
                </a:moveTo>
                <a:lnTo>
                  <a:pt x="2983926" y="914"/>
                </a:lnTo>
                <a:lnTo>
                  <a:pt x="2936458" y="5272"/>
                </a:lnTo>
                <a:lnTo>
                  <a:pt x="2889883" y="13077"/>
                </a:lnTo>
                <a:lnTo>
                  <a:pt x="2844664" y="24303"/>
                </a:lnTo>
                <a:lnTo>
                  <a:pt x="2801263" y="38927"/>
                </a:lnTo>
                <a:lnTo>
                  <a:pt x="2760142" y="56922"/>
                </a:lnTo>
                <a:lnTo>
                  <a:pt x="2721763" y="78263"/>
                </a:lnTo>
                <a:lnTo>
                  <a:pt x="2686588" y="102927"/>
                </a:lnTo>
                <a:lnTo>
                  <a:pt x="3352447" y="102927"/>
                </a:lnTo>
                <a:lnTo>
                  <a:pt x="3302411" y="69018"/>
                </a:lnTo>
                <a:lnTo>
                  <a:pt x="3261625" y="48549"/>
                </a:lnTo>
                <a:lnTo>
                  <a:pt x="3218499" y="31701"/>
                </a:lnTo>
                <a:lnTo>
                  <a:pt x="3173494" y="18450"/>
                </a:lnTo>
                <a:lnTo>
                  <a:pt x="3127072" y="8771"/>
                </a:lnTo>
                <a:lnTo>
                  <a:pt x="3079695" y="2639"/>
                </a:lnTo>
                <a:lnTo>
                  <a:pt x="3031826" y="28"/>
                </a:lnTo>
                <a:close/>
              </a:path>
            </a:pathLst>
          </a:custGeom>
          <a:solidFill>
            <a:srgbClr val="00B4E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340477" y="2611882"/>
            <a:ext cx="286131" cy="2484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575300" y="2408427"/>
            <a:ext cx="318135" cy="318135"/>
          </a:xfrm>
          <a:custGeom>
            <a:avLst/>
            <a:gdLst/>
            <a:ahLst/>
            <a:cxnLst/>
            <a:rect l="l" t="t" r="r" b="b"/>
            <a:pathLst>
              <a:path w="318135" h="318135">
                <a:moveTo>
                  <a:pt x="159003" y="0"/>
                </a:moveTo>
                <a:lnTo>
                  <a:pt x="108768" y="8099"/>
                </a:lnTo>
                <a:lnTo>
                  <a:pt x="65123" y="30658"/>
                </a:lnTo>
                <a:lnTo>
                  <a:pt x="30695" y="65068"/>
                </a:lnTo>
                <a:lnTo>
                  <a:pt x="8111" y="108720"/>
                </a:lnTo>
                <a:lnTo>
                  <a:pt x="0" y="159004"/>
                </a:lnTo>
                <a:lnTo>
                  <a:pt x="8111" y="209239"/>
                </a:lnTo>
                <a:lnTo>
                  <a:pt x="30695" y="252884"/>
                </a:lnTo>
                <a:lnTo>
                  <a:pt x="65123" y="287312"/>
                </a:lnTo>
                <a:lnTo>
                  <a:pt x="108768" y="309896"/>
                </a:lnTo>
                <a:lnTo>
                  <a:pt x="159003" y="318008"/>
                </a:lnTo>
                <a:lnTo>
                  <a:pt x="209287" y="309896"/>
                </a:lnTo>
                <a:lnTo>
                  <a:pt x="252939" y="287312"/>
                </a:lnTo>
                <a:lnTo>
                  <a:pt x="287349" y="252884"/>
                </a:lnTo>
                <a:lnTo>
                  <a:pt x="309908" y="209239"/>
                </a:lnTo>
                <a:lnTo>
                  <a:pt x="318008" y="159004"/>
                </a:lnTo>
                <a:lnTo>
                  <a:pt x="309908" y="108720"/>
                </a:lnTo>
                <a:lnTo>
                  <a:pt x="287349" y="65068"/>
                </a:lnTo>
                <a:lnTo>
                  <a:pt x="252939" y="30658"/>
                </a:lnTo>
                <a:lnTo>
                  <a:pt x="209287" y="8099"/>
                </a:lnTo>
                <a:lnTo>
                  <a:pt x="159003" y="0"/>
                </a:lnTo>
                <a:close/>
              </a:path>
            </a:pathLst>
          </a:custGeom>
          <a:solidFill>
            <a:srgbClr val="00B4E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027138" y="748099"/>
            <a:ext cx="3890645" cy="1908810"/>
          </a:xfrm>
          <a:custGeom>
            <a:avLst/>
            <a:gdLst/>
            <a:ahLst/>
            <a:cxnLst/>
            <a:rect l="l" t="t" r="r" b="b"/>
            <a:pathLst>
              <a:path w="3890645" h="1908810">
                <a:moveTo>
                  <a:pt x="353598" y="628072"/>
                </a:moveTo>
                <a:lnTo>
                  <a:pt x="348470" y="589088"/>
                </a:lnTo>
                <a:lnTo>
                  <a:pt x="348898" y="550659"/>
                </a:lnTo>
                <a:lnTo>
                  <a:pt x="354665" y="512977"/>
                </a:lnTo>
                <a:lnTo>
                  <a:pt x="365552" y="476233"/>
                </a:lnTo>
                <a:lnTo>
                  <a:pt x="381341" y="440620"/>
                </a:lnTo>
                <a:lnTo>
                  <a:pt x="401813" y="406328"/>
                </a:lnTo>
                <a:lnTo>
                  <a:pt x="426752" y="373550"/>
                </a:lnTo>
                <a:lnTo>
                  <a:pt x="455939" y="342476"/>
                </a:lnTo>
                <a:lnTo>
                  <a:pt x="489155" y="313298"/>
                </a:lnTo>
                <a:lnTo>
                  <a:pt x="526183" y="286208"/>
                </a:lnTo>
                <a:lnTo>
                  <a:pt x="566805" y="261397"/>
                </a:lnTo>
                <a:lnTo>
                  <a:pt x="610802" y="239057"/>
                </a:lnTo>
                <a:lnTo>
                  <a:pt x="657957" y="219380"/>
                </a:lnTo>
                <a:lnTo>
                  <a:pt x="708051" y="202557"/>
                </a:lnTo>
                <a:lnTo>
                  <a:pt x="760867" y="188779"/>
                </a:lnTo>
                <a:lnTo>
                  <a:pt x="816185" y="178238"/>
                </a:lnTo>
                <a:lnTo>
                  <a:pt x="873790" y="171126"/>
                </a:lnTo>
                <a:lnTo>
                  <a:pt x="924342" y="167941"/>
                </a:lnTo>
                <a:lnTo>
                  <a:pt x="974860" y="167598"/>
                </a:lnTo>
                <a:lnTo>
                  <a:pt x="1025083" y="170059"/>
                </a:lnTo>
                <a:lnTo>
                  <a:pt x="1074751" y="175285"/>
                </a:lnTo>
                <a:lnTo>
                  <a:pt x="1123604" y="183238"/>
                </a:lnTo>
                <a:lnTo>
                  <a:pt x="1171380" y="193879"/>
                </a:lnTo>
                <a:lnTo>
                  <a:pt x="1217820" y="207169"/>
                </a:lnTo>
                <a:lnTo>
                  <a:pt x="1262664" y="223069"/>
                </a:lnTo>
                <a:lnTo>
                  <a:pt x="1289679" y="193060"/>
                </a:lnTo>
                <a:lnTo>
                  <a:pt x="1320729" y="165722"/>
                </a:lnTo>
                <a:lnTo>
                  <a:pt x="1355416" y="141137"/>
                </a:lnTo>
                <a:lnTo>
                  <a:pt x="1393346" y="119385"/>
                </a:lnTo>
                <a:lnTo>
                  <a:pt x="1434123" y="100547"/>
                </a:lnTo>
                <a:lnTo>
                  <a:pt x="1477350" y="84704"/>
                </a:lnTo>
                <a:lnTo>
                  <a:pt x="1522633" y="71937"/>
                </a:lnTo>
                <a:lnTo>
                  <a:pt x="1569575" y="62326"/>
                </a:lnTo>
                <a:lnTo>
                  <a:pt x="1617780" y="55953"/>
                </a:lnTo>
                <a:lnTo>
                  <a:pt x="1666853" y="52898"/>
                </a:lnTo>
                <a:lnTo>
                  <a:pt x="1716398" y="53243"/>
                </a:lnTo>
                <a:lnTo>
                  <a:pt x="1766018" y="57067"/>
                </a:lnTo>
                <a:lnTo>
                  <a:pt x="1815320" y="64452"/>
                </a:lnTo>
                <a:lnTo>
                  <a:pt x="1863905" y="75478"/>
                </a:lnTo>
                <a:lnTo>
                  <a:pt x="1911380" y="90227"/>
                </a:lnTo>
                <a:lnTo>
                  <a:pt x="1970133" y="114833"/>
                </a:lnTo>
                <a:lnTo>
                  <a:pt x="2022886" y="144964"/>
                </a:lnTo>
                <a:lnTo>
                  <a:pt x="2049898" y="114145"/>
                </a:lnTo>
                <a:lnTo>
                  <a:pt x="2082068" y="86678"/>
                </a:lnTo>
                <a:lnTo>
                  <a:pt x="2118769" y="62702"/>
                </a:lnTo>
                <a:lnTo>
                  <a:pt x="2159373" y="42357"/>
                </a:lnTo>
                <a:lnTo>
                  <a:pt x="2203255" y="25784"/>
                </a:lnTo>
                <a:lnTo>
                  <a:pt x="2249787" y="13122"/>
                </a:lnTo>
                <a:lnTo>
                  <a:pt x="2298343" y="4511"/>
                </a:lnTo>
                <a:lnTo>
                  <a:pt x="2348297" y="90"/>
                </a:lnTo>
                <a:lnTo>
                  <a:pt x="2399022" y="0"/>
                </a:lnTo>
                <a:lnTo>
                  <a:pt x="2449891" y="4379"/>
                </a:lnTo>
                <a:lnTo>
                  <a:pt x="2500277" y="13369"/>
                </a:lnTo>
                <a:lnTo>
                  <a:pt x="2549555" y="27108"/>
                </a:lnTo>
                <a:lnTo>
                  <a:pt x="2588504" y="42009"/>
                </a:lnTo>
                <a:lnTo>
                  <a:pt x="2624548" y="59731"/>
                </a:lnTo>
                <a:lnTo>
                  <a:pt x="2657354" y="80097"/>
                </a:lnTo>
                <a:lnTo>
                  <a:pt x="2686588" y="102927"/>
                </a:lnTo>
                <a:lnTo>
                  <a:pt x="2721763" y="78263"/>
                </a:lnTo>
                <a:lnTo>
                  <a:pt x="2760142" y="56922"/>
                </a:lnTo>
                <a:lnTo>
                  <a:pt x="2801263" y="38927"/>
                </a:lnTo>
                <a:lnTo>
                  <a:pt x="2844664" y="24303"/>
                </a:lnTo>
                <a:lnTo>
                  <a:pt x="2889883" y="13077"/>
                </a:lnTo>
                <a:lnTo>
                  <a:pt x="2936458" y="5272"/>
                </a:lnTo>
                <a:lnTo>
                  <a:pt x="2983926" y="914"/>
                </a:lnTo>
                <a:lnTo>
                  <a:pt x="3031826" y="28"/>
                </a:lnTo>
                <a:lnTo>
                  <a:pt x="3079695" y="2639"/>
                </a:lnTo>
                <a:lnTo>
                  <a:pt x="3127072" y="8771"/>
                </a:lnTo>
                <a:lnTo>
                  <a:pt x="3173494" y="18450"/>
                </a:lnTo>
                <a:lnTo>
                  <a:pt x="3218499" y="31701"/>
                </a:lnTo>
                <a:lnTo>
                  <a:pt x="3261625" y="48549"/>
                </a:lnTo>
                <a:lnTo>
                  <a:pt x="3302411" y="69018"/>
                </a:lnTo>
                <a:lnTo>
                  <a:pt x="3345713" y="97144"/>
                </a:lnTo>
                <a:lnTo>
                  <a:pt x="3382530" y="128763"/>
                </a:lnTo>
                <a:lnTo>
                  <a:pt x="3412440" y="163375"/>
                </a:lnTo>
                <a:lnTo>
                  <a:pt x="3435023" y="200480"/>
                </a:lnTo>
                <a:lnTo>
                  <a:pt x="3449858" y="239579"/>
                </a:lnTo>
                <a:lnTo>
                  <a:pt x="3506939" y="252580"/>
                </a:lnTo>
                <a:lnTo>
                  <a:pt x="3559981" y="269824"/>
                </a:lnTo>
                <a:lnTo>
                  <a:pt x="3608668" y="290941"/>
                </a:lnTo>
                <a:lnTo>
                  <a:pt x="3652686" y="315563"/>
                </a:lnTo>
                <a:lnTo>
                  <a:pt x="3691717" y="343320"/>
                </a:lnTo>
                <a:lnTo>
                  <a:pt x="3725448" y="373843"/>
                </a:lnTo>
                <a:lnTo>
                  <a:pt x="3753563" y="406762"/>
                </a:lnTo>
                <a:lnTo>
                  <a:pt x="3775747" y="441708"/>
                </a:lnTo>
                <a:lnTo>
                  <a:pt x="3791684" y="478312"/>
                </a:lnTo>
                <a:lnTo>
                  <a:pt x="3801059" y="516204"/>
                </a:lnTo>
                <a:lnTo>
                  <a:pt x="3803557" y="555014"/>
                </a:lnTo>
                <a:lnTo>
                  <a:pt x="3798863" y="594374"/>
                </a:lnTo>
                <a:lnTo>
                  <a:pt x="3786662" y="633914"/>
                </a:lnTo>
                <a:lnTo>
                  <a:pt x="3764691" y="676205"/>
                </a:lnTo>
                <a:lnTo>
                  <a:pt x="3800166" y="710496"/>
                </a:lnTo>
                <a:lnTo>
                  <a:pt x="3829714" y="746313"/>
                </a:lnTo>
                <a:lnTo>
                  <a:pt x="3853393" y="783369"/>
                </a:lnTo>
                <a:lnTo>
                  <a:pt x="3871257" y="821376"/>
                </a:lnTo>
                <a:lnTo>
                  <a:pt x="3883365" y="860048"/>
                </a:lnTo>
                <a:lnTo>
                  <a:pt x="3889771" y="899097"/>
                </a:lnTo>
                <a:lnTo>
                  <a:pt x="3890532" y="938236"/>
                </a:lnTo>
                <a:lnTo>
                  <a:pt x="3885706" y="977179"/>
                </a:lnTo>
                <a:lnTo>
                  <a:pt x="3875347" y="1015638"/>
                </a:lnTo>
                <a:lnTo>
                  <a:pt x="3859513" y="1053327"/>
                </a:lnTo>
                <a:lnTo>
                  <a:pt x="3838259" y="1089957"/>
                </a:lnTo>
                <a:lnTo>
                  <a:pt x="3811643" y="1125243"/>
                </a:lnTo>
                <a:lnTo>
                  <a:pt x="3779720" y="1158897"/>
                </a:lnTo>
                <a:lnTo>
                  <a:pt x="3742547" y="1190632"/>
                </a:lnTo>
                <a:lnTo>
                  <a:pt x="3700181" y="1220161"/>
                </a:lnTo>
                <a:lnTo>
                  <a:pt x="3652677" y="1247197"/>
                </a:lnTo>
                <a:lnTo>
                  <a:pt x="3609879" y="1267262"/>
                </a:lnTo>
                <a:lnTo>
                  <a:pt x="3564849" y="1284737"/>
                </a:lnTo>
                <a:lnTo>
                  <a:pt x="3517850" y="1299553"/>
                </a:lnTo>
                <a:lnTo>
                  <a:pt x="3469147" y="1311638"/>
                </a:lnTo>
                <a:lnTo>
                  <a:pt x="3419005" y="1320922"/>
                </a:lnTo>
                <a:lnTo>
                  <a:pt x="3367689" y="1327334"/>
                </a:lnTo>
                <a:lnTo>
                  <a:pt x="3364183" y="1365177"/>
                </a:lnTo>
                <a:lnTo>
                  <a:pt x="3339839" y="1437015"/>
                </a:lnTo>
                <a:lnTo>
                  <a:pt x="3319642" y="1470590"/>
                </a:lnTo>
                <a:lnTo>
                  <a:pt x="3294522" y="1502321"/>
                </a:lnTo>
                <a:lnTo>
                  <a:pt x="3264800" y="1531999"/>
                </a:lnTo>
                <a:lnTo>
                  <a:pt x="3230796" y="1559413"/>
                </a:lnTo>
                <a:lnTo>
                  <a:pt x="3192830" y="1584354"/>
                </a:lnTo>
                <a:lnTo>
                  <a:pt x="3151223" y="1606610"/>
                </a:lnTo>
                <a:lnTo>
                  <a:pt x="3106294" y="1625972"/>
                </a:lnTo>
                <a:lnTo>
                  <a:pt x="3058365" y="1642230"/>
                </a:lnTo>
                <a:lnTo>
                  <a:pt x="3007756" y="1655173"/>
                </a:lnTo>
                <a:lnTo>
                  <a:pt x="2954787" y="1664591"/>
                </a:lnTo>
                <a:lnTo>
                  <a:pt x="2899779" y="1670274"/>
                </a:lnTo>
                <a:lnTo>
                  <a:pt x="2843052" y="1672012"/>
                </a:lnTo>
                <a:lnTo>
                  <a:pt x="2795273" y="1670286"/>
                </a:lnTo>
                <a:lnTo>
                  <a:pt x="2748136" y="1665657"/>
                </a:lnTo>
                <a:lnTo>
                  <a:pt x="2701923" y="1658185"/>
                </a:lnTo>
                <a:lnTo>
                  <a:pt x="2656917" y="1647929"/>
                </a:lnTo>
                <a:lnTo>
                  <a:pt x="2613399" y="1634950"/>
                </a:lnTo>
                <a:lnTo>
                  <a:pt x="2571653" y="1619307"/>
                </a:lnTo>
                <a:lnTo>
                  <a:pt x="2553264" y="1654281"/>
                </a:lnTo>
                <a:lnTo>
                  <a:pt x="2530664" y="1687425"/>
                </a:lnTo>
                <a:lnTo>
                  <a:pt x="2504117" y="1718645"/>
                </a:lnTo>
                <a:lnTo>
                  <a:pt x="2473893" y="1747844"/>
                </a:lnTo>
                <a:lnTo>
                  <a:pt x="2440259" y="1774927"/>
                </a:lnTo>
                <a:lnTo>
                  <a:pt x="2403481" y="1799798"/>
                </a:lnTo>
                <a:lnTo>
                  <a:pt x="2363828" y="1822360"/>
                </a:lnTo>
                <a:lnTo>
                  <a:pt x="2321567" y="1842519"/>
                </a:lnTo>
                <a:lnTo>
                  <a:pt x="2276965" y="1860178"/>
                </a:lnTo>
                <a:lnTo>
                  <a:pt x="2230290" y="1875243"/>
                </a:lnTo>
                <a:lnTo>
                  <a:pt x="2181809" y="1887616"/>
                </a:lnTo>
                <a:lnTo>
                  <a:pt x="2131790" y="1897202"/>
                </a:lnTo>
                <a:lnTo>
                  <a:pt x="2080501" y="1903906"/>
                </a:lnTo>
                <a:lnTo>
                  <a:pt x="2028208" y="1907631"/>
                </a:lnTo>
                <a:lnTo>
                  <a:pt x="1975179" y="1908282"/>
                </a:lnTo>
                <a:lnTo>
                  <a:pt x="1921682" y="1905763"/>
                </a:lnTo>
                <a:lnTo>
                  <a:pt x="1867983" y="1899979"/>
                </a:lnTo>
                <a:lnTo>
                  <a:pt x="1814352" y="1890833"/>
                </a:lnTo>
                <a:lnTo>
                  <a:pt x="1757842" y="1877301"/>
                </a:lnTo>
                <a:lnTo>
                  <a:pt x="1703932" y="1860220"/>
                </a:lnTo>
                <a:lnTo>
                  <a:pt x="1652965" y="1839761"/>
                </a:lnTo>
                <a:lnTo>
                  <a:pt x="1605287" y="1816092"/>
                </a:lnTo>
                <a:lnTo>
                  <a:pt x="1561240" y="1789381"/>
                </a:lnTo>
                <a:lnTo>
                  <a:pt x="1521170" y="1759798"/>
                </a:lnTo>
                <a:lnTo>
                  <a:pt x="1485422" y="1727511"/>
                </a:lnTo>
                <a:lnTo>
                  <a:pt x="1437820" y="1745054"/>
                </a:lnTo>
                <a:lnTo>
                  <a:pt x="1389099" y="1759861"/>
                </a:lnTo>
                <a:lnTo>
                  <a:pt x="1339472" y="1771967"/>
                </a:lnTo>
                <a:lnTo>
                  <a:pt x="1289149" y="1781408"/>
                </a:lnTo>
                <a:lnTo>
                  <a:pt x="1238342" y="1788219"/>
                </a:lnTo>
                <a:lnTo>
                  <a:pt x="1187263" y="1792435"/>
                </a:lnTo>
                <a:lnTo>
                  <a:pt x="1136125" y="1794092"/>
                </a:lnTo>
                <a:lnTo>
                  <a:pt x="1085137" y="1793225"/>
                </a:lnTo>
                <a:lnTo>
                  <a:pt x="1034513" y="1789870"/>
                </a:lnTo>
                <a:lnTo>
                  <a:pt x="984464" y="1784061"/>
                </a:lnTo>
                <a:lnTo>
                  <a:pt x="935201" y="1775835"/>
                </a:lnTo>
                <a:lnTo>
                  <a:pt x="886937" y="1765226"/>
                </a:lnTo>
                <a:lnTo>
                  <a:pt x="839883" y="1752270"/>
                </a:lnTo>
                <a:lnTo>
                  <a:pt x="794250" y="1737003"/>
                </a:lnTo>
                <a:lnTo>
                  <a:pt x="750251" y="1719460"/>
                </a:lnTo>
                <a:lnTo>
                  <a:pt x="708097" y="1699675"/>
                </a:lnTo>
                <a:lnTo>
                  <a:pt x="668000" y="1677686"/>
                </a:lnTo>
                <a:lnTo>
                  <a:pt x="630171" y="1653526"/>
                </a:lnTo>
                <a:lnTo>
                  <a:pt x="594823" y="1627231"/>
                </a:lnTo>
                <a:lnTo>
                  <a:pt x="562166" y="1598838"/>
                </a:lnTo>
                <a:lnTo>
                  <a:pt x="532414" y="1568380"/>
                </a:lnTo>
                <a:lnTo>
                  <a:pt x="527461" y="1562792"/>
                </a:lnTo>
                <a:lnTo>
                  <a:pt x="525048" y="1559998"/>
                </a:lnTo>
                <a:lnTo>
                  <a:pt x="466987" y="1561669"/>
                </a:lnTo>
                <a:lnTo>
                  <a:pt x="410601" y="1557775"/>
                </a:lnTo>
                <a:lnTo>
                  <a:pt x="356566" y="1548670"/>
                </a:lnTo>
                <a:lnTo>
                  <a:pt x="305556" y="1534709"/>
                </a:lnTo>
                <a:lnTo>
                  <a:pt x="258244" y="1516245"/>
                </a:lnTo>
                <a:lnTo>
                  <a:pt x="215306" y="1493634"/>
                </a:lnTo>
                <a:lnTo>
                  <a:pt x="177415" y="1467229"/>
                </a:lnTo>
                <a:lnTo>
                  <a:pt x="145247" y="1437385"/>
                </a:lnTo>
                <a:lnTo>
                  <a:pt x="119475" y="1404456"/>
                </a:lnTo>
                <a:lnTo>
                  <a:pt x="100774" y="1368798"/>
                </a:lnTo>
                <a:lnTo>
                  <a:pt x="89819" y="1330763"/>
                </a:lnTo>
                <a:lnTo>
                  <a:pt x="87803" y="1285102"/>
                </a:lnTo>
                <a:lnTo>
                  <a:pt x="97589" y="1240374"/>
                </a:lnTo>
                <a:lnTo>
                  <a:pt x="118695" y="1197572"/>
                </a:lnTo>
                <a:lnTo>
                  <a:pt x="150640" y="1157689"/>
                </a:lnTo>
                <a:lnTo>
                  <a:pt x="192943" y="1121721"/>
                </a:lnTo>
                <a:lnTo>
                  <a:pt x="145237" y="1099659"/>
                </a:lnTo>
                <a:lnTo>
                  <a:pt x="103887" y="1073812"/>
                </a:lnTo>
                <a:lnTo>
                  <a:pt x="69107" y="1044736"/>
                </a:lnTo>
                <a:lnTo>
                  <a:pt x="41113" y="1012986"/>
                </a:lnTo>
                <a:lnTo>
                  <a:pt x="20120" y="979115"/>
                </a:lnTo>
                <a:lnTo>
                  <a:pt x="0" y="907233"/>
                </a:lnTo>
                <a:lnTo>
                  <a:pt x="1302" y="870331"/>
                </a:lnTo>
                <a:lnTo>
                  <a:pt x="27708" y="797379"/>
                </a:lnTo>
                <a:lnTo>
                  <a:pt x="53243" y="762438"/>
                </a:lnTo>
                <a:lnTo>
                  <a:pt x="82994" y="733058"/>
                </a:lnTo>
                <a:lnTo>
                  <a:pt x="117968" y="706922"/>
                </a:lnTo>
                <a:lnTo>
                  <a:pt x="157572" y="684288"/>
                </a:lnTo>
                <a:lnTo>
                  <a:pt x="201213" y="665412"/>
                </a:lnTo>
                <a:lnTo>
                  <a:pt x="248297" y="650552"/>
                </a:lnTo>
                <a:lnTo>
                  <a:pt x="298231" y="639967"/>
                </a:lnTo>
                <a:lnTo>
                  <a:pt x="350423" y="633914"/>
                </a:lnTo>
                <a:lnTo>
                  <a:pt x="353598" y="628072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5327777" y="2599182"/>
            <a:ext cx="311531" cy="2738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575300" y="2408427"/>
            <a:ext cx="318135" cy="318135"/>
          </a:xfrm>
          <a:custGeom>
            <a:avLst/>
            <a:gdLst/>
            <a:ahLst/>
            <a:cxnLst/>
            <a:rect l="l" t="t" r="r" b="b"/>
            <a:pathLst>
              <a:path w="318135" h="318135">
                <a:moveTo>
                  <a:pt x="318008" y="159004"/>
                </a:moveTo>
                <a:lnTo>
                  <a:pt x="309908" y="209239"/>
                </a:lnTo>
                <a:lnTo>
                  <a:pt x="287349" y="252884"/>
                </a:lnTo>
                <a:lnTo>
                  <a:pt x="252939" y="287312"/>
                </a:lnTo>
                <a:lnTo>
                  <a:pt x="209287" y="309896"/>
                </a:lnTo>
                <a:lnTo>
                  <a:pt x="159003" y="318008"/>
                </a:lnTo>
                <a:lnTo>
                  <a:pt x="108768" y="309896"/>
                </a:lnTo>
                <a:lnTo>
                  <a:pt x="65123" y="287312"/>
                </a:lnTo>
                <a:lnTo>
                  <a:pt x="30695" y="252884"/>
                </a:lnTo>
                <a:lnTo>
                  <a:pt x="8111" y="209239"/>
                </a:lnTo>
                <a:lnTo>
                  <a:pt x="0" y="159004"/>
                </a:lnTo>
                <a:lnTo>
                  <a:pt x="8111" y="108720"/>
                </a:lnTo>
                <a:lnTo>
                  <a:pt x="30695" y="65068"/>
                </a:lnTo>
                <a:lnTo>
                  <a:pt x="65123" y="30658"/>
                </a:lnTo>
                <a:lnTo>
                  <a:pt x="108768" y="8099"/>
                </a:lnTo>
                <a:lnTo>
                  <a:pt x="159003" y="0"/>
                </a:lnTo>
                <a:lnTo>
                  <a:pt x="209287" y="8099"/>
                </a:lnTo>
                <a:lnTo>
                  <a:pt x="252939" y="30658"/>
                </a:lnTo>
                <a:lnTo>
                  <a:pt x="287349" y="65068"/>
                </a:lnTo>
                <a:lnTo>
                  <a:pt x="309908" y="108720"/>
                </a:lnTo>
                <a:lnTo>
                  <a:pt x="318008" y="159004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5224271" y="1862454"/>
            <a:ext cx="227965" cy="36195"/>
          </a:xfrm>
          <a:custGeom>
            <a:avLst/>
            <a:gdLst/>
            <a:ahLst/>
            <a:cxnLst/>
            <a:rect l="l" t="t" r="r" b="b"/>
            <a:pathLst>
              <a:path w="227964" h="36194">
                <a:moveTo>
                  <a:pt x="227837" y="35179"/>
                </a:moveTo>
                <a:lnTo>
                  <a:pt x="180222" y="35726"/>
                </a:lnTo>
                <a:lnTo>
                  <a:pt x="133118" y="32397"/>
                </a:lnTo>
                <a:lnTo>
                  <a:pt x="87038" y="25276"/>
                </a:lnTo>
                <a:lnTo>
                  <a:pt x="42495" y="14448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5553455" y="2282825"/>
            <a:ext cx="99695" cy="17145"/>
          </a:xfrm>
          <a:custGeom>
            <a:avLst/>
            <a:gdLst/>
            <a:ahLst/>
            <a:cxnLst/>
            <a:rect l="l" t="t" r="r" b="b"/>
            <a:pathLst>
              <a:path w="99695" h="17144">
                <a:moveTo>
                  <a:pt x="99695" y="0"/>
                </a:moveTo>
                <a:lnTo>
                  <a:pt x="75491" y="5853"/>
                </a:lnTo>
                <a:lnTo>
                  <a:pt x="50752" y="10636"/>
                </a:lnTo>
                <a:lnTo>
                  <a:pt x="25560" y="14323"/>
                </a:lnTo>
                <a:lnTo>
                  <a:pt x="0" y="16891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6452234" y="2391029"/>
            <a:ext cx="60325" cy="77470"/>
          </a:xfrm>
          <a:custGeom>
            <a:avLst/>
            <a:gdLst/>
            <a:ahLst/>
            <a:cxnLst/>
            <a:rect l="l" t="t" r="r" b="b"/>
            <a:pathLst>
              <a:path w="60325" h="77469">
                <a:moveTo>
                  <a:pt x="60070" y="76962"/>
                </a:moveTo>
                <a:lnTo>
                  <a:pt x="42791" y="58560"/>
                </a:lnTo>
                <a:lnTo>
                  <a:pt x="26987" y="39576"/>
                </a:lnTo>
                <a:lnTo>
                  <a:pt x="12707" y="20044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7599171" y="2276348"/>
            <a:ext cx="24130" cy="84455"/>
          </a:xfrm>
          <a:custGeom>
            <a:avLst/>
            <a:gdLst/>
            <a:ahLst/>
            <a:cxnLst/>
            <a:rect l="l" t="t" r="r" b="b"/>
            <a:pathLst>
              <a:path w="24129" h="84455">
                <a:moveTo>
                  <a:pt x="24002" y="0"/>
                </a:moveTo>
                <a:lnTo>
                  <a:pt x="20502" y="21355"/>
                </a:lnTo>
                <a:lnTo>
                  <a:pt x="15335" y="42545"/>
                </a:lnTo>
                <a:lnTo>
                  <a:pt x="8501" y="63543"/>
                </a:lnTo>
                <a:lnTo>
                  <a:pt x="0" y="84327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8100186" y="1755267"/>
            <a:ext cx="292735" cy="315595"/>
          </a:xfrm>
          <a:custGeom>
            <a:avLst/>
            <a:gdLst/>
            <a:ahLst/>
            <a:cxnLst/>
            <a:rect l="l" t="t" r="r" b="b"/>
            <a:pathLst>
              <a:path w="292734" h="315594">
                <a:moveTo>
                  <a:pt x="0" y="0"/>
                </a:moveTo>
                <a:lnTo>
                  <a:pt x="52022" y="19466"/>
                </a:lnTo>
                <a:lnTo>
                  <a:pt x="99766" y="42450"/>
                </a:lnTo>
                <a:lnTo>
                  <a:pt x="142937" y="68638"/>
                </a:lnTo>
                <a:lnTo>
                  <a:pt x="181244" y="97714"/>
                </a:lnTo>
                <a:lnTo>
                  <a:pt x="214391" y="129365"/>
                </a:lnTo>
                <a:lnTo>
                  <a:pt x="242087" y="163275"/>
                </a:lnTo>
                <a:lnTo>
                  <a:pt x="264037" y="199129"/>
                </a:lnTo>
                <a:lnTo>
                  <a:pt x="279948" y="236614"/>
                </a:lnTo>
                <a:lnTo>
                  <a:pt x="289527" y="275413"/>
                </a:lnTo>
                <a:lnTo>
                  <a:pt x="292481" y="315214"/>
                </a:lnTo>
              </a:path>
            </a:pathLst>
          </a:custGeom>
          <a:ln w="25399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8659748" y="1419605"/>
            <a:ext cx="130810" cy="118110"/>
          </a:xfrm>
          <a:custGeom>
            <a:avLst/>
            <a:gdLst/>
            <a:ahLst/>
            <a:cxnLst/>
            <a:rect l="l" t="t" r="r" b="b"/>
            <a:pathLst>
              <a:path w="130809" h="118109">
                <a:moveTo>
                  <a:pt x="130301" y="0"/>
                </a:moveTo>
                <a:lnTo>
                  <a:pt x="105566" y="33170"/>
                </a:lnTo>
                <a:lnTo>
                  <a:pt x="75390" y="64103"/>
                </a:lnTo>
                <a:lnTo>
                  <a:pt x="40094" y="92511"/>
                </a:lnTo>
                <a:lnTo>
                  <a:pt x="0" y="11811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8477504" y="981075"/>
            <a:ext cx="6985" cy="55880"/>
          </a:xfrm>
          <a:custGeom>
            <a:avLst/>
            <a:gdLst/>
            <a:ahLst/>
            <a:cxnLst/>
            <a:rect l="l" t="t" r="r" b="b"/>
            <a:pathLst>
              <a:path w="6984" h="55880">
                <a:moveTo>
                  <a:pt x="0" y="0"/>
                </a:moveTo>
                <a:lnTo>
                  <a:pt x="3214" y="13856"/>
                </a:lnTo>
                <a:lnTo>
                  <a:pt x="5429" y="27797"/>
                </a:lnTo>
                <a:lnTo>
                  <a:pt x="6643" y="41808"/>
                </a:lnTo>
                <a:lnTo>
                  <a:pt x="6857" y="55879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7645781" y="844803"/>
            <a:ext cx="66675" cy="71120"/>
          </a:xfrm>
          <a:custGeom>
            <a:avLst/>
            <a:gdLst/>
            <a:ahLst/>
            <a:cxnLst/>
            <a:rect l="l" t="t" r="r" b="b"/>
            <a:pathLst>
              <a:path w="66675" h="71119">
                <a:moveTo>
                  <a:pt x="0" y="71120"/>
                </a:moveTo>
                <a:lnTo>
                  <a:pt x="13757" y="52202"/>
                </a:lnTo>
                <a:lnTo>
                  <a:pt x="29479" y="33988"/>
                </a:lnTo>
                <a:lnTo>
                  <a:pt x="47130" y="16559"/>
                </a:lnTo>
                <a:lnTo>
                  <a:pt x="66675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7021703" y="888491"/>
            <a:ext cx="32384" cy="61594"/>
          </a:xfrm>
          <a:custGeom>
            <a:avLst/>
            <a:gdLst/>
            <a:ahLst/>
            <a:cxnLst/>
            <a:rect l="l" t="t" r="r" b="b"/>
            <a:pathLst>
              <a:path w="32384" h="61594">
                <a:moveTo>
                  <a:pt x="0" y="61468"/>
                </a:moveTo>
                <a:lnTo>
                  <a:pt x="5953" y="45612"/>
                </a:lnTo>
                <a:lnTo>
                  <a:pt x="13334" y="30067"/>
                </a:lnTo>
                <a:lnTo>
                  <a:pt x="22145" y="14855"/>
                </a:lnTo>
                <a:lnTo>
                  <a:pt x="32385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6289421" y="970788"/>
            <a:ext cx="116839" cy="59690"/>
          </a:xfrm>
          <a:custGeom>
            <a:avLst/>
            <a:gdLst/>
            <a:ahLst/>
            <a:cxnLst/>
            <a:rect l="l" t="t" r="r" b="b"/>
            <a:pathLst>
              <a:path w="116839" h="59690">
                <a:moveTo>
                  <a:pt x="0" y="0"/>
                </a:moveTo>
                <a:lnTo>
                  <a:pt x="31204" y="13039"/>
                </a:lnTo>
                <a:lnTo>
                  <a:pt x="61134" y="27352"/>
                </a:lnTo>
                <a:lnTo>
                  <a:pt x="89707" y="42880"/>
                </a:lnTo>
                <a:lnTo>
                  <a:pt x="116839" y="59562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5380863" y="1376172"/>
            <a:ext cx="20320" cy="62865"/>
          </a:xfrm>
          <a:custGeom>
            <a:avLst/>
            <a:gdLst/>
            <a:ahLst/>
            <a:cxnLst/>
            <a:rect l="l" t="t" r="r" b="b"/>
            <a:pathLst>
              <a:path w="20320" h="62865">
                <a:moveTo>
                  <a:pt x="20320" y="62611"/>
                </a:moveTo>
                <a:lnTo>
                  <a:pt x="13841" y="47184"/>
                </a:lnTo>
                <a:lnTo>
                  <a:pt x="8302" y="31591"/>
                </a:lnTo>
                <a:lnTo>
                  <a:pt x="3692" y="15855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 txBox="1"/>
          <p:nvPr/>
        </p:nvSpPr>
        <p:spPr>
          <a:xfrm>
            <a:off x="5788533" y="1148841"/>
            <a:ext cx="2092325" cy="9702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sz="2000" b="1" spc="-229" dirty="0">
                <a:solidFill>
                  <a:srgbClr val="FFFFFF"/>
                </a:solidFill>
                <a:latin typeface="Arial"/>
                <a:cs typeface="Arial"/>
              </a:rPr>
              <a:t>Too 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many</a:t>
            </a:r>
            <a:r>
              <a:rPr sz="2000" b="1" spc="-3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25" dirty="0">
                <a:solidFill>
                  <a:srgbClr val="FFFFFF"/>
                </a:solidFill>
                <a:latin typeface="Arial"/>
                <a:cs typeface="Arial"/>
              </a:rPr>
              <a:t>tabs!</a:t>
            </a:r>
            <a:endParaRPr sz="2000" dirty="0">
              <a:latin typeface="Arial"/>
              <a:cs typeface="Arial"/>
            </a:endParaRPr>
          </a:p>
          <a:p>
            <a:pPr algn="ctr">
              <a:lnSpc>
                <a:spcPts val="2395"/>
              </a:lnSpc>
            </a:pPr>
            <a:r>
              <a:rPr sz="2000" b="1" spc="-270" dirty="0">
                <a:solidFill>
                  <a:srgbClr val="FFFFFF"/>
                </a:solidFill>
                <a:latin typeface="Arial"/>
                <a:cs typeface="Arial"/>
              </a:rPr>
              <a:t>So </a:t>
            </a:r>
            <a:r>
              <a:rPr sz="2000" b="1" spc="-160" dirty="0">
                <a:solidFill>
                  <a:srgbClr val="FFFFFF"/>
                </a:solidFill>
                <a:latin typeface="Arial"/>
                <a:cs typeface="Arial"/>
              </a:rPr>
              <a:t>many</a:t>
            </a:r>
            <a:r>
              <a:rPr sz="2000" b="1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140" dirty="0">
                <a:solidFill>
                  <a:srgbClr val="FFFFFF"/>
                </a:solidFill>
                <a:latin typeface="Arial"/>
                <a:cs typeface="Arial"/>
              </a:rPr>
              <a:t>questions!</a:t>
            </a:r>
            <a:endParaRPr sz="2000" dirty="0">
              <a:latin typeface="Arial"/>
              <a:cs typeface="Arial"/>
            </a:endParaRPr>
          </a:p>
          <a:p>
            <a:pPr marL="635" algn="ctr">
              <a:lnSpc>
                <a:spcPts val="2635"/>
              </a:lnSpc>
            </a:pPr>
            <a:r>
              <a:rPr sz="2200" b="1" spc="-260" dirty="0">
                <a:solidFill>
                  <a:srgbClr val="FFFFFF"/>
                </a:solidFill>
                <a:latin typeface="Arial"/>
                <a:cs typeface="Arial"/>
              </a:rPr>
              <a:t>Too</a:t>
            </a:r>
            <a:r>
              <a:rPr sz="2200" b="1" spc="-1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160" dirty="0">
                <a:solidFill>
                  <a:srgbClr val="FFFFFF"/>
                </a:solidFill>
                <a:latin typeface="Arial"/>
                <a:cs typeface="Arial"/>
              </a:rPr>
              <a:t>Complicated!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429000" y="2285999"/>
            <a:ext cx="2124455" cy="28574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 txBox="1">
            <a:spLocks noGrp="1"/>
          </p:cNvSpPr>
          <p:nvPr>
            <p:ph type="title"/>
          </p:nvPr>
        </p:nvSpPr>
        <p:spPr>
          <a:xfrm>
            <a:off x="368300" y="254584"/>
            <a:ext cx="531876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Then we </a:t>
            </a:r>
            <a:r>
              <a:rPr sz="3600" spc="-5" dirty="0"/>
              <a:t>look at the</a:t>
            </a:r>
            <a:r>
              <a:rPr sz="3600" spc="-265" dirty="0"/>
              <a:t> </a:t>
            </a:r>
            <a:r>
              <a:rPr sz="3600" dirty="0"/>
              <a:t>Application!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24866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Projects </a:t>
            </a:r>
            <a:r>
              <a:rPr sz="3600" spc="-5" dirty="0"/>
              <a:t>to</a:t>
            </a:r>
            <a:r>
              <a:rPr sz="3600" spc="-85" dirty="0"/>
              <a:t> </a:t>
            </a:r>
            <a:r>
              <a:rPr sz="3600" spc="-5" dirty="0"/>
              <a:t>join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307340" y="1148334"/>
            <a:ext cx="7461250" cy="2367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marR="326390" indent="-25781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Join another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club that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is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developing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Global Grant  project</a:t>
            </a:r>
            <a:endParaRPr sz="2400" dirty="0">
              <a:latin typeface="Georgia"/>
              <a:cs typeface="Georgia"/>
            </a:endParaRPr>
          </a:p>
          <a:p>
            <a:pPr marL="269875" marR="672465" indent="-25781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Find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club overseas with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project that needs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an 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International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Partner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with</a:t>
            </a:r>
            <a:r>
              <a:rPr sz="240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money</a:t>
            </a:r>
            <a:endParaRPr sz="24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Help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fund Global Grants that have been developed</a:t>
            </a:r>
            <a:r>
              <a:rPr sz="2400" spc="-5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by</a:t>
            </a:r>
            <a:endParaRPr sz="2400" dirty="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others. For example: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Heart 2</a:t>
            </a:r>
            <a:r>
              <a:rPr sz="2400" spc="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Heart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886069" y="3932618"/>
            <a:ext cx="2494280" cy="904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684020" algn="r">
              <a:lnSpc>
                <a:spcPct val="1201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e</a:t>
            </a:r>
            <a:r>
              <a:rPr sz="1200" dirty="0">
                <a:solidFill>
                  <a:srgbClr val="FFFFFF"/>
                </a:solidFill>
                <a:latin typeface="Georgia"/>
                <a:cs typeface="Georgia"/>
              </a:rPr>
              <a:t>n</a:t>
            </a:r>
            <a:r>
              <a:rPr sz="1200" spc="-10" dirty="0">
                <a:solidFill>
                  <a:srgbClr val="FFFFFF"/>
                </a:solidFill>
                <a:latin typeface="Georgia"/>
                <a:cs typeface="Georgia"/>
              </a:rPr>
              <a:t>ce</a:t>
            </a:r>
            <a:r>
              <a:rPr sz="1200" spc="-5" dirty="0">
                <a:solidFill>
                  <a:srgbClr val="FFFFFF"/>
                </a:solidFill>
                <a:latin typeface="Georgia"/>
                <a:cs typeface="Georgia"/>
              </a:rPr>
              <a:t>s:  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ht</a:t>
            </a:r>
            <a:r>
              <a:rPr sz="12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t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p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: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//h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ea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r</a:t>
            </a:r>
            <a:r>
              <a:rPr sz="12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t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2h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ea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r</a:t>
            </a:r>
            <a:r>
              <a:rPr sz="1200" u="sng" spc="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t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proj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e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c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t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2"/>
              </a:rPr>
              <a:t>s.org/ </a:t>
            </a:r>
            <a:r>
              <a:rPr sz="1200" spc="-5" dirty="0">
                <a:solidFill>
                  <a:srgbClr val="0000FF"/>
                </a:solidFill>
                <a:latin typeface="Georgia"/>
                <a:cs typeface="Georgia"/>
              </a:rPr>
              <a:t> 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www.m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a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t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c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h</a:t>
            </a:r>
            <a:r>
              <a:rPr sz="12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i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nggr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a</a:t>
            </a:r>
            <a:r>
              <a:rPr sz="12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nt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3"/>
              </a:rPr>
              <a:t>s.org </a:t>
            </a:r>
            <a:r>
              <a:rPr sz="1200" spc="-5" dirty="0">
                <a:solidFill>
                  <a:srgbClr val="0000FF"/>
                </a:solidFill>
                <a:latin typeface="Georgia"/>
                <a:cs typeface="Georgia"/>
              </a:rPr>
              <a:t> </a:t>
            </a:r>
            <a:r>
              <a:rPr sz="1200" u="sng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Georgia"/>
                <a:cs typeface="Georgia"/>
                <a:hlinkClick r:id="rId4"/>
              </a:rPr>
              <a:t>http://ideas.rotary.org/Project/Find</a:t>
            </a:r>
            <a:endParaRPr sz="1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70472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Example </a:t>
            </a:r>
            <a:r>
              <a:rPr sz="3600" spc="-5" dirty="0"/>
              <a:t>of </a:t>
            </a:r>
            <a:r>
              <a:rPr sz="3600" dirty="0"/>
              <a:t>a Project </a:t>
            </a:r>
            <a:r>
              <a:rPr sz="3600" spc="-5" dirty="0"/>
              <a:t>to join: </a:t>
            </a:r>
            <a:r>
              <a:rPr sz="3600" dirty="0"/>
              <a:t>Heart 2</a:t>
            </a:r>
            <a:r>
              <a:rPr sz="3600" spc="-135" dirty="0"/>
              <a:t> </a:t>
            </a:r>
            <a:r>
              <a:rPr sz="3600" dirty="0"/>
              <a:t>Heart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3540" y="1309644"/>
            <a:ext cx="5036185" cy="2083435"/>
          </a:xfrm>
          <a:prstGeom prst="rect">
            <a:avLst/>
          </a:prstGeom>
        </p:spPr>
        <p:txBody>
          <a:bodyPr vert="horz" wrap="square" lIns="0" tIns="80645" rIns="0" bIns="0" rtlCol="0">
            <a:spAutoFit/>
          </a:bodyPr>
          <a:lstStyle/>
          <a:p>
            <a:pPr marL="269875" indent="-257810">
              <a:lnSpc>
                <a:spcPct val="100000"/>
              </a:lnSpc>
              <a:spcBef>
                <a:spcPts val="63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D4170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(Mexico City) and Zones</a:t>
            </a:r>
            <a:r>
              <a:rPr sz="225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30-31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14-year growing</a:t>
            </a:r>
            <a:r>
              <a:rPr sz="2250" spc="-6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relationship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8-10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Global Grants per</a:t>
            </a:r>
            <a:r>
              <a:rPr sz="2250" spc="-3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year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4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$1MM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per year total project</a:t>
            </a:r>
            <a:r>
              <a:rPr sz="2250" spc="-5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cost</a:t>
            </a:r>
            <a:endParaRPr sz="225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4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Annual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pilgrimage </a:t>
            </a:r>
            <a:r>
              <a:rPr sz="2250" dirty="0">
                <a:solidFill>
                  <a:srgbClr val="FFFFFF"/>
                </a:solidFill>
                <a:latin typeface="Georgia"/>
                <a:cs typeface="Georgia"/>
              </a:rPr>
              <a:t>in</a:t>
            </a:r>
            <a:r>
              <a:rPr sz="2250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250" spc="-5" dirty="0">
                <a:solidFill>
                  <a:srgbClr val="FFFFFF"/>
                </a:solidFill>
                <a:latin typeface="Georgia"/>
                <a:cs typeface="Georgia"/>
              </a:rPr>
              <a:t>November</a:t>
            </a:r>
            <a:endParaRPr sz="2250" dirty="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54623" y="896111"/>
            <a:ext cx="2907792" cy="38770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245490"/>
            <a:ext cx="4213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FF"/>
                </a:solidFill>
                <a:latin typeface="Arial Narrow"/>
                <a:cs typeface="Arial Narrow"/>
              </a:rPr>
              <a:t>Some </a:t>
            </a:r>
            <a:r>
              <a:rPr sz="3600" spc="-5" dirty="0">
                <a:solidFill>
                  <a:srgbClr val="FFFFFF"/>
                </a:solidFill>
                <a:latin typeface="Arial Narrow"/>
                <a:cs typeface="Arial Narrow"/>
              </a:rPr>
              <a:t>of us are now</a:t>
            </a:r>
            <a:r>
              <a:rPr sz="3600" spc="-9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3600" spc="-5" dirty="0">
                <a:solidFill>
                  <a:srgbClr val="FFFFFF"/>
                </a:solidFill>
                <a:latin typeface="Arial Narrow"/>
                <a:cs typeface="Arial Narrow"/>
              </a:rPr>
              <a:t>here</a:t>
            </a:r>
            <a:endParaRPr sz="3600" dirty="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45988" y="1190172"/>
            <a:ext cx="4196080" cy="1506220"/>
          </a:xfrm>
          <a:custGeom>
            <a:avLst/>
            <a:gdLst/>
            <a:ahLst/>
            <a:cxnLst/>
            <a:rect l="l" t="t" r="r" b="b"/>
            <a:pathLst>
              <a:path w="4196080" h="1506220">
                <a:moveTo>
                  <a:pt x="2690481" y="1363289"/>
                </a:moveTo>
                <a:lnTo>
                  <a:pt x="1601776" y="1363289"/>
                </a:lnTo>
                <a:lnTo>
                  <a:pt x="1635280" y="1385663"/>
                </a:lnTo>
                <a:lnTo>
                  <a:pt x="1672382" y="1406433"/>
                </a:lnTo>
                <a:lnTo>
                  <a:pt x="1712832" y="1425507"/>
                </a:lnTo>
                <a:lnTo>
                  <a:pt x="1756383" y="1442791"/>
                </a:lnTo>
                <a:lnTo>
                  <a:pt x="1802784" y="1458194"/>
                </a:lnTo>
                <a:lnTo>
                  <a:pt x="1851789" y="1471624"/>
                </a:lnTo>
                <a:lnTo>
                  <a:pt x="1903149" y="1482988"/>
                </a:lnTo>
                <a:lnTo>
                  <a:pt x="1956614" y="1492194"/>
                </a:lnTo>
                <a:lnTo>
                  <a:pt x="2014446" y="1499414"/>
                </a:lnTo>
                <a:lnTo>
                  <a:pt x="2072350" y="1503979"/>
                </a:lnTo>
                <a:lnTo>
                  <a:pt x="2130037" y="1505965"/>
                </a:lnTo>
                <a:lnTo>
                  <a:pt x="2187219" y="1505448"/>
                </a:lnTo>
                <a:lnTo>
                  <a:pt x="2243609" y="1502504"/>
                </a:lnTo>
                <a:lnTo>
                  <a:pt x="2298917" y="1497208"/>
                </a:lnTo>
                <a:lnTo>
                  <a:pt x="2352855" y="1489636"/>
                </a:lnTo>
                <a:lnTo>
                  <a:pt x="2405135" y="1479865"/>
                </a:lnTo>
                <a:lnTo>
                  <a:pt x="2455470" y="1467969"/>
                </a:lnTo>
                <a:lnTo>
                  <a:pt x="2503570" y="1454024"/>
                </a:lnTo>
                <a:lnTo>
                  <a:pt x="2549148" y="1438107"/>
                </a:lnTo>
                <a:lnTo>
                  <a:pt x="2591915" y="1420293"/>
                </a:lnTo>
                <a:lnTo>
                  <a:pt x="2631583" y="1400658"/>
                </a:lnTo>
                <a:lnTo>
                  <a:pt x="2667864" y="1379278"/>
                </a:lnTo>
                <a:lnTo>
                  <a:pt x="2690481" y="1363289"/>
                </a:lnTo>
                <a:close/>
              </a:path>
              <a:path w="4196080" h="1506220">
                <a:moveTo>
                  <a:pt x="3483018" y="1231082"/>
                </a:moveTo>
                <a:lnTo>
                  <a:pt x="566091" y="1231082"/>
                </a:lnTo>
                <a:lnTo>
                  <a:pt x="571425" y="1235400"/>
                </a:lnTo>
                <a:lnTo>
                  <a:pt x="574092" y="1237686"/>
                </a:lnTo>
                <a:lnTo>
                  <a:pt x="604650" y="1260662"/>
                </a:lnTo>
                <a:lnTo>
                  <a:pt x="638071" y="1282155"/>
                </a:lnTo>
                <a:lnTo>
                  <a:pt x="674157" y="1302142"/>
                </a:lnTo>
                <a:lnTo>
                  <a:pt x="712709" y="1320598"/>
                </a:lnTo>
                <a:lnTo>
                  <a:pt x="753528" y="1337499"/>
                </a:lnTo>
                <a:lnTo>
                  <a:pt x="796416" y="1352820"/>
                </a:lnTo>
                <a:lnTo>
                  <a:pt x="841174" y="1366537"/>
                </a:lnTo>
                <a:lnTo>
                  <a:pt x="887602" y="1378626"/>
                </a:lnTo>
                <a:lnTo>
                  <a:pt x="935503" y="1389063"/>
                </a:lnTo>
                <a:lnTo>
                  <a:pt x="984678" y="1397823"/>
                </a:lnTo>
                <a:lnTo>
                  <a:pt x="1034927" y="1404881"/>
                </a:lnTo>
                <a:lnTo>
                  <a:pt x="1086053" y="1410215"/>
                </a:lnTo>
                <a:lnTo>
                  <a:pt x="1137856" y="1413798"/>
                </a:lnTo>
                <a:lnTo>
                  <a:pt x="1190138" y="1415607"/>
                </a:lnTo>
                <a:lnTo>
                  <a:pt x="1242699" y="1415617"/>
                </a:lnTo>
                <a:lnTo>
                  <a:pt x="1295447" y="1413798"/>
                </a:lnTo>
                <a:lnTo>
                  <a:pt x="1347867" y="1410146"/>
                </a:lnTo>
                <a:lnTo>
                  <a:pt x="1400076" y="1404615"/>
                </a:lnTo>
                <a:lnTo>
                  <a:pt x="1451771" y="1397188"/>
                </a:lnTo>
                <a:lnTo>
                  <a:pt x="1502751" y="1387841"/>
                </a:lnTo>
                <a:lnTo>
                  <a:pt x="1552819" y="1376549"/>
                </a:lnTo>
                <a:lnTo>
                  <a:pt x="1601776" y="1363289"/>
                </a:lnTo>
                <a:lnTo>
                  <a:pt x="2690481" y="1363289"/>
                </a:lnTo>
                <a:lnTo>
                  <a:pt x="2700469" y="1356228"/>
                </a:lnTo>
                <a:lnTo>
                  <a:pt x="2729111" y="1331584"/>
                </a:lnTo>
                <a:lnTo>
                  <a:pt x="2753501" y="1305422"/>
                </a:lnTo>
                <a:lnTo>
                  <a:pt x="2773351" y="1277818"/>
                </a:lnTo>
                <a:lnTo>
                  <a:pt x="3366588" y="1277818"/>
                </a:lnTo>
                <a:lnTo>
                  <a:pt x="3398307" y="1267810"/>
                </a:lnTo>
                <a:lnTo>
                  <a:pt x="3443171" y="1250243"/>
                </a:lnTo>
                <a:lnTo>
                  <a:pt x="3483018" y="1231082"/>
                </a:lnTo>
                <a:close/>
              </a:path>
              <a:path w="4196080" h="1506220">
                <a:moveTo>
                  <a:pt x="3366588" y="1277818"/>
                </a:moveTo>
                <a:lnTo>
                  <a:pt x="2773351" y="1277818"/>
                </a:lnTo>
                <a:lnTo>
                  <a:pt x="2818309" y="1290182"/>
                </a:lnTo>
                <a:lnTo>
                  <a:pt x="2865214" y="1300443"/>
                </a:lnTo>
                <a:lnTo>
                  <a:pt x="2913749" y="1308552"/>
                </a:lnTo>
                <a:lnTo>
                  <a:pt x="2963597" y="1314460"/>
                </a:lnTo>
                <a:lnTo>
                  <a:pt x="3014439" y="1318117"/>
                </a:lnTo>
                <a:lnTo>
                  <a:pt x="3065959" y="1319474"/>
                </a:lnTo>
                <a:lnTo>
                  <a:pt x="3127146" y="1318091"/>
                </a:lnTo>
                <a:lnTo>
                  <a:pt x="3186474" y="1313596"/>
                </a:lnTo>
                <a:lnTo>
                  <a:pt x="3243599" y="1306154"/>
                </a:lnTo>
                <a:lnTo>
                  <a:pt x="3298176" y="1295932"/>
                </a:lnTo>
                <a:lnTo>
                  <a:pt x="3349860" y="1283095"/>
                </a:lnTo>
                <a:lnTo>
                  <a:pt x="3366588" y="1277818"/>
                </a:lnTo>
                <a:close/>
              </a:path>
              <a:path w="4196080" h="1506220">
                <a:moveTo>
                  <a:pt x="1051187" y="132302"/>
                </a:moveTo>
                <a:lnTo>
                  <a:pt x="996688" y="132574"/>
                </a:lnTo>
                <a:lnTo>
                  <a:pt x="942138" y="135072"/>
                </a:lnTo>
                <a:lnTo>
                  <a:pt x="880024" y="140668"/>
                </a:lnTo>
                <a:lnTo>
                  <a:pt x="820376" y="148973"/>
                </a:lnTo>
                <a:lnTo>
                  <a:pt x="763428" y="159837"/>
                </a:lnTo>
                <a:lnTo>
                  <a:pt x="709416" y="173106"/>
                </a:lnTo>
                <a:lnTo>
                  <a:pt x="658574" y="188630"/>
                </a:lnTo>
                <a:lnTo>
                  <a:pt x="611138" y="206257"/>
                </a:lnTo>
                <a:lnTo>
                  <a:pt x="567342" y="225836"/>
                </a:lnTo>
                <a:lnTo>
                  <a:pt x="527422" y="247215"/>
                </a:lnTo>
                <a:lnTo>
                  <a:pt x="491612" y="270242"/>
                </a:lnTo>
                <a:lnTo>
                  <a:pt x="460148" y="294766"/>
                </a:lnTo>
                <a:lnTo>
                  <a:pt x="411195" y="347700"/>
                </a:lnTo>
                <a:lnTo>
                  <a:pt x="382444" y="404804"/>
                </a:lnTo>
                <a:lnTo>
                  <a:pt x="375773" y="464864"/>
                </a:lnTo>
                <a:lnTo>
                  <a:pt x="381306" y="495625"/>
                </a:lnTo>
                <a:lnTo>
                  <a:pt x="377750" y="500324"/>
                </a:lnTo>
                <a:lnTo>
                  <a:pt x="321492" y="505071"/>
                </a:lnTo>
                <a:lnTo>
                  <a:pt x="267662" y="513407"/>
                </a:lnTo>
                <a:lnTo>
                  <a:pt x="216900" y="525123"/>
                </a:lnTo>
                <a:lnTo>
                  <a:pt x="169846" y="540015"/>
                </a:lnTo>
                <a:lnTo>
                  <a:pt x="127140" y="557874"/>
                </a:lnTo>
                <a:lnTo>
                  <a:pt x="89421" y="578494"/>
                </a:lnTo>
                <a:lnTo>
                  <a:pt x="57329" y="601670"/>
                </a:lnTo>
                <a:lnTo>
                  <a:pt x="27517" y="632057"/>
                </a:lnTo>
                <a:lnTo>
                  <a:pt x="0" y="695554"/>
                </a:lnTo>
                <a:lnTo>
                  <a:pt x="1670" y="727500"/>
                </a:lnTo>
                <a:lnTo>
                  <a:pt x="34314" y="788875"/>
                </a:lnTo>
                <a:lnTo>
                  <a:pt x="64662" y="817140"/>
                </a:lnTo>
                <a:lnTo>
                  <a:pt x="103947" y="843015"/>
                </a:lnTo>
                <a:lnTo>
                  <a:pt x="151856" y="865916"/>
                </a:lnTo>
                <a:lnTo>
                  <a:pt x="208078" y="885261"/>
                </a:lnTo>
                <a:lnTo>
                  <a:pt x="162430" y="913647"/>
                </a:lnTo>
                <a:lnTo>
                  <a:pt x="127944" y="945105"/>
                </a:lnTo>
                <a:lnTo>
                  <a:pt x="105144" y="978868"/>
                </a:lnTo>
                <a:lnTo>
                  <a:pt x="94554" y="1014167"/>
                </a:lnTo>
                <a:lnTo>
                  <a:pt x="96699" y="1050234"/>
                </a:lnTo>
                <a:lnTo>
                  <a:pt x="128750" y="1108385"/>
                </a:lnTo>
                <a:lnTo>
                  <a:pt x="191252" y="1157907"/>
                </a:lnTo>
                <a:lnTo>
                  <a:pt x="232110" y="1178736"/>
                </a:lnTo>
                <a:lnTo>
                  <a:pt x="278406" y="1196571"/>
                </a:lnTo>
                <a:lnTo>
                  <a:pt x="329415" y="1211133"/>
                </a:lnTo>
                <a:lnTo>
                  <a:pt x="384413" y="1222144"/>
                </a:lnTo>
                <a:lnTo>
                  <a:pt x="442675" y="1229325"/>
                </a:lnTo>
                <a:lnTo>
                  <a:pt x="503476" y="1232397"/>
                </a:lnTo>
                <a:lnTo>
                  <a:pt x="566091" y="1231082"/>
                </a:lnTo>
                <a:lnTo>
                  <a:pt x="3483018" y="1231082"/>
                </a:lnTo>
                <a:lnTo>
                  <a:pt x="3520772" y="1208923"/>
                </a:lnTo>
                <a:lnTo>
                  <a:pt x="3552821" y="1185503"/>
                </a:lnTo>
                <a:lnTo>
                  <a:pt x="3601688" y="1133973"/>
                </a:lnTo>
                <a:lnTo>
                  <a:pt x="3627951" y="1077295"/>
                </a:lnTo>
                <a:lnTo>
                  <a:pt x="3631744" y="1047440"/>
                </a:lnTo>
                <a:lnTo>
                  <a:pt x="3687133" y="1042358"/>
                </a:lnTo>
                <a:lnTo>
                  <a:pt x="3741227" y="1035022"/>
                </a:lnTo>
                <a:lnTo>
                  <a:pt x="3793748" y="1025485"/>
                </a:lnTo>
                <a:lnTo>
                  <a:pt x="3844417" y="1013799"/>
                </a:lnTo>
                <a:lnTo>
                  <a:pt x="3892955" y="1000018"/>
                </a:lnTo>
                <a:lnTo>
                  <a:pt x="3939084" y="984194"/>
                </a:lnTo>
                <a:lnTo>
                  <a:pt x="3993514" y="961375"/>
                </a:lnTo>
                <a:lnTo>
                  <a:pt x="4041642" y="936331"/>
                </a:lnTo>
                <a:lnTo>
                  <a:pt x="4083393" y="909339"/>
                </a:lnTo>
                <a:lnTo>
                  <a:pt x="4118693" y="880673"/>
                </a:lnTo>
                <a:lnTo>
                  <a:pt x="4147467" y="850609"/>
                </a:lnTo>
                <a:lnTo>
                  <a:pt x="4169643" y="819421"/>
                </a:lnTo>
                <a:lnTo>
                  <a:pt x="4193898" y="754777"/>
                </a:lnTo>
                <a:lnTo>
                  <a:pt x="4195829" y="721871"/>
                </a:lnTo>
                <a:lnTo>
                  <a:pt x="4190864" y="688942"/>
                </a:lnTo>
                <a:lnTo>
                  <a:pt x="4159946" y="624119"/>
                </a:lnTo>
                <a:lnTo>
                  <a:pt x="4133845" y="592775"/>
                </a:lnTo>
                <a:lnTo>
                  <a:pt x="4100551" y="562510"/>
                </a:lnTo>
                <a:lnTo>
                  <a:pt x="4059988" y="533598"/>
                </a:lnTo>
                <a:lnTo>
                  <a:pt x="4066751" y="525434"/>
                </a:lnTo>
                <a:lnTo>
                  <a:pt x="4096769" y="469115"/>
                </a:lnTo>
                <a:lnTo>
                  <a:pt x="4101833" y="438048"/>
                </a:lnTo>
                <a:lnTo>
                  <a:pt x="4099140" y="407415"/>
                </a:lnTo>
                <a:lnTo>
                  <a:pt x="4071844" y="348617"/>
                </a:lnTo>
                <a:lnTo>
                  <a:pt x="4017602" y="295050"/>
                </a:lnTo>
                <a:lnTo>
                  <a:pt x="3981226" y="270957"/>
                </a:lnTo>
                <a:lnTo>
                  <a:pt x="3939133" y="249046"/>
                </a:lnTo>
                <a:lnTo>
                  <a:pt x="3891663" y="229608"/>
                </a:lnTo>
                <a:lnTo>
                  <a:pt x="3839156" y="212934"/>
                </a:lnTo>
                <a:lnTo>
                  <a:pt x="3781952" y="199317"/>
                </a:lnTo>
                <a:lnTo>
                  <a:pt x="3720390" y="189047"/>
                </a:lnTo>
                <a:lnTo>
                  <a:pt x="3713177" y="176093"/>
                </a:lnTo>
                <a:lnTo>
                  <a:pt x="1361619" y="176093"/>
                </a:lnTo>
                <a:lnTo>
                  <a:pt x="1313236" y="163506"/>
                </a:lnTo>
                <a:lnTo>
                  <a:pt x="1263142" y="153003"/>
                </a:lnTo>
                <a:lnTo>
                  <a:pt x="1211614" y="144607"/>
                </a:lnTo>
                <a:lnTo>
                  <a:pt x="1158927" y="138342"/>
                </a:lnTo>
                <a:lnTo>
                  <a:pt x="1105359" y="134233"/>
                </a:lnTo>
                <a:lnTo>
                  <a:pt x="1051187" y="132302"/>
                </a:lnTo>
                <a:close/>
              </a:path>
              <a:path w="4196080" h="1506220">
                <a:moveTo>
                  <a:pt x="1797521" y="41746"/>
                </a:moveTo>
                <a:lnTo>
                  <a:pt x="1744597" y="44163"/>
                </a:lnTo>
                <a:lnTo>
                  <a:pt x="1692610" y="49200"/>
                </a:lnTo>
                <a:lnTo>
                  <a:pt x="1641987" y="56792"/>
                </a:lnTo>
                <a:lnTo>
                  <a:pt x="1593153" y="66875"/>
                </a:lnTo>
                <a:lnTo>
                  <a:pt x="1546536" y="79385"/>
                </a:lnTo>
                <a:lnTo>
                  <a:pt x="1502561" y="94257"/>
                </a:lnTo>
                <a:lnTo>
                  <a:pt x="1461655" y="111429"/>
                </a:lnTo>
                <a:lnTo>
                  <a:pt x="1424245" y="130834"/>
                </a:lnTo>
                <a:lnTo>
                  <a:pt x="1390758" y="152411"/>
                </a:lnTo>
                <a:lnTo>
                  <a:pt x="1361619" y="176093"/>
                </a:lnTo>
                <a:lnTo>
                  <a:pt x="3713177" y="176093"/>
                </a:lnTo>
                <a:lnTo>
                  <a:pt x="3699062" y="150743"/>
                </a:lnTo>
                <a:lnTo>
                  <a:pt x="3664827" y="115022"/>
                </a:lnTo>
                <a:lnTo>
                  <a:pt x="3663898" y="114371"/>
                </a:lnTo>
                <a:lnTo>
                  <a:pt x="2181531" y="114371"/>
                </a:lnTo>
                <a:lnTo>
                  <a:pt x="2153952" y="101998"/>
                </a:lnTo>
                <a:lnTo>
                  <a:pt x="2093699" y="80349"/>
                </a:lnTo>
                <a:lnTo>
                  <a:pt x="2010052" y="59550"/>
                </a:lnTo>
                <a:lnTo>
                  <a:pt x="1957647" y="50850"/>
                </a:lnTo>
                <a:lnTo>
                  <a:pt x="1904472" y="45025"/>
                </a:lnTo>
                <a:lnTo>
                  <a:pt x="1850954" y="42012"/>
                </a:lnTo>
                <a:lnTo>
                  <a:pt x="1797521" y="41746"/>
                </a:lnTo>
                <a:close/>
              </a:path>
              <a:path w="4196080" h="1506220">
                <a:moveTo>
                  <a:pt x="2587117" y="0"/>
                </a:moveTo>
                <a:lnTo>
                  <a:pt x="2532408" y="71"/>
                </a:lnTo>
                <a:lnTo>
                  <a:pt x="2478532" y="3561"/>
                </a:lnTo>
                <a:lnTo>
                  <a:pt x="2426165" y="10358"/>
                </a:lnTo>
                <a:lnTo>
                  <a:pt x="2375983" y="20351"/>
                </a:lnTo>
                <a:lnTo>
                  <a:pt x="2328663" y="33430"/>
                </a:lnTo>
                <a:lnTo>
                  <a:pt x="2284881" y="49482"/>
                </a:lnTo>
                <a:lnTo>
                  <a:pt x="2245314" y="68397"/>
                </a:lnTo>
                <a:lnTo>
                  <a:pt x="2210639" y="90064"/>
                </a:lnTo>
                <a:lnTo>
                  <a:pt x="2181531" y="114371"/>
                </a:lnTo>
                <a:lnTo>
                  <a:pt x="3663898" y="114371"/>
                </a:lnTo>
                <a:lnTo>
                  <a:pt x="3618592" y="82659"/>
                </a:lnTo>
                <a:lnTo>
                  <a:pt x="3615678" y="81224"/>
                </a:lnTo>
                <a:lnTo>
                  <a:pt x="2897176" y="81224"/>
                </a:lnTo>
                <a:lnTo>
                  <a:pt x="2865686" y="63269"/>
                </a:lnTo>
                <a:lnTo>
                  <a:pt x="2830326" y="47220"/>
                </a:lnTo>
                <a:lnTo>
                  <a:pt x="2791466" y="33218"/>
                </a:lnTo>
                <a:lnTo>
                  <a:pt x="2749475" y="21407"/>
                </a:lnTo>
                <a:lnTo>
                  <a:pt x="2696327" y="10556"/>
                </a:lnTo>
                <a:lnTo>
                  <a:pt x="2641982" y="3458"/>
                </a:lnTo>
                <a:lnTo>
                  <a:pt x="2587117" y="0"/>
                </a:lnTo>
                <a:close/>
              </a:path>
              <a:path w="4196080" h="1506220">
                <a:moveTo>
                  <a:pt x="3269534" y="19"/>
                </a:moveTo>
                <a:lnTo>
                  <a:pt x="3217883" y="722"/>
                </a:lnTo>
                <a:lnTo>
                  <a:pt x="3166694" y="4163"/>
                </a:lnTo>
                <a:lnTo>
                  <a:pt x="3116466" y="10324"/>
                </a:lnTo>
                <a:lnTo>
                  <a:pt x="3067697" y="19184"/>
                </a:lnTo>
                <a:lnTo>
                  <a:pt x="3020886" y="30723"/>
                </a:lnTo>
                <a:lnTo>
                  <a:pt x="2976529" y="44923"/>
                </a:lnTo>
                <a:lnTo>
                  <a:pt x="2935127" y="61763"/>
                </a:lnTo>
                <a:lnTo>
                  <a:pt x="2897176" y="81224"/>
                </a:lnTo>
                <a:lnTo>
                  <a:pt x="3615678" y="81224"/>
                </a:lnTo>
                <a:lnTo>
                  <a:pt x="3561259" y="54427"/>
                </a:lnTo>
                <a:lnTo>
                  <a:pt x="3517294" y="38282"/>
                </a:lnTo>
                <a:lnTo>
                  <a:pt x="3470802" y="24994"/>
                </a:lnTo>
                <a:lnTo>
                  <a:pt x="3422282" y="14543"/>
                </a:lnTo>
                <a:lnTo>
                  <a:pt x="3372232" y="6910"/>
                </a:lnTo>
                <a:lnTo>
                  <a:pt x="3321150" y="2076"/>
                </a:lnTo>
                <a:lnTo>
                  <a:pt x="3269534" y="19"/>
                </a:lnTo>
                <a:close/>
              </a:path>
            </a:pathLst>
          </a:custGeom>
          <a:solidFill>
            <a:srgbClr val="00B4E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5375909" y="3225673"/>
            <a:ext cx="83692" cy="836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5"/>
          <p:cNvSpPr/>
          <p:nvPr/>
        </p:nvSpPr>
        <p:spPr>
          <a:xfrm>
            <a:off x="5520944" y="2996564"/>
            <a:ext cx="167258" cy="1673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/>
          <p:nvPr/>
        </p:nvSpPr>
        <p:spPr>
          <a:xfrm>
            <a:off x="5725033" y="2708275"/>
            <a:ext cx="250951" cy="25095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4645988" y="1190172"/>
            <a:ext cx="4196080" cy="1506220"/>
          </a:xfrm>
          <a:custGeom>
            <a:avLst/>
            <a:gdLst/>
            <a:ahLst/>
            <a:cxnLst/>
            <a:rect l="l" t="t" r="r" b="b"/>
            <a:pathLst>
              <a:path w="4196080" h="1506220">
                <a:moveTo>
                  <a:pt x="381306" y="495625"/>
                </a:moveTo>
                <a:lnTo>
                  <a:pt x="375773" y="464864"/>
                </a:lnTo>
                <a:lnTo>
                  <a:pt x="376231" y="434540"/>
                </a:lnTo>
                <a:lnTo>
                  <a:pt x="382444" y="404804"/>
                </a:lnTo>
                <a:lnTo>
                  <a:pt x="411195" y="347700"/>
                </a:lnTo>
                <a:lnTo>
                  <a:pt x="460148" y="294766"/>
                </a:lnTo>
                <a:lnTo>
                  <a:pt x="491612" y="270242"/>
                </a:lnTo>
                <a:lnTo>
                  <a:pt x="527422" y="247215"/>
                </a:lnTo>
                <a:lnTo>
                  <a:pt x="567342" y="225836"/>
                </a:lnTo>
                <a:lnTo>
                  <a:pt x="611138" y="206257"/>
                </a:lnTo>
                <a:lnTo>
                  <a:pt x="658574" y="188630"/>
                </a:lnTo>
                <a:lnTo>
                  <a:pt x="709416" y="173106"/>
                </a:lnTo>
                <a:lnTo>
                  <a:pt x="763428" y="159837"/>
                </a:lnTo>
                <a:lnTo>
                  <a:pt x="820376" y="148973"/>
                </a:lnTo>
                <a:lnTo>
                  <a:pt x="880024" y="140668"/>
                </a:lnTo>
                <a:lnTo>
                  <a:pt x="942138" y="135072"/>
                </a:lnTo>
                <a:lnTo>
                  <a:pt x="996688" y="132574"/>
                </a:lnTo>
                <a:lnTo>
                  <a:pt x="1051187" y="132302"/>
                </a:lnTo>
                <a:lnTo>
                  <a:pt x="1105359" y="134233"/>
                </a:lnTo>
                <a:lnTo>
                  <a:pt x="1158927" y="138342"/>
                </a:lnTo>
                <a:lnTo>
                  <a:pt x="1211614" y="144607"/>
                </a:lnTo>
                <a:lnTo>
                  <a:pt x="1263142" y="153003"/>
                </a:lnTo>
                <a:lnTo>
                  <a:pt x="1313236" y="163506"/>
                </a:lnTo>
                <a:lnTo>
                  <a:pt x="1361619" y="176093"/>
                </a:lnTo>
                <a:lnTo>
                  <a:pt x="1390758" y="152411"/>
                </a:lnTo>
                <a:lnTo>
                  <a:pt x="1424245" y="130834"/>
                </a:lnTo>
                <a:lnTo>
                  <a:pt x="1461655" y="111429"/>
                </a:lnTo>
                <a:lnTo>
                  <a:pt x="1502561" y="94257"/>
                </a:lnTo>
                <a:lnTo>
                  <a:pt x="1546536" y="79385"/>
                </a:lnTo>
                <a:lnTo>
                  <a:pt x="1593153" y="66875"/>
                </a:lnTo>
                <a:lnTo>
                  <a:pt x="1641987" y="56792"/>
                </a:lnTo>
                <a:lnTo>
                  <a:pt x="1692610" y="49200"/>
                </a:lnTo>
                <a:lnTo>
                  <a:pt x="1744597" y="44163"/>
                </a:lnTo>
                <a:lnTo>
                  <a:pt x="1797521" y="41746"/>
                </a:lnTo>
                <a:lnTo>
                  <a:pt x="1850954" y="42012"/>
                </a:lnTo>
                <a:lnTo>
                  <a:pt x="1904472" y="45025"/>
                </a:lnTo>
                <a:lnTo>
                  <a:pt x="1957647" y="50850"/>
                </a:lnTo>
                <a:lnTo>
                  <a:pt x="2010052" y="59550"/>
                </a:lnTo>
                <a:lnTo>
                  <a:pt x="2061262" y="71191"/>
                </a:lnTo>
                <a:lnTo>
                  <a:pt x="2124635" y="90638"/>
                </a:lnTo>
                <a:lnTo>
                  <a:pt x="2181531" y="114371"/>
                </a:lnTo>
                <a:lnTo>
                  <a:pt x="2210639" y="90064"/>
                </a:lnTo>
                <a:lnTo>
                  <a:pt x="2245314" y="68397"/>
                </a:lnTo>
                <a:lnTo>
                  <a:pt x="2284881" y="49482"/>
                </a:lnTo>
                <a:lnTo>
                  <a:pt x="2328663" y="33430"/>
                </a:lnTo>
                <a:lnTo>
                  <a:pt x="2375983" y="20351"/>
                </a:lnTo>
                <a:lnTo>
                  <a:pt x="2426165" y="10358"/>
                </a:lnTo>
                <a:lnTo>
                  <a:pt x="2478532" y="3561"/>
                </a:lnTo>
                <a:lnTo>
                  <a:pt x="2532408" y="71"/>
                </a:lnTo>
                <a:lnTo>
                  <a:pt x="2587117" y="0"/>
                </a:lnTo>
                <a:lnTo>
                  <a:pt x="2641982" y="3458"/>
                </a:lnTo>
                <a:lnTo>
                  <a:pt x="2696327" y="10556"/>
                </a:lnTo>
                <a:lnTo>
                  <a:pt x="2749475" y="21407"/>
                </a:lnTo>
                <a:lnTo>
                  <a:pt x="2791466" y="33218"/>
                </a:lnTo>
                <a:lnTo>
                  <a:pt x="2830326" y="47220"/>
                </a:lnTo>
                <a:lnTo>
                  <a:pt x="2865686" y="63269"/>
                </a:lnTo>
                <a:lnTo>
                  <a:pt x="2897176" y="81224"/>
                </a:lnTo>
                <a:lnTo>
                  <a:pt x="2935127" y="61763"/>
                </a:lnTo>
                <a:lnTo>
                  <a:pt x="2976529" y="44923"/>
                </a:lnTo>
                <a:lnTo>
                  <a:pt x="3020886" y="30723"/>
                </a:lnTo>
                <a:lnTo>
                  <a:pt x="3067697" y="19184"/>
                </a:lnTo>
                <a:lnTo>
                  <a:pt x="3116466" y="10324"/>
                </a:lnTo>
                <a:lnTo>
                  <a:pt x="3166694" y="4163"/>
                </a:lnTo>
                <a:lnTo>
                  <a:pt x="3217883" y="722"/>
                </a:lnTo>
                <a:lnTo>
                  <a:pt x="3269534" y="19"/>
                </a:lnTo>
                <a:lnTo>
                  <a:pt x="3321150" y="2076"/>
                </a:lnTo>
                <a:lnTo>
                  <a:pt x="3372232" y="6910"/>
                </a:lnTo>
                <a:lnTo>
                  <a:pt x="3422282" y="14543"/>
                </a:lnTo>
                <a:lnTo>
                  <a:pt x="3470802" y="24994"/>
                </a:lnTo>
                <a:lnTo>
                  <a:pt x="3517294" y="38282"/>
                </a:lnTo>
                <a:lnTo>
                  <a:pt x="3561259" y="54427"/>
                </a:lnTo>
                <a:lnTo>
                  <a:pt x="3618592" y="82659"/>
                </a:lnTo>
                <a:lnTo>
                  <a:pt x="3664827" y="115022"/>
                </a:lnTo>
                <a:lnTo>
                  <a:pt x="3699062" y="150743"/>
                </a:lnTo>
                <a:lnTo>
                  <a:pt x="3720390" y="189047"/>
                </a:lnTo>
                <a:lnTo>
                  <a:pt x="3781952" y="199317"/>
                </a:lnTo>
                <a:lnTo>
                  <a:pt x="3839156" y="212934"/>
                </a:lnTo>
                <a:lnTo>
                  <a:pt x="3891663" y="229608"/>
                </a:lnTo>
                <a:lnTo>
                  <a:pt x="3939133" y="249046"/>
                </a:lnTo>
                <a:lnTo>
                  <a:pt x="3981226" y="270957"/>
                </a:lnTo>
                <a:lnTo>
                  <a:pt x="4017602" y="295050"/>
                </a:lnTo>
                <a:lnTo>
                  <a:pt x="4047922" y="321034"/>
                </a:lnTo>
                <a:lnTo>
                  <a:pt x="4089030" y="377508"/>
                </a:lnTo>
                <a:lnTo>
                  <a:pt x="4101833" y="438048"/>
                </a:lnTo>
                <a:lnTo>
                  <a:pt x="4096769" y="469115"/>
                </a:lnTo>
                <a:lnTo>
                  <a:pt x="4078562" y="508773"/>
                </a:lnTo>
                <a:lnTo>
                  <a:pt x="4059988" y="533598"/>
                </a:lnTo>
                <a:lnTo>
                  <a:pt x="4100551" y="562510"/>
                </a:lnTo>
                <a:lnTo>
                  <a:pt x="4133845" y="592775"/>
                </a:lnTo>
                <a:lnTo>
                  <a:pt x="4159946" y="624119"/>
                </a:lnTo>
                <a:lnTo>
                  <a:pt x="4190864" y="688942"/>
                </a:lnTo>
                <a:lnTo>
                  <a:pt x="4195829" y="721871"/>
                </a:lnTo>
                <a:lnTo>
                  <a:pt x="4193898" y="754777"/>
                </a:lnTo>
                <a:lnTo>
                  <a:pt x="4169643" y="819421"/>
                </a:lnTo>
                <a:lnTo>
                  <a:pt x="4147467" y="850609"/>
                </a:lnTo>
                <a:lnTo>
                  <a:pt x="4118693" y="880673"/>
                </a:lnTo>
                <a:lnTo>
                  <a:pt x="4083393" y="909339"/>
                </a:lnTo>
                <a:lnTo>
                  <a:pt x="4041642" y="936331"/>
                </a:lnTo>
                <a:lnTo>
                  <a:pt x="3993514" y="961375"/>
                </a:lnTo>
                <a:lnTo>
                  <a:pt x="3939084" y="984194"/>
                </a:lnTo>
                <a:lnTo>
                  <a:pt x="3892955" y="1000018"/>
                </a:lnTo>
                <a:lnTo>
                  <a:pt x="3844417" y="1013799"/>
                </a:lnTo>
                <a:lnTo>
                  <a:pt x="3793748" y="1025485"/>
                </a:lnTo>
                <a:lnTo>
                  <a:pt x="3741227" y="1035022"/>
                </a:lnTo>
                <a:lnTo>
                  <a:pt x="3687133" y="1042358"/>
                </a:lnTo>
                <a:lnTo>
                  <a:pt x="3631744" y="1047440"/>
                </a:lnTo>
                <a:lnTo>
                  <a:pt x="3627951" y="1077295"/>
                </a:lnTo>
                <a:lnTo>
                  <a:pt x="3601688" y="1133973"/>
                </a:lnTo>
                <a:lnTo>
                  <a:pt x="3552821" y="1185503"/>
                </a:lnTo>
                <a:lnTo>
                  <a:pt x="3520772" y="1208923"/>
                </a:lnTo>
                <a:lnTo>
                  <a:pt x="3484108" y="1230558"/>
                </a:lnTo>
                <a:lnTo>
                  <a:pt x="3443171" y="1250243"/>
                </a:lnTo>
                <a:lnTo>
                  <a:pt x="3398307" y="1267810"/>
                </a:lnTo>
                <a:lnTo>
                  <a:pt x="3349860" y="1283095"/>
                </a:lnTo>
                <a:lnTo>
                  <a:pt x="3298176" y="1295932"/>
                </a:lnTo>
                <a:lnTo>
                  <a:pt x="3243599" y="1306154"/>
                </a:lnTo>
                <a:lnTo>
                  <a:pt x="3186474" y="1313596"/>
                </a:lnTo>
                <a:lnTo>
                  <a:pt x="3127146" y="1318091"/>
                </a:lnTo>
                <a:lnTo>
                  <a:pt x="3065959" y="1319474"/>
                </a:lnTo>
                <a:lnTo>
                  <a:pt x="3014439" y="1318117"/>
                </a:lnTo>
                <a:lnTo>
                  <a:pt x="2963597" y="1314460"/>
                </a:lnTo>
                <a:lnTo>
                  <a:pt x="2913749" y="1308552"/>
                </a:lnTo>
                <a:lnTo>
                  <a:pt x="2865214" y="1300443"/>
                </a:lnTo>
                <a:lnTo>
                  <a:pt x="2818309" y="1290182"/>
                </a:lnTo>
                <a:lnTo>
                  <a:pt x="2773351" y="1277818"/>
                </a:lnTo>
                <a:lnTo>
                  <a:pt x="2753501" y="1305422"/>
                </a:lnTo>
                <a:lnTo>
                  <a:pt x="2700469" y="1356228"/>
                </a:lnTo>
                <a:lnTo>
                  <a:pt x="2667864" y="1379278"/>
                </a:lnTo>
                <a:lnTo>
                  <a:pt x="2631583" y="1400658"/>
                </a:lnTo>
                <a:lnTo>
                  <a:pt x="2591915" y="1420293"/>
                </a:lnTo>
                <a:lnTo>
                  <a:pt x="2549148" y="1438107"/>
                </a:lnTo>
                <a:lnTo>
                  <a:pt x="2503570" y="1454024"/>
                </a:lnTo>
                <a:lnTo>
                  <a:pt x="2455470" y="1467969"/>
                </a:lnTo>
                <a:lnTo>
                  <a:pt x="2405135" y="1479865"/>
                </a:lnTo>
                <a:lnTo>
                  <a:pt x="2352855" y="1489636"/>
                </a:lnTo>
                <a:lnTo>
                  <a:pt x="2298917" y="1497208"/>
                </a:lnTo>
                <a:lnTo>
                  <a:pt x="2243609" y="1502504"/>
                </a:lnTo>
                <a:lnTo>
                  <a:pt x="2187219" y="1505448"/>
                </a:lnTo>
                <a:lnTo>
                  <a:pt x="2130037" y="1505965"/>
                </a:lnTo>
                <a:lnTo>
                  <a:pt x="2072350" y="1503979"/>
                </a:lnTo>
                <a:lnTo>
                  <a:pt x="2014446" y="1499414"/>
                </a:lnTo>
                <a:lnTo>
                  <a:pt x="1956614" y="1492194"/>
                </a:lnTo>
                <a:lnTo>
                  <a:pt x="1903149" y="1482988"/>
                </a:lnTo>
                <a:lnTo>
                  <a:pt x="1851789" y="1471624"/>
                </a:lnTo>
                <a:lnTo>
                  <a:pt x="1802784" y="1458194"/>
                </a:lnTo>
                <a:lnTo>
                  <a:pt x="1756383" y="1442791"/>
                </a:lnTo>
                <a:lnTo>
                  <a:pt x="1712832" y="1425507"/>
                </a:lnTo>
                <a:lnTo>
                  <a:pt x="1672382" y="1406433"/>
                </a:lnTo>
                <a:lnTo>
                  <a:pt x="1635280" y="1385663"/>
                </a:lnTo>
                <a:lnTo>
                  <a:pt x="1601776" y="1363289"/>
                </a:lnTo>
                <a:lnTo>
                  <a:pt x="1552819" y="1376549"/>
                </a:lnTo>
                <a:lnTo>
                  <a:pt x="1502751" y="1387841"/>
                </a:lnTo>
                <a:lnTo>
                  <a:pt x="1451771" y="1397188"/>
                </a:lnTo>
                <a:lnTo>
                  <a:pt x="1400076" y="1404615"/>
                </a:lnTo>
                <a:lnTo>
                  <a:pt x="1347867" y="1410146"/>
                </a:lnTo>
                <a:lnTo>
                  <a:pt x="1295342" y="1413805"/>
                </a:lnTo>
                <a:lnTo>
                  <a:pt x="1242699" y="1415617"/>
                </a:lnTo>
                <a:lnTo>
                  <a:pt x="1190138" y="1415607"/>
                </a:lnTo>
                <a:lnTo>
                  <a:pt x="1137856" y="1413798"/>
                </a:lnTo>
                <a:lnTo>
                  <a:pt x="1086053" y="1410215"/>
                </a:lnTo>
                <a:lnTo>
                  <a:pt x="1034927" y="1404881"/>
                </a:lnTo>
                <a:lnTo>
                  <a:pt x="984678" y="1397823"/>
                </a:lnTo>
                <a:lnTo>
                  <a:pt x="935503" y="1389063"/>
                </a:lnTo>
                <a:lnTo>
                  <a:pt x="887602" y="1378626"/>
                </a:lnTo>
                <a:lnTo>
                  <a:pt x="841174" y="1366537"/>
                </a:lnTo>
                <a:lnTo>
                  <a:pt x="796416" y="1352820"/>
                </a:lnTo>
                <a:lnTo>
                  <a:pt x="753528" y="1337499"/>
                </a:lnTo>
                <a:lnTo>
                  <a:pt x="712709" y="1320598"/>
                </a:lnTo>
                <a:lnTo>
                  <a:pt x="674157" y="1302142"/>
                </a:lnTo>
                <a:lnTo>
                  <a:pt x="638071" y="1282155"/>
                </a:lnTo>
                <a:lnTo>
                  <a:pt x="604650" y="1260662"/>
                </a:lnTo>
                <a:lnTo>
                  <a:pt x="574092" y="1237686"/>
                </a:lnTo>
                <a:lnTo>
                  <a:pt x="571425" y="1235400"/>
                </a:lnTo>
                <a:lnTo>
                  <a:pt x="568758" y="1233241"/>
                </a:lnTo>
                <a:lnTo>
                  <a:pt x="566091" y="1231082"/>
                </a:lnTo>
                <a:lnTo>
                  <a:pt x="503476" y="1232397"/>
                </a:lnTo>
                <a:lnTo>
                  <a:pt x="442675" y="1229325"/>
                </a:lnTo>
                <a:lnTo>
                  <a:pt x="384413" y="1222144"/>
                </a:lnTo>
                <a:lnTo>
                  <a:pt x="329415" y="1211133"/>
                </a:lnTo>
                <a:lnTo>
                  <a:pt x="278406" y="1196571"/>
                </a:lnTo>
                <a:lnTo>
                  <a:pt x="232110" y="1178736"/>
                </a:lnTo>
                <a:lnTo>
                  <a:pt x="191252" y="1157907"/>
                </a:lnTo>
                <a:lnTo>
                  <a:pt x="156557" y="1134364"/>
                </a:lnTo>
                <a:lnTo>
                  <a:pt x="108556" y="1080249"/>
                </a:lnTo>
                <a:lnTo>
                  <a:pt x="94554" y="1014167"/>
                </a:lnTo>
                <a:lnTo>
                  <a:pt x="105144" y="978868"/>
                </a:lnTo>
                <a:lnTo>
                  <a:pt x="127944" y="945105"/>
                </a:lnTo>
                <a:lnTo>
                  <a:pt x="162430" y="913647"/>
                </a:lnTo>
                <a:lnTo>
                  <a:pt x="208078" y="885261"/>
                </a:lnTo>
                <a:lnTo>
                  <a:pt x="151856" y="865916"/>
                </a:lnTo>
                <a:lnTo>
                  <a:pt x="103947" y="843015"/>
                </a:lnTo>
                <a:lnTo>
                  <a:pt x="64662" y="817140"/>
                </a:lnTo>
                <a:lnTo>
                  <a:pt x="34314" y="788875"/>
                </a:lnTo>
                <a:lnTo>
                  <a:pt x="1670" y="727500"/>
                </a:lnTo>
                <a:lnTo>
                  <a:pt x="0" y="695554"/>
                </a:lnTo>
                <a:lnTo>
                  <a:pt x="8511" y="663545"/>
                </a:lnTo>
                <a:lnTo>
                  <a:pt x="57329" y="601670"/>
                </a:lnTo>
                <a:lnTo>
                  <a:pt x="89421" y="578494"/>
                </a:lnTo>
                <a:lnTo>
                  <a:pt x="127140" y="557874"/>
                </a:lnTo>
                <a:lnTo>
                  <a:pt x="169846" y="540015"/>
                </a:lnTo>
                <a:lnTo>
                  <a:pt x="216900" y="525123"/>
                </a:lnTo>
                <a:lnTo>
                  <a:pt x="267662" y="513407"/>
                </a:lnTo>
                <a:lnTo>
                  <a:pt x="321492" y="505071"/>
                </a:lnTo>
                <a:lnTo>
                  <a:pt x="377750" y="500324"/>
                </a:lnTo>
                <a:lnTo>
                  <a:pt x="381306" y="495625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8"/>
          <p:cNvSpPr/>
          <p:nvPr/>
        </p:nvSpPr>
        <p:spPr>
          <a:xfrm>
            <a:off x="5363209" y="3212973"/>
            <a:ext cx="109092" cy="1090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5508244" y="2983864"/>
            <a:ext cx="192658" cy="19278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5725033" y="2708275"/>
            <a:ext cx="251460" cy="251460"/>
          </a:xfrm>
          <a:custGeom>
            <a:avLst/>
            <a:gdLst/>
            <a:ahLst/>
            <a:cxnLst/>
            <a:rect l="l" t="t" r="r" b="b"/>
            <a:pathLst>
              <a:path w="251460" h="251460">
                <a:moveTo>
                  <a:pt x="250951" y="125475"/>
                </a:moveTo>
                <a:lnTo>
                  <a:pt x="241097" y="174335"/>
                </a:lnTo>
                <a:lnTo>
                  <a:pt x="214217" y="214217"/>
                </a:lnTo>
                <a:lnTo>
                  <a:pt x="174335" y="241097"/>
                </a:lnTo>
                <a:lnTo>
                  <a:pt x="125475" y="250951"/>
                </a:lnTo>
                <a:lnTo>
                  <a:pt x="76670" y="241097"/>
                </a:lnTo>
                <a:lnTo>
                  <a:pt x="36782" y="214217"/>
                </a:lnTo>
                <a:lnTo>
                  <a:pt x="9872" y="174335"/>
                </a:lnTo>
                <a:lnTo>
                  <a:pt x="0" y="125475"/>
                </a:lnTo>
                <a:lnTo>
                  <a:pt x="9872" y="76616"/>
                </a:lnTo>
                <a:lnTo>
                  <a:pt x="36782" y="36734"/>
                </a:lnTo>
                <a:lnTo>
                  <a:pt x="76670" y="9854"/>
                </a:lnTo>
                <a:lnTo>
                  <a:pt x="125475" y="0"/>
                </a:lnTo>
                <a:lnTo>
                  <a:pt x="174335" y="9854"/>
                </a:lnTo>
                <a:lnTo>
                  <a:pt x="214217" y="36734"/>
                </a:lnTo>
                <a:lnTo>
                  <a:pt x="241097" y="76616"/>
                </a:lnTo>
                <a:lnTo>
                  <a:pt x="250951" y="125475"/>
                </a:lnTo>
                <a:close/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11"/>
          <p:cNvSpPr/>
          <p:nvPr/>
        </p:nvSpPr>
        <p:spPr>
          <a:xfrm>
            <a:off x="4858511" y="2069464"/>
            <a:ext cx="245745" cy="28575"/>
          </a:xfrm>
          <a:custGeom>
            <a:avLst/>
            <a:gdLst/>
            <a:ahLst/>
            <a:cxnLst/>
            <a:rect l="l" t="t" r="r" b="b"/>
            <a:pathLst>
              <a:path w="245745" h="28575">
                <a:moveTo>
                  <a:pt x="245745" y="27812"/>
                </a:moveTo>
                <a:lnTo>
                  <a:pt x="194389" y="28248"/>
                </a:lnTo>
                <a:lnTo>
                  <a:pt x="143569" y="25630"/>
                </a:lnTo>
                <a:lnTo>
                  <a:pt x="93854" y="20013"/>
                </a:lnTo>
                <a:lnTo>
                  <a:pt x="45808" y="11451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5213603" y="2401316"/>
            <a:ext cx="107950" cy="13335"/>
          </a:xfrm>
          <a:custGeom>
            <a:avLst/>
            <a:gdLst/>
            <a:ahLst/>
            <a:cxnLst/>
            <a:rect l="l" t="t" r="r" b="b"/>
            <a:pathLst>
              <a:path w="107950" h="13335">
                <a:moveTo>
                  <a:pt x="107442" y="0"/>
                </a:moveTo>
                <a:lnTo>
                  <a:pt x="81313" y="4619"/>
                </a:lnTo>
                <a:lnTo>
                  <a:pt x="54625" y="8381"/>
                </a:lnTo>
                <a:lnTo>
                  <a:pt x="27485" y="11287"/>
                </a:lnTo>
                <a:lnTo>
                  <a:pt x="0" y="13334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3" name="object 13"/>
          <p:cNvSpPr/>
          <p:nvPr/>
        </p:nvSpPr>
        <p:spPr>
          <a:xfrm>
            <a:off x="6182740" y="2486660"/>
            <a:ext cx="64769" cy="60960"/>
          </a:xfrm>
          <a:custGeom>
            <a:avLst/>
            <a:gdLst/>
            <a:ahLst/>
            <a:cxnLst/>
            <a:rect l="l" t="t" r="r" b="b"/>
            <a:pathLst>
              <a:path w="64770" h="60960">
                <a:moveTo>
                  <a:pt x="64770" y="60706"/>
                </a:moveTo>
                <a:lnTo>
                  <a:pt x="46130" y="46184"/>
                </a:lnTo>
                <a:lnTo>
                  <a:pt x="29098" y="31210"/>
                </a:lnTo>
                <a:lnTo>
                  <a:pt x="13710" y="15807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/>
          <p:nvPr/>
        </p:nvSpPr>
        <p:spPr>
          <a:xfrm>
            <a:off x="7419720" y="2396108"/>
            <a:ext cx="26034" cy="66675"/>
          </a:xfrm>
          <a:custGeom>
            <a:avLst/>
            <a:gdLst/>
            <a:ahLst/>
            <a:cxnLst/>
            <a:rect l="l" t="t" r="r" b="b"/>
            <a:pathLst>
              <a:path w="26034" h="66675">
                <a:moveTo>
                  <a:pt x="25907" y="0"/>
                </a:moveTo>
                <a:lnTo>
                  <a:pt x="22127" y="16898"/>
                </a:lnTo>
                <a:lnTo>
                  <a:pt x="16525" y="33655"/>
                </a:lnTo>
                <a:lnTo>
                  <a:pt x="9138" y="50220"/>
                </a:lnTo>
                <a:lnTo>
                  <a:pt x="0" y="66548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7959979" y="1985010"/>
            <a:ext cx="315595" cy="248920"/>
          </a:xfrm>
          <a:custGeom>
            <a:avLst/>
            <a:gdLst/>
            <a:ahLst/>
            <a:cxnLst/>
            <a:rect l="l" t="t" r="r" b="b"/>
            <a:pathLst>
              <a:path w="315595" h="248919">
                <a:moveTo>
                  <a:pt x="0" y="0"/>
                </a:moveTo>
                <a:lnTo>
                  <a:pt x="62082" y="17224"/>
                </a:lnTo>
                <a:lnTo>
                  <a:pt x="118415" y="37849"/>
                </a:lnTo>
                <a:lnTo>
                  <a:pt x="168566" y="61533"/>
                </a:lnTo>
                <a:lnTo>
                  <a:pt x="212100" y="87933"/>
                </a:lnTo>
                <a:lnTo>
                  <a:pt x="248584" y="116705"/>
                </a:lnTo>
                <a:lnTo>
                  <a:pt x="277584" y="147508"/>
                </a:lnTo>
                <a:lnTo>
                  <a:pt x="298666" y="179997"/>
                </a:lnTo>
                <a:lnTo>
                  <a:pt x="311396" y="213831"/>
                </a:lnTo>
                <a:lnTo>
                  <a:pt x="315341" y="248665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6" name="object 16"/>
          <p:cNvSpPr/>
          <p:nvPr/>
        </p:nvSpPr>
        <p:spPr>
          <a:xfrm>
            <a:off x="8563482" y="1720088"/>
            <a:ext cx="140970" cy="93345"/>
          </a:xfrm>
          <a:custGeom>
            <a:avLst/>
            <a:gdLst/>
            <a:ahLst/>
            <a:cxnLst/>
            <a:rect l="l" t="t" r="r" b="b"/>
            <a:pathLst>
              <a:path w="140970" h="93344">
                <a:moveTo>
                  <a:pt x="140462" y="0"/>
                </a:moveTo>
                <a:lnTo>
                  <a:pt x="113799" y="26173"/>
                </a:lnTo>
                <a:lnTo>
                  <a:pt x="81280" y="50609"/>
                </a:lnTo>
                <a:lnTo>
                  <a:pt x="43235" y="73044"/>
                </a:lnTo>
                <a:lnTo>
                  <a:pt x="0" y="93217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object 17"/>
          <p:cNvSpPr/>
          <p:nvPr/>
        </p:nvSpPr>
        <p:spPr>
          <a:xfrm>
            <a:off x="8366886" y="1374013"/>
            <a:ext cx="7620" cy="44450"/>
          </a:xfrm>
          <a:custGeom>
            <a:avLst/>
            <a:gdLst/>
            <a:ahLst/>
            <a:cxnLst/>
            <a:rect l="l" t="t" r="r" b="b"/>
            <a:pathLst>
              <a:path w="7620" h="44450">
                <a:moveTo>
                  <a:pt x="0" y="0"/>
                </a:moveTo>
                <a:lnTo>
                  <a:pt x="3528" y="10975"/>
                </a:lnTo>
                <a:lnTo>
                  <a:pt x="5937" y="21986"/>
                </a:lnTo>
                <a:lnTo>
                  <a:pt x="7250" y="33021"/>
                </a:lnTo>
                <a:lnTo>
                  <a:pt x="7493" y="44069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object 18"/>
          <p:cNvSpPr/>
          <p:nvPr/>
        </p:nvSpPr>
        <p:spPr>
          <a:xfrm>
            <a:off x="7469885" y="1266444"/>
            <a:ext cx="72390" cy="56515"/>
          </a:xfrm>
          <a:custGeom>
            <a:avLst/>
            <a:gdLst/>
            <a:ahLst/>
            <a:cxnLst/>
            <a:rect l="l" t="t" r="r" b="b"/>
            <a:pathLst>
              <a:path w="72390" h="56515">
                <a:moveTo>
                  <a:pt x="0" y="56260"/>
                </a:moveTo>
                <a:lnTo>
                  <a:pt x="14823" y="41290"/>
                </a:lnTo>
                <a:lnTo>
                  <a:pt x="31813" y="26892"/>
                </a:lnTo>
                <a:lnTo>
                  <a:pt x="50899" y="13112"/>
                </a:lnTo>
                <a:lnTo>
                  <a:pt x="72009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object 19"/>
          <p:cNvSpPr/>
          <p:nvPr/>
        </p:nvSpPr>
        <p:spPr>
          <a:xfrm>
            <a:off x="6796913" y="1300988"/>
            <a:ext cx="34925" cy="48895"/>
          </a:xfrm>
          <a:custGeom>
            <a:avLst/>
            <a:gdLst/>
            <a:ahLst/>
            <a:cxnLst/>
            <a:rect l="l" t="t" r="r" b="b"/>
            <a:pathLst>
              <a:path w="34925" h="48894">
                <a:moveTo>
                  <a:pt x="0" y="48387"/>
                </a:moveTo>
                <a:lnTo>
                  <a:pt x="6403" y="35915"/>
                </a:lnTo>
                <a:lnTo>
                  <a:pt x="14366" y="23669"/>
                </a:lnTo>
                <a:lnTo>
                  <a:pt x="23877" y="11685"/>
                </a:lnTo>
                <a:lnTo>
                  <a:pt x="34925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object 20"/>
          <p:cNvSpPr/>
          <p:nvPr/>
        </p:nvSpPr>
        <p:spPr>
          <a:xfrm>
            <a:off x="6007100" y="1365885"/>
            <a:ext cx="126364" cy="46990"/>
          </a:xfrm>
          <a:custGeom>
            <a:avLst/>
            <a:gdLst/>
            <a:ahLst/>
            <a:cxnLst/>
            <a:rect l="l" t="t" r="r" b="b"/>
            <a:pathLst>
              <a:path w="126364" h="46990">
                <a:moveTo>
                  <a:pt x="0" y="0"/>
                </a:moveTo>
                <a:lnTo>
                  <a:pt x="33706" y="10306"/>
                </a:lnTo>
                <a:lnTo>
                  <a:pt x="66008" y="21589"/>
                </a:lnTo>
                <a:lnTo>
                  <a:pt x="96833" y="33825"/>
                </a:lnTo>
                <a:lnTo>
                  <a:pt x="126111" y="46989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1" name="object 21"/>
          <p:cNvSpPr/>
          <p:nvPr/>
        </p:nvSpPr>
        <p:spPr>
          <a:xfrm>
            <a:off x="5027295" y="1685798"/>
            <a:ext cx="22225" cy="49530"/>
          </a:xfrm>
          <a:custGeom>
            <a:avLst/>
            <a:gdLst/>
            <a:ahLst/>
            <a:cxnLst/>
            <a:rect l="l" t="t" r="r" b="b"/>
            <a:pathLst>
              <a:path w="22225" h="49530">
                <a:moveTo>
                  <a:pt x="22097" y="49402"/>
                </a:moveTo>
                <a:lnTo>
                  <a:pt x="15073" y="37236"/>
                </a:lnTo>
                <a:lnTo>
                  <a:pt x="9048" y="24939"/>
                </a:lnTo>
                <a:lnTo>
                  <a:pt x="4024" y="12523"/>
                </a:lnTo>
                <a:lnTo>
                  <a:pt x="0" y="0"/>
                </a:lnTo>
              </a:path>
            </a:pathLst>
          </a:custGeom>
          <a:ln w="25400">
            <a:solidFill>
              <a:srgbClr val="0083AA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2" name="object 22"/>
          <p:cNvSpPr txBox="1"/>
          <p:nvPr/>
        </p:nvSpPr>
        <p:spPr>
          <a:xfrm>
            <a:off x="5321046" y="1470101"/>
            <a:ext cx="254825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Georgia"/>
                <a:cs typeface="Georgia"/>
              </a:rPr>
              <a:t>That’s all nice </a:t>
            </a:r>
            <a:r>
              <a:rPr sz="1800" b="1" dirty="0">
                <a:solidFill>
                  <a:srgbClr val="FFFFFF"/>
                </a:solidFill>
                <a:latin typeface="Georgia"/>
                <a:cs typeface="Georgia"/>
              </a:rPr>
              <a:t>but </a:t>
            </a:r>
            <a:r>
              <a:rPr sz="1800" b="1" spc="-5" dirty="0">
                <a:solidFill>
                  <a:srgbClr val="FFFFFF"/>
                </a:solidFill>
                <a:latin typeface="Georgia"/>
                <a:cs typeface="Georgia"/>
              </a:rPr>
              <a:t>we  </a:t>
            </a:r>
            <a:r>
              <a:rPr sz="1800" b="1" spc="-10" dirty="0">
                <a:solidFill>
                  <a:srgbClr val="FFFFFF"/>
                </a:solidFill>
                <a:latin typeface="Georgia"/>
                <a:cs typeface="Georgia"/>
              </a:rPr>
              <a:t>want </a:t>
            </a:r>
            <a:r>
              <a:rPr sz="1800" b="1" spc="-5" dirty="0">
                <a:solidFill>
                  <a:srgbClr val="FFFFFF"/>
                </a:solidFill>
                <a:latin typeface="Georgia"/>
                <a:cs typeface="Georgia"/>
              </a:rPr>
              <a:t>to have </a:t>
            </a:r>
            <a:r>
              <a:rPr sz="1800" b="1" dirty="0">
                <a:solidFill>
                  <a:srgbClr val="FFFFFF"/>
                </a:solidFill>
                <a:latin typeface="Georgia"/>
                <a:cs typeface="Georgia"/>
              </a:rPr>
              <a:t>our</a:t>
            </a:r>
            <a:r>
              <a:rPr sz="1800" b="1" spc="-2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Georgia"/>
                <a:cs typeface="Georgia"/>
              </a:rPr>
              <a:t>own  project!</a:t>
            </a:r>
            <a:endParaRPr sz="1800" dirty="0">
              <a:latin typeface="Georgia"/>
              <a:cs typeface="Georgi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133600" y="2002535"/>
            <a:ext cx="2278379" cy="284073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245490"/>
            <a:ext cx="55664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Suggestions </a:t>
            </a:r>
            <a:r>
              <a:rPr sz="3600" spc="-5" dirty="0"/>
              <a:t>to begin the</a:t>
            </a:r>
            <a:r>
              <a:rPr sz="3600" spc="-130" dirty="0"/>
              <a:t> </a:t>
            </a:r>
            <a:r>
              <a:rPr sz="3600" spc="-5" dirty="0"/>
              <a:t>process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383540" y="1148334"/>
            <a:ext cx="7748905" cy="3171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marR="161925" indent="-25781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Principle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1: Find a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team of people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in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your club who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are 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passionate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about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doing International</a:t>
            </a:r>
            <a:r>
              <a:rPr sz="2400" spc="-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service.</a:t>
            </a:r>
            <a:endParaRPr sz="2400" dirty="0">
              <a:latin typeface="Georgia"/>
              <a:cs typeface="Georgia"/>
            </a:endParaRPr>
          </a:p>
          <a:p>
            <a:pPr marL="269875" marR="5080" indent="-25781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Principle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2: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Find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project that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all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of you can get excited 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about.</a:t>
            </a:r>
            <a:endParaRPr sz="2400" dirty="0">
              <a:latin typeface="Georgia"/>
              <a:cs typeface="Georgia"/>
            </a:endParaRPr>
          </a:p>
          <a:p>
            <a:pPr marL="269875" indent="-25781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69875" algn="l"/>
                <a:tab pos="270510" algn="l"/>
                <a:tab pos="1970405" algn="l"/>
              </a:tabLst>
            </a:pP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Principle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3:	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Don’t start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the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application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until you</a:t>
            </a:r>
            <a:r>
              <a:rPr sz="2400" spc="-7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know</a:t>
            </a:r>
            <a:endParaRPr sz="2400" dirty="0">
              <a:latin typeface="Georgia"/>
              <a:cs typeface="Georgia"/>
            </a:endParaRPr>
          </a:p>
          <a:p>
            <a:pPr marL="26987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what you want to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do!</a:t>
            </a:r>
            <a:endParaRPr sz="2400" dirty="0">
              <a:latin typeface="Georgia"/>
              <a:cs typeface="Georgia"/>
            </a:endParaRPr>
          </a:p>
          <a:p>
            <a:pPr marL="269875" marR="86360" indent="-257810">
              <a:lnSpc>
                <a:spcPct val="100000"/>
              </a:lnSpc>
              <a:spcBef>
                <a:spcPts val="575"/>
              </a:spcBef>
              <a:buFont typeface="Arial"/>
              <a:buChar char="•"/>
              <a:tabLst>
                <a:tab pos="269875" algn="l"/>
                <a:tab pos="270510" algn="l"/>
              </a:tabLst>
            </a:pP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Principle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4: Be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thinking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about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fundraising projects </a:t>
            </a:r>
            <a:r>
              <a:rPr sz="2400" dirty="0">
                <a:solidFill>
                  <a:srgbClr val="FFFFFF"/>
                </a:solidFill>
                <a:latin typeface="Georgia"/>
                <a:cs typeface="Georgia"/>
              </a:rPr>
              <a:t>and  </a:t>
            </a:r>
            <a:r>
              <a:rPr sz="2400" spc="-5" dirty="0">
                <a:solidFill>
                  <a:srgbClr val="FFFFFF"/>
                </a:solidFill>
                <a:latin typeface="Georgia"/>
                <a:cs typeface="Georgia"/>
              </a:rPr>
              <a:t>other ways to fund the</a:t>
            </a:r>
            <a:r>
              <a:rPr sz="2400" spc="-1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Georgia"/>
                <a:cs typeface="Georgia"/>
              </a:rPr>
              <a:t>grant.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2784</TotalTime>
  <Words>2301</Words>
  <Application>Microsoft Macintosh PowerPoint</Application>
  <PresentationFormat>On-screen Show (16:9)</PresentationFormat>
  <Paragraphs>346</Paragraphs>
  <Slides>48</Slides>
  <Notes>0</Notes>
  <HiddenSlides>16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 Unicode MS</vt:lpstr>
      <vt:lpstr>Arial</vt:lpstr>
      <vt:lpstr>Arial Narrow</vt:lpstr>
      <vt:lpstr>Calibri</vt:lpstr>
      <vt:lpstr>Courier New</vt:lpstr>
      <vt:lpstr>Georgia</vt:lpstr>
      <vt:lpstr>Office Theme</vt:lpstr>
      <vt:lpstr>Ryan Stallings DRFC 6860 Global Grants Chairman 6860  ryanstallings@alabamaone.org  205-239-9812</vt:lpstr>
      <vt:lpstr>What does it take to make a Global Grant become reality?</vt:lpstr>
      <vt:lpstr>Defining and Designing your Project</vt:lpstr>
      <vt:lpstr>PowerPoint Presentation</vt:lpstr>
      <vt:lpstr>Then we look at the Application!</vt:lpstr>
      <vt:lpstr>Projects to join</vt:lpstr>
      <vt:lpstr>Example of a Project to join: Heart 2 Heart</vt:lpstr>
      <vt:lpstr>PowerPoint Presentation</vt:lpstr>
      <vt:lpstr>Suggestions to begin the process</vt:lpstr>
      <vt:lpstr>Team Expectations :</vt:lpstr>
      <vt:lpstr>Important!!</vt:lpstr>
      <vt:lpstr>Develop your own project</vt:lpstr>
      <vt:lpstr>Where is your project?</vt:lpstr>
      <vt:lpstr>Find a Host Sponsor</vt:lpstr>
      <vt:lpstr>Find potential project areas</vt:lpstr>
      <vt:lpstr>Determine beneficiaries</vt:lpstr>
      <vt:lpstr>Perform a Community Assessment</vt:lpstr>
      <vt:lpstr>Areas of Focus and Goals</vt:lpstr>
      <vt:lpstr>Rotary International’s Seven Areas of Focus</vt:lpstr>
      <vt:lpstr>Example: Policy – Water and Sanitation</vt:lpstr>
      <vt:lpstr>Steps of the Process</vt:lpstr>
      <vt:lpstr>Define your Project – Example</vt:lpstr>
      <vt:lpstr>Defining your Project Exercise</vt:lpstr>
      <vt:lpstr>Completing a Global Grant Application</vt:lpstr>
      <vt:lpstr>Can be Overwhelming at first</vt:lpstr>
      <vt:lpstr>Global Grant Application Template</vt:lpstr>
      <vt:lpstr>Global Grant Application Tabs / Steps</vt:lpstr>
      <vt:lpstr>Do the easy items first</vt:lpstr>
      <vt:lpstr>Identify the Team Members</vt:lpstr>
      <vt:lpstr>Memorandum of Understanding</vt:lpstr>
      <vt:lpstr>Host Sponsor’s Responsibilities</vt:lpstr>
      <vt:lpstr>International Sponsor’s Responsibilities</vt:lpstr>
      <vt:lpstr>Cooperating Organization’s Responsibilities</vt:lpstr>
      <vt:lpstr>Conflict of Interest</vt:lpstr>
      <vt:lpstr>Project Plan</vt:lpstr>
      <vt:lpstr>Sustainability</vt:lpstr>
      <vt:lpstr>Stewardship</vt:lpstr>
      <vt:lpstr>Contingency Planning: Questions to ask</vt:lpstr>
      <vt:lpstr>Monitoring, Evaluating, and Reporting</vt:lpstr>
      <vt:lpstr>Measuring Success</vt:lpstr>
      <vt:lpstr>Budget</vt:lpstr>
      <vt:lpstr>Funding</vt:lpstr>
      <vt:lpstr>Matching Funds</vt:lpstr>
      <vt:lpstr>Funding Example from District 6860</vt:lpstr>
      <vt:lpstr>Resource: Appendix “E” – District 6860 Leadership Plan</vt:lpstr>
      <vt:lpstr>Approval Steps</vt:lpstr>
      <vt:lpstr>Resources</vt:lpstr>
      <vt:lpstr>District 6860 Rotary Foundation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 WS-06</dc:creator>
  <cp:lastModifiedBy>Dennis Sanders</cp:lastModifiedBy>
  <cp:revision>18</cp:revision>
  <dcterms:created xsi:type="dcterms:W3CDTF">2020-04-09T14:09:11Z</dcterms:created>
  <dcterms:modified xsi:type="dcterms:W3CDTF">2024-04-07T03:26:34Z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2020-04-09T00:00:00Z</vt:filetime>
  </property>
</Properties>
</file>