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22"/>
  </p:notesMasterIdLst>
  <p:sldIdLst>
    <p:sldId id="256" r:id="rId5"/>
    <p:sldId id="269" r:id="rId6"/>
    <p:sldId id="278" r:id="rId7"/>
    <p:sldId id="270" r:id="rId8"/>
    <p:sldId id="258" r:id="rId9"/>
    <p:sldId id="259" r:id="rId10"/>
    <p:sldId id="267" r:id="rId11"/>
    <p:sldId id="283" r:id="rId12"/>
    <p:sldId id="262" r:id="rId13"/>
    <p:sldId id="284" r:id="rId14"/>
    <p:sldId id="263" r:id="rId15"/>
    <p:sldId id="285" r:id="rId16"/>
    <p:sldId id="286" r:id="rId17"/>
    <p:sldId id="288" r:id="rId18"/>
    <p:sldId id="291" r:id="rId19"/>
    <p:sldId id="289" r:id="rId20"/>
    <p:sldId id="28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Tumbaga" initials="JT" lastIdx="0" clrIdx="0">
    <p:extLst>
      <p:ext uri="{19B8F6BF-5375-455C-9EA6-DF929625EA0E}">
        <p15:presenceInfo xmlns:p15="http://schemas.microsoft.com/office/powerpoint/2012/main" userId="36f3eec8-6181-47ef-a4a9-d4ce896eeca6" providerId="Windows Live"/>
      </p:ext>
    </p:extLst>
  </p:cmAuthor>
  <p:cmAuthor id="2" name="Jim Roxlo" initials="JR" lastIdx="1" clrIdx="1">
    <p:extLst>
      <p:ext uri="{19B8F6BF-5375-455C-9EA6-DF929625EA0E}">
        <p15:presenceInfo xmlns:p15="http://schemas.microsoft.com/office/powerpoint/2012/main" userId="fe61be39d33c33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C"/>
    <a:srgbClr val="FFF26B"/>
    <a:srgbClr val="559DCA"/>
    <a:srgbClr val="57A1D2"/>
    <a:srgbClr val="FFFCCF"/>
    <a:srgbClr val="4CABDD"/>
    <a:srgbClr val="0050A2"/>
    <a:srgbClr val="005DAB"/>
    <a:srgbClr val="687C90"/>
    <a:srgbClr val="0C3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92381"/>
  </p:normalViewPr>
  <p:slideViewPr>
    <p:cSldViewPr snapToGrid="0" snapToObjects="1">
      <p:cViewPr varScale="1">
        <p:scale>
          <a:sx n="60" d="100"/>
          <a:sy n="60" d="100"/>
        </p:scale>
        <p:origin x="99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51" d="100"/>
          <a:sy n="151" d="100"/>
        </p:scale>
        <p:origin x="30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647CB-5D39-42F5-9189-15840061CE5B}"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9860FE85-D7B8-4F14-97DB-F51B4DEE7EBF}">
      <dgm:prSet/>
      <dgm:spPr/>
      <dgm:t>
        <a:bodyPr/>
        <a:lstStyle/>
        <a:p>
          <a:r>
            <a:rPr lang="en-US" dirty="0"/>
            <a:t>“Imagine all the people living life in peace. You may say that I'm a dreamer, but I'm not the only one. I hope someday you'll join us and the world will be as one.” —</a:t>
          </a:r>
          <a:r>
            <a:rPr lang="en-US" i="1" dirty="0"/>
            <a:t>John Lennon</a:t>
          </a:r>
          <a:endParaRPr lang="en-US" dirty="0"/>
        </a:p>
      </dgm:t>
    </dgm:pt>
    <dgm:pt modelId="{A6E4BB87-E38F-4D5C-84D5-25881821243C}" type="parTrans" cxnId="{12D940DA-EF70-4BF0-A880-C847028CC168}">
      <dgm:prSet/>
      <dgm:spPr/>
      <dgm:t>
        <a:bodyPr/>
        <a:lstStyle/>
        <a:p>
          <a:endParaRPr lang="en-US"/>
        </a:p>
      </dgm:t>
    </dgm:pt>
    <dgm:pt modelId="{2BD95FA4-F890-4F16-B020-D54B01CDB595}" type="sibTrans" cxnId="{12D940DA-EF70-4BF0-A880-C847028CC168}">
      <dgm:prSet/>
      <dgm:spPr/>
      <dgm:t>
        <a:bodyPr/>
        <a:lstStyle/>
        <a:p>
          <a:endParaRPr lang="en-US"/>
        </a:p>
      </dgm:t>
    </dgm:pt>
    <dgm:pt modelId="{1E022572-297C-4FE3-B459-F8D63DB1FE37}">
      <dgm:prSet/>
      <dgm:spPr/>
      <dgm:t>
        <a:bodyPr/>
        <a:lstStyle/>
        <a:p>
          <a:r>
            <a:rPr lang="en-US" dirty="0"/>
            <a:t>“Peace is not merely the absence of visible conflict. Only a just peace based on the inherent rights and dignity of every individual can truly be lasting.” - </a:t>
          </a:r>
          <a:r>
            <a:rPr lang="en-US" i="1" dirty="0"/>
            <a:t>Barack Obama</a:t>
          </a:r>
          <a:endParaRPr lang="en-US" dirty="0"/>
        </a:p>
      </dgm:t>
    </dgm:pt>
    <dgm:pt modelId="{FA933270-388B-4035-B52A-5677D53589D0}" type="parTrans" cxnId="{3C999F3E-0918-47DB-9AD8-652F309DBC6C}">
      <dgm:prSet/>
      <dgm:spPr/>
      <dgm:t>
        <a:bodyPr/>
        <a:lstStyle/>
        <a:p>
          <a:endParaRPr lang="en-US"/>
        </a:p>
      </dgm:t>
    </dgm:pt>
    <dgm:pt modelId="{977875BB-C2DD-47A3-9AFC-F5CB47FF6FDE}" type="sibTrans" cxnId="{3C999F3E-0918-47DB-9AD8-652F309DBC6C}">
      <dgm:prSet/>
      <dgm:spPr/>
      <dgm:t>
        <a:bodyPr/>
        <a:lstStyle/>
        <a:p>
          <a:endParaRPr lang="en-US"/>
        </a:p>
      </dgm:t>
    </dgm:pt>
    <dgm:pt modelId="{5566438A-42EC-40DA-AB8E-73EF47C44352}">
      <dgm:prSet/>
      <dgm:spPr/>
      <dgm:t>
        <a:bodyPr/>
        <a:lstStyle/>
        <a:p>
          <a:r>
            <a:rPr lang="en-US" dirty="0">
              <a:solidFill>
                <a:schemeClr val="bg1"/>
              </a:solidFill>
            </a:rPr>
            <a:t>“But while we all pray for peace, we do not always, as free citizens, support the policies that make for peace or reject those which do not. We want our own kind of peace, brought about in our own way.” - </a:t>
          </a:r>
          <a:r>
            <a:rPr lang="en-US" i="1" dirty="0">
              <a:solidFill>
                <a:schemeClr val="bg1"/>
              </a:solidFill>
            </a:rPr>
            <a:t>Lester B. Pearson</a:t>
          </a:r>
          <a:endParaRPr lang="en-US" dirty="0">
            <a:solidFill>
              <a:schemeClr val="bg1"/>
            </a:solidFill>
          </a:endParaRPr>
        </a:p>
      </dgm:t>
    </dgm:pt>
    <dgm:pt modelId="{B50DA7E0-5034-4B6F-AA9D-3409E00EFEB3}" type="parTrans" cxnId="{607F4E76-EE23-4618-988F-801028B76B3D}">
      <dgm:prSet/>
      <dgm:spPr/>
      <dgm:t>
        <a:bodyPr/>
        <a:lstStyle/>
        <a:p>
          <a:endParaRPr lang="en-US"/>
        </a:p>
      </dgm:t>
    </dgm:pt>
    <dgm:pt modelId="{ACA90E44-0AFB-4B43-AA5C-BD32E95D4133}" type="sibTrans" cxnId="{607F4E76-EE23-4618-988F-801028B76B3D}">
      <dgm:prSet/>
      <dgm:spPr/>
      <dgm:t>
        <a:bodyPr/>
        <a:lstStyle/>
        <a:p>
          <a:endParaRPr lang="en-US"/>
        </a:p>
      </dgm:t>
    </dgm:pt>
    <dgm:pt modelId="{7BA4828E-A56F-4A09-B42A-D31996643197}">
      <dgm:prSet/>
      <dgm:spPr/>
      <dgm:t>
        <a:bodyPr/>
        <a:lstStyle/>
        <a:p>
          <a:r>
            <a:rPr lang="en-US" b="0" i="0" dirty="0"/>
            <a:t>“It isn’t enough to talk about peace. One must believe in it. And it isn’t enough to believe in it. One must work at it.” —</a:t>
          </a:r>
          <a:r>
            <a:rPr lang="en-US" b="0" i="1" dirty="0"/>
            <a:t>Eleanor Roosevelt</a:t>
          </a:r>
          <a:endParaRPr lang="en-US" dirty="0"/>
        </a:p>
      </dgm:t>
    </dgm:pt>
    <dgm:pt modelId="{F25BF421-D7D9-45CE-863F-82275ED8F9AE}" type="parTrans" cxnId="{331CA583-3C64-4117-A1B0-7E535D09D079}">
      <dgm:prSet/>
      <dgm:spPr/>
      <dgm:t>
        <a:bodyPr/>
        <a:lstStyle/>
        <a:p>
          <a:endParaRPr lang="en-CA"/>
        </a:p>
      </dgm:t>
    </dgm:pt>
    <dgm:pt modelId="{B1CDEC56-457B-4BF2-8311-1C0FCF2DB8AD}" type="sibTrans" cxnId="{331CA583-3C64-4117-A1B0-7E535D09D079}">
      <dgm:prSet/>
      <dgm:spPr/>
      <dgm:t>
        <a:bodyPr/>
        <a:lstStyle/>
        <a:p>
          <a:endParaRPr lang="en-CA"/>
        </a:p>
      </dgm:t>
    </dgm:pt>
    <dgm:pt modelId="{272306A6-C483-451E-94F3-959823BE5449}" type="pres">
      <dgm:prSet presAssocID="{13F647CB-5D39-42F5-9189-15840061CE5B}" presName="linear" presStyleCnt="0">
        <dgm:presLayoutVars>
          <dgm:animLvl val="lvl"/>
          <dgm:resizeHandles val="exact"/>
        </dgm:presLayoutVars>
      </dgm:prSet>
      <dgm:spPr/>
      <dgm:t>
        <a:bodyPr/>
        <a:lstStyle/>
        <a:p>
          <a:endParaRPr lang="en-US"/>
        </a:p>
      </dgm:t>
    </dgm:pt>
    <dgm:pt modelId="{A034284B-D4A0-4778-BD53-8E76194B5336}" type="pres">
      <dgm:prSet presAssocID="{9860FE85-D7B8-4F14-97DB-F51B4DEE7EBF}" presName="parentText" presStyleLbl="node1" presStyleIdx="0" presStyleCnt="4" custLinFactY="-5706" custLinFactNeighborY="-100000">
        <dgm:presLayoutVars>
          <dgm:chMax val="0"/>
          <dgm:bulletEnabled val="1"/>
        </dgm:presLayoutVars>
      </dgm:prSet>
      <dgm:spPr/>
      <dgm:t>
        <a:bodyPr/>
        <a:lstStyle/>
        <a:p>
          <a:endParaRPr lang="en-US"/>
        </a:p>
      </dgm:t>
    </dgm:pt>
    <dgm:pt modelId="{582734A9-ABF3-4F21-BEA0-B9183C325280}" type="pres">
      <dgm:prSet presAssocID="{2BD95FA4-F890-4F16-B020-D54B01CDB595}" presName="spacer" presStyleCnt="0"/>
      <dgm:spPr/>
    </dgm:pt>
    <dgm:pt modelId="{DB6BDE68-0B76-475F-BD3D-8396A9E1D81D}" type="pres">
      <dgm:prSet presAssocID="{1E022572-297C-4FE3-B459-F8D63DB1FE37}" presName="parentText" presStyleLbl="node1" presStyleIdx="1" presStyleCnt="4" custLinFactNeighborY="-73598">
        <dgm:presLayoutVars>
          <dgm:chMax val="0"/>
          <dgm:bulletEnabled val="1"/>
        </dgm:presLayoutVars>
      </dgm:prSet>
      <dgm:spPr/>
      <dgm:t>
        <a:bodyPr/>
        <a:lstStyle/>
        <a:p>
          <a:endParaRPr lang="en-US"/>
        </a:p>
      </dgm:t>
    </dgm:pt>
    <dgm:pt modelId="{DCE4053C-96A6-4A9B-8592-3652623A81E9}" type="pres">
      <dgm:prSet presAssocID="{977875BB-C2DD-47A3-9AFC-F5CB47FF6FDE}" presName="spacer" presStyleCnt="0"/>
      <dgm:spPr/>
    </dgm:pt>
    <dgm:pt modelId="{C2F5C6E8-147E-4DA8-8586-52E24D908031}" type="pres">
      <dgm:prSet presAssocID="{5566438A-42EC-40DA-AB8E-73EF47C44352}" presName="parentText" presStyleLbl="node1" presStyleIdx="2" presStyleCnt="4" custLinFactNeighborY="31542">
        <dgm:presLayoutVars>
          <dgm:chMax val="0"/>
          <dgm:bulletEnabled val="1"/>
        </dgm:presLayoutVars>
      </dgm:prSet>
      <dgm:spPr/>
      <dgm:t>
        <a:bodyPr/>
        <a:lstStyle/>
        <a:p>
          <a:endParaRPr lang="en-US"/>
        </a:p>
      </dgm:t>
    </dgm:pt>
    <dgm:pt modelId="{FBF83BE8-ED73-4D94-B118-90BD7A935E9E}" type="pres">
      <dgm:prSet presAssocID="{ACA90E44-0AFB-4B43-AA5C-BD32E95D4133}" presName="spacer" presStyleCnt="0"/>
      <dgm:spPr/>
    </dgm:pt>
    <dgm:pt modelId="{3069CF4D-ED85-41E3-951F-EA6367D6A238}" type="pres">
      <dgm:prSet presAssocID="{7BA4828E-A56F-4A09-B42A-D31996643197}" presName="parentText" presStyleLbl="node1" presStyleIdx="3" presStyleCnt="4" custLinFactY="5706" custLinFactNeighborY="100000">
        <dgm:presLayoutVars>
          <dgm:chMax val="0"/>
          <dgm:bulletEnabled val="1"/>
        </dgm:presLayoutVars>
      </dgm:prSet>
      <dgm:spPr/>
      <dgm:t>
        <a:bodyPr/>
        <a:lstStyle/>
        <a:p>
          <a:endParaRPr lang="en-US"/>
        </a:p>
      </dgm:t>
    </dgm:pt>
  </dgm:ptLst>
  <dgm:cxnLst>
    <dgm:cxn modelId="{3C999F3E-0918-47DB-9AD8-652F309DBC6C}" srcId="{13F647CB-5D39-42F5-9189-15840061CE5B}" destId="{1E022572-297C-4FE3-B459-F8D63DB1FE37}" srcOrd="1" destOrd="0" parTransId="{FA933270-388B-4035-B52A-5677D53589D0}" sibTransId="{977875BB-C2DD-47A3-9AFC-F5CB47FF6FDE}"/>
    <dgm:cxn modelId="{203D1472-2E69-426C-826D-6D5E44D7B30B}" type="presOf" srcId="{9860FE85-D7B8-4F14-97DB-F51B4DEE7EBF}" destId="{A034284B-D4A0-4778-BD53-8E76194B5336}" srcOrd="0" destOrd="0" presId="urn:microsoft.com/office/officeart/2005/8/layout/vList2"/>
    <dgm:cxn modelId="{2EEF2FF7-286B-4390-9B09-6F1077AFE73A}" type="presOf" srcId="{13F647CB-5D39-42F5-9189-15840061CE5B}" destId="{272306A6-C483-451E-94F3-959823BE5449}" srcOrd="0" destOrd="0" presId="urn:microsoft.com/office/officeart/2005/8/layout/vList2"/>
    <dgm:cxn modelId="{FD83C27A-E253-4EFF-8F82-D349C07A75E4}" type="presOf" srcId="{1E022572-297C-4FE3-B459-F8D63DB1FE37}" destId="{DB6BDE68-0B76-475F-BD3D-8396A9E1D81D}" srcOrd="0" destOrd="0" presId="urn:microsoft.com/office/officeart/2005/8/layout/vList2"/>
    <dgm:cxn modelId="{607F4E76-EE23-4618-988F-801028B76B3D}" srcId="{13F647CB-5D39-42F5-9189-15840061CE5B}" destId="{5566438A-42EC-40DA-AB8E-73EF47C44352}" srcOrd="2" destOrd="0" parTransId="{B50DA7E0-5034-4B6F-AA9D-3409E00EFEB3}" sibTransId="{ACA90E44-0AFB-4B43-AA5C-BD32E95D4133}"/>
    <dgm:cxn modelId="{331CA583-3C64-4117-A1B0-7E535D09D079}" srcId="{13F647CB-5D39-42F5-9189-15840061CE5B}" destId="{7BA4828E-A56F-4A09-B42A-D31996643197}" srcOrd="3" destOrd="0" parTransId="{F25BF421-D7D9-45CE-863F-82275ED8F9AE}" sibTransId="{B1CDEC56-457B-4BF2-8311-1C0FCF2DB8AD}"/>
    <dgm:cxn modelId="{4766B56C-6404-4F22-8D3C-D51E6CE73236}" type="presOf" srcId="{5566438A-42EC-40DA-AB8E-73EF47C44352}" destId="{C2F5C6E8-147E-4DA8-8586-52E24D908031}" srcOrd="0" destOrd="0" presId="urn:microsoft.com/office/officeart/2005/8/layout/vList2"/>
    <dgm:cxn modelId="{2F707D04-0297-44AF-B79F-FC7296A54182}" type="presOf" srcId="{7BA4828E-A56F-4A09-B42A-D31996643197}" destId="{3069CF4D-ED85-41E3-951F-EA6367D6A238}" srcOrd="0" destOrd="0" presId="urn:microsoft.com/office/officeart/2005/8/layout/vList2"/>
    <dgm:cxn modelId="{12D940DA-EF70-4BF0-A880-C847028CC168}" srcId="{13F647CB-5D39-42F5-9189-15840061CE5B}" destId="{9860FE85-D7B8-4F14-97DB-F51B4DEE7EBF}" srcOrd="0" destOrd="0" parTransId="{A6E4BB87-E38F-4D5C-84D5-25881821243C}" sibTransId="{2BD95FA4-F890-4F16-B020-D54B01CDB595}"/>
    <dgm:cxn modelId="{4D0275CA-6E52-41C5-9337-BFFC7E233B4B}" type="presParOf" srcId="{272306A6-C483-451E-94F3-959823BE5449}" destId="{A034284B-D4A0-4778-BD53-8E76194B5336}" srcOrd="0" destOrd="0" presId="urn:microsoft.com/office/officeart/2005/8/layout/vList2"/>
    <dgm:cxn modelId="{166DB7B1-C77A-4B6B-A753-EC23DFAA1C75}" type="presParOf" srcId="{272306A6-C483-451E-94F3-959823BE5449}" destId="{582734A9-ABF3-4F21-BEA0-B9183C325280}" srcOrd="1" destOrd="0" presId="urn:microsoft.com/office/officeart/2005/8/layout/vList2"/>
    <dgm:cxn modelId="{7AD016EF-5941-47E7-A571-A7BD4CB77771}" type="presParOf" srcId="{272306A6-C483-451E-94F3-959823BE5449}" destId="{DB6BDE68-0B76-475F-BD3D-8396A9E1D81D}" srcOrd="2" destOrd="0" presId="urn:microsoft.com/office/officeart/2005/8/layout/vList2"/>
    <dgm:cxn modelId="{0F93F1DF-7740-4ECE-8046-B675BD15A959}" type="presParOf" srcId="{272306A6-C483-451E-94F3-959823BE5449}" destId="{DCE4053C-96A6-4A9B-8592-3652623A81E9}" srcOrd="3" destOrd="0" presId="urn:microsoft.com/office/officeart/2005/8/layout/vList2"/>
    <dgm:cxn modelId="{6140A10B-715E-44FA-9E57-7547EF6AC5BE}" type="presParOf" srcId="{272306A6-C483-451E-94F3-959823BE5449}" destId="{C2F5C6E8-147E-4DA8-8586-52E24D908031}" srcOrd="4" destOrd="0" presId="urn:microsoft.com/office/officeart/2005/8/layout/vList2"/>
    <dgm:cxn modelId="{12E6427E-81C9-4C26-92E3-2A4D6977D02C}" type="presParOf" srcId="{272306A6-C483-451E-94F3-959823BE5449}" destId="{FBF83BE8-ED73-4D94-B118-90BD7A935E9E}" srcOrd="5" destOrd="0" presId="urn:microsoft.com/office/officeart/2005/8/layout/vList2"/>
    <dgm:cxn modelId="{D863DA95-FAF2-4A50-9045-25CA3283BE07}" type="presParOf" srcId="{272306A6-C483-451E-94F3-959823BE5449}" destId="{3069CF4D-ED85-41E3-951F-EA6367D6A23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E1334F-C914-45B4-9DF4-C70684D3CF1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DC46A02-CAE5-4B87-A18C-366C62A8BCD1}">
      <dgm:prSet custT="1"/>
      <dgm:spPr/>
      <dgm:t>
        <a:bodyPr/>
        <a:lstStyle/>
        <a:p>
          <a:r>
            <a:rPr lang="en-US" sz="2800" b="1" dirty="0"/>
            <a:t>1921</a:t>
          </a:r>
        </a:p>
      </dgm:t>
    </dgm:pt>
    <dgm:pt modelId="{A767F301-07D9-490B-8F4A-ADF0056EA1ED}" type="parTrans" cxnId="{972522E7-8A9B-43AD-8682-B4558F5DB655}">
      <dgm:prSet/>
      <dgm:spPr/>
      <dgm:t>
        <a:bodyPr/>
        <a:lstStyle/>
        <a:p>
          <a:endParaRPr lang="en-US"/>
        </a:p>
      </dgm:t>
    </dgm:pt>
    <dgm:pt modelId="{67EAC6B6-9287-430A-A4B7-0C6066159905}" type="sibTrans" cxnId="{972522E7-8A9B-43AD-8682-B4558F5DB655}">
      <dgm:prSet/>
      <dgm:spPr/>
      <dgm:t>
        <a:bodyPr/>
        <a:lstStyle/>
        <a:p>
          <a:endParaRPr lang="en-US"/>
        </a:p>
      </dgm:t>
    </dgm:pt>
    <dgm:pt modelId="{6D18519E-1222-41A5-AA65-3FD0F846E126}">
      <dgm:prSet custT="1"/>
      <dgm:spPr/>
      <dgm:t>
        <a:bodyPr/>
        <a:lstStyle/>
        <a:p>
          <a:r>
            <a:rPr lang="en-US" sz="2000" dirty="0"/>
            <a:t>Rotary convention Edinburgh – 4th Object of Rotary “Peace &amp; World Understanding”</a:t>
          </a:r>
        </a:p>
      </dgm:t>
    </dgm:pt>
    <dgm:pt modelId="{A509A325-1E3C-44F6-A7BF-0DAA2BE30C91}" type="parTrans" cxnId="{0AE6B7F1-0D23-49A0-BFA8-B785983E25CE}">
      <dgm:prSet/>
      <dgm:spPr/>
      <dgm:t>
        <a:bodyPr/>
        <a:lstStyle/>
        <a:p>
          <a:endParaRPr lang="en-US"/>
        </a:p>
      </dgm:t>
    </dgm:pt>
    <dgm:pt modelId="{CC0149D5-60B2-4899-A280-A950B34E6673}" type="sibTrans" cxnId="{0AE6B7F1-0D23-49A0-BFA8-B785983E25CE}">
      <dgm:prSet/>
      <dgm:spPr/>
      <dgm:t>
        <a:bodyPr/>
        <a:lstStyle/>
        <a:p>
          <a:endParaRPr lang="en-US"/>
        </a:p>
      </dgm:t>
    </dgm:pt>
    <dgm:pt modelId="{D0DE2EE0-51A0-4C9D-AD7C-7673E2A205D7}">
      <dgm:prSet custT="1"/>
      <dgm:spPr/>
      <dgm:t>
        <a:bodyPr/>
        <a:lstStyle/>
        <a:p>
          <a:r>
            <a:rPr lang="en-US" sz="2800" b="1"/>
            <a:t>1949</a:t>
          </a:r>
        </a:p>
      </dgm:t>
    </dgm:pt>
    <dgm:pt modelId="{85B6CD3B-038B-4F24-A7BA-DF692E542F61}" type="parTrans" cxnId="{92A0F5B1-A8E4-442D-95C5-A0ABABF0A58A}">
      <dgm:prSet/>
      <dgm:spPr/>
      <dgm:t>
        <a:bodyPr/>
        <a:lstStyle/>
        <a:p>
          <a:endParaRPr lang="en-US"/>
        </a:p>
      </dgm:t>
    </dgm:pt>
    <dgm:pt modelId="{6AD456FD-D025-4BB6-9EA3-84E94ED02C1D}" type="sibTrans" cxnId="{92A0F5B1-A8E4-442D-95C5-A0ABABF0A58A}">
      <dgm:prSet/>
      <dgm:spPr/>
      <dgm:t>
        <a:bodyPr/>
        <a:lstStyle/>
        <a:p>
          <a:endParaRPr lang="en-US"/>
        </a:p>
      </dgm:t>
    </dgm:pt>
    <dgm:pt modelId="{714F013D-6600-492C-BABB-C9714BF4E13F}">
      <dgm:prSet custT="1"/>
      <dgm:spPr/>
      <dgm:t>
        <a:bodyPr/>
        <a:lstStyle/>
        <a:p>
          <a:r>
            <a:rPr lang="en-US" sz="2100" dirty="0"/>
            <a:t>45 Rotarians at UN Charter in San Francisco + Rotary one of 42 observer organizations</a:t>
          </a:r>
        </a:p>
      </dgm:t>
    </dgm:pt>
    <dgm:pt modelId="{18A0ED1E-E13D-468F-843F-7DD1F5BECA1A}" type="parTrans" cxnId="{63AD173A-4949-4D0C-B376-AAFBBD9D4A11}">
      <dgm:prSet/>
      <dgm:spPr/>
      <dgm:t>
        <a:bodyPr/>
        <a:lstStyle/>
        <a:p>
          <a:endParaRPr lang="en-US"/>
        </a:p>
      </dgm:t>
    </dgm:pt>
    <dgm:pt modelId="{7E186755-6F5D-459A-9D47-46F6D1C2C650}" type="sibTrans" cxnId="{63AD173A-4949-4D0C-B376-AAFBBD9D4A11}">
      <dgm:prSet/>
      <dgm:spPr/>
      <dgm:t>
        <a:bodyPr/>
        <a:lstStyle/>
        <a:p>
          <a:endParaRPr lang="en-US"/>
        </a:p>
      </dgm:t>
    </dgm:pt>
    <dgm:pt modelId="{A0985E3B-0449-44FE-8065-A7DE32356940}">
      <dgm:prSet custT="1"/>
      <dgm:spPr/>
      <dgm:t>
        <a:bodyPr/>
        <a:lstStyle/>
        <a:p>
          <a:r>
            <a:rPr lang="en-US" sz="2800" b="1"/>
            <a:t>1999</a:t>
          </a:r>
        </a:p>
      </dgm:t>
    </dgm:pt>
    <dgm:pt modelId="{AFAC3DEB-1DF0-47CA-9D25-7E9100A2EFD7}" type="parTrans" cxnId="{809278D9-6B94-40A9-B5ED-054C848FF883}">
      <dgm:prSet/>
      <dgm:spPr/>
      <dgm:t>
        <a:bodyPr/>
        <a:lstStyle/>
        <a:p>
          <a:endParaRPr lang="en-US"/>
        </a:p>
      </dgm:t>
    </dgm:pt>
    <dgm:pt modelId="{0C0BE889-A785-4F26-B9BB-2020ABA4D84B}" type="sibTrans" cxnId="{809278D9-6B94-40A9-B5ED-054C848FF883}">
      <dgm:prSet/>
      <dgm:spPr/>
      <dgm:t>
        <a:bodyPr/>
        <a:lstStyle/>
        <a:p>
          <a:endParaRPr lang="en-US"/>
        </a:p>
      </dgm:t>
    </dgm:pt>
    <dgm:pt modelId="{FC0D1651-21BC-4503-90C0-92E9327365DF}">
      <dgm:prSet custT="1"/>
      <dgm:spPr/>
      <dgm:t>
        <a:bodyPr/>
        <a:lstStyle/>
        <a:p>
          <a:r>
            <a:rPr lang="en-US" sz="2100" dirty="0"/>
            <a:t>Rotary Peace Centers and Peace Fellows</a:t>
          </a:r>
        </a:p>
      </dgm:t>
    </dgm:pt>
    <dgm:pt modelId="{33A11577-B6D8-4CD6-A701-C0C65D33453B}" type="parTrans" cxnId="{6A0A32F7-1393-477B-9769-416D05A58349}">
      <dgm:prSet/>
      <dgm:spPr/>
      <dgm:t>
        <a:bodyPr/>
        <a:lstStyle/>
        <a:p>
          <a:endParaRPr lang="en-US"/>
        </a:p>
      </dgm:t>
    </dgm:pt>
    <dgm:pt modelId="{9A34057F-319B-4E75-82AD-83E3049736E2}" type="sibTrans" cxnId="{6A0A32F7-1393-477B-9769-416D05A58349}">
      <dgm:prSet/>
      <dgm:spPr/>
      <dgm:t>
        <a:bodyPr/>
        <a:lstStyle/>
        <a:p>
          <a:endParaRPr lang="en-US"/>
        </a:p>
      </dgm:t>
    </dgm:pt>
    <dgm:pt modelId="{69DD8067-A870-467E-A1CA-CB372830AE52}">
      <dgm:prSet custT="1"/>
      <dgm:spPr/>
      <dgm:t>
        <a:bodyPr/>
        <a:lstStyle/>
        <a:p>
          <a:r>
            <a:rPr lang="en-US" sz="2800" b="1" i="0"/>
            <a:t>1942</a:t>
          </a:r>
          <a:endParaRPr lang="en-US" sz="2800" b="1"/>
        </a:p>
      </dgm:t>
    </dgm:pt>
    <dgm:pt modelId="{EB91B479-6B7A-4C97-ACF8-98B5E4767A9C}" type="parTrans" cxnId="{2AD72631-200A-48AC-AAA9-EDE89F3529CA}">
      <dgm:prSet/>
      <dgm:spPr/>
      <dgm:t>
        <a:bodyPr/>
        <a:lstStyle/>
        <a:p>
          <a:endParaRPr lang="en-CA"/>
        </a:p>
      </dgm:t>
    </dgm:pt>
    <dgm:pt modelId="{F5757D90-DA7F-4FEE-B032-2F39EEA5C8C1}" type="sibTrans" cxnId="{2AD72631-200A-48AC-AAA9-EDE89F3529CA}">
      <dgm:prSet/>
      <dgm:spPr/>
      <dgm:t>
        <a:bodyPr/>
        <a:lstStyle/>
        <a:p>
          <a:endParaRPr lang="en-CA"/>
        </a:p>
      </dgm:t>
    </dgm:pt>
    <dgm:pt modelId="{872252FF-66D2-4A98-BA70-6E4DD04D438D}">
      <dgm:prSet custT="1"/>
      <dgm:spPr/>
      <dgm:t>
        <a:bodyPr/>
        <a:lstStyle/>
        <a:p>
          <a:r>
            <a:rPr lang="en-US" sz="2800" b="1"/>
            <a:t>2017</a:t>
          </a:r>
        </a:p>
      </dgm:t>
    </dgm:pt>
    <dgm:pt modelId="{1BE8CC50-2A6C-4B38-9492-CD1AB7491BA8}" type="parTrans" cxnId="{C2E041AF-E001-4348-ABFF-65E7400A295B}">
      <dgm:prSet/>
      <dgm:spPr/>
      <dgm:t>
        <a:bodyPr/>
        <a:lstStyle/>
        <a:p>
          <a:endParaRPr lang="en-CA"/>
        </a:p>
      </dgm:t>
    </dgm:pt>
    <dgm:pt modelId="{B27A2563-8B7A-45AE-AC8B-FB0426E7B23D}" type="sibTrans" cxnId="{C2E041AF-E001-4348-ABFF-65E7400A295B}">
      <dgm:prSet/>
      <dgm:spPr/>
      <dgm:t>
        <a:bodyPr/>
        <a:lstStyle/>
        <a:p>
          <a:endParaRPr lang="en-CA"/>
        </a:p>
      </dgm:t>
    </dgm:pt>
    <dgm:pt modelId="{E4459E63-1248-432C-8522-4D38A1F536FF}">
      <dgm:prSet custT="1"/>
      <dgm:spPr/>
      <dgm:t>
        <a:bodyPr/>
        <a:lstStyle/>
        <a:p>
          <a:r>
            <a:rPr lang="en-US" sz="2800" b="1"/>
            <a:t>2020</a:t>
          </a:r>
        </a:p>
      </dgm:t>
    </dgm:pt>
    <dgm:pt modelId="{522D8642-2753-4F09-BD6E-A1963AFAF7C5}" type="parTrans" cxnId="{AD4AD181-A3E8-4BD3-9430-E6DB4ECFB211}">
      <dgm:prSet/>
      <dgm:spPr/>
      <dgm:t>
        <a:bodyPr/>
        <a:lstStyle/>
        <a:p>
          <a:endParaRPr lang="en-CA"/>
        </a:p>
      </dgm:t>
    </dgm:pt>
    <dgm:pt modelId="{9A1DA180-D6A9-4FCD-B5DF-DABE32EFE428}" type="sibTrans" cxnId="{AD4AD181-A3E8-4BD3-9430-E6DB4ECFB211}">
      <dgm:prSet/>
      <dgm:spPr/>
      <dgm:t>
        <a:bodyPr/>
        <a:lstStyle/>
        <a:p>
          <a:endParaRPr lang="en-CA"/>
        </a:p>
      </dgm:t>
    </dgm:pt>
    <dgm:pt modelId="{22BAB96D-8602-46D7-87AC-391AEFA8FA80}">
      <dgm:prSet custT="1"/>
      <dgm:spPr/>
      <dgm:t>
        <a:bodyPr/>
        <a:lstStyle/>
        <a:p>
          <a:r>
            <a:rPr lang="en-US" sz="2100" b="0" i="0"/>
            <a:t>UNESCO conference organized in London by Rotary Clubs of 21 countries. </a:t>
          </a:r>
          <a:endParaRPr lang="en-US" sz="2100"/>
        </a:p>
      </dgm:t>
    </dgm:pt>
    <dgm:pt modelId="{2F48A3E1-AC6C-4ABE-B952-B25A46A2C42F}" type="parTrans" cxnId="{54B581A3-F4CF-405E-B965-A996C44385B3}">
      <dgm:prSet/>
      <dgm:spPr/>
      <dgm:t>
        <a:bodyPr/>
        <a:lstStyle/>
        <a:p>
          <a:endParaRPr lang="en-CA"/>
        </a:p>
      </dgm:t>
    </dgm:pt>
    <dgm:pt modelId="{1B088619-DC54-4C89-91C6-0A1EF963ECF4}" type="sibTrans" cxnId="{54B581A3-F4CF-405E-B965-A996C44385B3}">
      <dgm:prSet/>
      <dgm:spPr/>
      <dgm:t>
        <a:bodyPr/>
        <a:lstStyle/>
        <a:p>
          <a:endParaRPr lang="en-CA"/>
        </a:p>
      </dgm:t>
    </dgm:pt>
    <dgm:pt modelId="{0C62DE8F-75AB-4027-91DC-2E8B61E80C71}">
      <dgm:prSet custT="1"/>
      <dgm:spPr/>
      <dgm:t>
        <a:bodyPr/>
        <a:lstStyle/>
        <a:p>
          <a:r>
            <a:rPr lang="en-US" sz="2100"/>
            <a:t>Partnership – Institute for Economics &amp; Peace</a:t>
          </a:r>
        </a:p>
      </dgm:t>
    </dgm:pt>
    <dgm:pt modelId="{F20AC380-46DB-4606-8A7E-3E8C3D2E8082}" type="parTrans" cxnId="{B6384ED2-FC25-4D96-B335-D2D167479DCC}">
      <dgm:prSet/>
      <dgm:spPr/>
      <dgm:t>
        <a:bodyPr/>
        <a:lstStyle/>
        <a:p>
          <a:endParaRPr lang="en-CA"/>
        </a:p>
      </dgm:t>
    </dgm:pt>
    <dgm:pt modelId="{43CE65ED-DC95-45AE-8F07-E747BCB77481}" type="sibTrans" cxnId="{B6384ED2-FC25-4D96-B335-D2D167479DCC}">
      <dgm:prSet/>
      <dgm:spPr/>
      <dgm:t>
        <a:bodyPr/>
        <a:lstStyle/>
        <a:p>
          <a:endParaRPr lang="en-CA"/>
        </a:p>
      </dgm:t>
    </dgm:pt>
    <dgm:pt modelId="{C92C8533-1FC2-452D-B89B-1CD3707771B3}">
      <dgm:prSet custT="1"/>
      <dgm:spPr/>
      <dgm:t>
        <a:bodyPr/>
        <a:lstStyle/>
        <a:p>
          <a:r>
            <a:rPr lang="en-US" sz="2100" dirty="0"/>
            <a:t>Positive Peace Activators</a:t>
          </a:r>
        </a:p>
      </dgm:t>
    </dgm:pt>
    <dgm:pt modelId="{D2F862F0-4C6F-458E-90F2-769C30F04F4E}" type="parTrans" cxnId="{7CD19217-0AFF-4719-A081-06E6EE51D809}">
      <dgm:prSet/>
      <dgm:spPr/>
      <dgm:t>
        <a:bodyPr/>
        <a:lstStyle/>
        <a:p>
          <a:endParaRPr lang="en-CA"/>
        </a:p>
      </dgm:t>
    </dgm:pt>
    <dgm:pt modelId="{F01F075C-A830-4D27-B0EB-6D2659B6512A}" type="sibTrans" cxnId="{7CD19217-0AFF-4719-A081-06E6EE51D809}">
      <dgm:prSet/>
      <dgm:spPr/>
      <dgm:t>
        <a:bodyPr/>
        <a:lstStyle/>
        <a:p>
          <a:endParaRPr lang="en-CA"/>
        </a:p>
      </dgm:t>
    </dgm:pt>
    <dgm:pt modelId="{FD09ADBF-1066-4F45-B5F1-35342ED22F49}" type="pres">
      <dgm:prSet presAssocID="{B4E1334F-C914-45B4-9DF4-C70684D3CF13}" presName="Name0" presStyleCnt="0">
        <dgm:presLayoutVars>
          <dgm:dir/>
          <dgm:animLvl val="lvl"/>
          <dgm:resizeHandles val="exact"/>
        </dgm:presLayoutVars>
      </dgm:prSet>
      <dgm:spPr/>
      <dgm:t>
        <a:bodyPr/>
        <a:lstStyle/>
        <a:p>
          <a:endParaRPr lang="en-US"/>
        </a:p>
      </dgm:t>
    </dgm:pt>
    <dgm:pt modelId="{547E50FD-E428-4D19-8249-0C851C95AB62}" type="pres">
      <dgm:prSet presAssocID="{1DC46A02-CAE5-4B87-A18C-366C62A8BCD1}" presName="linNode" presStyleCnt="0"/>
      <dgm:spPr/>
    </dgm:pt>
    <dgm:pt modelId="{016A1474-8390-4DCF-BE19-5A5C90A3B91E}" type="pres">
      <dgm:prSet presAssocID="{1DC46A02-CAE5-4B87-A18C-366C62A8BCD1}" presName="parentText" presStyleLbl="node1" presStyleIdx="0" presStyleCnt="6" custScaleX="65523">
        <dgm:presLayoutVars>
          <dgm:chMax val="1"/>
          <dgm:bulletEnabled val="1"/>
        </dgm:presLayoutVars>
      </dgm:prSet>
      <dgm:spPr/>
      <dgm:t>
        <a:bodyPr/>
        <a:lstStyle/>
        <a:p>
          <a:endParaRPr lang="en-US"/>
        </a:p>
      </dgm:t>
    </dgm:pt>
    <dgm:pt modelId="{16EE660E-A221-47F4-8E3E-DA5B179C54D6}" type="pres">
      <dgm:prSet presAssocID="{1DC46A02-CAE5-4B87-A18C-366C62A8BCD1}" presName="descendantText" presStyleLbl="alignAccFollowNode1" presStyleIdx="0" presStyleCnt="6">
        <dgm:presLayoutVars>
          <dgm:bulletEnabled val="1"/>
        </dgm:presLayoutVars>
      </dgm:prSet>
      <dgm:spPr/>
      <dgm:t>
        <a:bodyPr/>
        <a:lstStyle/>
        <a:p>
          <a:endParaRPr lang="en-US"/>
        </a:p>
      </dgm:t>
    </dgm:pt>
    <dgm:pt modelId="{B67A78C4-7FE8-4562-A77B-EE8EE920881D}" type="pres">
      <dgm:prSet presAssocID="{67EAC6B6-9287-430A-A4B7-0C6066159905}" presName="sp" presStyleCnt="0"/>
      <dgm:spPr/>
    </dgm:pt>
    <dgm:pt modelId="{CBC73D95-66EB-4A70-A029-AE8D6F8EA81F}" type="pres">
      <dgm:prSet presAssocID="{69DD8067-A870-467E-A1CA-CB372830AE52}" presName="linNode" presStyleCnt="0"/>
      <dgm:spPr/>
    </dgm:pt>
    <dgm:pt modelId="{731E183E-7105-4479-957B-78E139D42448}" type="pres">
      <dgm:prSet presAssocID="{69DD8067-A870-467E-A1CA-CB372830AE52}" presName="parentText" presStyleLbl="node1" presStyleIdx="1" presStyleCnt="6" custScaleX="65523">
        <dgm:presLayoutVars>
          <dgm:chMax val="1"/>
          <dgm:bulletEnabled val="1"/>
        </dgm:presLayoutVars>
      </dgm:prSet>
      <dgm:spPr/>
      <dgm:t>
        <a:bodyPr/>
        <a:lstStyle/>
        <a:p>
          <a:endParaRPr lang="en-US"/>
        </a:p>
      </dgm:t>
    </dgm:pt>
    <dgm:pt modelId="{BDB491DE-7F16-45E2-8FD7-B4EF52325FBF}" type="pres">
      <dgm:prSet presAssocID="{69DD8067-A870-467E-A1CA-CB372830AE52}" presName="descendantText" presStyleLbl="alignAccFollowNode1" presStyleIdx="1" presStyleCnt="6">
        <dgm:presLayoutVars>
          <dgm:bulletEnabled val="1"/>
        </dgm:presLayoutVars>
      </dgm:prSet>
      <dgm:spPr/>
      <dgm:t>
        <a:bodyPr/>
        <a:lstStyle/>
        <a:p>
          <a:endParaRPr lang="en-US"/>
        </a:p>
      </dgm:t>
    </dgm:pt>
    <dgm:pt modelId="{BD8DB9CA-776E-404A-B980-BAA68A2304F2}" type="pres">
      <dgm:prSet presAssocID="{F5757D90-DA7F-4FEE-B032-2F39EEA5C8C1}" presName="sp" presStyleCnt="0"/>
      <dgm:spPr/>
    </dgm:pt>
    <dgm:pt modelId="{C572759D-5728-4764-9D9E-875A8BDA78FF}" type="pres">
      <dgm:prSet presAssocID="{D0DE2EE0-51A0-4C9D-AD7C-7673E2A205D7}" presName="linNode" presStyleCnt="0"/>
      <dgm:spPr/>
    </dgm:pt>
    <dgm:pt modelId="{70E14CFA-2F28-4DAF-A75B-561F78D59E5C}" type="pres">
      <dgm:prSet presAssocID="{D0DE2EE0-51A0-4C9D-AD7C-7673E2A205D7}" presName="parentText" presStyleLbl="node1" presStyleIdx="2" presStyleCnt="6" custScaleX="65523">
        <dgm:presLayoutVars>
          <dgm:chMax val="1"/>
          <dgm:bulletEnabled val="1"/>
        </dgm:presLayoutVars>
      </dgm:prSet>
      <dgm:spPr/>
      <dgm:t>
        <a:bodyPr/>
        <a:lstStyle/>
        <a:p>
          <a:endParaRPr lang="en-US"/>
        </a:p>
      </dgm:t>
    </dgm:pt>
    <dgm:pt modelId="{66FEEACA-357F-4846-9424-07295271180E}" type="pres">
      <dgm:prSet presAssocID="{D0DE2EE0-51A0-4C9D-AD7C-7673E2A205D7}" presName="descendantText" presStyleLbl="alignAccFollowNode1" presStyleIdx="2" presStyleCnt="6">
        <dgm:presLayoutVars>
          <dgm:bulletEnabled val="1"/>
        </dgm:presLayoutVars>
      </dgm:prSet>
      <dgm:spPr/>
      <dgm:t>
        <a:bodyPr/>
        <a:lstStyle/>
        <a:p>
          <a:endParaRPr lang="en-US"/>
        </a:p>
      </dgm:t>
    </dgm:pt>
    <dgm:pt modelId="{0A972F31-D90A-443E-A20B-EA8E94515960}" type="pres">
      <dgm:prSet presAssocID="{6AD456FD-D025-4BB6-9EA3-84E94ED02C1D}" presName="sp" presStyleCnt="0"/>
      <dgm:spPr/>
    </dgm:pt>
    <dgm:pt modelId="{FE9F1899-F516-4D9F-BAFA-DEF09C2AEC6F}" type="pres">
      <dgm:prSet presAssocID="{A0985E3B-0449-44FE-8065-A7DE32356940}" presName="linNode" presStyleCnt="0"/>
      <dgm:spPr/>
    </dgm:pt>
    <dgm:pt modelId="{9821762E-2B80-4D23-865D-AE03AB8532DD}" type="pres">
      <dgm:prSet presAssocID="{A0985E3B-0449-44FE-8065-A7DE32356940}" presName="parentText" presStyleLbl="node1" presStyleIdx="3" presStyleCnt="6" custScaleX="65523">
        <dgm:presLayoutVars>
          <dgm:chMax val="1"/>
          <dgm:bulletEnabled val="1"/>
        </dgm:presLayoutVars>
      </dgm:prSet>
      <dgm:spPr/>
      <dgm:t>
        <a:bodyPr/>
        <a:lstStyle/>
        <a:p>
          <a:endParaRPr lang="en-US"/>
        </a:p>
      </dgm:t>
    </dgm:pt>
    <dgm:pt modelId="{14E423A1-CD0E-45E4-AD8E-7B8ADA5214F3}" type="pres">
      <dgm:prSet presAssocID="{A0985E3B-0449-44FE-8065-A7DE32356940}" presName="descendantText" presStyleLbl="alignAccFollowNode1" presStyleIdx="3" presStyleCnt="6">
        <dgm:presLayoutVars>
          <dgm:bulletEnabled val="1"/>
        </dgm:presLayoutVars>
      </dgm:prSet>
      <dgm:spPr/>
      <dgm:t>
        <a:bodyPr/>
        <a:lstStyle/>
        <a:p>
          <a:endParaRPr lang="en-US"/>
        </a:p>
      </dgm:t>
    </dgm:pt>
    <dgm:pt modelId="{78ACB6D0-F007-4F0D-A6AF-1807B90CEDFB}" type="pres">
      <dgm:prSet presAssocID="{0C0BE889-A785-4F26-B9BB-2020ABA4D84B}" presName="sp" presStyleCnt="0"/>
      <dgm:spPr/>
    </dgm:pt>
    <dgm:pt modelId="{8EE137F9-66AE-45EF-A370-15543259AB16}" type="pres">
      <dgm:prSet presAssocID="{872252FF-66D2-4A98-BA70-6E4DD04D438D}" presName="linNode" presStyleCnt="0"/>
      <dgm:spPr/>
    </dgm:pt>
    <dgm:pt modelId="{7D28FA08-2625-4739-9746-C9E775EC1F8A}" type="pres">
      <dgm:prSet presAssocID="{872252FF-66D2-4A98-BA70-6E4DD04D438D}" presName="parentText" presStyleLbl="node1" presStyleIdx="4" presStyleCnt="6" custScaleX="65523">
        <dgm:presLayoutVars>
          <dgm:chMax val="1"/>
          <dgm:bulletEnabled val="1"/>
        </dgm:presLayoutVars>
      </dgm:prSet>
      <dgm:spPr/>
      <dgm:t>
        <a:bodyPr/>
        <a:lstStyle/>
        <a:p>
          <a:endParaRPr lang="en-US"/>
        </a:p>
      </dgm:t>
    </dgm:pt>
    <dgm:pt modelId="{E0D185B1-6F64-4EA5-A2AC-ED01563EC56C}" type="pres">
      <dgm:prSet presAssocID="{872252FF-66D2-4A98-BA70-6E4DD04D438D}" presName="descendantText" presStyleLbl="alignAccFollowNode1" presStyleIdx="4" presStyleCnt="6">
        <dgm:presLayoutVars>
          <dgm:bulletEnabled val="1"/>
        </dgm:presLayoutVars>
      </dgm:prSet>
      <dgm:spPr/>
      <dgm:t>
        <a:bodyPr/>
        <a:lstStyle/>
        <a:p>
          <a:endParaRPr lang="en-US"/>
        </a:p>
      </dgm:t>
    </dgm:pt>
    <dgm:pt modelId="{3CE2B419-4352-482F-8F68-0BDF13607671}" type="pres">
      <dgm:prSet presAssocID="{B27A2563-8B7A-45AE-AC8B-FB0426E7B23D}" presName="sp" presStyleCnt="0"/>
      <dgm:spPr/>
    </dgm:pt>
    <dgm:pt modelId="{F85CE554-1203-4336-BB96-7B46D666390D}" type="pres">
      <dgm:prSet presAssocID="{E4459E63-1248-432C-8522-4D38A1F536FF}" presName="linNode" presStyleCnt="0"/>
      <dgm:spPr/>
    </dgm:pt>
    <dgm:pt modelId="{60AE9BB3-63A2-40C2-9759-44B8D16A0684}" type="pres">
      <dgm:prSet presAssocID="{E4459E63-1248-432C-8522-4D38A1F536FF}" presName="parentText" presStyleLbl="node1" presStyleIdx="5" presStyleCnt="6" custScaleX="65523">
        <dgm:presLayoutVars>
          <dgm:chMax val="1"/>
          <dgm:bulletEnabled val="1"/>
        </dgm:presLayoutVars>
      </dgm:prSet>
      <dgm:spPr/>
      <dgm:t>
        <a:bodyPr/>
        <a:lstStyle/>
        <a:p>
          <a:endParaRPr lang="en-US"/>
        </a:p>
      </dgm:t>
    </dgm:pt>
    <dgm:pt modelId="{5BB8A410-7990-4C91-BBF4-A19F1DC341EC}" type="pres">
      <dgm:prSet presAssocID="{E4459E63-1248-432C-8522-4D38A1F536FF}" presName="descendantText" presStyleLbl="alignAccFollowNode1" presStyleIdx="5" presStyleCnt="6" custLinFactNeighborX="729" custLinFactNeighborY="-1112">
        <dgm:presLayoutVars>
          <dgm:bulletEnabled val="1"/>
        </dgm:presLayoutVars>
      </dgm:prSet>
      <dgm:spPr/>
      <dgm:t>
        <a:bodyPr/>
        <a:lstStyle/>
        <a:p>
          <a:endParaRPr lang="en-US"/>
        </a:p>
      </dgm:t>
    </dgm:pt>
  </dgm:ptLst>
  <dgm:cxnLst>
    <dgm:cxn modelId="{C2E041AF-E001-4348-ABFF-65E7400A295B}" srcId="{B4E1334F-C914-45B4-9DF4-C70684D3CF13}" destId="{872252FF-66D2-4A98-BA70-6E4DD04D438D}" srcOrd="4" destOrd="0" parTransId="{1BE8CC50-2A6C-4B38-9492-CD1AB7491BA8}" sibTransId="{B27A2563-8B7A-45AE-AC8B-FB0426E7B23D}"/>
    <dgm:cxn modelId="{B6384ED2-FC25-4D96-B335-D2D167479DCC}" srcId="{872252FF-66D2-4A98-BA70-6E4DD04D438D}" destId="{0C62DE8F-75AB-4027-91DC-2E8B61E80C71}" srcOrd="0" destOrd="0" parTransId="{F20AC380-46DB-4606-8A7E-3E8C3D2E8082}" sibTransId="{43CE65ED-DC95-45AE-8F07-E747BCB77481}"/>
    <dgm:cxn modelId="{6A0A32F7-1393-477B-9769-416D05A58349}" srcId="{A0985E3B-0449-44FE-8065-A7DE32356940}" destId="{FC0D1651-21BC-4503-90C0-92E9327365DF}" srcOrd="0" destOrd="0" parTransId="{33A11577-B6D8-4CD6-A701-C0C65D33453B}" sibTransId="{9A34057F-319B-4E75-82AD-83E3049736E2}"/>
    <dgm:cxn modelId="{809278D9-6B94-40A9-B5ED-054C848FF883}" srcId="{B4E1334F-C914-45B4-9DF4-C70684D3CF13}" destId="{A0985E3B-0449-44FE-8065-A7DE32356940}" srcOrd="3" destOrd="0" parTransId="{AFAC3DEB-1DF0-47CA-9D25-7E9100A2EFD7}" sibTransId="{0C0BE889-A785-4F26-B9BB-2020ABA4D84B}"/>
    <dgm:cxn modelId="{4C9ECBD9-AFCA-44E3-983A-BEB9A54306E2}" type="presOf" srcId="{A0985E3B-0449-44FE-8065-A7DE32356940}" destId="{9821762E-2B80-4D23-865D-AE03AB8532DD}" srcOrd="0" destOrd="0" presId="urn:microsoft.com/office/officeart/2005/8/layout/vList5"/>
    <dgm:cxn modelId="{9AACA3B3-A4B2-4941-83D6-BA94EE1C3F48}" type="presOf" srcId="{D0DE2EE0-51A0-4C9D-AD7C-7673E2A205D7}" destId="{70E14CFA-2F28-4DAF-A75B-561F78D59E5C}" srcOrd="0" destOrd="0" presId="urn:microsoft.com/office/officeart/2005/8/layout/vList5"/>
    <dgm:cxn modelId="{C8C93920-E5B0-4D7B-87EF-68A3480FD9FF}" type="presOf" srcId="{22BAB96D-8602-46D7-87AC-391AEFA8FA80}" destId="{BDB491DE-7F16-45E2-8FD7-B4EF52325FBF}" srcOrd="0" destOrd="0" presId="urn:microsoft.com/office/officeart/2005/8/layout/vList5"/>
    <dgm:cxn modelId="{309D3AB6-B95F-4942-AB13-03738AB68A0A}" type="presOf" srcId="{0C62DE8F-75AB-4027-91DC-2E8B61E80C71}" destId="{E0D185B1-6F64-4EA5-A2AC-ED01563EC56C}" srcOrd="0" destOrd="0" presId="urn:microsoft.com/office/officeart/2005/8/layout/vList5"/>
    <dgm:cxn modelId="{E791F61F-4E74-481A-8A8D-EE261048D809}" type="presOf" srcId="{C92C8533-1FC2-452D-B89B-1CD3707771B3}" destId="{5BB8A410-7990-4C91-BBF4-A19F1DC341EC}" srcOrd="0" destOrd="0" presId="urn:microsoft.com/office/officeart/2005/8/layout/vList5"/>
    <dgm:cxn modelId="{63AD173A-4949-4D0C-B376-AAFBBD9D4A11}" srcId="{D0DE2EE0-51A0-4C9D-AD7C-7673E2A205D7}" destId="{714F013D-6600-492C-BABB-C9714BF4E13F}" srcOrd="0" destOrd="0" parTransId="{18A0ED1E-E13D-468F-843F-7DD1F5BECA1A}" sibTransId="{7E186755-6F5D-459A-9D47-46F6D1C2C650}"/>
    <dgm:cxn modelId="{54B581A3-F4CF-405E-B965-A996C44385B3}" srcId="{69DD8067-A870-467E-A1CA-CB372830AE52}" destId="{22BAB96D-8602-46D7-87AC-391AEFA8FA80}" srcOrd="0" destOrd="0" parTransId="{2F48A3E1-AC6C-4ABE-B952-B25A46A2C42F}" sibTransId="{1B088619-DC54-4C89-91C6-0A1EF963ECF4}"/>
    <dgm:cxn modelId="{0AE6B7F1-0D23-49A0-BFA8-B785983E25CE}" srcId="{1DC46A02-CAE5-4B87-A18C-366C62A8BCD1}" destId="{6D18519E-1222-41A5-AA65-3FD0F846E126}" srcOrd="0" destOrd="0" parTransId="{A509A325-1E3C-44F6-A7BF-0DAA2BE30C91}" sibTransId="{CC0149D5-60B2-4899-A280-A950B34E6673}"/>
    <dgm:cxn modelId="{AD4AD181-A3E8-4BD3-9430-E6DB4ECFB211}" srcId="{B4E1334F-C914-45B4-9DF4-C70684D3CF13}" destId="{E4459E63-1248-432C-8522-4D38A1F536FF}" srcOrd="5" destOrd="0" parTransId="{522D8642-2753-4F09-BD6E-A1963AFAF7C5}" sibTransId="{9A1DA180-D6A9-4FCD-B5DF-DABE32EFE428}"/>
    <dgm:cxn modelId="{972522E7-8A9B-43AD-8682-B4558F5DB655}" srcId="{B4E1334F-C914-45B4-9DF4-C70684D3CF13}" destId="{1DC46A02-CAE5-4B87-A18C-366C62A8BCD1}" srcOrd="0" destOrd="0" parTransId="{A767F301-07D9-490B-8F4A-ADF0056EA1ED}" sibTransId="{67EAC6B6-9287-430A-A4B7-0C6066159905}"/>
    <dgm:cxn modelId="{92A0F5B1-A8E4-442D-95C5-A0ABABF0A58A}" srcId="{B4E1334F-C914-45B4-9DF4-C70684D3CF13}" destId="{D0DE2EE0-51A0-4C9D-AD7C-7673E2A205D7}" srcOrd="2" destOrd="0" parTransId="{85B6CD3B-038B-4F24-A7BA-DF692E542F61}" sibTransId="{6AD456FD-D025-4BB6-9EA3-84E94ED02C1D}"/>
    <dgm:cxn modelId="{7CD19217-0AFF-4719-A081-06E6EE51D809}" srcId="{E4459E63-1248-432C-8522-4D38A1F536FF}" destId="{C92C8533-1FC2-452D-B89B-1CD3707771B3}" srcOrd="0" destOrd="0" parTransId="{D2F862F0-4C6F-458E-90F2-769C30F04F4E}" sibTransId="{F01F075C-A830-4D27-B0EB-6D2659B6512A}"/>
    <dgm:cxn modelId="{4ABA2002-5443-4146-90B8-887D8AE555A0}" type="presOf" srcId="{6D18519E-1222-41A5-AA65-3FD0F846E126}" destId="{16EE660E-A221-47F4-8E3E-DA5B179C54D6}" srcOrd="0" destOrd="0" presId="urn:microsoft.com/office/officeart/2005/8/layout/vList5"/>
    <dgm:cxn modelId="{3BE65FFA-460B-48F4-876A-CBCFA5AEA153}" type="presOf" srcId="{E4459E63-1248-432C-8522-4D38A1F536FF}" destId="{60AE9BB3-63A2-40C2-9759-44B8D16A0684}" srcOrd="0" destOrd="0" presId="urn:microsoft.com/office/officeart/2005/8/layout/vList5"/>
    <dgm:cxn modelId="{B7885018-ABDB-4A80-A342-9D607FA7E715}" type="presOf" srcId="{B4E1334F-C914-45B4-9DF4-C70684D3CF13}" destId="{FD09ADBF-1066-4F45-B5F1-35342ED22F49}" srcOrd="0" destOrd="0" presId="urn:microsoft.com/office/officeart/2005/8/layout/vList5"/>
    <dgm:cxn modelId="{DB943923-D40B-4F0A-8B17-7309509FB405}" type="presOf" srcId="{1DC46A02-CAE5-4B87-A18C-366C62A8BCD1}" destId="{016A1474-8390-4DCF-BE19-5A5C90A3B91E}" srcOrd="0" destOrd="0" presId="urn:microsoft.com/office/officeart/2005/8/layout/vList5"/>
    <dgm:cxn modelId="{DC3C24E2-91D3-4517-BDC5-946EDEB4DBCD}" type="presOf" srcId="{FC0D1651-21BC-4503-90C0-92E9327365DF}" destId="{14E423A1-CD0E-45E4-AD8E-7B8ADA5214F3}" srcOrd="0" destOrd="0" presId="urn:microsoft.com/office/officeart/2005/8/layout/vList5"/>
    <dgm:cxn modelId="{2AD72631-200A-48AC-AAA9-EDE89F3529CA}" srcId="{B4E1334F-C914-45B4-9DF4-C70684D3CF13}" destId="{69DD8067-A870-467E-A1CA-CB372830AE52}" srcOrd="1" destOrd="0" parTransId="{EB91B479-6B7A-4C97-ACF8-98B5E4767A9C}" sibTransId="{F5757D90-DA7F-4FEE-B032-2F39EEA5C8C1}"/>
    <dgm:cxn modelId="{10B05A3C-9C4D-40E2-B007-B577F8A58DE4}" type="presOf" srcId="{714F013D-6600-492C-BABB-C9714BF4E13F}" destId="{66FEEACA-357F-4846-9424-07295271180E}" srcOrd="0" destOrd="0" presId="urn:microsoft.com/office/officeart/2005/8/layout/vList5"/>
    <dgm:cxn modelId="{0D379F2E-47D5-4B7F-8FAF-9857BCF9C019}" type="presOf" srcId="{872252FF-66D2-4A98-BA70-6E4DD04D438D}" destId="{7D28FA08-2625-4739-9746-C9E775EC1F8A}" srcOrd="0" destOrd="0" presId="urn:microsoft.com/office/officeart/2005/8/layout/vList5"/>
    <dgm:cxn modelId="{533436F1-7FA3-4A75-83AE-7925A12E05F0}" type="presOf" srcId="{69DD8067-A870-467E-A1CA-CB372830AE52}" destId="{731E183E-7105-4479-957B-78E139D42448}" srcOrd="0" destOrd="0" presId="urn:microsoft.com/office/officeart/2005/8/layout/vList5"/>
    <dgm:cxn modelId="{EEC2386E-B28A-4AFF-9262-094661C82382}" type="presParOf" srcId="{FD09ADBF-1066-4F45-B5F1-35342ED22F49}" destId="{547E50FD-E428-4D19-8249-0C851C95AB62}" srcOrd="0" destOrd="0" presId="urn:microsoft.com/office/officeart/2005/8/layout/vList5"/>
    <dgm:cxn modelId="{B2EE86EE-AA9C-42BD-89C9-8D7EA6638AD3}" type="presParOf" srcId="{547E50FD-E428-4D19-8249-0C851C95AB62}" destId="{016A1474-8390-4DCF-BE19-5A5C90A3B91E}" srcOrd="0" destOrd="0" presId="urn:microsoft.com/office/officeart/2005/8/layout/vList5"/>
    <dgm:cxn modelId="{8F8ABCD2-A19B-4A87-9B6E-FF0F24A74FD0}" type="presParOf" srcId="{547E50FD-E428-4D19-8249-0C851C95AB62}" destId="{16EE660E-A221-47F4-8E3E-DA5B179C54D6}" srcOrd="1" destOrd="0" presId="urn:microsoft.com/office/officeart/2005/8/layout/vList5"/>
    <dgm:cxn modelId="{D8611AFE-5E66-4400-84EC-F38F1C75BC2E}" type="presParOf" srcId="{FD09ADBF-1066-4F45-B5F1-35342ED22F49}" destId="{B67A78C4-7FE8-4562-A77B-EE8EE920881D}" srcOrd="1" destOrd="0" presId="urn:microsoft.com/office/officeart/2005/8/layout/vList5"/>
    <dgm:cxn modelId="{318560EE-7F5B-49B1-855D-D2397242AA86}" type="presParOf" srcId="{FD09ADBF-1066-4F45-B5F1-35342ED22F49}" destId="{CBC73D95-66EB-4A70-A029-AE8D6F8EA81F}" srcOrd="2" destOrd="0" presId="urn:microsoft.com/office/officeart/2005/8/layout/vList5"/>
    <dgm:cxn modelId="{EC0224C3-47F9-4BD8-BAE0-EE95A8187387}" type="presParOf" srcId="{CBC73D95-66EB-4A70-A029-AE8D6F8EA81F}" destId="{731E183E-7105-4479-957B-78E139D42448}" srcOrd="0" destOrd="0" presId="urn:microsoft.com/office/officeart/2005/8/layout/vList5"/>
    <dgm:cxn modelId="{F3E532BD-7ADF-4326-B230-646EAA4B422E}" type="presParOf" srcId="{CBC73D95-66EB-4A70-A029-AE8D6F8EA81F}" destId="{BDB491DE-7F16-45E2-8FD7-B4EF52325FBF}" srcOrd="1" destOrd="0" presId="urn:microsoft.com/office/officeart/2005/8/layout/vList5"/>
    <dgm:cxn modelId="{711E163B-56DE-4A1B-A98A-D75C66374AFC}" type="presParOf" srcId="{FD09ADBF-1066-4F45-B5F1-35342ED22F49}" destId="{BD8DB9CA-776E-404A-B980-BAA68A2304F2}" srcOrd="3" destOrd="0" presId="urn:microsoft.com/office/officeart/2005/8/layout/vList5"/>
    <dgm:cxn modelId="{C5CC07B5-A82A-4C7B-8E66-A1BF821E2374}" type="presParOf" srcId="{FD09ADBF-1066-4F45-B5F1-35342ED22F49}" destId="{C572759D-5728-4764-9D9E-875A8BDA78FF}" srcOrd="4" destOrd="0" presId="urn:microsoft.com/office/officeart/2005/8/layout/vList5"/>
    <dgm:cxn modelId="{6F540207-72F3-4802-93E2-F1BDE04A1B9E}" type="presParOf" srcId="{C572759D-5728-4764-9D9E-875A8BDA78FF}" destId="{70E14CFA-2F28-4DAF-A75B-561F78D59E5C}" srcOrd="0" destOrd="0" presId="urn:microsoft.com/office/officeart/2005/8/layout/vList5"/>
    <dgm:cxn modelId="{58DF0354-246B-4FC4-A770-6DDE9DFBB44A}" type="presParOf" srcId="{C572759D-5728-4764-9D9E-875A8BDA78FF}" destId="{66FEEACA-357F-4846-9424-07295271180E}" srcOrd="1" destOrd="0" presId="urn:microsoft.com/office/officeart/2005/8/layout/vList5"/>
    <dgm:cxn modelId="{5294C880-2A35-438D-83E2-6DD2EABB5A7A}" type="presParOf" srcId="{FD09ADBF-1066-4F45-B5F1-35342ED22F49}" destId="{0A972F31-D90A-443E-A20B-EA8E94515960}" srcOrd="5" destOrd="0" presId="urn:microsoft.com/office/officeart/2005/8/layout/vList5"/>
    <dgm:cxn modelId="{D29C7AE9-6C58-4C48-8C4D-78E1DE22E7CF}" type="presParOf" srcId="{FD09ADBF-1066-4F45-B5F1-35342ED22F49}" destId="{FE9F1899-F516-4D9F-BAFA-DEF09C2AEC6F}" srcOrd="6" destOrd="0" presId="urn:microsoft.com/office/officeart/2005/8/layout/vList5"/>
    <dgm:cxn modelId="{C59E4A5B-7732-4CA4-817C-3D0D0526F76E}" type="presParOf" srcId="{FE9F1899-F516-4D9F-BAFA-DEF09C2AEC6F}" destId="{9821762E-2B80-4D23-865D-AE03AB8532DD}" srcOrd="0" destOrd="0" presId="urn:microsoft.com/office/officeart/2005/8/layout/vList5"/>
    <dgm:cxn modelId="{4579D288-7AAC-492C-BB26-9346D90AD3B6}" type="presParOf" srcId="{FE9F1899-F516-4D9F-BAFA-DEF09C2AEC6F}" destId="{14E423A1-CD0E-45E4-AD8E-7B8ADA5214F3}" srcOrd="1" destOrd="0" presId="urn:microsoft.com/office/officeart/2005/8/layout/vList5"/>
    <dgm:cxn modelId="{9491C0A0-65D2-4FB5-BB6A-B4C46F72DBAD}" type="presParOf" srcId="{FD09ADBF-1066-4F45-B5F1-35342ED22F49}" destId="{78ACB6D0-F007-4F0D-A6AF-1807B90CEDFB}" srcOrd="7" destOrd="0" presId="urn:microsoft.com/office/officeart/2005/8/layout/vList5"/>
    <dgm:cxn modelId="{A929F26E-C3D6-4C3E-B5A2-9EA41B2EF49E}" type="presParOf" srcId="{FD09ADBF-1066-4F45-B5F1-35342ED22F49}" destId="{8EE137F9-66AE-45EF-A370-15543259AB16}" srcOrd="8" destOrd="0" presId="urn:microsoft.com/office/officeart/2005/8/layout/vList5"/>
    <dgm:cxn modelId="{AB5E3B8C-B8A9-4E2D-894D-7ED557B21426}" type="presParOf" srcId="{8EE137F9-66AE-45EF-A370-15543259AB16}" destId="{7D28FA08-2625-4739-9746-C9E775EC1F8A}" srcOrd="0" destOrd="0" presId="urn:microsoft.com/office/officeart/2005/8/layout/vList5"/>
    <dgm:cxn modelId="{848E5812-A89F-48E1-B818-4BE8DA22A646}" type="presParOf" srcId="{8EE137F9-66AE-45EF-A370-15543259AB16}" destId="{E0D185B1-6F64-4EA5-A2AC-ED01563EC56C}" srcOrd="1" destOrd="0" presId="urn:microsoft.com/office/officeart/2005/8/layout/vList5"/>
    <dgm:cxn modelId="{D87BB5E4-90B1-4E98-969C-593C5CB8208A}" type="presParOf" srcId="{FD09ADBF-1066-4F45-B5F1-35342ED22F49}" destId="{3CE2B419-4352-482F-8F68-0BDF13607671}" srcOrd="9" destOrd="0" presId="urn:microsoft.com/office/officeart/2005/8/layout/vList5"/>
    <dgm:cxn modelId="{7DF2EECD-4424-4578-880E-C225290217FC}" type="presParOf" srcId="{FD09ADBF-1066-4F45-B5F1-35342ED22F49}" destId="{F85CE554-1203-4336-BB96-7B46D666390D}" srcOrd="10" destOrd="0" presId="urn:microsoft.com/office/officeart/2005/8/layout/vList5"/>
    <dgm:cxn modelId="{F30A8B52-0751-4E1A-BA47-A91564C4FE50}" type="presParOf" srcId="{F85CE554-1203-4336-BB96-7B46D666390D}" destId="{60AE9BB3-63A2-40C2-9759-44B8D16A0684}" srcOrd="0" destOrd="0" presId="urn:microsoft.com/office/officeart/2005/8/layout/vList5"/>
    <dgm:cxn modelId="{ED362ED8-4114-4BC6-B1AF-2A641FBA0346}" type="presParOf" srcId="{F85CE554-1203-4336-BB96-7B46D666390D}" destId="{5BB8A410-7990-4C91-BBF4-A19F1DC341E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310C8-D1C4-3E41-9448-A4AE2678D9CC}" type="datetimeFigureOut">
              <a:rPr lang="en-US" smtClean="0"/>
              <a:t>11/29/2020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5D0FC-BA5B-534E-95D4-7168BFDD31F6}" type="slidenum">
              <a:rPr lang="en-US" smtClean="0"/>
              <a:t>‹#›</a:t>
            </a:fld>
            <a:endParaRPr lang="en-US" dirty="0"/>
          </a:p>
        </p:txBody>
      </p:sp>
    </p:spTree>
    <p:extLst>
      <p:ext uri="{BB962C8B-B14F-4D97-AF65-F5344CB8AC3E}">
        <p14:creationId xmlns:p14="http://schemas.microsoft.com/office/powerpoint/2010/main" val="389860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Partnership.</a:t>
            </a:r>
          </a:p>
        </p:txBody>
      </p:sp>
      <p:sp>
        <p:nvSpPr>
          <p:cNvPr id="4" name="Slide Number Placeholder 3"/>
          <p:cNvSpPr>
            <a:spLocks noGrp="1"/>
          </p:cNvSpPr>
          <p:nvPr>
            <p:ph type="sldNum" sz="quarter" idx="10"/>
          </p:nvPr>
        </p:nvSpPr>
        <p:spPr/>
        <p:txBody>
          <a:bodyPr/>
          <a:lstStyle/>
          <a:p>
            <a:fld id="{F835D0FC-BA5B-534E-95D4-7168BFDD31F6}" type="slidenum">
              <a:rPr lang="en-US" smtClean="0"/>
              <a:t>1</a:t>
            </a:fld>
            <a:endParaRPr lang="en-US" dirty="0"/>
          </a:p>
        </p:txBody>
      </p:sp>
    </p:spTree>
    <p:extLst>
      <p:ext uri="{BB962C8B-B14F-4D97-AF65-F5344CB8AC3E}">
        <p14:creationId xmlns:p14="http://schemas.microsoft.com/office/powerpoint/2010/main" val="109775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Poll#1:  Do you understand Positive Peace?  Single Choice – a) I forgot anything I ever knew about it.  b) I know enough to be dangerous.</a:t>
            </a:r>
          </a:p>
        </p:txBody>
      </p:sp>
      <p:sp>
        <p:nvSpPr>
          <p:cNvPr id="4" name="Slide Number Placeholder 3"/>
          <p:cNvSpPr>
            <a:spLocks noGrp="1"/>
          </p:cNvSpPr>
          <p:nvPr>
            <p:ph type="sldNum" sz="quarter" idx="5"/>
          </p:nvPr>
        </p:nvSpPr>
        <p:spPr/>
        <p:txBody>
          <a:bodyPr/>
          <a:lstStyle/>
          <a:p>
            <a:fld id="{F835D0FC-BA5B-534E-95D4-7168BFDD31F6}" type="slidenum">
              <a:rPr lang="en-US" smtClean="0"/>
              <a:t>2</a:t>
            </a:fld>
            <a:endParaRPr lang="en-US" dirty="0"/>
          </a:p>
        </p:txBody>
      </p:sp>
    </p:spTree>
    <p:extLst>
      <p:ext uri="{BB962C8B-B14F-4D97-AF65-F5344CB8AC3E}">
        <p14:creationId xmlns:p14="http://schemas.microsoft.com/office/powerpoint/2010/main" val="122131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Talk about negative peace  Example: South Sudan peace agreement</a:t>
            </a:r>
          </a:p>
          <a:p>
            <a:r>
              <a:rPr lang="en-GB" dirty="0"/>
              <a:t>Talk about positive peace  Example: education, job opportunities for all.</a:t>
            </a:r>
          </a:p>
        </p:txBody>
      </p:sp>
      <p:sp>
        <p:nvSpPr>
          <p:cNvPr id="4" name="Slide Number Placeholder 3"/>
          <p:cNvSpPr>
            <a:spLocks noGrp="1"/>
          </p:cNvSpPr>
          <p:nvPr>
            <p:ph type="sldNum" sz="quarter" idx="10"/>
          </p:nvPr>
        </p:nvSpPr>
        <p:spPr/>
        <p:txBody>
          <a:bodyPr/>
          <a:lstStyle/>
          <a:p>
            <a:fld id="{F835D0FC-BA5B-534E-95D4-7168BFDD31F6}" type="slidenum">
              <a:rPr lang="en-US" smtClean="0"/>
              <a:t>5</a:t>
            </a:fld>
            <a:endParaRPr lang="en-US" dirty="0"/>
          </a:p>
        </p:txBody>
      </p:sp>
    </p:spTree>
    <p:extLst>
      <p:ext uri="{BB962C8B-B14F-4D97-AF65-F5344CB8AC3E}">
        <p14:creationId xmlns:p14="http://schemas.microsoft.com/office/powerpoint/2010/main" val="142245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35D0FC-BA5B-534E-95D4-7168BFDD31F6}" type="slidenum">
              <a:rPr lang="en-US" smtClean="0"/>
              <a:t>6</a:t>
            </a:fld>
            <a:endParaRPr lang="en-US" dirty="0"/>
          </a:p>
        </p:txBody>
      </p:sp>
    </p:spTree>
    <p:extLst>
      <p:ext uri="{BB962C8B-B14F-4D97-AF65-F5344CB8AC3E}">
        <p14:creationId xmlns:p14="http://schemas.microsoft.com/office/powerpoint/2010/main" val="224437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87C90"/>
                </a:solidFill>
                <a:latin typeface="Arial" panose="020B0604020202020204" pitchFamily="34" charset="0"/>
                <a:cs typeface="Arial" panose="020B0604020202020204" pitchFamily="34" charset="0"/>
              </a:rPr>
              <a:t>It is not only associated with higher levels of peace, it is also associated with stronger macroeconomic performance, as the factors that sustain highly peaceful societies also provide a framework for robust economic development.</a:t>
            </a:r>
          </a:p>
          <a:p>
            <a:endParaRPr lang="en-US" dirty="0"/>
          </a:p>
        </p:txBody>
      </p:sp>
      <p:sp>
        <p:nvSpPr>
          <p:cNvPr id="4" name="Slide Number Placeholder 3"/>
          <p:cNvSpPr>
            <a:spLocks noGrp="1"/>
          </p:cNvSpPr>
          <p:nvPr>
            <p:ph type="sldNum" sz="quarter" idx="10"/>
          </p:nvPr>
        </p:nvSpPr>
        <p:spPr/>
        <p:txBody>
          <a:bodyPr/>
          <a:lstStyle/>
          <a:p>
            <a:fld id="{F835D0FC-BA5B-534E-95D4-7168BFDD31F6}" type="slidenum">
              <a:rPr lang="en-US" smtClean="0"/>
              <a:t>7</a:t>
            </a:fld>
            <a:endParaRPr lang="en-US" dirty="0"/>
          </a:p>
        </p:txBody>
      </p:sp>
    </p:spTree>
    <p:extLst>
      <p:ext uri="{BB962C8B-B14F-4D97-AF65-F5344CB8AC3E}">
        <p14:creationId xmlns:p14="http://schemas.microsoft.com/office/powerpoint/2010/main" val="178299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f0e8cd2be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f0e8cd2b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794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alibri Light"/>
                <a:ea typeface="+mn-ea"/>
                <a:cs typeface="+mn-cs"/>
              </a:rPr>
              <a:t>The twelfth edition of the GPI finds that overall global levels of peace continue to deteriorate while the gap between the most and least peaceful countries continues to widen.</a:t>
            </a:r>
            <a:endParaRPr lang="en-GB" dirty="0"/>
          </a:p>
          <a:p>
            <a:endParaRPr lang="en-US" dirty="0"/>
          </a:p>
        </p:txBody>
      </p:sp>
      <p:sp>
        <p:nvSpPr>
          <p:cNvPr id="4" name="Slide Number Placeholder 3"/>
          <p:cNvSpPr>
            <a:spLocks noGrp="1"/>
          </p:cNvSpPr>
          <p:nvPr>
            <p:ph type="sldNum" sz="quarter" idx="10"/>
          </p:nvPr>
        </p:nvSpPr>
        <p:spPr/>
        <p:txBody>
          <a:bodyPr/>
          <a:lstStyle/>
          <a:p>
            <a:fld id="{F835D0FC-BA5B-534E-95D4-7168BFDD31F6}" type="slidenum">
              <a:rPr lang="en-US" smtClean="0"/>
              <a:t>9</a:t>
            </a:fld>
            <a:endParaRPr lang="en-US" dirty="0"/>
          </a:p>
        </p:txBody>
      </p:sp>
    </p:spTree>
    <p:extLst>
      <p:ext uri="{BB962C8B-B14F-4D97-AF65-F5344CB8AC3E}">
        <p14:creationId xmlns:p14="http://schemas.microsoft.com/office/powerpoint/2010/main" val="1293386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Rotary areas of focus: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Peace and conflict prevention/resolution (dove)</a:t>
            </a:r>
          </a:p>
          <a:p>
            <a:r>
              <a:rPr lang="en-US" sz="1200" b="0" i="0" kern="1200" dirty="0">
                <a:solidFill>
                  <a:schemeClr val="tx1"/>
                </a:solidFill>
                <a:effectLst/>
                <a:latin typeface="+mn-lt"/>
                <a:ea typeface="+mn-ea"/>
                <a:cs typeface="+mn-cs"/>
              </a:rPr>
              <a:t>Disease prevention and treatment (stethoscope)</a:t>
            </a:r>
          </a:p>
          <a:p>
            <a:r>
              <a:rPr lang="en-US" sz="1200" b="0" i="0" kern="1200" dirty="0">
                <a:solidFill>
                  <a:schemeClr val="tx1"/>
                </a:solidFill>
                <a:effectLst/>
                <a:latin typeface="+mn-lt"/>
                <a:ea typeface="+mn-ea"/>
                <a:cs typeface="+mn-cs"/>
              </a:rPr>
              <a:t>Water and sanitation (water)</a:t>
            </a:r>
          </a:p>
          <a:p>
            <a:r>
              <a:rPr lang="en-US" sz="1200" b="0" i="0" kern="1200" dirty="0">
                <a:solidFill>
                  <a:schemeClr val="tx1"/>
                </a:solidFill>
                <a:effectLst/>
                <a:latin typeface="+mn-lt"/>
                <a:ea typeface="+mn-ea"/>
                <a:cs typeface="+mn-cs"/>
              </a:rPr>
              <a:t>Maternal and child health (mother/baby)</a:t>
            </a:r>
          </a:p>
          <a:p>
            <a:r>
              <a:rPr lang="en-US" sz="1200" b="0" i="0" kern="1200" dirty="0">
                <a:solidFill>
                  <a:schemeClr val="tx1"/>
                </a:solidFill>
                <a:effectLst/>
                <a:latin typeface="+mn-lt"/>
                <a:ea typeface="+mn-ea"/>
                <a:cs typeface="+mn-cs"/>
              </a:rPr>
              <a:t>Basic education and literacy (book)</a:t>
            </a:r>
          </a:p>
          <a:p>
            <a:r>
              <a:rPr lang="en-US" sz="1200" b="0" i="0" kern="1200" dirty="0">
                <a:solidFill>
                  <a:schemeClr val="tx1"/>
                </a:solidFill>
                <a:effectLst/>
                <a:latin typeface="+mn-lt"/>
                <a:ea typeface="+mn-ea"/>
                <a:cs typeface="+mn-cs"/>
              </a:rPr>
              <a:t>Economic and community development (coins)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Positive Peace Pillars:</a:t>
            </a:r>
          </a:p>
          <a:p>
            <a:r>
              <a:rPr lang="en-US" sz="1200" b="0" i="0" kern="1200" dirty="0">
                <a:solidFill>
                  <a:schemeClr val="tx1"/>
                </a:solidFill>
                <a:effectLst/>
                <a:latin typeface="+mn-lt"/>
                <a:ea typeface="+mn-ea"/>
                <a:cs typeface="+mn-cs"/>
              </a:rPr>
              <a:t>Well functioning government (institution)</a:t>
            </a:r>
          </a:p>
          <a:p>
            <a:r>
              <a:rPr lang="en-US" sz="1200" b="0" i="0" kern="1200" dirty="0">
                <a:solidFill>
                  <a:schemeClr val="tx1"/>
                </a:solidFill>
                <a:effectLst/>
                <a:latin typeface="+mn-lt"/>
                <a:ea typeface="+mn-ea"/>
                <a:cs typeface="+mn-cs"/>
              </a:rPr>
              <a:t>Sound business environment (briefcase)</a:t>
            </a:r>
          </a:p>
          <a:p>
            <a:r>
              <a:rPr lang="en-US" sz="1200" b="0" i="0" kern="1200" dirty="0">
                <a:solidFill>
                  <a:schemeClr val="tx1"/>
                </a:solidFill>
                <a:effectLst/>
                <a:latin typeface="+mn-lt"/>
                <a:ea typeface="+mn-ea"/>
                <a:cs typeface="+mn-cs"/>
              </a:rPr>
              <a:t>Equitable distribution of resources (equals sign)</a:t>
            </a:r>
          </a:p>
          <a:p>
            <a:r>
              <a:rPr lang="en-US" sz="1200" b="0" i="0" kern="1200" dirty="0">
                <a:solidFill>
                  <a:schemeClr val="tx1"/>
                </a:solidFill>
                <a:effectLst/>
                <a:latin typeface="+mn-lt"/>
                <a:ea typeface="+mn-ea"/>
                <a:cs typeface="+mn-cs"/>
              </a:rPr>
              <a:t>Acceptance of the rights of others (people)</a:t>
            </a:r>
          </a:p>
          <a:p>
            <a:r>
              <a:rPr lang="en-US" sz="1200" b="0" i="0" kern="1200" dirty="0">
                <a:solidFill>
                  <a:schemeClr val="tx1"/>
                </a:solidFill>
                <a:effectLst/>
                <a:latin typeface="+mn-lt"/>
                <a:ea typeface="+mn-ea"/>
                <a:cs typeface="+mn-cs"/>
              </a:rPr>
              <a:t>Good relations with neighbors (chat cloud)</a:t>
            </a:r>
          </a:p>
          <a:p>
            <a:r>
              <a:rPr lang="en-US" sz="1200" b="0" i="0" kern="1200" dirty="0">
                <a:solidFill>
                  <a:schemeClr val="tx1"/>
                </a:solidFill>
                <a:effectLst/>
                <a:latin typeface="+mn-lt"/>
                <a:ea typeface="+mn-ea"/>
                <a:cs typeface="+mn-cs"/>
              </a:rPr>
              <a:t>Free flow of information (wifi symbol)</a:t>
            </a:r>
          </a:p>
          <a:p>
            <a:r>
              <a:rPr lang="en-US" sz="1200" b="0" i="0" kern="1200" dirty="0">
                <a:solidFill>
                  <a:schemeClr val="tx1"/>
                </a:solidFill>
                <a:effectLst/>
                <a:latin typeface="+mn-lt"/>
                <a:ea typeface="+mn-ea"/>
                <a:cs typeface="+mn-cs"/>
              </a:rPr>
              <a:t>High levels of human capital (lightbulb)</a:t>
            </a:r>
          </a:p>
          <a:p>
            <a:r>
              <a:rPr lang="en-US" sz="1200" b="0" i="0" kern="1200" dirty="0">
                <a:solidFill>
                  <a:schemeClr val="tx1"/>
                </a:solidFill>
                <a:effectLst/>
                <a:latin typeface="+mn-lt"/>
                <a:ea typeface="+mn-ea"/>
                <a:cs typeface="+mn-cs"/>
              </a:rPr>
              <a:t>Low levels of corruption (money sign)</a:t>
            </a:r>
          </a:p>
          <a:p>
            <a:endParaRPr lang="en-US" dirty="0"/>
          </a:p>
        </p:txBody>
      </p:sp>
      <p:sp>
        <p:nvSpPr>
          <p:cNvPr id="4" name="Slide Number Placeholder 3"/>
          <p:cNvSpPr>
            <a:spLocks noGrp="1"/>
          </p:cNvSpPr>
          <p:nvPr>
            <p:ph type="sldNum" sz="quarter" idx="10"/>
          </p:nvPr>
        </p:nvSpPr>
        <p:spPr/>
        <p:txBody>
          <a:bodyPr/>
          <a:lstStyle/>
          <a:p>
            <a:fld id="{F835D0FC-BA5B-534E-95D4-7168BFDD31F6}" type="slidenum">
              <a:rPr lang="en-US" smtClean="0"/>
              <a:t>11</a:t>
            </a:fld>
            <a:endParaRPr lang="en-US" dirty="0"/>
          </a:p>
        </p:txBody>
      </p:sp>
    </p:spTree>
    <p:extLst>
      <p:ext uri="{BB962C8B-B14F-4D97-AF65-F5344CB8AC3E}">
        <p14:creationId xmlns:p14="http://schemas.microsoft.com/office/powerpoint/2010/main" val="215881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poll #2:  Which of these Rotarians is like you?  A) This is interesting but sounds like work.  B) This sounds interesting.  What can we do with it?</a:t>
            </a:r>
          </a:p>
        </p:txBody>
      </p:sp>
      <p:sp>
        <p:nvSpPr>
          <p:cNvPr id="4" name="Slide Number Placeholder 3"/>
          <p:cNvSpPr>
            <a:spLocks noGrp="1"/>
          </p:cNvSpPr>
          <p:nvPr>
            <p:ph type="sldNum" sz="quarter" idx="5"/>
          </p:nvPr>
        </p:nvSpPr>
        <p:spPr/>
        <p:txBody>
          <a:bodyPr/>
          <a:lstStyle/>
          <a:p>
            <a:fld id="{F835D0FC-BA5B-534E-95D4-7168BFDD31F6}" type="slidenum">
              <a:rPr lang="en-US" smtClean="0"/>
              <a:t>12</a:t>
            </a:fld>
            <a:endParaRPr lang="en-US" dirty="0"/>
          </a:p>
        </p:txBody>
      </p:sp>
    </p:spTree>
    <p:extLst>
      <p:ext uri="{BB962C8B-B14F-4D97-AF65-F5344CB8AC3E}">
        <p14:creationId xmlns:p14="http://schemas.microsoft.com/office/powerpoint/2010/main" val="322105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4218116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246939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265708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3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287437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308794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424911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3801319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69959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996807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292274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D13B63-5A4F-F84F-AFB1-4C7C2FC10EDB}" type="datetimeFigureOut">
              <a:rPr lang="en-US" smtClean="0"/>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3058FB-471D-6D44-8E50-BCF13AC869C0}" type="slidenum">
              <a:rPr lang="en-US" smtClean="0"/>
              <a:t>‹#›</a:t>
            </a:fld>
            <a:endParaRPr lang="en-US" dirty="0"/>
          </a:p>
        </p:txBody>
      </p:sp>
    </p:spTree>
    <p:extLst>
      <p:ext uri="{BB962C8B-B14F-4D97-AF65-F5344CB8AC3E}">
        <p14:creationId xmlns:p14="http://schemas.microsoft.com/office/powerpoint/2010/main" val="3098282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13B63-5A4F-F84F-AFB1-4C7C2FC10EDB}" type="datetimeFigureOut">
              <a:rPr lang="en-US" smtClean="0"/>
              <a:t>11/29/2020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058FB-471D-6D44-8E50-BCF13AC869C0}" type="slidenum">
              <a:rPr lang="en-US" smtClean="0"/>
              <a:t>‹#›</a:t>
            </a:fld>
            <a:endParaRPr lang="en-US" dirty="0"/>
          </a:p>
        </p:txBody>
      </p:sp>
    </p:spTree>
    <p:extLst>
      <p:ext uri="{BB962C8B-B14F-4D97-AF65-F5344CB8AC3E}">
        <p14:creationId xmlns:p14="http://schemas.microsoft.com/office/powerpoint/2010/main" val="39745673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em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95B61-0643-D54D-8461-8F3103F12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94" y="-75414"/>
            <a:ext cx="11852305" cy="6933413"/>
          </a:xfrm>
          <a:prstGeom prst="rect">
            <a:avLst/>
          </a:prstGeom>
        </p:spPr>
      </p:pic>
      <p:sp>
        <p:nvSpPr>
          <p:cNvPr id="6" name="TextBox 5">
            <a:extLst>
              <a:ext uri="{FF2B5EF4-FFF2-40B4-BE49-F238E27FC236}">
                <a16:creationId xmlns:a16="http://schemas.microsoft.com/office/drawing/2014/main" xmlns="" id="{46FF341A-991B-1142-82A2-926125281694}"/>
              </a:ext>
            </a:extLst>
          </p:cNvPr>
          <p:cNvSpPr txBox="1"/>
          <p:nvPr/>
        </p:nvSpPr>
        <p:spPr>
          <a:xfrm>
            <a:off x="349857" y="959180"/>
            <a:ext cx="4047893" cy="1815882"/>
          </a:xfrm>
          <a:prstGeom prst="rect">
            <a:avLst/>
          </a:prstGeom>
          <a:noFill/>
        </p:spPr>
        <p:txBody>
          <a:bodyPr wrap="square" rtlCol="0">
            <a:spAutoFit/>
          </a:bodyPr>
          <a:lstStyle/>
          <a:p>
            <a:pPr algn="ctr"/>
            <a:r>
              <a:rPr lang="en-US" sz="4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POSITIVE PEACE</a:t>
            </a:r>
          </a:p>
          <a:p>
            <a:pPr algn="ctr"/>
            <a:r>
              <a:rPr lang="en-US" sz="3200" b="1" dirty="0">
                <a:solidFill>
                  <a:schemeClr val="bg1"/>
                </a:solidFill>
                <a:latin typeface="Arial Black" panose="020B0604020202020204" pitchFamily="34" charset="0"/>
                <a:ea typeface="Open Sans" panose="020B0606030504020204" pitchFamily="34" charset="0"/>
                <a:cs typeface="Arial Black" panose="020B0604020202020204" pitchFamily="34" charset="0"/>
              </a:rPr>
              <a:t>AND ROTARY</a:t>
            </a:r>
          </a:p>
        </p:txBody>
      </p:sp>
      <p:sp>
        <p:nvSpPr>
          <p:cNvPr id="9" name="TextBox 8">
            <a:extLst>
              <a:ext uri="{FF2B5EF4-FFF2-40B4-BE49-F238E27FC236}">
                <a16:creationId xmlns:a16="http://schemas.microsoft.com/office/drawing/2014/main" xmlns="" id="{AABAA233-32D0-6544-81AE-B485B95C0742}"/>
              </a:ext>
            </a:extLst>
          </p:cNvPr>
          <p:cNvSpPr txBox="1"/>
          <p:nvPr/>
        </p:nvSpPr>
        <p:spPr>
          <a:xfrm>
            <a:off x="557784" y="2801850"/>
            <a:ext cx="3630168" cy="2716128"/>
          </a:xfrm>
          <a:prstGeom prst="rect">
            <a:avLst/>
          </a:prstGeom>
          <a:noFill/>
        </p:spPr>
        <p:txBody>
          <a:bodyPr wrap="square" rtlCol="0">
            <a:spAutoFit/>
          </a:bodyPr>
          <a:lstStyle/>
          <a:p>
            <a:pPr algn="ctr"/>
            <a:endPar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endParaRPr>
          </a:p>
          <a:p>
            <a:pPr algn="ctr"/>
            <a:r>
              <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 Fairfield Glade</a:t>
            </a:r>
          </a:p>
          <a:p>
            <a:pPr algn="ctr"/>
            <a:r>
              <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 Rotary Club</a:t>
            </a:r>
          </a:p>
          <a:p>
            <a:pPr algn="ctr"/>
            <a:endPar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endParaRPr>
          </a:p>
          <a:p>
            <a:pPr algn="ctr"/>
            <a:r>
              <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November 24, 2020</a:t>
            </a:r>
          </a:p>
          <a:p>
            <a:pPr algn="ctr"/>
            <a:endPar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endParaRPr>
          </a:p>
          <a:p>
            <a:pPr algn="ctr"/>
            <a:r>
              <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Jim Roxlo</a:t>
            </a:r>
          </a:p>
          <a:p>
            <a:pPr algn="ctr"/>
            <a:r>
              <a:rPr lang="en-US" sz="2000" spc="3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Positive Peace Activator</a:t>
            </a:r>
          </a:p>
          <a:p>
            <a:pPr algn="ctr"/>
            <a:endParaRPr lang="en-US" sz="1050" spc="225" dirty="0">
              <a:solidFill>
                <a:schemeClr val="bg1"/>
              </a:solidFill>
              <a:latin typeface="Arial Narrow" panose="020B0604020202020204" pitchFamily="34" charset="0"/>
              <a:ea typeface="Open Sans" panose="020B0606030504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xmlns="" id="{9A5D39EF-3A62-0842-AB51-BD2DF75CC3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90512" y="5491148"/>
            <a:ext cx="1766579" cy="407672"/>
          </a:xfrm>
          <a:prstGeom prst="rect">
            <a:avLst/>
          </a:prstGeom>
        </p:spPr>
      </p:pic>
    </p:spTree>
    <p:extLst>
      <p:ext uri="{BB962C8B-B14F-4D97-AF65-F5344CB8AC3E}">
        <p14:creationId xmlns:p14="http://schemas.microsoft.com/office/powerpoint/2010/main" val="1064665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E39085-5105-4FAF-9CDC-D99C08CB38E2}"/>
              </a:ext>
            </a:extLst>
          </p:cNvPr>
          <p:cNvPicPr>
            <a:picLocks noChangeAspect="1"/>
          </p:cNvPicPr>
          <p:nvPr/>
        </p:nvPicPr>
        <p:blipFill>
          <a:blip r:embed="rId2"/>
          <a:stretch>
            <a:fillRect/>
          </a:stretch>
        </p:blipFill>
        <p:spPr>
          <a:xfrm>
            <a:off x="3555120" y="1126811"/>
            <a:ext cx="5612524" cy="4186167"/>
          </a:xfrm>
          <a:prstGeom prst="rect">
            <a:avLst/>
          </a:prstGeom>
        </p:spPr>
      </p:pic>
      <p:pic>
        <p:nvPicPr>
          <p:cNvPr id="4" name="Picture 3">
            <a:extLst>
              <a:ext uri="{FF2B5EF4-FFF2-40B4-BE49-F238E27FC236}">
                <a16:creationId xmlns:a16="http://schemas.microsoft.com/office/drawing/2014/main" xmlns="" id="{E7B12528-0B31-45D2-BCA6-78F807F6E230}"/>
              </a:ext>
            </a:extLst>
          </p:cNvPr>
          <p:cNvPicPr>
            <a:picLocks noChangeAspect="1"/>
          </p:cNvPicPr>
          <p:nvPr/>
        </p:nvPicPr>
        <p:blipFill>
          <a:blip r:embed="rId3"/>
          <a:stretch>
            <a:fillRect/>
          </a:stretch>
        </p:blipFill>
        <p:spPr>
          <a:xfrm>
            <a:off x="27268" y="1228515"/>
            <a:ext cx="3535731" cy="4139644"/>
          </a:xfrm>
          <a:prstGeom prst="rect">
            <a:avLst/>
          </a:prstGeom>
        </p:spPr>
      </p:pic>
      <p:sp>
        <p:nvSpPr>
          <p:cNvPr id="5" name="Right Triangle 4">
            <a:extLst>
              <a:ext uri="{FF2B5EF4-FFF2-40B4-BE49-F238E27FC236}">
                <a16:creationId xmlns:a16="http://schemas.microsoft.com/office/drawing/2014/main" xmlns="" id="{6EC109B7-FFD5-4792-A808-CEFB46513F40}"/>
              </a:ext>
            </a:extLst>
          </p:cNvPr>
          <p:cNvSpPr/>
          <p:nvPr/>
        </p:nvSpPr>
        <p:spPr>
          <a:xfrm>
            <a:off x="0" y="1994338"/>
            <a:ext cx="2128345" cy="337382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826AF51-82EE-4771-A350-987B3C4593EF}"/>
              </a:ext>
            </a:extLst>
          </p:cNvPr>
          <p:cNvPicPr>
            <a:picLocks noChangeAspect="1"/>
          </p:cNvPicPr>
          <p:nvPr/>
        </p:nvPicPr>
        <p:blipFill>
          <a:blip r:embed="rId4"/>
          <a:stretch>
            <a:fillRect/>
          </a:stretch>
        </p:blipFill>
        <p:spPr>
          <a:xfrm>
            <a:off x="2694249" y="5054162"/>
            <a:ext cx="4591050" cy="990600"/>
          </a:xfrm>
          <a:prstGeom prst="rect">
            <a:avLst/>
          </a:prstGeom>
        </p:spPr>
      </p:pic>
      <p:sp>
        <p:nvSpPr>
          <p:cNvPr id="7" name="Title 6">
            <a:extLst>
              <a:ext uri="{FF2B5EF4-FFF2-40B4-BE49-F238E27FC236}">
                <a16:creationId xmlns:a16="http://schemas.microsoft.com/office/drawing/2014/main" xmlns="" id="{F9A24621-99C7-4C94-99D7-A30F21606534}"/>
              </a:ext>
            </a:extLst>
          </p:cNvPr>
          <p:cNvSpPr>
            <a:spLocks noGrp="1"/>
          </p:cNvSpPr>
          <p:nvPr>
            <p:ph type="title"/>
          </p:nvPr>
        </p:nvSpPr>
        <p:spPr>
          <a:xfrm>
            <a:off x="723246" y="307428"/>
            <a:ext cx="7886700" cy="921087"/>
          </a:xfrm>
        </p:spPr>
        <p:txBody>
          <a:bodyPr>
            <a:normAutofit fontScale="90000"/>
          </a:bodyPr>
          <a:lstStyle/>
          <a:p>
            <a:r>
              <a:rPr lang="en-US" b="1" dirty="0">
                <a:latin typeface="Arial Black" panose="020B0A04020102020204" pitchFamily="34" charset="0"/>
              </a:rPr>
              <a:t>2019 Positive Peace Index</a:t>
            </a:r>
          </a:p>
        </p:txBody>
      </p:sp>
    </p:spTree>
    <p:extLst>
      <p:ext uri="{BB962C8B-B14F-4D97-AF65-F5344CB8AC3E}">
        <p14:creationId xmlns:p14="http://schemas.microsoft.com/office/powerpoint/2010/main" val="1783301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EBF5188-AA2F-7443-82C2-38390A79946F}"/>
              </a:ext>
            </a:extLst>
          </p:cNvPr>
          <p:cNvSpPr/>
          <p:nvPr/>
        </p:nvSpPr>
        <p:spPr>
          <a:xfrm>
            <a:off x="-100231" y="2221072"/>
            <a:ext cx="9267825" cy="85725"/>
          </a:xfrm>
          <a:prstGeom prst="rect">
            <a:avLst/>
          </a:prstGeom>
          <a:solidFill>
            <a:schemeClr val="bg1"/>
          </a:solidFill>
          <a:ln>
            <a:noFill/>
          </a:ln>
          <a:effectLst>
            <a:outerShdw blurRad="215900" dir="5040000" algn="ctr" rotWithShape="0">
              <a:schemeClr val="bg2">
                <a:lumMod val="1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F666128F-D056-9948-953C-E8212FBF34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 y="142615"/>
            <a:ext cx="9144000" cy="1823223"/>
          </a:xfrm>
          <a:prstGeom prst="rect">
            <a:avLst/>
          </a:prstGeom>
        </p:spPr>
      </p:pic>
      <p:pic>
        <p:nvPicPr>
          <p:cNvPr id="9" name="Picture 8">
            <a:extLst>
              <a:ext uri="{FF2B5EF4-FFF2-40B4-BE49-F238E27FC236}">
                <a16:creationId xmlns:a16="http://schemas.microsoft.com/office/drawing/2014/main" xmlns="" id="{57814A10-2035-AC42-9DC5-74BC01394ECC}"/>
              </a:ext>
            </a:extLst>
          </p:cNvPr>
          <p:cNvPicPr>
            <a:picLocks noChangeAspect="1"/>
          </p:cNvPicPr>
          <p:nvPr/>
        </p:nvPicPr>
        <p:blipFill>
          <a:blip r:embed="rId4"/>
          <a:stretch>
            <a:fillRect/>
          </a:stretch>
        </p:blipFill>
        <p:spPr>
          <a:xfrm>
            <a:off x="510452" y="3188818"/>
            <a:ext cx="3015222" cy="2355642"/>
          </a:xfrm>
          <a:prstGeom prst="rect">
            <a:avLst/>
          </a:prstGeom>
        </p:spPr>
      </p:pic>
      <p:sp>
        <p:nvSpPr>
          <p:cNvPr id="7" name="TextBox 6">
            <a:extLst>
              <a:ext uri="{FF2B5EF4-FFF2-40B4-BE49-F238E27FC236}">
                <a16:creationId xmlns:a16="http://schemas.microsoft.com/office/drawing/2014/main" xmlns="" id="{3BECDCFD-66A4-5146-8DF4-856CCBBBC4CC}"/>
              </a:ext>
            </a:extLst>
          </p:cNvPr>
          <p:cNvSpPr txBox="1"/>
          <p:nvPr/>
        </p:nvSpPr>
        <p:spPr>
          <a:xfrm>
            <a:off x="4068277" y="2419848"/>
            <a:ext cx="4810252" cy="461665"/>
          </a:xfrm>
          <a:prstGeom prst="rect">
            <a:avLst/>
          </a:prstGeom>
          <a:noFill/>
        </p:spPr>
        <p:txBody>
          <a:bodyPr wrap="square" rtlCol="0">
            <a:spAutoFit/>
          </a:bodyPr>
          <a:lstStyle/>
          <a:p>
            <a:pPr algn="ctr"/>
            <a:r>
              <a:rPr lang="en-US" sz="2400" b="1" dirty="0">
                <a:solidFill>
                  <a:srgbClr val="0C3C7C"/>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PILLARS OF POSITIVE PEACE</a:t>
            </a:r>
          </a:p>
        </p:txBody>
      </p:sp>
      <p:pic>
        <p:nvPicPr>
          <p:cNvPr id="13" name="Picture 12">
            <a:extLst>
              <a:ext uri="{FF2B5EF4-FFF2-40B4-BE49-F238E27FC236}">
                <a16:creationId xmlns:a16="http://schemas.microsoft.com/office/drawing/2014/main" xmlns="" id="{8646AEA6-08F0-0246-9587-E95F63E23F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43884" y="3176369"/>
            <a:ext cx="4205323" cy="1102135"/>
          </a:xfrm>
          <a:prstGeom prst="rect">
            <a:avLst/>
          </a:prstGeom>
        </p:spPr>
      </p:pic>
      <p:sp>
        <p:nvSpPr>
          <p:cNvPr id="22" name="TextBox 21">
            <a:extLst>
              <a:ext uri="{FF2B5EF4-FFF2-40B4-BE49-F238E27FC236}">
                <a16:creationId xmlns:a16="http://schemas.microsoft.com/office/drawing/2014/main" xmlns="" id="{E82DA28D-29FC-FF4B-B565-FD65A48606D4}"/>
              </a:ext>
            </a:extLst>
          </p:cNvPr>
          <p:cNvSpPr txBox="1"/>
          <p:nvPr/>
        </p:nvSpPr>
        <p:spPr>
          <a:xfrm>
            <a:off x="4128658" y="3964283"/>
            <a:ext cx="1291074"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Well-functioning</a:t>
            </a:r>
          </a:p>
          <a:p>
            <a:pPr algn="ctr"/>
            <a:r>
              <a:rPr lang="en-US" sz="1400" dirty="0">
                <a:solidFill>
                  <a:srgbClr val="0C3C7C"/>
                </a:solidFill>
                <a:latin typeface="Arial Narrow" panose="020B0604020202020204" pitchFamily="34" charset="0"/>
                <a:cs typeface="Arial Narrow" panose="020B0604020202020204" pitchFamily="34" charset="0"/>
              </a:rPr>
              <a:t>government</a:t>
            </a:r>
          </a:p>
        </p:txBody>
      </p:sp>
      <p:sp>
        <p:nvSpPr>
          <p:cNvPr id="23" name="TextBox 22">
            <a:extLst>
              <a:ext uri="{FF2B5EF4-FFF2-40B4-BE49-F238E27FC236}">
                <a16:creationId xmlns:a16="http://schemas.microsoft.com/office/drawing/2014/main" xmlns="" id="{2A0A3F32-CBC6-4946-9426-0024C8865B12}"/>
              </a:ext>
            </a:extLst>
          </p:cNvPr>
          <p:cNvSpPr txBox="1"/>
          <p:nvPr/>
        </p:nvSpPr>
        <p:spPr>
          <a:xfrm>
            <a:off x="5438388" y="3964283"/>
            <a:ext cx="988012" cy="738664"/>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Sound business</a:t>
            </a:r>
          </a:p>
          <a:p>
            <a:pPr algn="ctr"/>
            <a:r>
              <a:rPr lang="en-US" sz="1400" dirty="0">
                <a:solidFill>
                  <a:srgbClr val="0C3C7C"/>
                </a:solidFill>
                <a:latin typeface="Arial Narrow" panose="020B0604020202020204" pitchFamily="34" charset="0"/>
                <a:cs typeface="Arial Narrow" panose="020B0604020202020204" pitchFamily="34" charset="0"/>
              </a:rPr>
              <a:t>environment</a:t>
            </a:r>
          </a:p>
        </p:txBody>
      </p:sp>
      <p:sp>
        <p:nvSpPr>
          <p:cNvPr id="24" name="TextBox 23">
            <a:extLst>
              <a:ext uri="{FF2B5EF4-FFF2-40B4-BE49-F238E27FC236}">
                <a16:creationId xmlns:a16="http://schemas.microsoft.com/office/drawing/2014/main" xmlns="" id="{28E1AFDC-305C-2540-8550-5A88590E3EAD}"/>
              </a:ext>
            </a:extLst>
          </p:cNvPr>
          <p:cNvSpPr txBox="1"/>
          <p:nvPr/>
        </p:nvSpPr>
        <p:spPr>
          <a:xfrm>
            <a:off x="6398938" y="3966346"/>
            <a:ext cx="1121966" cy="738664"/>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Equitable</a:t>
            </a:r>
            <a:br>
              <a:rPr lang="en-US" sz="1400" dirty="0">
                <a:solidFill>
                  <a:srgbClr val="0C3C7C"/>
                </a:solidFill>
                <a:latin typeface="Arial Narrow" panose="020B0604020202020204" pitchFamily="34" charset="0"/>
                <a:cs typeface="Arial Narrow" panose="020B0604020202020204" pitchFamily="34" charset="0"/>
              </a:rPr>
            </a:br>
            <a:r>
              <a:rPr lang="en-US" sz="1400" dirty="0">
                <a:solidFill>
                  <a:srgbClr val="0C3C7C"/>
                </a:solidFill>
                <a:latin typeface="Arial Narrow" panose="020B0604020202020204" pitchFamily="34" charset="0"/>
                <a:cs typeface="Arial Narrow" panose="020B0604020202020204" pitchFamily="34" charset="0"/>
              </a:rPr>
              <a:t>distribution</a:t>
            </a:r>
          </a:p>
          <a:p>
            <a:pPr algn="ctr"/>
            <a:r>
              <a:rPr lang="en-US" sz="1400" dirty="0">
                <a:solidFill>
                  <a:srgbClr val="0C3C7C"/>
                </a:solidFill>
                <a:latin typeface="Arial Narrow" panose="020B0604020202020204" pitchFamily="34" charset="0"/>
                <a:cs typeface="Arial Narrow" panose="020B0604020202020204" pitchFamily="34" charset="0"/>
              </a:rPr>
              <a:t>of resources</a:t>
            </a:r>
          </a:p>
        </p:txBody>
      </p:sp>
      <p:sp>
        <p:nvSpPr>
          <p:cNvPr id="25" name="TextBox 24">
            <a:extLst>
              <a:ext uri="{FF2B5EF4-FFF2-40B4-BE49-F238E27FC236}">
                <a16:creationId xmlns:a16="http://schemas.microsoft.com/office/drawing/2014/main" xmlns="" id="{972A4BAD-D90F-AC47-9B85-D9FA2BAB9832}"/>
              </a:ext>
            </a:extLst>
          </p:cNvPr>
          <p:cNvSpPr txBox="1"/>
          <p:nvPr/>
        </p:nvSpPr>
        <p:spPr>
          <a:xfrm>
            <a:off x="7444987" y="3993778"/>
            <a:ext cx="1380448"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Acceptance of the</a:t>
            </a:r>
            <a:br>
              <a:rPr lang="en-US" sz="1400" dirty="0">
                <a:solidFill>
                  <a:srgbClr val="0C3C7C"/>
                </a:solidFill>
                <a:latin typeface="Arial Narrow" panose="020B0604020202020204" pitchFamily="34" charset="0"/>
                <a:cs typeface="Arial Narrow" panose="020B0604020202020204" pitchFamily="34" charset="0"/>
              </a:rPr>
            </a:br>
            <a:r>
              <a:rPr lang="en-US" sz="1400" dirty="0">
                <a:solidFill>
                  <a:srgbClr val="0C3C7C"/>
                </a:solidFill>
                <a:latin typeface="Arial Narrow" panose="020B0604020202020204" pitchFamily="34" charset="0"/>
                <a:cs typeface="Arial Narrow" panose="020B0604020202020204" pitchFamily="34" charset="0"/>
              </a:rPr>
              <a:t>rights of others</a:t>
            </a:r>
          </a:p>
        </p:txBody>
      </p:sp>
      <p:sp>
        <p:nvSpPr>
          <p:cNvPr id="30" name="TextBox 29">
            <a:extLst>
              <a:ext uri="{FF2B5EF4-FFF2-40B4-BE49-F238E27FC236}">
                <a16:creationId xmlns:a16="http://schemas.microsoft.com/office/drawing/2014/main" xmlns="" id="{7C4748D6-A7A5-9F4E-B98B-0A0D361B2DCB}"/>
              </a:ext>
            </a:extLst>
          </p:cNvPr>
          <p:cNvSpPr txBox="1"/>
          <p:nvPr/>
        </p:nvSpPr>
        <p:spPr>
          <a:xfrm>
            <a:off x="510451" y="4101751"/>
            <a:ext cx="919717"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Promoting peace</a:t>
            </a:r>
          </a:p>
        </p:txBody>
      </p:sp>
      <p:sp>
        <p:nvSpPr>
          <p:cNvPr id="31" name="TextBox 30">
            <a:extLst>
              <a:ext uri="{FF2B5EF4-FFF2-40B4-BE49-F238E27FC236}">
                <a16:creationId xmlns:a16="http://schemas.microsoft.com/office/drawing/2014/main" xmlns="" id="{5BFF4D25-894A-C54C-8E49-315173159634}"/>
              </a:ext>
            </a:extLst>
          </p:cNvPr>
          <p:cNvSpPr txBox="1"/>
          <p:nvPr/>
        </p:nvSpPr>
        <p:spPr>
          <a:xfrm>
            <a:off x="1600200" y="4101751"/>
            <a:ext cx="804115"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Fighting disease</a:t>
            </a:r>
          </a:p>
        </p:txBody>
      </p:sp>
      <p:sp>
        <p:nvSpPr>
          <p:cNvPr id="32" name="TextBox 31">
            <a:extLst>
              <a:ext uri="{FF2B5EF4-FFF2-40B4-BE49-F238E27FC236}">
                <a16:creationId xmlns:a16="http://schemas.microsoft.com/office/drawing/2014/main" xmlns="" id="{4665965C-04A6-9549-8519-D7C0ADE07356}"/>
              </a:ext>
            </a:extLst>
          </p:cNvPr>
          <p:cNvSpPr txBox="1"/>
          <p:nvPr/>
        </p:nvSpPr>
        <p:spPr>
          <a:xfrm>
            <a:off x="2446189" y="3998221"/>
            <a:ext cx="1307995" cy="738664"/>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Providing clean water, sanitation, and hygiene</a:t>
            </a:r>
          </a:p>
        </p:txBody>
      </p:sp>
      <p:sp>
        <p:nvSpPr>
          <p:cNvPr id="26" name="TextBox 25">
            <a:extLst>
              <a:ext uri="{FF2B5EF4-FFF2-40B4-BE49-F238E27FC236}">
                <a16:creationId xmlns:a16="http://schemas.microsoft.com/office/drawing/2014/main" xmlns="" id="{6DE936B2-94DF-A840-B65D-4DEFA6AF5920}"/>
              </a:ext>
            </a:extLst>
          </p:cNvPr>
          <p:cNvSpPr txBox="1"/>
          <p:nvPr/>
        </p:nvSpPr>
        <p:spPr>
          <a:xfrm>
            <a:off x="4145254" y="5646056"/>
            <a:ext cx="1291074"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Good relations</a:t>
            </a:r>
            <a:br>
              <a:rPr lang="en-US" sz="1400" dirty="0">
                <a:solidFill>
                  <a:srgbClr val="0C3C7C"/>
                </a:solidFill>
                <a:latin typeface="Arial Narrow" panose="020B0604020202020204" pitchFamily="34" charset="0"/>
                <a:cs typeface="Arial Narrow" panose="020B0604020202020204" pitchFamily="34" charset="0"/>
              </a:rPr>
            </a:br>
            <a:r>
              <a:rPr lang="en-US" sz="1400" dirty="0">
                <a:solidFill>
                  <a:srgbClr val="0C3C7C"/>
                </a:solidFill>
                <a:latin typeface="Arial Narrow" panose="020B0604020202020204" pitchFamily="34" charset="0"/>
                <a:cs typeface="Arial Narrow" panose="020B0604020202020204" pitchFamily="34" charset="0"/>
              </a:rPr>
              <a:t>with neighbors</a:t>
            </a:r>
          </a:p>
        </p:txBody>
      </p:sp>
      <p:sp>
        <p:nvSpPr>
          <p:cNvPr id="27" name="TextBox 26">
            <a:extLst>
              <a:ext uri="{FF2B5EF4-FFF2-40B4-BE49-F238E27FC236}">
                <a16:creationId xmlns:a16="http://schemas.microsoft.com/office/drawing/2014/main" xmlns="" id="{7200EDAD-F58D-DC4E-87B7-B1335CA36DB1}"/>
              </a:ext>
            </a:extLst>
          </p:cNvPr>
          <p:cNvSpPr txBox="1"/>
          <p:nvPr/>
        </p:nvSpPr>
        <p:spPr>
          <a:xfrm>
            <a:off x="5353206" y="5646056"/>
            <a:ext cx="1043393"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Free flow of</a:t>
            </a:r>
          </a:p>
          <a:p>
            <a:pPr algn="ctr"/>
            <a:r>
              <a:rPr lang="en-US" sz="1400" dirty="0">
                <a:solidFill>
                  <a:srgbClr val="0C3C7C"/>
                </a:solidFill>
                <a:latin typeface="Arial Narrow" panose="020B0604020202020204" pitchFamily="34" charset="0"/>
                <a:cs typeface="Arial Narrow" panose="020B0604020202020204" pitchFamily="34" charset="0"/>
              </a:rPr>
              <a:t>information</a:t>
            </a:r>
          </a:p>
        </p:txBody>
      </p:sp>
      <p:sp>
        <p:nvSpPr>
          <p:cNvPr id="29" name="TextBox 28">
            <a:extLst>
              <a:ext uri="{FF2B5EF4-FFF2-40B4-BE49-F238E27FC236}">
                <a16:creationId xmlns:a16="http://schemas.microsoft.com/office/drawing/2014/main" xmlns="" id="{A29A3FDC-48A3-0245-81F6-A296955FA205}"/>
              </a:ext>
            </a:extLst>
          </p:cNvPr>
          <p:cNvSpPr txBox="1"/>
          <p:nvPr/>
        </p:nvSpPr>
        <p:spPr>
          <a:xfrm>
            <a:off x="7535539" y="5646056"/>
            <a:ext cx="1149958"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Low levels</a:t>
            </a:r>
            <a:br>
              <a:rPr lang="en-US" sz="1400" dirty="0">
                <a:solidFill>
                  <a:srgbClr val="0C3C7C"/>
                </a:solidFill>
                <a:latin typeface="Arial Narrow" panose="020B0604020202020204" pitchFamily="34" charset="0"/>
                <a:cs typeface="Arial Narrow" panose="020B0604020202020204" pitchFamily="34" charset="0"/>
              </a:rPr>
            </a:br>
            <a:r>
              <a:rPr lang="en-US" sz="1400" dirty="0">
                <a:solidFill>
                  <a:srgbClr val="0C3C7C"/>
                </a:solidFill>
                <a:latin typeface="Arial Narrow" panose="020B0604020202020204" pitchFamily="34" charset="0"/>
                <a:cs typeface="Arial Narrow" panose="020B0604020202020204" pitchFamily="34" charset="0"/>
              </a:rPr>
              <a:t>of corruption</a:t>
            </a:r>
          </a:p>
        </p:txBody>
      </p:sp>
      <p:sp>
        <p:nvSpPr>
          <p:cNvPr id="28" name="TextBox 27">
            <a:extLst>
              <a:ext uri="{FF2B5EF4-FFF2-40B4-BE49-F238E27FC236}">
                <a16:creationId xmlns:a16="http://schemas.microsoft.com/office/drawing/2014/main" xmlns="" id="{60AAE782-B173-E144-BE2E-F4A4ECB58DF9}"/>
              </a:ext>
            </a:extLst>
          </p:cNvPr>
          <p:cNvSpPr txBox="1"/>
          <p:nvPr/>
        </p:nvSpPr>
        <p:spPr>
          <a:xfrm>
            <a:off x="6411236" y="5646056"/>
            <a:ext cx="1109667"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High levels of</a:t>
            </a:r>
            <a:br>
              <a:rPr lang="en-US" sz="1400" dirty="0">
                <a:solidFill>
                  <a:srgbClr val="0C3C7C"/>
                </a:solidFill>
                <a:latin typeface="Arial Narrow" panose="020B0604020202020204" pitchFamily="34" charset="0"/>
                <a:cs typeface="Arial Narrow" panose="020B0604020202020204" pitchFamily="34" charset="0"/>
              </a:rPr>
            </a:br>
            <a:r>
              <a:rPr lang="en-US" sz="1400" dirty="0">
                <a:solidFill>
                  <a:srgbClr val="0C3C7C"/>
                </a:solidFill>
                <a:latin typeface="Arial Narrow" panose="020B0604020202020204" pitchFamily="34" charset="0"/>
                <a:cs typeface="Arial Narrow" panose="020B0604020202020204" pitchFamily="34" charset="0"/>
              </a:rPr>
              <a:t>human capital</a:t>
            </a:r>
          </a:p>
        </p:txBody>
      </p:sp>
      <p:pic>
        <p:nvPicPr>
          <p:cNvPr id="42" name="Picture 41">
            <a:extLst>
              <a:ext uri="{FF2B5EF4-FFF2-40B4-BE49-F238E27FC236}">
                <a16:creationId xmlns:a16="http://schemas.microsoft.com/office/drawing/2014/main" xmlns="" id="{5835BA6A-46CB-8A42-89DD-1B082E9DDE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9378"/>
          <a:stretch/>
        </p:blipFill>
        <p:spPr>
          <a:xfrm>
            <a:off x="4343884" y="4685394"/>
            <a:ext cx="4205323" cy="975558"/>
          </a:xfrm>
          <a:prstGeom prst="rect">
            <a:avLst/>
          </a:prstGeom>
        </p:spPr>
      </p:pic>
      <p:sp>
        <p:nvSpPr>
          <p:cNvPr id="6" name="TextBox 5">
            <a:extLst>
              <a:ext uri="{FF2B5EF4-FFF2-40B4-BE49-F238E27FC236}">
                <a16:creationId xmlns:a16="http://schemas.microsoft.com/office/drawing/2014/main" xmlns="" id="{F9E38E02-4050-F040-AB54-75C97EC9DD0B}"/>
              </a:ext>
            </a:extLst>
          </p:cNvPr>
          <p:cNvSpPr txBox="1"/>
          <p:nvPr/>
        </p:nvSpPr>
        <p:spPr>
          <a:xfrm>
            <a:off x="-65121" y="2409693"/>
            <a:ext cx="4163180" cy="461665"/>
          </a:xfrm>
          <a:prstGeom prst="rect">
            <a:avLst/>
          </a:prstGeom>
          <a:noFill/>
        </p:spPr>
        <p:txBody>
          <a:bodyPr wrap="square" rtlCol="0">
            <a:spAutoFit/>
          </a:bodyPr>
          <a:lstStyle/>
          <a:p>
            <a:pPr algn="ctr"/>
            <a:r>
              <a:rPr lang="en-US" sz="2400" b="1" dirty="0">
                <a:solidFill>
                  <a:srgbClr val="0C3C7C"/>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ROTARY AREAS OF FOCUS</a:t>
            </a:r>
          </a:p>
        </p:txBody>
      </p:sp>
      <p:sp>
        <p:nvSpPr>
          <p:cNvPr id="46" name="Rectangle 45">
            <a:extLst>
              <a:ext uri="{FF2B5EF4-FFF2-40B4-BE49-F238E27FC236}">
                <a16:creationId xmlns:a16="http://schemas.microsoft.com/office/drawing/2014/main" xmlns="" id="{DC15B3C3-DAA7-724C-9D31-1390FE4433D9}"/>
              </a:ext>
            </a:extLst>
          </p:cNvPr>
          <p:cNvSpPr/>
          <p:nvPr/>
        </p:nvSpPr>
        <p:spPr>
          <a:xfrm>
            <a:off x="-29725" y="8177"/>
            <a:ext cx="9267825" cy="1845511"/>
          </a:xfrm>
          <a:prstGeom prst="rect">
            <a:avLst/>
          </a:prstGeom>
          <a:gradFill>
            <a:gsLst>
              <a:gs pos="12000">
                <a:schemeClr val="tx1">
                  <a:alpha val="71000"/>
                  <a:lumMod val="9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A67F9B2C-45FD-B241-8E24-535B7BE54A24}"/>
              </a:ext>
            </a:extLst>
          </p:cNvPr>
          <p:cNvSpPr txBox="1"/>
          <p:nvPr/>
        </p:nvSpPr>
        <p:spPr>
          <a:xfrm>
            <a:off x="361696" y="5529538"/>
            <a:ext cx="1134382" cy="738664"/>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Saving mothers &amp; children</a:t>
            </a:r>
          </a:p>
        </p:txBody>
      </p:sp>
      <p:sp>
        <p:nvSpPr>
          <p:cNvPr id="34" name="TextBox 33">
            <a:extLst>
              <a:ext uri="{FF2B5EF4-FFF2-40B4-BE49-F238E27FC236}">
                <a16:creationId xmlns:a16="http://schemas.microsoft.com/office/drawing/2014/main" xmlns="" id="{DD17224D-A96E-D94A-ABB2-DB3C07D0264C}"/>
              </a:ext>
            </a:extLst>
          </p:cNvPr>
          <p:cNvSpPr txBox="1"/>
          <p:nvPr/>
        </p:nvSpPr>
        <p:spPr>
          <a:xfrm>
            <a:off x="1522434" y="5553135"/>
            <a:ext cx="958572" cy="523220"/>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Supporting education</a:t>
            </a:r>
          </a:p>
        </p:txBody>
      </p:sp>
      <p:sp>
        <p:nvSpPr>
          <p:cNvPr id="35" name="TextBox 34">
            <a:extLst>
              <a:ext uri="{FF2B5EF4-FFF2-40B4-BE49-F238E27FC236}">
                <a16:creationId xmlns:a16="http://schemas.microsoft.com/office/drawing/2014/main" xmlns="" id="{E9C58FDF-D333-BB4A-9CE5-3CABFEBA8A65}"/>
              </a:ext>
            </a:extLst>
          </p:cNvPr>
          <p:cNvSpPr txBox="1"/>
          <p:nvPr/>
        </p:nvSpPr>
        <p:spPr>
          <a:xfrm>
            <a:off x="2629066" y="5529538"/>
            <a:ext cx="897633" cy="738664"/>
          </a:xfrm>
          <a:prstGeom prst="rect">
            <a:avLst/>
          </a:prstGeom>
          <a:noFill/>
        </p:spPr>
        <p:txBody>
          <a:bodyPr wrap="square" rtlCol="0">
            <a:spAutoFit/>
          </a:bodyPr>
          <a:lstStyle/>
          <a:p>
            <a:pPr algn="ctr"/>
            <a:r>
              <a:rPr lang="en-US" sz="1400" dirty="0">
                <a:solidFill>
                  <a:srgbClr val="0C3C7C"/>
                </a:solidFill>
                <a:latin typeface="Arial Narrow" panose="020B0604020202020204" pitchFamily="34" charset="0"/>
                <a:cs typeface="Arial Narrow" panose="020B0604020202020204" pitchFamily="34" charset="0"/>
              </a:rPr>
              <a:t>Growing local economies</a:t>
            </a:r>
          </a:p>
        </p:txBody>
      </p:sp>
    </p:spTree>
    <p:extLst>
      <p:ext uri="{BB962C8B-B14F-4D97-AF65-F5344CB8AC3E}">
        <p14:creationId xmlns:p14="http://schemas.microsoft.com/office/powerpoint/2010/main" val="26034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xmlns="" id="{AD492609-22F7-49DB-9754-CF6ECE1EC2A4}"/>
              </a:ext>
            </a:extLst>
          </p:cNvPr>
          <p:cNvSpPr/>
          <p:nvPr/>
        </p:nvSpPr>
        <p:spPr>
          <a:xfrm>
            <a:off x="5024584" y="1159158"/>
            <a:ext cx="2807854" cy="1717964"/>
          </a:xfrm>
          <a:prstGeom prst="cloudCallout">
            <a:avLst>
              <a:gd name="adj1" fmla="val -2083"/>
              <a:gd name="adj2" fmla="val 81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Where do we start?</a:t>
            </a:r>
          </a:p>
        </p:txBody>
      </p:sp>
      <p:pic>
        <p:nvPicPr>
          <p:cNvPr id="4" name="Picture 4">
            <a:extLst>
              <a:ext uri="{FF2B5EF4-FFF2-40B4-BE49-F238E27FC236}">
                <a16:creationId xmlns:a16="http://schemas.microsoft.com/office/drawing/2014/main" xmlns="" id="{13B9A7EF-E722-4D04-AC2D-82EFFB4D63AD}"/>
              </a:ext>
            </a:extLst>
          </p:cNvPr>
          <p:cNvPicPr>
            <a:picLocks noChangeAspect="1"/>
          </p:cNvPicPr>
          <p:nvPr/>
        </p:nvPicPr>
        <p:blipFill>
          <a:blip r:embed="rId3"/>
          <a:srcRect/>
          <a:stretch/>
        </p:blipFill>
        <p:spPr bwMode="auto">
          <a:xfrm>
            <a:off x="1409498" y="3225504"/>
            <a:ext cx="2294284" cy="322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hought Bubble: Cloud 1">
            <a:extLst>
              <a:ext uri="{FF2B5EF4-FFF2-40B4-BE49-F238E27FC236}">
                <a16:creationId xmlns:a16="http://schemas.microsoft.com/office/drawing/2014/main" xmlns="" id="{7C2DCF1E-BFBB-4C66-A361-F50EDA77BE8D}"/>
              </a:ext>
            </a:extLst>
          </p:cNvPr>
          <p:cNvSpPr/>
          <p:nvPr/>
        </p:nvSpPr>
        <p:spPr>
          <a:xfrm>
            <a:off x="1311564" y="1191491"/>
            <a:ext cx="2807854" cy="1717964"/>
          </a:xfrm>
          <a:prstGeom prst="cloudCallout">
            <a:avLst>
              <a:gd name="adj1" fmla="val 878"/>
              <a:gd name="adj2" fmla="val 823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 this a lot of work?</a:t>
            </a:r>
          </a:p>
        </p:txBody>
      </p:sp>
      <p:pic>
        <p:nvPicPr>
          <p:cNvPr id="5" name="Picture 4">
            <a:extLst>
              <a:ext uri="{FF2B5EF4-FFF2-40B4-BE49-F238E27FC236}">
                <a16:creationId xmlns:a16="http://schemas.microsoft.com/office/drawing/2014/main" xmlns="" id="{82878401-80F1-4074-81DF-4B0092E68A51}"/>
              </a:ext>
            </a:extLst>
          </p:cNvPr>
          <p:cNvPicPr>
            <a:picLocks noChangeAspect="1"/>
          </p:cNvPicPr>
          <p:nvPr/>
        </p:nvPicPr>
        <p:blipFill>
          <a:blip r:embed="rId4"/>
          <a:srcRect/>
          <a:stretch/>
        </p:blipFill>
        <p:spPr bwMode="auto">
          <a:xfrm flipH="1">
            <a:off x="5098473" y="3429000"/>
            <a:ext cx="1852352" cy="259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xmlns="" id="{4656DCEF-7B6F-4636-88C7-19D3D1C9E135}"/>
              </a:ext>
            </a:extLst>
          </p:cNvPr>
          <p:cNvSpPr>
            <a:spLocks noGrp="1"/>
          </p:cNvSpPr>
          <p:nvPr>
            <p:ph type="title"/>
          </p:nvPr>
        </p:nvSpPr>
        <p:spPr>
          <a:xfrm>
            <a:off x="628650" y="291975"/>
            <a:ext cx="7886700" cy="867184"/>
          </a:xfrm>
        </p:spPr>
        <p:txBody>
          <a:bodyPr/>
          <a:lstStyle/>
          <a:p>
            <a:r>
              <a:rPr lang="en-US" b="1" dirty="0"/>
              <a:t>Where are you now?</a:t>
            </a:r>
          </a:p>
        </p:txBody>
      </p:sp>
    </p:spTree>
    <p:extLst>
      <p:ext uri="{BB962C8B-B14F-4D97-AF65-F5344CB8AC3E}">
        <p14:creationId xmlns:p14="http://schemas.microsoft.com/office/powerpoint/2010/main" val="103506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127F55-6DC8-4F6F-BA76-228E23964872}"/>
              </a:ext>
            </a:extLst>
          </p:cNvPr>
          <p:cNvSpPr/>
          <p:nvPr/>
        </p:nvSpPr>
        <p:spPr>
          <a:xfrm>
            <a:off x="0" y="-1"/>
            <a:ext cx="9144000" cy="1551709"/>
          </a:xfrm>
          <a:prstGeom prst="rect">
            <a:avLst/>
          </a:prstGeom>
          <a:solidFill>
            <a:srgbClr val="00B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80B8A5-6668-4B90-A66A-4257F880021B}"/>
              </a:ext>
            </a:extLst>
          </p:cNvPr>
          <p:cNvSpPr>
            <a:spLocks noGrp="1"/>
          </p:cNvSpPr>
          <p:nvPr>
            <p:ph type="title"/>
          </p:nvPr>
        </p:nvSpPr>
        <p:spPr>
          <a:xfrm>
            <a:off x="628650" y="365126"/>
            <a:ext cx="7886700" cy="1020329"/>
          </a:xfrm>
        </p:spPr>
        <p:txBody>
          <a:bodyPr/>
          <a:lstStyle/>
          <a:p>
            <a:r>
              <a:rPr lang="en-US" b="1" dirty="0"/>
              <a:t>Step One to Work for Peace</a:t>
            </a:r>
          </a:p>
        </p:txBody>
      </p:sp>
      <p:sp>
        <p:nvSpPr>
          <p:cNvPr id="3" name="Content Placeholder 2">
            <a:extLst>
              <a:ext uri="{FF2B5EF4-FFF2-40B4-BE49-F238E27FC236}">
                <a16:creationId xmlns:a16="http://schemas.microsoft.com/office/drawing/2014/main" xmlns="" id="{8E1D1DCC-2D7F-4946-8802-307C8427D725}"/>
              </a:ext>
            </a:extLst>
          </p:cNvPr>
          <p:cNvSpPr>
            <a:spLocks noGrp="1"/>
          </p:cNvSpPr>
          <p:nvPr>
            <p:ph idx="1"/>
          </p:nvPr>
        </p:nvSpPr>
        <p:spPr>
          <a:xfrm>
            <a:off x="628650" y="1825624"/>
            <a:ext cx="7886700" cy="4667249"/>
          </a:xfrm>
        </p:spPr>
        <p:txBody>
          <a:bodyPr>
            <a:normAutofit/>
          </a:bodyPr>
          <a:lstStyle/>
          <a:p>
            <a:pPr marL="0" indent="0">
              <a:buNone/>
            </a:pPr>
            <a:r>
              <a:rPr lang="en-US" sz="3200" dirty="0"/>
              <a:t>Provide Training</a:t>
            </a:r>
          </a:p>
          <a:p>
            <a:pPr lvl="1"/>
            <a:r>
              <a:rPr lang="en-US" sz="2800" dirty="0"/>
              <a:t>Train yourselves at The Rotary Peace Academy</a:t>
            </a:r>
          </a:p>
          <a:p>
            <a:pPr lvl="1"/>
            <a:r>
              <a:rPr lang="en-US" sz="2800" dirty="0"/>
              <a:t>Support training for others</a:t>
            </a:r>
          </a:p>
          <a:p>
            <a:pPr lvl="1"/>
            <a:endParaRPr lang="en-US" sz="2800" dirty="0"/>
          </a:p>
        </p:txBody>
      </p:sp>
      <p:pic>
        <p:nvPicPr>
          <p:cNvPr id="5" name="Content Placeholder 3">
            <a:extLst>
              <a:ext uri="{FF2B5EF4-FFF2-40B4-BE49-F238E27FC236}">
                <a16:creationId xmlns:a16="http://schemas.microsoft.com/office/drawing/2014/main" xmlns="" id="{7FC97045-7D93-4648-B233-D949D25EF75A}"/>
              </a:ext>
            </a:extLst>
          </p:cNvPr>
          <p:cNvPicPr>
            <a:picLocks noChangeAspect="1"/>
          </p:cNvPicPr>
          <p:nvPr/>
        </p:nvPicPr>
        <p:blipFill>
          <a:blip r:embed="rId2"/>
          <a:stretch>
            <a:fillRect/>
          </a:stretch>
        </p:blipFill>
        <p:spPr>
          <a:xfrm>
            <a:off x="14717" y="3429000"/>
            <a:ext cx="3089989" cy="3428999"/>
          </a:xfrm>
          <a:prstGeom prst="rect">
            <a:avLst/>
          </a:prstGeom>
        </p:spPr>
      </p:pic>
      <p:pic>
        <p:nvPicPr>
          <p:cNvPr id="7" name="Picture 6">
            <a:extLst>
              <a:ext uri="{FF2B5EF4-FFF2-40B4-BE49-F238E27FC236}">
                <a16:creationId xmlns:a16="http://schemas.microsoft.com/office/drawing/2014/main" xmlns="" id="{AAAF4305-9D58-4D81-93C2-C26D7295CF04}"/>
              </a:ext>
            </a:extLst>
          </p:cNvPr>
          <p:cNvPicPr>
            <a:picLocks noChangeAspect="1"/>
          </p:cNvPicPr>
          <p:nvPr/>
        </p:nvPicPr>
        <p:blipFill>
          <a:blip r:embed="rId3"/>
          <a:stretch>
            <a:fillRect/>
          </a:stretch>
        </p:blipFill>
        <p:spPr>
          <a:xfrm>
            <a:off x="3197537" y="3410662"/>
            <a:ext cx="6704209" cy="3465673"/>
          </a:xfrm>
          <a:prstGeom prst="rect">
            <a:avLst/>
          </a:prstGeom>
        </p:spPr>
      </p:pic>
    </p:spTree>
    <p:extLst>
      <p:ext uri="{BB962C8B-B14F-4D97-AF65-F5344CB8AC3E}">
        <p14:creationId xmlns:p14="http://schemas.microsoft.com/office/powerpoint/2010/main" val="270651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127F55-6DC8-4F6F-BA76-228E23964872}"/>
              </a:ext>
            </a:extLst>
          </p:cNvPr>
          <p:cNvSpPr/>
          <p:nvPr/>
        </p:nvSpPr>
        <p:spPr>
          <a:xfrm>
            <a:off x="0" y="-1"/>
            <a:ext cx="9144000" cy="1551709"/>
          </a:xfrm>
          <a:prstGeom prst="rect">
            <a:avLst/>
          </a:prstGeom>
          <a:solidFill>
            <a:srgbClr val="00B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80B8A5-6668-4B90-A66A-4257F880021B}"/>
              </a:ext>
            </a:extLst>
          </p:cNvPr>
          <p:cNvSpPr>
            <a:spLocks noGrp="1"/>
          </p:cNvSpPr>
          <p:nvPr>
            <p:ph type="title"/>
          </p:nvPr>
        </p:nvSpPr>
        <p:spPr>
          <a:xfrm>
            <a:off x="628650" y="365126"/>
            <a:ext cx="7886700" cy="1020329"/>
          </a:xfrm>
        </p:spPr>
        <p:txBody>
          <a:bodyPr/>
          <a:lstStyle/>
          <a:p>
            <a:r>
              <a:rPr lang="en-US" b="1" dirty="0"/>
              <a:t>Step Two to Work for Peace</a:t>
            </a:r>
          </a:p>
        </p:txBody>
      </p:sp>
      <p:sp>
        <p:nvSpPr>
          <p:cNvPr id="3" name="Content Placeholder 2">
            <a:extLst>
              <a:ext uri="{FF2B5EF4-FFF2-40B4-BE49-F238E27FC236}">
                <a16:creationId xmlns:a16="http://schemas.microsoft.com/office/drawing/2014/main" xmlns="" id="{8E1D1DCC-2D7F-4946-8802-307C8427D725}"/>
              </a:ext>
            </a:extLst>
          </p:cNvPr>
          <p:cNvSpPr>
            <a:spLocks noGrp="1"/>
          </p:cNvSpPr>
          <p:nvPr>
            <p:ph idx="1"/>
          </p:nvPr>
        </p:nvSpPr>
        <p:spPr>
          <a:xfrm>
            <a:off x="628650" y="1825624"/>
            <a:ext cx="7886700" cy="4171763"/>
          </a:xfrm>
        </p:spPr>
        <p:txBody>
          <a:bodyPr>
            <a:normAutofit/>
          </a:bodyPr>
          <a:lstStyle/>
          <a:p>
            <a:pPr marL="0" indent="0">
              <a:buNone/>
            </a:pPr>
            <a:r>
              <a:rPr lang="en-US" sz="3200" dirty="0"/>
              <a:t>Maintain Dialogue</a:t>
            </a:r>
          </a:p>
          <a:p>
            <a:pPr lvl="1"/>
            <a:r>
              <a:rPr lang="en-US" sz="2800" dirty="0"/>
              <a:t>Form a Peace Committee</a:t>
            </a:r>
          </a:p>
          <a:p>
            <a:pPr lvl="2"/>
            <a:r>
              <a:rPr lang="en-US" sz="2400" dirty="0"/>
              <a:t>Recognize peace leadership in the community</a:t>
            </a:r>
          </a:p>
          <a:p>
            <a:pPr lvl="2"/>
            <a:r>
              <a:rPr lang="en-US" sz="2400" dirty="0"/>
              <a:t>Look for opportunities to encourage</a:t>
            </a:r>
          </a:p>
          <a:p>
            <a:pPr lvl="1"/>
            <a:endParaRPr lang="en-US" sz="2800" dirty="0"/>
          </a:p>
          <a:p>
            <a:pPr lvl="1"/>
            <a:r>
              <a:rPr lang="en-US" sz="2800" dirty="0"/>
              <a:t>Become a Peace Club</a:t>
            </a:r>
          </a:p>
          <a:p>
            <a:pPr lvl="2"/>
            <a:r>
              <a:rPr lang="en-US" sz="2400" dirty="0"/>
              <a:t>Study positive peace together</a:t>
            </a:r>
          </a:p>
          <a:p>
            <a:pPr lvl="2"/>
            <a:r>
              <a:rPr lang="en-US" sz="2400" dirty="0"/>
              <a:t>Engage your speakers in the discussion</a:t>
            </a:r>
          </a:p>
        </p:txBody>
      </p:sp>
    </p:spTree>
    <p:extLst>
      <p:ext uri="{BB962C8B-B14F-4D97-AF65-F5344CB8AC3E}">
        <p14:creationId xmlns:p14="http://schemas.microsoft.com/office/powerpoint/2010/main" val="3366184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127F55-6DC8-4F6F-BA76-228E23964872}"/>
              </a:ext>
            </a:extLst>
          </p:cNvPr>
          <p:cNvSpPr/>
          <p:nvPr/>
        </p:nvSpPr>
        <p:spPr>
          <a:xfrm>
            <a:off x="0" y="-1"/>
            <a:ext cx="9144000" cy="1551709"/>
          </a:xfrm>
          <a:prstGeom prst="rect">
            <a:avLst/>
          </a:prstGeom>
          <a:solidFill>
            <a:srgbClr val="00B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80B8A5-6668-4B90-A66A-4257F880021B}"/>
              </a:ext>
            </a:extLst>
          </p:cNvPr>
          <p:cNvSpPr>
            <a:spLocks noGrp="1"/>
          </p:cNvSpPr>
          <p:nvPr>
            <p:ph type="title"/>
          </p:nvPr>
        </p:nvSpPr>
        <p:spPr>
          <a:xfrm>
            <a:off x="628650" y="365126"/>
            <a:ext cx="7886700" cy="1020329"/>
          </a:xfrm>
        </p:spPr>
        <p:txBody>
          <a:bodyPr/>
          <a:lstStyle/>
          <a:p>
            <a:r>
              <a:rPr lang="en-US" b="1" dirty="0"/>
              <a:t>Step Three to Work for Peace</a:t>
            </a:r>
          </a:p>
        </p:txBody>
      </p:sp>
      <p:sp>
        <p:nvSpPr>
          <p:cNvPr id="3" name="Content Placeholder 2">
            <a:extLst>
              <a:ext uri="{FF2B5EF4-FFF2-40B4-BE49-F238E27FC236}">
                <a16:creationId xmlns:a16="http://schemas.microsoft.com/office/drawing/2014/main" xmlns="" id="{8E1D1DCC-2D7F-4946-8802-307C8427D725}"/>
              </a:ext>
            </a:extLst>
          </p:cNvPr>
          <p:cNvSpPr>
            <a:spLocks noGrp="1"/>
          </p:cNvSpPr>
          <p:nvPr>
            <p:ph idx="1"/>
          </p:nvPr>
        </p:nvSpPr>
        <p:spPr>
          <a:xfrm>
            <a:off x="628650" y="1825624"/>
            <a:ext cx="7886700" cy="4395881"/>
          </a:xfrm>
        </p:spPr>
        <p:txBody>
          <a:bodyPr>
            <a:normAutofit/>
          </a:bodyPr>
          <a:lstStyle/>
          <a:p>
            <a:pPr marL="0" indent="0">
              <a:buNone/>
            </a:pPr>
            <a:r>
              <a:rPr lang="en-US" sz="3200" dirty="0"/>
              <a:t>Apply Knowledge</a:t>
            </a:r>
          </a:p>
          <a:p>
            <a:pPr lvl="1"/>
            <a:r>
              <a:rPr lang="en-US" sz="2800" dirty="0"/>
              <a:t>Analyze a group you know</a:t>
            </a:r>
          </a:p>
          <a:p>
            <a:pPr lvl="2"/>
            <a:r>
              <a:rPr lang="en-US" sz="2400" dirty="0"/>
              <a:t>A part of your community?</a:t>
            </a:r>
          </a:p>
          <a:p>
            <a:pPr lvl="2"/>
            <a:r>
              <a:rPr lang="en-US" sz="2400" dirty="0"/>
              <a:t>An ethnic minority?</a:t>
            </a:r>
          </a:p>
          <a:p>
            <a:pPr lvl="1"/>
            <a:endParaRPr lang="en-US" sz="2800" dirty="0"/>
          </a:p>
          <a:p>
            <a:pPr lvl="1"/>
            <a:r>
              <a:rPr lang="en-US" sz="2800" dirty="0"/>
              <a:t>Analyze a program or project you have</a:t>
            </a:r>
          </a:p>
          <a:p>
            <a:pPr lvl="2"/>
            <a:r>
              <a:rPr lang="en-US" sz="2400" dirty="0"/>
              <a:t>Is it building peace?</a:t>
            </a:r>
          </a:p>
          <a:p>
            <a:pPr lvl="2"/>
            <a:r>
              <a:rPr lang="en-US" sz="2400" dirty="0"/>
              <a:t>Could it build more with a few tweaks?</a:t>
            </a:r>
          </a:p>
          <a:p>
            <a:pPr lvl="1"/>
            <a:endParaRPr lang="en-US" sz="2800" dirty="0"/>
          </a:p>
          <a:p>
            <a:pPr lvl="1"/>
            <a:r>
              <a:rPr lang="en-US" sz="2800" dirty="0"/>
              <a:t>Start a new peace project</a:t>
            </a:r>
          </a:p>
        </p:txBody>
      </p:sp>
    </p:spTree>
    <p:extLst>
      <p:ext uri="{BB962C8B-B14F-4D97-AF65-F5344CB8AC3E}">
        <p14:creationId xmlns:p14="http://schemas.microsoft.com/office/powerpoint/2010/main" val="3420446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127F55-6DC8-4F6F-BA76-228E23964872}"/>
              </a:ext>
            </a:extLst>
          </p:cNvPr>
          <p:cNvSpPr/>
          <p:nvPr/>
        </p:nvSpPr>
        <p:spPr>
          <a:xfrm>
            <a:off x="0" y="-1"/>
            <a:ext cx="9144000" cy="1551709"/>
          </a:xfrm>
          <a:prstGeom prst="rect">
            <a:avLst/>
          </a:prstGeom>
          <a:solidFill>
            <a:srgbClr val="00B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80B8A5-6668-4B90-A66A-4257F880021B}"/>
              </a:ext>
            </a:extLst>
          </p:cNvPr>
          <p:cNvSpPr>
            <a:spLocks noGrp="1"/>
          </p:cNvSpPr>
          <p:nvPr>
            <p:ph type="title"/>
          </p:nvPr>
        </p:nvSpPr>
        <p:spPr>
          <a:xfrm>
            <a:off x="628650" y="365126"/>
            <a:ext cx="7886700" cy="1020329"/>
          </a:xfrm>
        </p:spPr>
        <p:txBody>
          <a:bodyPr/>
          <a:lstStyle/>
          <a:p>
            <a:r>
              <a:rPr lang="en-US" b="1" dirty="0"/>
              <a:t>Three Ways to Work for Peace</a:t>
            </a:r>
          </a:p>
        </p:txBody>
      </p:sp>
      <p:sp>
        <p:nvSpPr>
          <p:cNvPr id="3" name="Content Placeholder 2">
            <a:extLst>
              <a:ext uri="{FF2B5EF4-FFF2-40B4-BE49-F238E27FC236}">
                <a16:creationId xmlns:a16="http://schemas.microsoft.com/office/drawing/2014/main" xmlns="" id="{8E1D1DCC-2D7F-4946-8802-307C8427D725}"/>
              </a:ext>
            </a:extLst>
          </p:cNvPr>
          <p:cNvSpPr>
            <a:spLocks noGrp="1"/>
          </p:cNvSpPr>
          <p:nvPr>
            <p:ph idx="1"/>
          </p:nvPr>
        </p:nvSpPr>
        <p:spPr>
          <a:xfrm>
            <a:off x="628650" y="1750582"/>
            <a:ext cx="7886700" cy="4901229"/>
          </a:xfrm>
        </p:spPr>
        <p:txBody>
          <a:bodyPr>
            <a:normAutofit fontScale="92500" lnSpcReduction="10000"/>
          </a:bodyPr>
          <a:lstStyle/>
          <a:p>
            <a:pPr marL="514350" indent="-514350">
              <a:buFont typeface="+mj-lt"/>
              <a:buAutoNum type="arabicPeriod"/>
            </a:pPr>
            <a:r>
              <a:rPr lang="en-US" sz="3200" dirty="0"/>
              <a:t>Provide Training</a:t>
            </a:r>
          </a:p>
          <a:p>
            <a:pPr lvl="1"/>
            <a:r>
              <a:rPr lang="en-US" sz="2800" dirty="0"/>
              <a:t>Train yourselves at The Rotary Peace Academy</a:t>
            </a:r>
          </a:p>
          <a:p>
            <a:pPr lvl="1"/>
            <a:r>
              <a:rPr lang="en-US" sz="2800" dirty="0"/>
              <a:t>Support training for others</a:t>
            </a:r>
          </a:p>
          <a:p>
            <a:pPr lvl="1"/>
            <a:endParaRPr lang="en-US" sz="2800" dirty="0"/>
          </a:p>
          <a:p>
            <a:pPr marL="514350" indent="-514350">
              <a:buFont typeface="+mj-lt"/>
              <a:buAutoNum type="arabicPeriod"/>
            </a:pPr>
            <a:r>
              <a:rPr lang="en-US" sz="3200" dirty="0"/>
              <a:t>Maintain Dialogue</a:t>
            </a:r>
          </a:p>
          <a:p>
            <a:pPr lvl="1"/>
            <a:r>
              <a:rPr lang="en-US" sz="2800" dirty="0"/>
              <a:t>Form a Peace Committee</a:t>
            </a:r>
          </a:p>
          <a:p>
            <a:pPr lvl="1"/>
            <a:r>
              <a:rPr lang="en-US" sz="2800" dirty="0"/>
              <a:t>Become a Peace Club</a:t>
            </a:r>
          </a:p>
          <a:p>
            <a:pPr lvl="1"/>
            <a:endParaRPr lang="en-US" sz="2800" dirty="0"/>
          </a:p>
          <a:p>
            <a:pPr marL="514350" indent="-514350">
              <a:buFont typeface="+mj-lt"/>
              <a:buAutoNum type="arabicPeriod"/>
            </a:pPr>
            <a:r>
              <a:rPr lang="en-US" sz="3200" dirty="0"/>
              <a:t>Apply Knowledge</a:t>
            </a:r>
          </a:p>
          <a:p>
            <a:pPr lvl="1"/>
            <a:r>
              <a:rPr lang="en-US" sz="2800" dirty="0"/>
              <a:t>Analyze a group you know</a:t>
            </a:r>
          </a:p>
          <a:p>
            <a:pPr lvl="1"/>
            <a:r>
              <a:rPr lang="en-US" sz="2800" dirty="0"/>
              <a:t>Analyze a program or project you have</a:t>
            </a:r>
          </a:p>
          <a:p>
            <a:pPr lvl="1"/>
            <a:r>
              <a:rPr lang="en-US" sz="2800" dirty="0"/>
              <a:t>Start a peace project</a:t>
            </a:r>
          </a:p>
        </p:txBody>
      </p:sp>
    </p:spTree>
    <p:extLst>
      <p:ext uri="{BB962C8B-B14F-4D97-AF65-F5344CB8AC3E}">
        <p14:creationId xmlns:p14="http://schemas.microsoft.com/office/powerpoint/2010/main" val="3209004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6B"/>
        </a:solidFill>
        <a:effectLst/>
      </p:bgPr>
    </p:bg>
    <p:spTree>
      <p:nvGrpSpPr>
        <p:cNvPr id="1" name=""/>
        <p:cNvGrpSpPr/>
        <p:nvPr/>
      </p:nvGrpSpPr>
      <p:grpSpPr>
        <a:xfrm>
          <a:off x="0" y="0"/>
          <a:ext cx="0" cy="0"/>
          <a:chOff x="0" y="0"/>
          <a:chExt cx="0" cy="0"/>
        </a:xfrm>
      </p:grpSpPr>
      <p:pic>
        <p:nvPicPr>
          <p:cNvPr id="2050" name="Picture 2" descr="Image result for thank you languages">
            <a:extLst>
              <a:ext uri="{FF2B5EF4-FFF2-40B4-BE49-F238E27FC236}">
                <a16:creationId xmlns:a16="http://schemas.microsoft.com/office/drawing/2014/main" xmlns="" id="{43F714F7-AC2F-400F-8D08-8BD90DE0194A}"/>
              </a:ext>
            </a:extLst>
          </p:cNvPr>
          <p:cNvPicPr>
            <a:picLocks noChangeAspect="1" noChangeArrowheads="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15975"/>
            <a:ext cx="9144000" cy="522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6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xmlns="" id="{F145E1B7-F1FB-424F-B2CB-DEBA166B411F}"/>
              </a:ext>
            </a:extLst>
          </p:cNvPr>
          <p:cNvSpPr txBox="1"/>
          <p:nvPr/>
        </p:nvSpPr>
        <p:spPr>
          <a:xfrm>
            <a:off x="2284026" y="2043663"/>
            <a:ext cx="4578895" cy="2031055"/>
          </a:xfrm>
          <a:prstGeom prst="rect">
            <a:avLst/>
          </a:prstGeom>
        </p:spPr>
        <p:txBody>
          <a:bodyPr vert="horz" lIns="91440" tIns="45720" rIns="91440" bIns="45720" rtlCol="0" anchor="b">
            <a:normAutofit/>
          </a:bodyPr>
          <a:lstStyle/>
          <a:p>
            <a:pPr algn="ctr" defTabSz="914400">
              <a:lnSpc>
                <a:spcPct val="90000"/>
              </a:lnSpc>
              <a:spcBef>
                <a:spcPct val="0"/>
              </a:spcBef>
              <a:spcAft>
                <a:spcPts val="450"/>
              </a:spcAft>
            </a:pPr>
            <a:r>
              <a:rPr lang="en-US" sz="6000" b="1" kern="1200">
                <a:solidFill>
                  <a:srgbClr val="FFFFFF"/>
                </a:solidFill>
                <a:effectLst>
                  <a:outerShdw blurRad="38100" dist="38100" dir="2700000" algn="tl">
                    <a:srgbClr val="000000">
                      <a:alpha val="43137"/>
                    </a:srgbClr>
                  </a:outerShdw>
                </a:effectLst>
                <a:latin typeface="+mj-lt"/>
                <a:ea typeface="+mj-ea"/>
                <a:cs typeface="+mj-cs"/>
              </a:rPr>
              <a:t>What is Peace?</a:t>
            </a:r>
          </a:p>
        </p:txBody>
      </p:sp>
    </p:spTree>
    <p:extLst>
      <p:ext uri="{BB962C8B-B14F-4D97-AF65-F5344CB8AC3E}">
        <p14:creationId xmlns:p14="http://schemas.microsoft.com/office/powerpoint/2010/main" val="3113800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EC7F2F-1F44-4EA9-BAC6-4191031F21E9}"/>
              </a:ext>
            </a:extLst>
          </p:cNvPr>
          <p:cNvPicPr>
            <a:picLocks noChangeAspect="1"/>
          </p:cNvPicPr>
          <p:nvPr/>
        </p:nvPicPr>
        <p:blipFill rotWithShape="1">
          <a:blip r:embed="rId2">
            <a:alphaModFix amt="35000"/>
          </a:blip>
          <a:srcRect b="12791"/>
          <a:stretch/>
        </p:blipFill>
        <p:spPr>
          <a:xfrm>
            <a:off x="-7737714" y="-5147820"/>
            <a:ext cx="17320253" cy="13381282"/>
          </a:xfrm>
          <a:prstGeom prst="rect">
            <a:avLst/>
          </a:prstGeom>
        </p:spPr>
      </p:pic>
      <p:graphicFrame>
        <p:nvGraphicFramePr>
          <p:cNvPr id="5" name="Content Placeholder 2">
            <a:extLst>
              <a:ext uri="{FF2B5EF4-FFF2-40B4-BE49-F238E27FC236}">
                <a16:creationId xmlns:a16="http://schemas.microsoft.com/office/drawing/2014/main" xmlns="" id="{5BFFD98C-4D5E-43E9-B5E5-39002C415117}"/>
              </a:ext>
            </a:extLst>
          </p:cNvPr>
          <p:cNvGraphicFramePr>
            <a:graphicFrameLocks noGrp="1"/>
          </p:cNvGraphicFramePr>
          <p:nvPr>
            <p:ph idx="1"/>
            <p:extLst>
              <p:ext uri="{D42A27DB-BD31-4B8C-83A1-F6EECF244321}">
                <p14:modId xmlns:p14="http://schemas.microsoft.com/office/powerpoint/2010/main" val="1970150022"/>
              </p:ext>
            </p:extLst>
          </p:nvPr>
        </p:nvGraphicFramePr>
        <p:xfrm>
          <a:off x="452535" y="959887"/>
          <a:ext cx="8161053"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xmlns="" id="{25A93B13-63BB-4526-B997-982B2280746C}"/>
              </a:ext>
            </a:extLst>
          </p:cNvPr>
          <p:cNvPicPr>
            <a:picLocks noChangeAspect="1"/>
          </p:cNvPicPr>
          <p:nvPr/>
        </p:nvPicPr>
        <p:blipFill>
          <a:blip r:embed="rId8"/>
          <a:stretch>
            <a:fillRect/>
          </a:stretch>
        </p:blipFill>
        <p:spPr>
          <a:xfrm>
            <a:off x="6556008" y="5898113"/>
            <a:ext cx="1914310" cy="719390"/>
          </a:xfrm>
          <a:prstGeom prst="rect">
            <a:avLst/>
          </a:prstGeom>
        </p:spPr>
      </p:pic>
    </p:spTree>
    <p:extLst>
      <p:ext uri="{BB962C8B-B14F-4D97-AF65-F5344CB8AC3E}">
        <p14:creationId xmlns:p14="http://schemas.microsoft.com/office/powerpoint/2010/main" val="1462727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20">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B2DB929-BB04-41C5-AE12-4AEB3EEF422E}"/>
              </a:ext>
            </a:extLst>
          </p:cNvPr>
          <p:cNvSpPr>
            <a:spLocks noGrp="1"/>
          </p:cNvSpPr>
          <p:nvPr>
            <p:ph type="title"/>
          </p:nvPr>
        </p:nvSpPr>
        <p:spPr>
          <a:xfrm>
            <a:off x="524787" y="1012004"/>
            <a:ext cx="2369488" cy="4795408"/>
          </a:xfrm>
        </p:spPr>
        <p:txBody>
          <a:bodyPr>
            <a:normAutofit/>
          </a:bodyPr>
          <a:lstStyle/>
          <a:p>
            <a:r>
              <a:rPr lang="en-CA" b="1" dirty="0">
                <a:solidFill>
                  <a:srgbClr val="FFFFFF"/>
                </a:solidFill>
              </a:rPr>
              <a:t>Rotary’s history of peace</a:t>
            </a:r>
            <a:br>
              <a:rPr lang="en-CA" b="1" dirty="0">
                <a:solidFill>
                  <a:srgbClr val="FFFFFF"/>
                </a:solidFill>
              </a:rPr>
            </a:br>
            <a:r>
              <a:rPr lang="en-CA" b="1" dirty="0">
                <a:solidFill>
                  <a:srgbClr val="FFFFFF"/>
                </a:solidFill>
              </a:rPr>
              <a:t>building</a:t>
            </a:r>
          </a:p>
        </p:txBody>
      </p:sp>
      <p:graphicFrame>
        <p:nvGraphicFramePr>
          <p:cNvPr id="16" name="Content Placeholder 2">
            <a:extLst>
              <a:ext uri="{FF2B5EF4-FFF2-40B4-BE49-F238E27FC236}">
                <a16:creationId xmlns:a16="http://schemas.microsoft.com/office/drawing/2014/main" xmlns="" id="{647B940C-5558-4959-A3AC-DF0B90D49C29}"/>
              </a:ext>
            </a:extLst>
          </p:cNvPr>
          <p:cNvGraphicFramePr>
            <a:graphicFrameLocks noGrp="1"/>
          </p:cNvGraphicFramePr>
          <p:nvPr>
            <p:ph idx="1"/>
            <p:extLst>
              <p:ext uri="{D42A27DB-BD31-4B8C-83A1-F6EECF244321}">
                <p14:modId xmlns:p14="http://schemas.microsoft.com/office/powerpoint/2010/main" val="2020342505"/>
              </p:ext>
            </p:extLst>
          </p:nvPr>
        </p:nvGraphicFramePr>
        <p:xfrm>
          <a:off x="2727297" y="245097"/>
          <a:ext cx="6416703" cy="6429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clock&#10;&#10;Description automatically generated">
            <a:extLst>
              <a:ext uri="{FF2B5EF4-FFF2-40B4-BE49-F238E27FC236}">
                <a16:creationId xmlns:a16="http://schemas.microsoft.com/office/drawing/2014/main" xmlns="" id="{56C04EA9-D8B6-4A59-8722-74931CC3D9E9}"/>
              </a:ext>
            </a:extLst>
          </p:cNvPr>
          <p:cNvPicPr>
            <a:picLocks noChangeAspect="1"/>
          </p:cNvPicPr>
          <p:nvPr/>
        </p:nvPicPr>
        <p:blipFill>
          <a:blip r:embed="rId7">
            <a:duotone>
              <a:prstClr val="black"/>
              <a:prstClr val="white">
                <a:tint val="45000"/>
                <a:satMod val="400000"/>
              </a:prst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813656" y="5245370"/>
            <a:ext cx="1913641" cy="717615"/>
          </a:xfrm>
          <a:prstGeom prst="rect">
            <a:avLst/>
          </a:prstGeom>
        </p:spPr>
      </p:pic>
    </p:spTree>
    <p:extLst>
      <p:ext uri="{BB962C8B-B14F-4D97-AF65-F5344CB8AC3E}">
        <p14:creationId xmlns:p14="http://schemas.microsoft.com/office/powerpoint/2010/main" val="3186934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2325CA5A-BBE5-5A49-83F2-3C80FB7830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sp>
        <p:nvSpPr>
          <p:cNvPr id="7" name="Rectangle 6">
            <a:extLst>
              <a:ext uri="{FF2B5EF4-FFF2-40B4-BE49-F238E27FC236}">
                <a16:creationId xmlns:a16="http://schemas.microsoft.com/office/drawing/2014/main" xmlns="" id="{E37A5A63-1F07-0544-89D7-862DC065A6E5}"/>
              </a:ext>
            </a:extLst>
          </p:cNvPr>
          <p:cNvSpPr/>
          <p:nvPr/>
        </p:nvSpPr>
        <p:spPr>
          <a:xfrm>
            <a:off x="-4763" y="3490710"/>
            <a:ext cx="4576047" cy="1480843"/>
          </a:xfrm>
          <a:prstGeom prst="rect">
            <a:avLst/>
          </a:prstGeom>
          <a:solidFill>
            <a:srgbClr val="018D8D">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xmlns="" id="{C358F6B7-AE04-2E4C-8FFD-2D52CA633E4D}"/>
              </a:ext>
            </a:extLst>
          </p:cNvPr>
          <p:cNvSpPr/>
          <p:nvPr/>
        </p:nvSpPr>
        <p:spPr>
          <a:xfrm>
            <a:off x="614065" y="3654328"/>
            <a:ext cx="3281156" cy="611386"/>
          </a:xfrm>
          <a:prstGeom prst="rect">
            <a:avLst/>
          </a:prstGeom>
        </p:spPr>
        <p:txBody>
          <a:bodyPr wrap="none">
            <a:spAutoFit/>
          </a:bodyPr>
          <a:lstStyle/>
          <a:p>
            <a:pPr algn="ctr"/>
            <a:r>
              <a:rPr lang="en-US" b="1" spc="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NEGATIVE PEACE</a:t>
            </a:r>
          </a:p>
          <a:p>
            <a:pPr algn="ctr">
              <a:lnSpc>
                <a:spcPct val="150000"/>
              </a:lnSpc>
            </a:pPr>
            <a:r>
              <a:rPr lang="en-US" sz="1200" dirty="0">
                <a:solidFill>
                  <a:schemeClr val="bg1"/>
                </a:solidFill>
                <a:latin typeface="Arial Narrow" panose="020B0604020202020204" pitchFamily="34" charset="0"/>
                <a:cs typeface="Arial Narrow" panose="020B0604020202020204" pitchFamily="34" charset="0"/>
              </a:rPr>
              <a:t>Absence of direct violence. Absence of fear of violence.</a:t>
            </a:r>
          </a:p>
        </p:txBody>
      </p:sp>
      <p:sp>
        <p:nvSpPr>
          <p:cNvPr id="10" name="Rectangle 9">
            <a:extLst>
              <a:ext uri="{FF2B5EF4-FFF2-40B4-BE49-F238E27FC236}">
                <a16:creationId xmlns:a16="http://schemas.microsoft.com/office/drawing/2014/main" xmlns="" id="{05236E05-9A41-1A4F-B9E0-F1DD2CD9E8AC}"/>
              </a:ext>
            </a:extLst>
          </p:cNvPr>
          <p:cNvSpPr/>
          <p:nvPr/>
        </p:nvSpPr>
        <p:spPr>
          <a:xfrm>
            <a:off x="451297" y="4366169"/>
            <a:ext cx="3606693" cy="438582"/>
          </a:xfrm>
          <a:prstGeom prst="rect">
            <a:avLst/>
          </a:prstGeom>
        </p:spPr>
        <p:txBody>
          <a:bodyPr wrap="none">
            <a:spAutoFit/>
          </a:bodyPr>
          <a:lstStyle/>
          <a:p>
            <a:pPr algn="ctr"/>
            <a:r>
              <a:rPr lang="en-US" sz="2250" b="1" spc="75" dirty="0">
                <a:solidFill>
                  <a:schemeClr val="bg1"/>
                </a:solidFill>
                <a:latin typeface="Arial" panose="020B0604020202020204" pitchFamily="34" charset="0"/>
                <a:ea typeface="Open Sans" panose="020B0606030504020204" pitchFamily="34" charset="0"/>
                <a:cs typeface="Arial" panose="020B0604020202020204" pitchFamily="34" charset="0"/>
              </a:rPr>
              <a:t>GLOBAL PEACE INDEX</a:t>
            </a:r>
          </a:p>
        </p:txBody>
      </p:sp>
      <p:sp>
        <p:nvSpPr>
          <p:cNvPr id="34" name="Rectangle 33">
            <a:extLst>
              <a:ext uri="{FF2B5EF4-FFF2-40B4-BE49-F238E27FC236}">
                <a16:creationId xmlns:a16="http://schemas.microsoft.com/office/drawing/2014/main" xmlns="" id="{97837DAF-464E-EA4A-868D-197D8148264D}"/>
              </a:ext>
            </a:extLst>
          </p:cNvPr>
          <p:cNvSpPr/>
          <p:nvPr/>
        </p:nvSpPr>
        <p:spPr>
          <a:xfrm>
            <a:off x="4572316" y="3490710"/>
            <a:ext cx="4576047" cy="1480843"/>
          </a:xfrm>
          <a:prstGeom prst="rect">
            <a:avLst/>
          </a:prstGeom>
          <a:solidFill>
            <a:srgbClr val="0050A2">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1" name="Group 30">
            <a:extLst>
              <a:ext uri="{FF2B5EF4-FFF2-40B4-BE49-F238E27FC236}">
                <a16:creationId xmlns:a16="http://schemas.microsoft.com/office/drawing/2014/main" xmlns="" id="{8561C1F7-B4D7-4E40-A6BC-46A2D260A0A0}"/>
              </a:ext>
            </a:extLst>
          </p:cNvPr>
          <p:cNvGrpSpPr/>
          <p:nvPr/>
        </p:nvGrpSpPr>
        <p:grpSpPr>
          <a:xfrm>
            <a:off x="1656845" y="4303960"/>
            <a:ext cx="1195598" cy="54621"/>
            <a:chOff x="2338598" y="2759384"/>
            <a:chExt cx="1594131" cy="72828"/>
          </a:xfrm>
        </p:grpSpPr>
        <p:cxnSp>
          <p:nvCxnSpPr>
            <p:cNvPr id="22" name="Straight Connector 21">
              <a:extLst>
                <a:ext uri="{FF2B5EF4-FFF2-40B4-BE49-F238E27FC236}">
                  <a16:creationId xmlns:a16="http://schemas.microsoft.com/office/drawing/2014/main" xmlns="" id="{4079A602-BE36-904F-B640-A4A828936694}"/>
                </a:ext>
              </a:extLst>
            </p:cNvPr>
            <p:cNvCxnSpPr>
              <a:cxnSpLocks/>
            </p:cNvCxnSpPr>
            <p:nvPr/>
          </p:nvCxnSpPr>
          <p:spPr>
            <a:xfrm>
              <a:off x="2338598" y="2795798"/>
              <a:ext cx="1594131" cy="0"/>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7BA11161-69B7-1D4D-AB7F-AD48977926DD}"/>
                </a:ext>
              </a:extLst>
            </p:cNvPr>
            <p:cNvSpPr/>
            <p:nvPr/>
          </p:nvSpPr>
          <p:spPr>
            <a:xfrm>
              <a:off x="3099249" y="2759384"/>
              <a:ext cx="72828" cy="728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9" name="Rectangle 38">
            <a:extLst>
              <a:ext uri="{FF2B5EF4-FFF2-40B4-BE49-F238E27FC236}">
                <a16:creationId xmlns:a16="http://schemas.microsoft.com/office/drawing/2014/main" xmlns="" id="{20E1C50D-70C0-4242-8932-41C670F0D127}"/>
              </a:ext>
            </a:extLst>
          </p:cNvPr>
          <p:cNvSpPr/>
          <p:nvPr/>
        </p:nvSpPr>
        <p:spPr>
          <a:xfrm>
            <a:off x="5344145" y="3654328"/>
            <a:ext cx="3308919" cy="611386"/>
          </a:xfrm>
          <a:prstGeom prst="rect">
            <a:avLst/>
          </a:prstGeom>
        </p:spPr>
        <p:txBody>
          <a:bodyPr wrap="none">
            <a:spAutoFit/>
          </a:bodyPr>
          <a:lstStyle/>
          <a:p>
            <a:pPr algn="ctr"/>
            <a:r>
              <a:rPr lang="en-US" b="1" spc="75" dirty="0">
                <a:solidFill>
                  <a:schemeClr val="bg1"/>
                </a:solidFill>
                <a:latin typeface="Arial Narrow" panose="020B0604020202020204" pitchFamily="34" charset="0"/>
                <a:ea typeface="Open Sans" panose="020B0606030504020204" pitchFamily="34" charset="0"/>
                <a:cs typeface="Arial Narrow" panose="020B0604020202020204" pitchFamily="34" charset="0"/>
              </a:rPr>
              <a:t>POSITIVE PEACE</a:t>
            </a:r>
          </a:p>
          <a:p>
            <a:pPr algn="ctr">
              <a:lnSpc>
                <a:spcPct val="150000"/>
              </a:lnSpc>
            </a:pPr>
            <a:r>
              <a:rPr lang="en-US" sz="1200" dirty="0">
                <a:solidFill>
                  <a:schemeClr val="bg1"/>
                </a:solidFill>
                <a:latin typeface="Arial Narrow" panose="020B0604020202020204" pitchFamily="34" charset="0"/>
                <a:cs typeface="Arial Narrow" panose="020B0604020202020204" pitchFamily="34" charset="0"/>
              </a:rPr>
              <a:t>Attitudes, institutions, and structures that sustain peace.</a:t>
            </a:r>
          </a:p>
        </p:txBody>
      </p:sp>
      <p:pic>
        <p:nvPicPr>
          <p:cNvPr id="17" name="Picture 16">
            <a:extLst>
              <a:ext uri="{FF2B5EF4-FFF2-40B4-BE49-F238E27FC236}">
                <a16:creationId xmlns:a16="http://schemas.microsoft.com/office/drawing/2014/main" xmlns="" id="{7FC716F5-90AA-554D-B1FF-8C649A3766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26871" y="5393749"/>
            <a:ext cx="1620914" cy="374057"/>
          </a:xfrm>
          <a:prstGeom prst="rect">
            <a:avLst/>
          </a:prstGeom>
          <a:effectLst>
            <a:glow>
              <a:schemeClr val="bg1">
                <a:alpha val="40000"/>
              </a:schemeClr>
            </a:glow>
          </a:effectLst>
        </p:spPr>
      </p:pic>
      <p:sp>
        <p:nvSpPr>
          <p:cNvPr id="40" name="Rectangle 39">
            <a:extLst>
              <a:ext uri="{FF2B5EF4-FFF2-40B4-BE49-F238E27FC236}">
                <a16:creationId xmlns:a16="http://schemas.microsoft.com/office/drawing/2014/main" xmlns="" id="{CF9C45FA-F87C-B645-87A9-6AE34E719E08}"/>
              </a:ext>
            </a:extLst>
          </p:cNvPr>
          <p:cNvSpPr/>
          <p:nvPr/>
        </p:nvSpPr>
        <p:spPr>
          <a:xfrm>
            <a:off x="5126934" y="4366169"/>
            <a:ext cx="3743333" cy="438582"/>
          </a:xfrm>
          <a:prstGeom prst="rect">
            <a:avLst/>
          </a:prstGeom>
        </p:spPr>
        <p:txBody>
          <a:bodyPr wrap="none">
            <a:spAutoFit/>
          </a:bodyPr>
          <a:lstStyle/>
          <a:p>
            <a:pPr algn="ctr"/>
            <a:r>
              <a:rPr lang="en-US" sz="2250" b="1" spc="75" dirty="0">
                <a:solidFill>
                  <a:schemeClr val="bg1"/>
                </a:solidFill>
                <a:latin typeface="Arial" panose="020B0604020202020204" pitchFamily="34" charset="0"/>
                <a:ea typeface="Open Sans" panose="020B0606030504020204" pitchFamily="34" charset="0"/>
                <a:cs typeface="Arial" panose="020B0604020202020204" pitchFamily="34" charset="0"/>
              </a:rPr>
              <a:t>POSITIVE PEACE INDEX</a:t>
            </a:r>
          </a:p>
        </p:txBody>
      </p:sp>
      <p:grpSp>
        <p:nvGrpSpPr>
          <p:cNvPr id="41" name="Group 40">
            <a:extLst>
              <a:ext uri="{FF2B5EF4-FFF2-40B4-BE49-F238E27FC236}">
                <a16:creationId xmlns:a16="http://schemas.microsoft.com/office/drawing/2014/main" xmlns="" id="{FD6BFD19-2FDE-A748-8CD1-1519CA4670A2}"/>
              </a:ext>
            </a:extLst>
          </p:cNvPr>
          <p:cNvGrpSpPr/>
          <p:nvPr/>
        </p:nvGrpSpPr>
        <p:grpSpPr>
          <a:xfrm>
            <a:off x="6400801" y="4303960"/>
            <a:ext cx="1195598" cy="54621"/>
            <a:chOff x="2338598" y="2759384"/>
            <a:chExt cx="1594131" cy="72828"/>
          </a:xfrm>
        </p:grpSpPr>
        <p:cxnSp>
          <p:nvCxnSpPr>
            <p:cNvPr id="42" name="Straight Connector 41">
              <a:extLst>
                <a:ext uri="{FF2B5EF4-FFF2-40B4-BE49-F238E27FC236}">
                  <a16:creationId xmlns:a16="http://schemas.microsoft.com/office/drawing/2014/main" xmlns="" id="{73348EBC-87AC-6444-8010-A27AFE667EEC}"/>
                </a:ext>
              </a:extLst>
            </p:cNvPr>
            <p:cNvCxnSpPr>
              <a:cxnSpLocks/>
            </p:cNvCxnSpPr>
            <p:nvPr/>
          </p:nvCxnSpPr>
          <p:spPr>
            <a:xfrm>
              <a:off x="2338598" y="2795798"/>
              <a:ext cx="1594131" cy="0"/>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xmlns="" id="{6829E543-F69C-6D4D-8E27-3D108D94A011}"/>
                </a:ext>
              </a:extLst>
            </p:cNvPr>
            <p:cNvSpPr/>
            <p:nvPr/>
          </p:nvSpPr>
          <p:spPr>
            <a:xfrm>
              <a:off x="3099249" y="2759384"/>
              <a:ext cx="72828" cy="728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125293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3801580-FA09-964E-B695-3150940015C4}"/>
              </a:ext>
            </a:extLst>
          </p:cNvPr>
          <p:cNvPicPr>
            <a:picLocks noChangeAspect="1"/>
          </p:cNvPicPr>
          <p:nvPr/>
        </p:nvPicPr>
        <p:blipFill rotWithShape="1">
          <a:blip r:embed="rId3" cstate="screen">
            <a:alphaModFix amt="39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3633952" y="782714"/>
            <a:ext cx="5510048" cy="5143499"/>
          </a:xfrm>
          <a:prstGeom prst="rect">
            <a:avLst/>
          </a:prstGeom>
        </p:spPr>
      </p:pic>
      <p:sp>
        <p:nvSpPr>
          <p:cNvPr id="6" name="TextBox 5">
            <a:extLst>
              <a:ext uri="{FF2B5EF4-FFF2-40B4-BE49-F238E27FC236}">
                <a16:creationId xmlns:a16="http://schemas.microsoft.com/office/drawing/2014/main" xmlns="" id="{730CBFAE-5E75-7E49-B720-692EDA2DC62C}"/>
              </a:ext>
            </a:extLst>
          </p:cNvPr>
          <p:cNvSpPr txBox="1"/>
          <p:nvPr/>
        </p:nvSpPr>
        <p:spPr>
          <a:xfrm>
            <a:off x="4380113" y="782714"/>
            <a:ext cx="4625788" cy="3662541"/>
          </a:xfrm>
          <a:prstGeom prst="rect">
            <a:avLst/>
          </a:prstGeom>
          <a:noFill/>
        </p:spPr>
        <p:txBody>
          <a:bodyPr wrap="square" rtlCol="0">
            <a:spAutoFit/>
          </a:bodyPr>
          <a:lstStyle/>
          <a:p>
            <a:r>
              <a:rPr lang="en-US" sz="4400" dirty="0">
                <a:solidFill>
                  <a:srgbClr val="0050A2"/>
                </a:solidFill>
                <a:latin typeface="Arial Narrow" panose="020B0604020202020204" pitchFamily="34" charset="0"/>
                <a:cs typeface="Arial Narrow" panose="020B0604020202020204" pitchFamily="34" charset="0"/>
              </a:rPr>
              <a:t>NEGATIVE PEACE</a:t>
            </a:r>
          </a:p>
          <a:p>
            <a:endParaRPr lang="en-US" sz="4400" dirty="0">
              <a:solidFill>
                <a:srgbClr val="0050A2"/>
              </a:solidFill>
              <a:latin typeface="Arial Narrow" panose="020B0604020202020204" pitchFamily="34" charset="0"/>
              <a:cs typeface="Arial Narrow" panose="020B0604020202020204" pitchFamily="34" charset="0"/>
            </a:endParaRPr>
          </a:p>
          <a:p>
            <a:r>
              <a:rPr lang="en-US" sz="2400" spc="-23" dirty="0">
                <a:solidFill>
                  <a:srgbClr val="687C90"/>
                </a:solidFill>
                <a:latin typeface="Arial" panose="020B0604020202020204" pitchFamily="34" charset="0"/>
                <a:cs typeface="Arial" panose="020B0604020202020204" pitchFamily="34" charset="0"/>
              </a:rPr>
              <a:t>The absence of violence, or fear of violence. It is used as the definition of peace to create the Global Peace Index —the world’s leading measure of national peacefulness. </a:t>
            </a:r>
          </a:p>
        </p:txBody>
      </p:sp>
      <p:pic>
        <p:nvPicPr>
          <p:cNvPr id="7" name="Picture 6">
            <a:extLst>
              <a:ext uri="{FF2B5EF4-FFF2-40B4-BE49-F238E27FC236}">
                <a16:creationId xmlns:a16="http://schemas.microsoft.com/office/drawing/2014/main" xmlns="" id="{8F6EB6F9-2AA9-3B48-8831-32B1CB37AA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94135" y="5800805"/>
            <a:ext cx="2906744" cy="670787"/>
          </a:xfrm>
          <a:prstGeom prst="rect">
            <a:avLst/>
          </a:prstGeom>
          <a:effectLst>
            <a:glow rad="673100">
              <a:schemeClr val="bg1">
                <a:alpha val="40000"/>
              </a:schemeClr>
            </a:glow>
          </a:effectLst>
        </p:spPr>
      </p:pic>
      <p:cxnSp>
        <p:nvCxnSpPr>
          <p:cNvPr id="8" name="Straight Connector 7">
            <a:extLst>
              <a:ext uri="{FF2B5EF4-FFF2-40B4-BE49-F238E27FC236}">
                <a16:creationId xmlns:a16="http://schemas.microsoft.com/office/drawing/2014/main" xmlns="" id="{93E0CFFB-FFCE-9740-8FC8-E387A8BB6C88}"/>
              </a:ext>
            </a:extLst>
          </p:cNvPr>
          <p:cNvCxnSpPr>
            <a:cxnSpLocks/>
          </p:cNvCxnSpPr>
          <p:nvPr/>
        </p:nvCxnSpPr>
        <p:spPr>
          <a:xfrm>
            <a:off x="4838721" y="4593012"/>
            <a:ext cx="3674842" cy="0"/>
          </a:xfrm>
          <a:prstGeom prst="line">
            <a:avLst/>
          </a:prstGeom>
          <a:ln w="28575">
            <a:solidFill>
              <a:srgbClr val="005DA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EE85B111-E64E-3F4F-9A98-3B8359D17E9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913658"/>
            <a:ext cx="8366118" cy="4491691"/>
          </a:xfrm>
          <a:prstGeom prst="rect">
            <a:avLst/>
          </a:prstGeom>
        </p:spPr>
      </p:pic>
    </p:spTree>
    <p:extLst>
      <p:ext uri="{BB962C8B-B14F-4D97-AF65-F5344CB8AC3E}">
        <p14:creationId xmlns:p14="http://schemas.microsoft.com/office/powerpoint/2010/main" val="9887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ACF0C1-952E-7449-BF65-1E33F0CD9780}"/>
              </a:ext>
            </a:extLst>
          </p:cNvPr>
          <p:cNvPicPr>
            <a:picLocks noChangeAspect="1"/>
          </p:cNvPicPr>
          <p:nvPr/>
        </p:nvPicPr>
        <p:blipFill rotWithShape="1">
          <a:blip r:embed="rId3" cstate="screen">
            <a:alphaModFix amt="39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9526" y="1311562"/>
            <a:ext cx="4581525" cy="3445163"/>
          </a:xfrm>
          <a:prstGeom prst="rect">
            <a:avLst/>
          </a:prstGeom>
        </p:spPr>
      </p:pic>
      <p:pic>
        <p:nvPicPr>
          <p:cNvPr id="5" name="Picture 4">
            <a:extLst>
              <a:ext uri="{FF2B5EF4-FFF2-40B4-BE49-F238E27FC236}">
                <a16:creationId xmlns:a16="http://schemas.microsoft.com/office/drawing/2014/main" xmlns="" id="{DB5ED588-4A16-CA43-8B71-BCE7135E8D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526" y="544333"/>
            <a:ext cx="9144000" cy="5143499"/>
          </a:xfrm>
          <a:prstGeom prst="rect">
            <a:avLst/>
          </a:prstGeom>
        </p:spPr>
      </p:pic>
      <p:sp>
        <p:nvSpPr>
          <p:cNvPr id="6" name="TextBox 5">
            <a:extLst>
              <a:ext uri="{FF2B5EF4-FFF2-40B4-BE49-F238E27FC236}">
                <a16:creationId xmlns:a16="http://schemas.microsoft.com/office/drawing/2014/main" xmlns="" id="{730CBFAE-5E75-7E49-B720-692EDA2DC62C}"/>
              </a:ext>
            </a:extLst>
          </p:cNvPr>
          <p:cNvSpPr txBox="1"/>
          <p:nvPr/>
        </p:nvSpPr>
        <p:spPr>
          <a:xfrm>
            <a:off x="142429" y="860435"/>
            <a:ext cx="4448622" cy="4031873"/>
          </a:xfrm>
          <a:prstGeom prst="rect">
            <a:avLst/>
          </a:prstGeom>
          <a:noFill/>
        </p:spPr>
        <p:txBody>
          <a:bodyPr wrap="square" rtlCol="0">
            <a:spAutoFit/>
          </a:bodyPr>
          <a:lstStyle/>
          <a:p>
            <a:r>
              <a:rPr lang="en-US" sz="4000" dirty="0">
                <a:solidFill>
                  <a:srgbClr val="0050A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POSITIVE PEACE</a:t>
            </a:r>
          </a:p>
          <a:p>
            <a:endParaRPr lang="en-US" sz="2400" dirty="0">
              <a:solidFill>
                <a:srgbClr val="0050A2"/>
              </a:solidFill>
              <a:latin typeface="Arial Narrow" panose="020B0604020202020204" pitchFamily="34" charset="0"/>
              <a:cs typeface="Arial Narrow" panose="020B0604020202020204" pitchFamily="34" charset="0"/>
            </a:endParaRPr>
          </a:p>
          <a:p>
            <a:endParaRPr lang="en-US" sz="2400" dirty="0">
              <a:solidFill>
                <a:srgbClr val="0050A2"/>
              </a:solidFill>
              <a:latin typeface="Arial Narrow" panose="020B0604020202020204" pitchFamily="34" charset="0"/>
              <a:cs typeface="Arial Narrow" panose="020B0604020202020204" pitchFamily="34" charset="0"/>
            </a:endParaRPr>
          </a:p>
          <a:p>
            <a:r>
              <a:rPr lang="en-US" sz="2400" dirty="0">
                <a:solidFill>
                  <a:srgbClr val="687C90"/>
                </a:solidFill>
                <a:latin typeface="Arial" panose="020B0604020202020204" pitchFamily="34" charset="0"/>
                <a:cs typeface="Arial" panose="020B0604020202020204" pitchFamily="34" charset="0"/>
              </a:rPr>
              <a:t>The attitudes, institutions, &amp; structures that, when strengthened, lead to a more peaceful society. These are used to develop the Positive Peace Index.</a:t>
            </a:r>
          </a:p>
          <a:p>
            <a:endParaRPr lang="en-US" sz="2400" dirty="0">
              <a:solidFill>
                <a:srgbClr val="687C9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53336463-D635-4B08-A4E1-2C4E9B65288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13878" y="5930685"/>
            <a:ext cx="2906744" cy="670787"/>
          </a:xfrm>
          <a:prstGeom prst="rect">
            <a:avLst/>
          </a:prstGeom>
          <a:effectLst>
            <a:glow rad="673100">
              <a:schemeClr val="bg1">
                <a:alpha val="40000"/>
              </a:schemeClr>
            </a:glow>
          </a:effectLst>
        </p:spPr>
      </p:pic>
      <p:cxnSp>
        <p:nvCxnSpPr>
          <p:cNvPr id="8" name="Straight Connector 7">
            <a:extLst>
              <a:ext uri="{FF2B5EF4-FFF2-40B4-BE49-F238E27FC236}">
                <a16:creationId xmlns:a16="http://schemas.microsoft.com/office/drawing/2014/main" xmlns="" id="{46B1DF30-00E9-4D7B-8BFD-DD0EE59E4476}"/>
              </a:ext>
            </a:extLst>
          </p:cNvPr>
          <p:cNvCxnSpPr>
            <a:cxnSpLocks/>
          </p:cNvCxnSpPr>
          <p:nvPr/>
        </p:nvCxnSpPr>
        <p:spPr>
          <a:xfrm>
            <a:off x="330729" y="4904176"/>
            <a:ext cx="3674842" cy="0"/>
          </a:xfrm>
          <a:prstGeom prst="line">
            <a:avLst/>
          </a:prstGeom>
          <a:ln w="28575">
            <a:solidFill>
              <a:srgbClr val="005D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36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 name="Rectangle 1">
            <a:extLst>
              <a:ext uri="{FF2B5EF4-FFF2-40B4-BE49-F238E27FC236}">
                <a16:creationId xmlns:a16="http://schemas.microsoft.com/office/drawing/2014/main" xmlns="" id="{76FE7A8F-629C-44B3-9B90-1F1BA7F35044}"/>
              </a:ext>
            </a:extLst>
          </p:cNvPr>
          <p:cNvSpPr/>
          <p:nvPr/>
        </p:nvSpPr>
        <p:spPr>
          <a:xfrm>
            <a:off x="0" y="0"/>
            <a:ext cx="9144000" cy="1184680"/>
          </a:xfrm>
          <a:prstGeom prst="rect">
            <a:avLst/>
          </a:prstGeom>
          <a:solidFill>
            <a:srgbClr val="00B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51;p25"/>
          <p:cNvSpPr txBox="1">
            <a:spLocks noGrp="1"/>
          </p:cNvSpPr>
          <p:nvPr>
            <p:ph type="subTitle" idx="1"/>
          </p:nvPr>
        </p:nvSpPr>
        <p:spPr>
          <a:xfrm>
            <a:off x="114805" y="230216"/>
            <a:ext cx="8520600" cy="706200"/>
          </a:xfrm>
          <a:prstGeom prst="rect">
            <a:avLst/>
          </a:prstGeom>
        </p:spPr>
        <p:txBody>
          <a:bodyPr spcFirstLastPara="1" vert="horz" wrap="square" lIns="91425" tIns="91425" rIns="91425" bIns="91425" rtlCol="0" anchor="ctr" anchorCtr="0">
            <a:noAutofit/>
          </a:bodyPr>
          <a:lstStyle/>
          <a:p>
            <a:pPr>
              <a:spcBef>
                <a:spcPts val="0"/>
              </a:spcBef>
            </a:pPr>
            <a:r>
              <a:rPr lang="en" sz="3600" dirty="0">
                <a:latin typeface="Arial"/>
                <a:ea typeface="Arial"/>
                <a:cs typeface="Arial"/>
                <a:sym typeface="Arial"/>
              </a:rPr>
              <a:t>What the Research Tells Us</a:t>
            </a:r>
            <a:endParaRPr sz="3600" dirty="0">
              <a:latin typeface="Arial"/>
              <a:ea typeface="Arial"/>
              <a:cs typeface="Arial"/>
              <a:sym typeface="Arial"/>
            </a:endParaRPr>
          </a:p>
        </p:txBody>
      </p:sp>
      <p:pic>
        <p:nvPicPr>
          <p:cNvPr id="152" name="Google Shape;152;p25"/>
          <p:cNvPicPr preferRelativeResize="0"/>
          <p:nvPr/>
        </p:nvPicPr>
        <p:blipFill rotWithShape="1">
          <a:blip r:embed="rId3">
            <a:alphaModFix/>
          </a:blip>
          <a:srcRect b="7175"/>
          <a:stretch/>
        </p:blipFill>
        <p:spPr>
          <a:xfrm>
            <a:off x="434651" y="1639265"/>
            <a:ext cx="704433" cy="706201"/>
          </a:xfrm>
          <a:prstGeom prst="rect">
            <a:avLst/>
          </a:prstGeom>
          <a:noFill/>
          <a:ln>
            <a:noFill/>
          </a:ln>
        </p:spPr>
      </p:pic>
      <p:sp>
        <p:nvSpPr>
          <p:cNvPr id="153" name="Google Shape;153;p25"/>
          <p:cNvSpPr txBox="1"/>
          <p:nvPr/>
        </p:nvSpPr>
        <p:spPr>
          <a:xfrm>
            <a:off x="1385130" y="1562015"/>
            <a:ext cx="7376400" cy="860700"/>
          </a:xfrm>
          <a:prstGeom prst="rect">
            <a:avLst/>
          </a:prstGeom>
          <a:noFill/>
          <a:ln>
            <a:noFill/>
          </a:ln>
        </p:spPr>
        <p:txBody>
          <a:bodyPr spcFirstLastPara="1" wrap="square" lIns="91425" tIns="91425" rIns="91425" bIns="91425" anchor="t" anchorCtr="0">
            <a:noAutofit/>
          </a:bodyPr>
          <a:lstStyle/>
          <a:p>
            <a:r>
              <a:rPr lang="en" sz="2400" dirty="0"/>
              <a:t>Positive Peace creates the optimal environment for human potential to flourish.</a:t>
            </a:r>
            <a:endParaRPr sz="2400" dirty="0"/>
          </a:p>
          <a:p>
            <a:endParaRPr sz="2000" dirty="0"/>
          </a:p>
          <a:p>
            <a:r>
              <a:rPr lang="en" sz="2400" dirty="0"/>
              <a:t>High Positive Peace systems are more likely to maintain stability and recover from shocks.</a:t>
            </a:r>
            <a:endParaRPr sz="2400" dirty="0"/>
          </a:p>
        </p:txBody>
      </p:sp>
      <p:pic>
        <p:nvPicPr>
          <p:cNvPr id="154" name="Google Shape;154;p25"/>
          <p:cNvPicPr preferRelativeResize="0"/>
          <p:nvPr/>
        </p:nvPicPr>
        <p:blipFill rotWithShape="1">
          <a:blip r:embed="rId3">
            <a:alphaModFix/>
          </a:blip>
          <a:srcRect b="7175"/>
          <a:stretch/>
        </p:blipFill>
        <p:spPr>
          <a:xfrm>
            <a:off x="434651" y="2722801"/>
            <a:ext cx="704433" cy="706201"/>
          </a:xfrm>
          <a:prstGeom prst="rect">
            <a:avLst/>
          </a:prstGeom>
          <a:noFill/>
          <a:ln>
            <a:noFill/>
          </a:ln>
        </p:spPr>
      </p:pic>
      <p:pic>
        <p:nvPicPr>
          <p:cNvPr id="6" name="Google Shape;160;p26">
            <a:extLst>
              <a:ext uri="{FF2B5EF4-FFF2-40B4-BE49-F238E27FC236}">
                <a16:creationId xmlns:a16="http://schemas.microsoft.com/office/drawing/2014/main" xmlns="" id="{9C4AF789-7D57-427C-AB9B-3A4E9046B1C0}"/>
              </a:ext>
            </a:extLst>
          </p:cNvPr>
          <p:cNvPicPr preferRelativeResize="0"/>
          <p:nvPr/>
        </p:nvPicPr>
        <p:blipFill rotWithShape="1">
          <a:blip r:embed="rId3">
            <a:alphaModFix/>
          </a:blip>
          <a:srcRect b="7175"/>
          <a:stretch/>
        </p:blipFill>
        <p:spPr>
          <a:xfrm>
            <a:off x="434651" y="3762500"/>
            <a:ext cx="704433" cy="706201"/>
          </a:xfrm>
          <a:prstGeom prst="rect">
            <a:avLst/>
          </a:prstGeom>
          <a:noFill/>
          <a:ln>
            <a:noFill/>
          </a:ln>
        </p:spPr>
      </p:pic>
      <p:pic>
        <p:nvPicPr>
          <p:cNvPr id="7" name="Google Shape;162;p26">
            <a:extLst>
              <a:ext uri="{FF2B5EF4-FFF2-40B4-BE49-F238E27FC236}">
                <a16:creationId xmlns:a16="http://schemas.microsoft.com/office/drawing/2014/main" xmlns="" id="{7B4D5E36-F521-4B20-A95F-D9EE3DA3DCCD}"/>
              </a:ext>
            </a:extLst>
          </p:cNvPr>
          <p:cNvPicPr preferRelativeResize="0"/>
          <p:nvPr/>
        </p:nvPicPr>
        <p:blipFill rotWithShape="1">
          <a:blip r:embed="rId3">
            <a:alphaModFix/>
          </a:blip>
          <a:srcRect b="7175"/>
          <a:stretch/>
        </p:blipFill>
        <p:spPr>
          <a:xfrm>
            <a:off x="434651" y="4841400"/>
            <a:ext cx="704433" cy="706201"/>
          </a:xfrm>
          <a:prstGeom prst="rect">
            <a:avLst/>
          </a:prstGeom>
          <a:noFill/>
          <a:ln>
            <a:noFill/>
          </a:ln>
        </p:spPr>
      </p:pic>
      <p:sp>
        <p:nvSpPr>
          <p:cNvPr id="8" name="Google Shape;161;p26">
            <a:extLst>
              <a:ext uri="{FF2B5EF4-FFF2-40B4-BE49-F238E27FC236}">
                <a16:creationId xmlns:a16="http://schemas.microsoft.com/office/drawing/2014/main" xmlns="" id="{1E3DE386-63E2-4A67-91B9-138D7C7AA8B5}"/>
              </a:ext>
            </a:extLst>
          </p:cNvPr>
          <p:cNvSpPr txBox="1"/>
          <p:nvPr/>
        </p:nvSpPr>
        <p:spPr>
          <a:xfrm>
            <a:off x="1393010" y="3685250"/>
            <a:ext cx="7376400" cy="860700"/>
          </a:xfrm>
          <a:prstGeom prst="rect">
            <a:avLst/>
          </a:prstGeom>
          <a:noFill/>
          <a:ln>
            <a:noFill/>
          </a:ln>
        </p:spPr>
        <p:txBody>
          <a:bodyPr spcFirstLastPara="1" wrap="square" lIns="91425" tIns="91425" rIns="91425" bIns="91425" anchor="t" anchorCtr="0">
            <a:noAutofit/>
          </a:bodyPr>
          <a:lstStyle/>
          <a:p>
            <a:r>
              <a:rPr lang="en" sz="2400" dirty="0"/>
              <a:t>High Positive Peace is statistically linked to better environmental </a:t>
            </a:r>
            <a:r>
              <a:rPr lang="en-US" sz="2400" dirty="0"/>
              <a:t>and economic </a:t>
            </a:r>
            <a:r>
              <a:rPr lang="en" sz="2400" dirty="0"/>
              <a:t>outcomes. </a:t>
            </a:r>
            <a:endParaRPr sz="2400" dirty="0"/>
          </a:p>
          <a:p>
            <a:endParaRPr sz="2400" dirty="0"/>
          </a:p>
          <a:p>
            <a:r>
              <a:rPr lang="en" sz="2400" dirty="0"/>
              <a:t>The most peaceful systems perform strongly on all eight Pillars of Positive Peace. </a:t>
            </a:r>
            <a:endParaRPr sz="2400" dirty="0"/>
          </a:p>
          <a:p>
            <a:endParaRPr sz="2400" dirty="0"/>
          </a:p>
          <a:p>
            <a:endParaRPr sz="2400" dirty="0"/>
          </a:p>
          <a:p>
            <a:endParaRPr sz="24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36BD6E9-5BCB-6440-8F87-52F474810626}"/>
              </a:ext>
            </a:extLst>
          </p:cNvPr>
          <p:cNvGrpSpPr/>
          <p:nvPr/>
        </p:nvGrpSpPr>
        <p:grpSpPr>
          <a:xfrm>
            <a:off x="-685800" y="0"/>
            <a:ext cx="10678886" cy="6858000"/>
            <a:chOff x="0" y="0"/>
            <a:chExt cx="12192000" cy="6858000"/>
          </a:xfrm>
        </p:grpSpPr>
        <p:pic>
          <p:nvPicPr>
            <p:cNvPr id="6" name="Picture 5">
              <a:extLst>
                <a:ext uri="{FF2B5EF4-FFF2-40B4-BE49-F238E27FC236}">
                  <a16:creationId xmlns:a16="http://schemas.microsoft.com/office/drawing/2014/main" xmlns="" id="{7D27371B-5E76-1147-85AC-094BF54901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58"/>
              <a:ext cx="12192000" cy="6854283"/>
            </a:xfrm>
            <a:prstGeom prst="rect">
              <a:avLst/>
            </a:prstGeom>
          </p:spPr>
        </p:pic>
        <p:sp>
          <p:nvSpPr>
            <p:cNvPr id="8" name="Rectangle 7">
              <a:extLst>
                <a:ext uri="{FF2B5EF4-FFF2-40B4-BE49-F238E27FC236}">
                  <a16:creationId xmlns:a16="http://schemas.microsoft.com/office/drawing/2014/main" xmlns="" id="{534344AC-2208-2842-91FC-718044AADEB4}"/>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7" name="Picture 6">
            <a:hlinkClick r:id="rId4"/>
            <a:extLst>
              <a:ext uri="{FF2B5EF4-FFF2-40B4-BE49-F238E27FC236}">
                <a16:creationId xmlns:a16="http://schemas.microsoft.com/office/drawing/2014/main" xmlns="" id="{F366703C-8F73-664F-AF5D-72CF3282E71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044554"/>
            <a:ext cx="9278158" cy="4341262"/>
          </a:xfrm>
          <a:prstGeom prst="rect">
            <a:avLst/>
          </a:prstGeom>
          <a:effectLst>
            <a:outerShdw blurRad="177800" dist="50800" dir="4560000" sx="102000" sy="102000" algn="ctr" rotWithShape="0">
              <a:schemeClr val="tx1">
                <a:alpha val="77000"/>
              </a:schemeClr>
            </a:outerShdw>
          </a:effectLst>
        </p:spPr>
      </p:pic>
    </p:spTree>
    <p:extLst>
      <p:ext uri="{BB962C8B-B14F-4D97-AF65-F5344CB8AC3E}">
        <p14:creationId xmlns:p14="http://schemas.microsoft.com/office/powerpoint/2010/main" val="569660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8" ma:contentTypeDescription="Create a new document." ma:contentTypeScope="" ma:versionID="679cfdc95dae346a0ca1cfcdf3aaecd6">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f116359a7c4b5f93ab883130c5fc3b9c"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DEA177-2792-4E7A-B51B-0B2DC94BF5CE}">
  <ds:schemaRefs>
    <ds:schemaRef ds:uri="http://schemas.microsoft.com/sharepoint/v3/contenttype/forms"/>
  </ds:schemaRefs>
</ds:datastoreItem>
</file>

<file path=customXml/itemProps2.xml><?xml version="1.0" encoding="utf-8"?>
<ds:datastoreItem xmlns:ds="http://schemas.openxmlformats.org/officeDocument/2006/customXml" ds:itemID="{902D4B72-497B-4E00-8F9E-B4B1312E1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5D6DC6-608B-4523-B372-0EE6C304E76C}">
  <ds:schemaRefs>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41d4868e-e7c5-4a0f-bea8-40f63a832f74"/>
    <ds:schemaRef ds:uri="http://schemas.openxmlformats.org/package/2006/metadata/core-properties"/>
    <ds:schemaRef ds:uri="069370df-1b75-469d-a9d4-424b0b9f5a6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6527</TotalTime>
  <Words>890</Words>
  <Application>Microsoft Office PowerPoint</Application>
  <PresentationFormat>On-screen Show (4:3)</PresentationFormat>
  <Paragraphs>142</Paragraphs>
  <Slides>17</Slides>
  <Notes>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Arial Narrow</vt:lpstr>
      <vt:lpstr>Calibri</vt:lpstr>
      <vt:lpstr>Calibri Light</vt:lpstr>
      <vt:lpstr>Open Sans</vt:lpstr>
      <vt:lpstr>Office Theme</vt:lpstr>
      <vt:lpstr>PowerPoint Presentation</vt:lpstr>
      <vt:lpstr>PowerPoint Presentation</vt:lpstr>
      <vt:lpstr>PowerPoint Presentation</vt:lpstr>
      <vt:lpstr>Rotary’s history of peace building</vt:lpstr>
      <vt:lpstr>PowerPoint Presentation</vt:lpstr>
      <vt:lpstr>PowerPoint Presentation</vt:lpstr>
      <vt:lpstr>PowerPoint Presentation</vt:lpstr>
      <vt:lpstr>PowerPoint Presentation</vt:lpstr>
      <vt:lpstr>PowerPoint Presentation</vt:lpstr>
      <vt:lpstr>2019 Positive Peace Index</vt:lpstr>
      <vt:lpstr>PowerPoint Presentation</vt:lpstr>
      <vt:lpstr>Where are you now?</vt:lpstr>
      <vt:lpstr>Step One to Work for Peace</vt:lpstr>
      <vt:lpstr>Step Two to Work for Peace</vt:lpstr>
      <vt:lpstr>Step Three to Work for Peace</vt:lpstr>
      <vt:lpstr>Three Ways to Work for Peace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Offer</dc:creator>
  <cp:lastModifiedBy>Colleen Mall</cp:lastModifiedBy>
  <cp:revision>56</cp:revision>
  <dcterms:created xsi:type="dcterms:W3CDTF">2019-12-10T17:10:16Z</dcterms:created>
  <dcterms:modified xsi:type="dcterms:W3CDTF">2020-11-29T20:07:54Z</dcterms:modified>
</cp:coreProperties>
</file>