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60" r:id="rId5"/>
    <p:sldId id="265" r:id="rId6"/>
    <p:sldId id="301" r:id="rId7"/>
    <p:sldId id="316" r:id="rId8"/>
    <p:sldId id="315" r:id="rId9"/>
    <p:sldId id="303" r:id="rId10"/>
    <p:sldId id="304" r:id="rId11"/>
    <p:sldId id="307" r:id="rId12"/>
    <p:sldId id="305" r:id="rId13"/>
    <p:sldId id="306" r:id="rId14"/>
    <p:sldId id="308" r:id="rId15"/>
    <p:sldId id="309" r:id="rId16"/>
    <p:sldId id="317" r:id="rId17"/>
    <p:sldId id="318" r:id="rId18"/>
    <p:sldId id="311" r:id="rId19"/>
    <p:sldId id="313" r:id="rId20"/>
    <p:sldId id="314" r:id="rId21"/>
    <p:sldId id="320" r:id="rId22"/>
    <p:sldId id="319" r:id="rId23"/>
    <p:sldId id="3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2" userDrawn="1">
          <p15:clr>
            <a:srgbClr val="A4A3A4"/>
          </p15:clr>
        </p15:guide>
        <p15:guide id="2" pos="3840" userDrawn="1">
          <p15:clr>
            <a:srgbClr val="A4A3A4"/>
          </p15:clr>
        </p15:guide>
        <p15:guide id="3" orient="horz" pos="2784" userDrawn="1">
          <p15:clr>
            <a:srgbClr val="A4A3A4"/>
          </p15:clr>
        </p15:guide>
        <p15:guide id="4" pos="1680" userDrawn="1">
          <p15:clr>
            <a:srgbClr val="A4A3A4"/>
          </p15:clr>
        </p15:guide>
        <p15:guide id="5" pos="60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81B"/>
    <a:srgbClr val="505C5D"/>
    <a:srgbClr val="384446"/>
    <a:srgbClr val="00AFB0"/>
    <a:srgbClr val="D91B5C"/>
    <a:srgbClr val="01B4E7"/>
    <a:srgbClr val="872175"/>
    <a:srgbClr val="009999"/>
    <a:srgbClr val="FF7600"/>
    <a:srgbClr val="1745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A4D3DE-9C88-43C7-8CDF-69D6D09BF268}" v="5" dt="2020-06-07T22:39:41.2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31" autoAdjust="0"/>
    <p:restoredTop sz="49607" autoAdjust="0"/>
  </p:normalViewPr>
  <p:slideViewPr>
    <p:cSldViewPr snapToGrid="0" showGuides="1">
      <p:cViewPr varScale="1">
        <p:scale>
          <a:sx n="33" d="100"/>
          <a:sy n="33" d="100"/>
        </p:scale>
        <p:origin x="1852" y="20"/>
      </p:cViewPr>
      <p:guideLst>
        <p:guide orient="horz" pos="1512"/>
        <p:guide pos="3840"/>
        <p:guide orient="horz" pos="2784"/>
        <p:guide pos="1680"/>
        <p:guide pos="600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 Birdsall" userId="bbe6f5b5226f0438" providerId="LiveId" clId="{25A4D3DE-9C88-43C7-8CDF-69D6D09BF268}"/>
    <pc:docChg chg="undo custSel mod addSld delSld modSld sldOrd">
      <pc:chgData name="Deb Birdsall" userId="bbe6f5b5226f0438" providerId="LiveId" clId="{25A4D3DE-9C88-43C7-8CDF-69D6D09BF268}" dt="2020-06-08T01:36:09.815" v="2736" actId="20577"/>
      <pc:docMkLst>
        <pc:docMk/>
      </pc:docMkLst>
      <pc:sldChg chg="modNotesTx">
        <pc:chgData name="Deb Birdsall" userId="bbe6f5b5226f0438" providerId="LiveId" clId="{25A4D3DE-9C88-43C7-8CDF-69D6D09BF268}" dt="2020-06-07T22:36:04.733" v="1230" actId="20577"/>
        <pc:sldMkLst>
          <pc:docMk/>
          <pc:sldMk cId="4273793210" sldId="309"/>
        </pc:sldMkLst>
      </pc:sldChg>
      <pc:sldChg chg="modSp new mod modNotesTx">
        <pc:chgData name="Deb Birdsall" userId="bbe6f5b5226f0438" providerId="LiveId" clId="{25A4D3DE-9C88-43C7-8CDF-69D6D09BF268}" dt="2020-06-07T22:30:37.805" v="1150" actId="20577"/>
        <pc:sldMkLst>
          <pc:docMk/>
          <pc:sldMk cId="3142760785" sldId="317"/>
        </pc:sldMkLst>
        <pc:spChg chg="mod">
          <ac:chgData name="Deb Birdsall" userId="bbe6f5b5226f0438" providerId="LiveId" clId="{25A4D3DE-9C88-43C7-8CDF-69D6D09BF268}" dt="2020-06-07T22:23:21.109" v="549" actId="20577"/>
          <ac:spMkLst>
            <pc:docMk/>
            <pc:sldMk cId="3142760785" sldId="317"/>
            <ac:spMk id="2" creationId="{45BB59D3-159C-40A5-9884-AE1CF86319B7}"/>
          </ac:spMkLst>
        </pc:spChg>
        <pc:spChg chg="mod">
          <ac:chgData name="Deb Birdsall" userId="bbe6f5b5226f0438" providerId="LiveId" clId="{25A4D3DE-9C88-43C7-8CDF-69D6D09BF268}" dt="2020-06-07T22:23:00.368" v="547" actId="20577"/>
          <ac:spMkLst>
            <pc:docMk/>
            <pc:sldMk cId="3142760785" sldId="317"/>
            <ac:spMk id="3" creationId="{4A281C54-91B4-4018-A8C7-B163D855B595}"/>
          </ac:spMkLst>
        </pc:spChg>
      </pc:sldChg>
      <pc:sldChg chg="modSp add mod modNotesTx">
        <pc:chgData name="Deb Birdsall" userId="bbe6f5b5226f0438" providerId="LiveId" clId="{25A4D3DE-9C88-43C7-8CDF-69D6D09BF268}" dt="2020-06-08T01:36:09.815" v="2736" actId="20577"/>
        <pc:sldMkLst>
          <pc:docMk/>
          <pc:sldMk cId="2108690191" sldId="318"/>
        </pc:sldMkLst>
        <pc:spChg chg="mod">
          <ac:chgData name="Deb Birdsall" userId="bbe6f5b5226f0438" providerId="LiveId" clId="{25A4D3DE-9C88-43C7-8CDF-69D6D09BF268}" dt="2020-06-07T22:29:26.585" v="1027" actId="20577"/>
          <ac:spMkLst>
            <pc:docMk/>
            <pc:sldMk cId="2108690191" sldId="318"/>
            <ac:spMk id="3" creationId="{4A281C54-91B4-4018-A8C7-B163D855B595}"/>
          </ac:spMkLst>
        </pc:spChg>
      </pc:sldChg>
      <pc:sldChg chg="addSp modSp new mod ord setBg modNotesTx">
        <pc:chgData name="Deb Birdsall" userId="bbe6f5b5226f0438" providerId="LiveId" clId="{25A4D3DE-9C88-43C7-8CDF-69D6D09BF268}" dt="2020-06-08T00:10:12.552" v="1892" actId="115"/>
        <pc:sldMkLst>
          <pc:docMk/>
          <pc:sldMk cId="1361387662" sldId="319"/>
        </pc:sldMkLst>
        <pc:spChg chg="mod ord">
          <ac:chgData name="Deb Birdsall" userId="bbe6f5b5226f0438" providerId="LiveId" clId="{25A4D3DE-9C88-43C7-8CDF-69D6D09BF268}" dt="2020-06-07T22:40:02.441" v="1236" actId="26606"/>
          <ac:spMkLst>
            <pc:docMk/>
            <pc:sldMk cId="1361387662" sldId="319"/>
            <ac:spMk id="2" creationId="{FAB149FF-2605-4A40-8378-3B37ACAB7398}"/>
          </ac:spMkLst>
        </pc:spChg>
        <pc:picChg chg="add mod">
          <ac:chgData name="Deb Birdsall" userId="bbe6f5b5226f0438" providerId="LiveId" clId="{25A4D3DE-9C88-43C7-8CDF-69D6D09BF268}" dt="2020-06-07T22:40:02.441" v="1236" actId="26606"/>
          <ac:picMkLst>
            <pc:docMk/>
            <pc:sldMk cId="1361387662" sldId="319"/>
            <ac:picMk id="4" creationId="{4641F7DA-58C8-41EC-8BA4-1657049DD82D}"/>
          </ac:picMkLst>
        </pc:picChg>
      </pc:sldChg>
      <pc:sldChg chg="new del">
        <pc:chgData name="Deb Birdsall" userId="bbe6f5b5226f0438" providerId="LiveId" clId="{25A4D3DE-9C88-43C7-8CDF-69D6D09BF268}" dt="2020-06-07T22:38:46.319" v="1232" actId="2696"/>
        <pc:sldMkLst>
          <pc:docMk/>
          <pc:sldMk cId="1698160246" sldId="319"/>
        </pc:sldMkLst>
      </pc:sldChg>
      <pc:sldChg chg="modSp new mod">
        <pc:chgData name="Deb Birdsall" userId="bbe6f5b5226f0438" providerId="LiveId" clId="{25A4D3DE-9C88-43C7-8CDF-69D6D09BF268}" dt="2020-06-08T00:28:10.754" v="2606" actId="20577"/>
        <pc:sldMkLst>
          <pc:docMk/>
          <pc:sldMk cId="1102268035" sldId="320"/>
        </pc:sldMkLst>
        <pc:spChg chg="mod">
          <ac:chgData name="Deb Birdsall" userId="bbe6f5b5226f0438" providerId="LiveId" clId="{25A4D3DE-9C88-43C7-8CDF-69D6D09BF268}" dt="2020-06-08T00:27:02.102" v="2598" actId="14100"/>
          <ac:spMkLst>
            <pc:docMk/>
            <pc:sldMk cId="1102268035" sldId="320"/>
            <ac:spMk id="2" creationId="{0B9C1A34-B09A-44F2-8101-7A6666568234}"/>
          </ac:spMkLst>
        </pc:spChg>
        <pc:spChg chg="mod">
          <ac:chgData name="Deb Birdsall" userId="bbe6f5b5226f0438" providerId="LiveId" clId="{25A4D3DE-9C88-43C7-8CDF-69D6D09BF268}" dt="2020-06-08T00:28:10.754" v="2606" actId="20577"/>
          <ac:spMkLst>
            <pc:docMk/>
            <pc:sldMk cId="1102268035" sldId="320"/>
            <ac:spMk id="3" creationId="{0EA7B4C2-B54E-4C81-8B92-6EC40B64ADAB}"/>
          </ac:spMkLst>
        </pc:spChg>
        <pc:spChg chg="mod">
          <ac:chgData name="Deb Birdsall" userId="bbe6f5b5226f0438" providerId="LiveId" clId="{25A4D3DE-9C88-43C7-8CDF-69D6D09BF268}" dt="2020-06-08T00:27:04.922" v="2601" actId="14100"/>
          <ac:spMkLst>
            <pc:docMk/>
            <pc:sldMk cId="1102268035" sldId="320"/>
            <ac:spMk id="4" creationId="{FEBE6AB1-1571-46EB-A55B-FDEFD74C44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6/7/2020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membershipdevelopment@rotary.o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y.rotary.org/en/learning-reference/about-rotary/council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Arial Narrow" panose="020B0606020202030204" pitchFamily="34" charset="0"/>
              </a:rPr>
              <a:t>NOTES TO SPEAKER: Customize this presentation to meet your region’s needs. At minimum, you will need to customize slide 5: Where you see X’s, replace them with data from Rotary Club Central or delete them. Unhide the slide (use the Slide Show menu) so it’s visible during the presentation. Make comparisons between regional and global trends.</a:t>
            </a:r>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  </a:t>
            </a:r>
          </a:p>
          <a:p>
            <a:r>
              <a:rPr lang="en-US" sz="1200" b="1" kern="1200" dirty="0">
                <a:solidFill>
                  <a:schemeClr val="tx1"/>
                </a:solidFill>
                <a:effectLst/>
                <a:latin typeface="Arial Narrow" panose="020B0606020202030204" pitchFamily="34" charset="0"/>
              </a:rPr>
              <a:t>SPEAKER:</a:t>
            </a:r>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Our members are our greatest assets. And when Rotary’s membership is strong, our clubs are more vibrant, Rotary has greater visibility, and our members have more resources to help communities flourish.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If we want to continue to create lasting change in our communities, in our world, and in ourselves, we have to act on what we know. With that in mind, Rotary conducted several large-scale surveys this year that gave us a clearer understanding of why people join Rotary, why they leave, and the challenges clubs face as they try to make a difference in their communities.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I’m going to share that information with you today to reinforce the importance of growing Rotary. </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280973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Our research shows us that prospective members are looking for opportunities to grow personally and professionally. Rotary offers them that. </a:t>
            </a:r>
          </a:p>
          <a:p>
            <a:endParaRPr lang="en-US" sz="1200" kern="1200" dirty="0">
              <a:solidFill>
                <a:schemeClr val="tx1"/>
              </a:solidFill>
              <a:effectLst/>
              <a:latin typeface="Arial Narrow" panose="020B0606020202030204" pitchFamily="34" charset="0"/>
            </a:endParaRPr>
          </a:p>
          <a:p>
            <a:pPr lvl="0"/>
            <a:r>
              <a:rPr lang="en-US" sz="1200" kern="1200" dirty="0">
                <a:solidFill>
                  <a:schemeClr val="tx1"/>
                </a:solidFill>
                <a:effectLst/>
                <a:latin typeface="Arial Narrow" panose="020B0606020202030204" pitchFamily="34" charset="0"/>
              </a:rPr>
              <a:t>Consider the Rotarian who was terrified of public speaking and trembled her way through her first 5-minute speech. She was later asked to speak at an institute in front of 500 people, and now trains others in public speaking.</a:t>
            </a:r>
          </a:p>
          <a:p>
            <a:pPr lvl="0"/>
            <a:endParaRPr lang="en-US" sz="1200" kern="1200" dirty="0">
              <a:solidFill>
                <a:schemeClr val="tx1"/>
              </a:solidFill>
              <a:effectLst/>
              <a:latin typeface="Arial Narrow" panose="020B0606020202030204" pitchFamily="34" charset="0"/>
            </a:endParaRPr>
          </a:p>
          <a:p>
            <a:pPr lvl="0"/>
            <a:r>
              <a:rPr lang="en-US" sz="1200" kern="1200" dirty="0">
                <a:solidFill>
                  <a:schemeClr val="tx1"/>
                </a:solidFill>
                <a:effectLst/>
                <a:latin typeface="Arial Narrow" panose="020B0606020202030204" pitchFamily="34" charset="0"/>
              </a:rPr>
              <a:t>Think of the member who counts her experience in Rotary as why she attained a new job as a community engagement manager: “I wouldn’t have gotten it if I wasn’t a part of Rotary.” </a:t>
            </a:r>
          </a:p>
          <a:p>
            <a:pPr lvl="0"/>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You don’t have to offer a formal professional development strategy for members to achieve their goals. Every service project or event you hold is a chance for someone to lead and grow. Members can also take online courses through Rotary’s Learning Center, or Leverage our alliance with Toastmasters to provide your members with additional growth opportunities.</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The next time someone asks you about Rotary, you can say: “You’ll achieve more than you ever thought possible. And you won’t do it alone.”</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858891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And all of these opportunities, from local community service to professional development are things that are offered in clubs around the world. No two clubs are exactly the same, and those unique club experiences are what differentiates Rotary from any other organization. </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If someone walked into your club meeting — uninvited but curious to learn more — what would they find? Would they be warmly welcomed? Would your members appear engaged? Would they leave understanding who you are and how you’re helping your community? And would someone follow up with them to see what they thought about the experience? </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One of the most important things we can do is assess our clubs regularly and make sure they’re welcoming to prospective members. If you find that your club needs to improve, Rotary offers resources to help. You can find them at rotary.org/membership. Remember this address — write it down, take a picture of it. And visit as often as you need to. </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19612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With </a:t>
            </a:r>
            <a:r>
              <a:rPr lang="en-US" sz="1200" b="1" kern="1200" dirty="0">
                <a:solidFill>
                  <a:schemeClr val="tx1"/>
                </a:solidFill>
                <a:effectLst/>
                <a:latin typeface="Arial Narrow" panose="020B0606020202030204" pitchFamily="34" charset="0"/>
              </a:rPr>
              <a:t>more than 50 resources </a:t>
            </a:r>
            <a:r>
              <a:rPr lang="en-US" sz="1200" kern="1200" dirty="0">
                <a:solidFill>
                  <a:schemeClr val="tx1"/>
                </a:solidFill>
                <a:effectLst/>
                <a:latin typeface="Arial Narrow" panose="020B0606020202030204" pitchFamily="34" charset="0"/>
              </a:rPr>
              <a:t>available to you at </a:t>
            </a:r>
            <a:r>
              <a:rPr lang="en-US" sz="1200" b="1" kern="1200" dirty="0">
                <a:solidFill>
                  <a:schemeClr val="tx1"/>
                </a:solidFill>
                <a:effectLst/>
                <a:latin typeface="Arial Narrow" panose="020B0606020202030204" pitchFamily="34" charset="0"/>
              </a:rPr>
              <a:t>rotary.org/membership</a:t>
            </a:r>
            <a:r>
              <a:rPr lang="en-US" sz="1200" kern="1200" dirty="0">
                <a:solidFill>
                  <a:schemeClr val="tx1"/>
                </a:solidFill>
                <a:effectLst/>
                <a:latin typeface="Arial Narrow" panose="020B0606020202030204" pitchFamily="34" charset="0"/>
              </a:rPr>
              <a:t>, finding the one that meets your needs can seem like a challenge. Earlier this year, Rotary International developed a new resource called the “Club Planning Assistant.” This interactive tool asks a series of simple questions and then recommends resources for addressing those specific challenges.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In fact, we were so excited about this that they invited every club president and membership chair in the world to take it and share their biggest membership challenges.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The majority listed “Attracting New members” as their biggest challenge. But many also said that Accommodating the needs of prospective and current members (busy schedules, family or financial obligations, etc.) was a challenge too. Addressing both of these challenges effectively requires us to think differently and adapt to change more quickly. </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My challenge to you as Membership Chair is to take the membership </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256239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questions, ask each room to assign a facilitator to record answers and move into Breakout Rooms to discuss.  Come back and review answers via Chat Box.</a:t>
            </a:r>
          </a:p>
        </p:txBody>
      </p:sp>
      <p:sp>
        <p:nvSpPr>
          <p:cNvPr id="4" name="Slide Number Placeholder 3"/>
          <p:cNvSpPr>
            <a:spLocks noGrp="1"/>
          </p:cNvSpPr>
          <p:nvPr>
            <p:ph type="sldNum" sz="quarter" idx="5"/>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208062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questions, ask each room to assign a facilitator to record answers and move into Breakout Rooms to discuss.  Come back and review answers via Chat Box.  </a:t>
            </a:r>
          </a:p>
          <a:p>
            <a:endParaRPr lang="en-US" dirty="0"/>
          </a:p>
          <a:p>
            <a:r>
              <a:rPr lang="en-US" dirty="0"/>
              <a:t>Discuss Member Satisfaction Survey and offer to each club when discussing ways to keep members engaged </a:t>
            </a:r>
            <a:r>
              <a:rPr lang="en-US"/>
              <a:t>and included.</a:t>
            </a: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2686130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Bringing in more members than we lose is not the answer. But there is one opportunity that all clubs and districts should pay closer attention to.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Membership candidates are prospective members who </a:t>
            </a:r>
            <a:r>
              <a:rPr lang="en-US" sz="1200" u="sng" kern="1200" dirty="0">
                <a:solidFill>
                  <a:schemeClr val="tx1"/>
                </a:solidFill>
                <a:effectLst/>
                <a:latin typeface="Arial Narrow" panose="020B0606020202030204" pitchFamily="34" charset="0"/>
              </a:rPr>
              <a:t>rotary.org/join</a:t>
            </a:r>
            <a:r>
              <a:rPr lang="en-US" sz="1200" kern="1200" dirty="0">
                <a:solidFill>
                  <a:schemeClr val="tx1"/>
                </a:solidFill>
                <a:effectLst/>
                <a:latin typeface="Arial Narrow" panose="020B0606020202030204" pitchFamily="34" charset="0"/>
              </a:rPr>
              <a:t> to express interest in joining a club. A notice of their interest is sent to a district, and district and club leaders can track those notices through the Manage Membership Leads page of My Rotary. Last year, 19,500 people contacted Rotary this way.</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Unfortunately, clubs contacted less than a third of the prospective members assigned to them last year. In fact, in places that experienced the highest decline in membership, an equally high percentage of membership leads were never contacted.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In the US, for example, membership declined by around 5,711 members in 2018-19. In the same time period, the US received 7,282 membership leads. Imagine what our overall membership would look like if we followed up on every lead. Although not every one of these prospective members will be a viable prospect, each one provides an opportunity to identify the value they might bring to the Rotary.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Managing prospective members is an opportunity. When we don’t respond to inquiries, we miss more than just the chance to expand our clubs — we lose a chance to build goodwill in the community and a positive impression of Rotary.</a:t>
            </a:r>
          </a:p>
          <a:p>
            <a:r>
              <a:rPr lang="en-US" sz="1200" kern="1200" dirty="0">
                <a:solidFill>
                  <a:schemeClr val="tx1"/>
                </a:solidFill>
                <a:effectLst/>
                <a:latin typeface="Arial Narrow" panose="020B0606020202030204" pitchFamily="34" charset="0"/>
              </a:rPr>
              <a:t> </a:t>
            </a:r>
          </a:p>
          <a:p>
            <a:r>
              <a:rPr lang="en-US" sz="1200" b="1" i="1" kern="1200" dirty="0">
                <a:solidFill>
                  <a:schemeClr val="tx1"/>
                </a:solidFill>
                <a:effectLst/>
                <a:latin typeface="Arial Narrow" panose="020B0606020202030204" pitchFamily="34" charset="0"/>
              </a:rPr>
              <a:t> </a:t>
            </a:r>
            <a:endParaRPr lang="en-US" sz="1200" kern="1200" dirty="0">
              <a:solidFill>
                <a:schemeClr val="tx1"/>
              </a:solidFill>
              <a:effectLst/>
              <a:latin typeface="Arial Narrow" panose="020B0606020202030204" pitchFamily="34" charset="0"/>
            </a:endParaRP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1334819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The second challenge club leaders mentioned is accommodating the varied needs of their members. If your current structure is working, there’s no need to change it. But clubs actually have more freedom than ever to create an experience that works for their current and prospective members.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Clubs around the world are taking advantage of this flexibility. Here are some ways clubs are meeting the diverse needs of their members and their communities:</a:t>
            </a:r>
          </a:p>
          <a:p>
            <a:r>
              <a:rPr lang="en-US" sz="1200" kern="1200" dirty="0">
                <a:solidFill>
                  <a:schemeClr val="tx1"/>
                </a:solidFill>
                <a:effectLst/>
                <a:latin typeface="Arial Narrow" panose="020B0606020202030204" pitchFamily="34" charset="0"/>
              </a:rPr>
              <a:t>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Starting a satellite club to give qualified people who can’t attend club meetings a chance to join Rotary.</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Changing how, when, and how often clubs meet. Some examples are meeting just twice a month, switching from a sit-down meal to a less formal — and likely less expensive — gathering, or replacing a regular meeting with a social event or service project.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Offering a new membership type. For example, offering a corporate membership to attract multiple members of the same company, or an associate membership for younger professionals who want an option that costs less or requires less time.</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Meeting online to attract members who can’t attend in-person meetings.</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Developing a cause-based club to attract and engage members who are passionate about a specific issue, like water or peace.</a:t>
            </a:r>
          </a:p>
          <a:p>
            <a:r>
              <a:rPr lang="en-US" sz="1200" kern="1200" dirty="0">
                <a:solidFill>
                  <a:schemeClr val="tx1"/>
                </a:solidFill>
                <a:effectLst/>
                <a:latin typeface="Arial Narrow" panose="020B0606020202030204" pitchFamily="34" charset="0"/>
              </a:rPr>
              <a:t> </a:t>
            </a:r>
            <a:endParaRPr lang="en-US" dirty="0">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You can find more information at rotary.org/flexibility.</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4107816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What can you do with all of this information, especially if some of it is new to you? I suggest three things:</a:t>
            </a:r>
          </a:p>
          <a:p>
            <a:r>
              <a:rPr lang="en-US" sz="1200" kern="1200" dirty="0">
                <a:solidFill>
                  <a:schemeClr val="tx1"/>
                </a:solidFill>
                <a:effectLst/>
                <a:latin typeface="Arial Narrow" panose="020B0606020202030204" pitchFamily="34" charset="0"/>
              </a:rPr>
              <a:t> </a:t>
            </a:r>
          </a:p>
          <a:p>
            <a:pPr marL="228600" lvl="0" indent="-228600">
              <a:buFont typeface="+mj-lt"/>
              <a:buAutoNum type="arabicPeriod"/>
            </a:pPr>
            <a:r>
              <a:rPr lang="en-US" sz="1200" kern="1200" dirty="0">
                <a:solidFill>
                  <a:schemeClr val="tx1"/>
                </a:solidFill>
                <a:effectLst/>
                <a:latin typeface="Arial Narrow" panose="020B0606020202030204" pitchFamily="34" charset="0"/>
              </a:rPr>
              <a:t>Take time to understand membership data and trends in your region. We can offer you a global look at the state of membership, but Rotary Club Central makes it easy for you to see the trends closest to you.</a:t>
            </a:r>
          </a:p>
          <a:p>
            <a:pPr marL="228600" lvl="0" indent="-228600">
              <a:buFont typeface="+mj-lt"/>
              <a:buAutoNum type="arabicPeriod"/>
            </a:pPr>
            <a:r>
              <a:rPr lang="en-US" sz="1200" kern="1200" dirty="0">
                <a:solidFill>
                  <a:schemeClr val="tx1"/>
                </a:solidFill>
                <a:effectLst/>
                <a:latin typeface="Arial Narrow" panose="020B0606020202030204" pitchFamily="34" charset="0"/>
              </a:rPr>
              <a:t>Ask members what matters most to them. Find out what they value, what they might be missing, and what they need to stay a member for life. And make sure you deliver that.</a:t>
            </a:r>
          </a:p>
          <a:p>
            <a:pPr marL="228600" lvl="0" indent="-228600">
              <a:buFont typeface="+mj-lt"/>
              <a:buAutoNum type="arabicPeriod"/>
            </a:pPr>
            <a:r>
              <a:rPr lang="en-US" sz="1200" kern="1200" dirty="0">
                <a:solidFill>
                  <a:schemeClr val="tx1"/>
                </a:solidFill>
                <a:effectLst/>
                <a:latin typeface="Arial Narrow" panose="020B0606020202030204" pitchFamily="34" charset="0"/>
              </a:rPr>
              <a:t>Finally, visit rotary.org/membership for resources to support you. Whether you need access to club assessments, directions on how to manage your membership leads, or even guidelines for starting new clubs and membership types, there is likely a resource designed to help. </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2757921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fabulous resource available to you to make sure that your term as Membership Chair is powerfully effective.  It is </a:t>
            </a:r>
            <a:r>
              <a:rPr lang="en-US" b="1" u="sng" dirty="0"/>
              <a:t>rotary.org/membership</a:t>
            </a:r>
            <a:r>
              <a:rPr lang="en-US" dirty="0"/>
              <a:t>.  Once you look at all the tools available here, you will realize that there is no need to re-invent the wheel.  Follow the process, step-by-step, and you will see membership growth, retention numbers rise and have the satisfaction of knowing that you are a valuable part in building and maintaining a vibrant club.</a:t>
            </a:r>
          </a:p>
        </p:txBody>
      </p:sp>
      <p:sp>
        <p:nvSpPr>
          <p:cNvPr id="4" name="Slide Number Placeholder 3"/>
          <p:cNvSpPr>
            <a:spLocks noGrp="1"/>
          </p:cNvSpPr>
          <p:nvPr>
            <p:ph type="sldNum" sz="quarter" idx="5"/>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2897368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Arial Narrow" panose="020B0606020202030204" pitchFamily="34" charset="0"/>
              </a:rPr>
              <a:t>When people join a Rotary club, their potential to make a difference in the world grows exponentially. That’s because they’re joining a network of over 1.2 million people who take action — volunteers from all over the world who share a goal of improving people’s lives. </a:t>
            </a:r>
          </a:p>
          <a:p>
            <a:r>
              <a:rPr lang="en-US" kern="1200" dirty="0">
                <a:solidFill>
                  <a:schemeClr val="tx1"/>
                </a:solidFill>
                <a:effectLst/>
                <a:latin typeface="Arial Narrow" panose="020B0606020202030204" pitchFamily="34" charset="0"/>
              </a:rPr>
              <a:t> </a:t>
            </a:r>
          </a:p>
          <a:p>
            <a:r>
              <a:rPr lang="en-US" kern="1200" dirty="0">
                <a:solidFill>
                  <a:schemeClr val="tx1"/>
                </a:solidFill>
                <a:effectLst/>
                <a:latin typeface="Arial Narrow" panose="020B0606020202030204" pitchFamily="34" charset="0"/>
              </a:rPr>
              <a:t>But simply joining isn’t going to change lives or make those connections. That happens when members get involved and take every opportunity to get the most out of their Rotary membership. Whether they’re connecting with their club, community, or the larger Rotary world, let your members know they’re connecting for good. </a:t>
            </a:r>
          </a:p>
          <a:p>
            <a:r>
              <a:rPr lang="en-US" kern="1200" dirty="0">
                <a:solidFill>
                  <a:schemeClr val="tx1"/>
                </a:solidFill>
                <a:effectLst/>
                <a:latin typeface="Arial Narrow" panose="020B0606020202030204" pitchFamily="34" charset="0"/>
              </a:rPr>
              <a:t> </a:t>
            </a:r>
          </a:p>
          <a:p>
            <a:r>
              <a:rPr lang="en-US" kern="1200" dirty="0">
                <a:solidFill>
                  <a:schemeClr val="tx1"/>
                </a:solidFill>
                <a:effectLst/>
                <a:latin typeface="Arial Narrow" panose="020B0606020202030204" pitchFamily="34" charset="0"/>
              </a:rPr>
              <a:t>Our members are our greatest assets: a diverse group of professionals who share the drive to serve their communities. And together, we see a world where people unite and take action to create lasting change — across the globe, in our communities, and in ourselves.</a:t>
            </a:r>
          </a:p>
          <a:p>
            <a:r>
              <a:rPr lang="en-US" kern="1200" dirty="0">
                <a:solidFill>
                  <a:schemeClr val="tx1"/>
                </a:solidFill>
                <a:effectLst/>
                <a:latin typeface="Arial Narrow" panose="020B0606020202030204" pitchFamily="34" charset="0"/>
              </a:rPr>
              <a:t> </a:t>
            </a:r>
          </a:p>
          <a:p>
            <a:r>
              <a:rPr lang="en-US" kern="1200" dirty="0">
                <a:solidFill>
                  <a:schemeClr val="tx1"/>
                </a:solidFill>
                <a:effectLst/>
                <a:latin typeface="Arial Narrow" panose="020B0606020202030204" pitchFamily="34" charset="0"/>
              </a:rPr>
              <a:t>Thank you.</a:t>
            </a:r>
          </a:p>
          <a:p>
            <a:r>
              <a:rPr lang="en-US" kern="1200" dirty="0">
                <a:solidFill>
                  <a:schemeClr val="tx1"/>
                </a:solidFill>
                <a:effectLst/>
                <a:latin typeface="Arial Narrow" panose="020B0606020202030204" pitchFamily="34" charset="0"/>
              </a:rPr>
              <a:t> </a:t>
            </a:r>
          </a:p>
          <a:p>
            <a:r>
              <a:rPr lang="en-US" kern="1200" dirty="0">
                <a:solidFill>
                  <a:schemeClr val="tx1"/>
                </a:solidFill>
                <a:effectLst/>
                <a:latin typeface="Arial Narrow" panose="020B0606020202030204" pitchFamily="34" charset="0"/>
              </a:rPr>
              <a:t>Are there any questions I can answer?</a:t>
            </a:r>
          </a:p>
          <a:p>
            <a:r>
              <a:rPr lang="en-US" kern="1200" dirty="0">
                <a:solidFill>
                  <a:schemeClr val="tx1"/>
                </a:solidFill>
                <a:effectLst/>
                <a:latin typeface="Arial Narrow" panose="020B0606020202030204" pitchFamily="34" charset="0"/>
              </a:rPr>
              <a:t> </a:t>
            </a:r>
          </a:p>
          <a:p>
            <a:r>
              <a:rPr lang="en-US" kern="1200" dirty="0">
                <a:solidFill>
                  <a:schemeClr val="tx1"/>
                </a:solidFill>
                <a:effectLst/>
                <a:latin typeface="Arial Narrow" panose="020B0606020202030204" pitchFamily="34" charset="0"/>
              </a:rPr>
              <a:t>NOTE TO SPEAKER: </a:t>
            </a:r>
          </a:p>
          <a:p>
            <a:r>
              <a:rPr lang="en-US" kern="1200" dirty="0">
                <a:solidFill>
                  <a:schemeClr val="tx1"/>
                </a:solidFill>
                <a:effectLst/>
                <a:latin typeface="Arial Narrow" panose="020B0606020202030204" pitchFamily="34" charset="0"/>
              </a:rPr>
              <a:t>Write to </a:t>
            </a:r>
            <a:r>
              <a:rPr lang="en-US" u="sng" kern="1200" dirty="0">
                <a:solidFill>
                  <a:schemeClr val="tx1"/>
                </a:solidFill>
                <a:effectLst/>
                <a:latin typeface="Arial Narrow" panose="020B0606020202030204" pitchFamily="34" charset="0"/>
                <a:hlinkClick r:id="rId3"/>
              </a:rPr>
              <a:t>membershipdevelopment@rotary.org</a:t>
            </a:r>
            <a:r>
              <a:rPr lang="en-US" kern="1200" dirty="0">
                <a:solidFill>
                  <a:schemeClr val="tx1"/>
                </a:solidFill>
                <a:effectLst/>
                <a:latin typeface="Arial Narrow" panose="020B0606020202030204" pitchFamily="34" charset="0"/>
              </a:rPr>
              <a:t> with any questions. </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20</a:t>
            </a:fld>
            <a:endParaRPr lang="en-US" dirty="0"/>
          </a:p>
        </p:txBody>
      </p:sp>
    </p:spTree>
    <p:extLst>
      <p:ext uri="{BB962C8B-B14F-4D97-AF65-F5344CB8AC3E}">
        <p14:creationId xmlns:p14="http://schemas.microsoft.com/office/powerpoint/2010/main" val="248993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Over the past five years, we’ve remained at around 1.2 million members. Although we experienced a slight decrease last year, overall our membership is still strong.</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To accomplish all the good in the world that we want to do, we need a commitment and a continued emphasis on growing Rotary and </a:t>
            </a:r>
            <a:r>
              <a:rPr lang="en-US" sz="1200" kern="1200" dirty="0" err="1">
                <a:solidFill>
                  <a:schemeClr val="tx1"/>
                </a:solidFill>
                <a:effectLst/>
                <a:latin typeface="Arial Narrow" panose="020B0606020202030204" pitchFamily="34" charset="0"/>
              </a:rPr>
              <a:t>Rotaract</a:t>
            </a:r>
            <a:r>
              <a:rPr lang="en-US" sz="1200" kern="1200" dirty="0">
                <a:solidFill>
                  <a:schemeClr val="tx1"/>
                </a:solidFill>
                <a:effectLst/>
                <a:latin typeface="Arial Narrow" panose="020B0606020202030204" pitchFamily="34" charset="0"/>
              </a:rPr>
              <a:t> from our club, district, and zone leaders. Keeping Rotary relevant and thriving into our second century, while continuing to enhance our members’ lives, requires a willingness to be innovative, seek out diversity, and adapt to changing needs. </a:t>
            </a:r>
            <a:endParaRPr lang="en-US" dirty="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2970441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As you look at the information on this slide, think about your own club. Does your membership reflect the diversity in the community you serve? When our membership is diverse, it makes our clubs more vibrant and helps members understand and respond to the needs of our community.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Diversity is one of our core values. The RI Board of Directors passed a diversity, equity, and inclusion statement to help us become a more open and inclusive organization, “Rotary will cultivate a diverse, equitable, and inclusive culture in which people from underrepresented groups have greater opportunity to participate as members and leaders.”</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As of 1 January, we had:</a:t>
            </a:r>
          </a:p>
          <a:p>
            <a:r>
              <a:rPr lang="en-US" sz="1200" kern="1200" dirty="0">
                <a:solidFill>
                  <a:schemeClr val="tx1"/>
                </a:solidFill>
                <a:effectLst/>
                <a:latin typeface="Arial Narrow" panose="020B0606020202030204" pitchFamily="34" charset="0"/>
              </a:rPr>
              <a:t>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35,945 clubs, an increase of 55 since 1 July. Starting new clubs expands our reach and increases our capacity for service around the world. Alternative membership types and club experiences, including corporate memberships and flexible meeting times, can help clubs address the needs of current and potential members.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1,208,611 Rotarians, which is </a:t>
            </a:r>
            <a:r>
              <a:rPr lang="en-US" sz="1200" kern="1200">
                <a:solidFill>
                  <a:schemeClr val="tx1"/>
                </a:solidFill>
                <a:effectLst/>
                <a:latin typeface="Arial Narrow" panose="020B0606020202030204" pitchFamily="34" charset="0"/>
              </a:rPr>
              <a:t>an increase of </a:t>
            </a:r>
            <a:r>
              <a:rPr lang="en-US" sz="1200" kern="1200" dirty="0">
                <a:solidFill>
                  <a:schemeClr val="tx1"/>
                </a:solidFill>
                <a:effectLst/>
                <a:latin typeface="Arial Narrow" panose="020B0606020202030204" pitchFamily="34" charset="0"/>
              </a:rPr>
              <a:t>over 19,000 since 1 July 2019. When compare January of last year, with our current figure, our overall count is lower by around 4,000 members.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Information in Rotary Club Central suggests that most of our members are ages 50 to 69, though definite figures are hard to gauge because 37 percent of our members don’t indicate their age in their profiles.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Women make up 23 percent of our members, an increase of about 1 percent since 1 July 2018. However, women are still underrepresented in leadership positions at every level of Rotary. The Board of Directors set a goal for women to make up 30 percent of our members and leaders by June 2023.</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190986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talk about </a:t>
            </a:r>
            <a:r>
              <a:rPr lang="en-US" sz="1200" kern="1200" dirty="0" err="1">
                <a:solidFill>
                  <a:schemeClr val="tx1"/>
                </a:solidFill>
                <a:effectLst/>
                <a:latin typeface="+mn-lt"/>
                <a:ea typeface="+mn-ea"/>
                <a:cs typeface="+mn-cs"/>
              </a:rPr>
              <a:t>Rotaract</a:t>
            </a:r>
            <a:r>
              <a:rPr lang="en-US" sz="1200" kern="1200" dirty="0">
                <a:solidFill>
                  <a:schemeClr val="tx1"/>
                </a:solidFill>
                <a:effectLst/>
                <a:latin typeface="+mn-lt"/>
                <a:ea typeface="+mn-ea"/>
                <a:cs typeface="+mn-cs"/>
              </a:rPr>
              <a:t>. The 2019 </a:t>
            </a:r>
            <a:r>
              <a:rPr lang="en-US" sz="1200" u="sng" kern="1200" dirty="0">
                <a:solidFill>
                  <a:schemeClr val="tx1"/>
                </a:solidFill>
                <a:effectLst/>
                <a:latin typeface="+mn-lt"/>
                <a:ea typeface="+mn-ea"/>
                <a:cs typeface="+mn-cs"/>
                <a:hlinkClick r:id="rId3"/>
              </a:rPr>
              <a:t>Council on Legislation</a:t>
            </a:r>
            <a:r>
              <a:rPr lang="en-US" sz="1200" kern="1200" dirty="0">
                <a:solidFill>
                  <a:schemeClr val="tx1"/>
                </a:solidFill>
                <a:effectLst/>
                <a:latin typeface="+mn-lt"/>
                <a:ea typeface="+mn-ea"/>
                <a:cs typeface="+mn-cs"/>
              </a:rPr>
              <a:t> amended our constitutional documents to include </a:t>
            </a:r>
            <a:r>
              <a:rPr lang="en-US" sz="1200" kern="1200" dirty="0" err="1">
                <a:solidFill>
                  <a:schemeClr val="tx1"/>
                </a:solidFill>
                <a:effectLst/>
                <a:latin typeface="+mn-lt"/>
                <a:ea typeface="+mn-ea"/>
                <a:cs typeface="+mn-cs"/>
              </a:rPr>
              <a:t>Rotaract</a:t>
            </a:r>
            <a:r>
              <a:rPr lang="en-US" sz="1200" kern="1200" dirty="0">
                <a:solidFill>
                  <a:schemeClr val="tx1"/>
                </a:solidFill>
                <a:effectLst/>
                <a:latin typeface="+mn-lt"/>
                <a:ea typeface="+mn-ea"/>
                <a:cs typeface="+mn-cs"/>
              </a:rPr>
              <a:t> clubs as members in Rotary International. This action elevates </a:t>
            </a:r>
            <a:r>
              <a:rPr lang="en-US" sz="1200" kern="1200" dirty="0" err="1">
                <a:solidFill>
                  <a:schemeClr val="tx1"/>
                </a:solidFill>
                <a:effectLst/>
                <a:latin typeface="+mn-lt"/>
                <a:ea typeface="+mn-ea"/>
                <a:cs typeface="+mn-cs"/>
              </a:rPr>
              <a:t>Rotaract</a:t>
            </a:r>
            <a:r>
              <a:rPr lang="en-US" sz="1200" kern="1200" dirty="0">
                <a:solidFill>
                  <a:schemeClr val="tx1"/>
                </a:solidFill>
                <a:effectLst/>
                <a:latin typeface="+mn-lt"/>
                <a:ea typeface="+mn-ea"/>
                <a:cs typeface="+mn-cs"/>
              </a:rPr>
              <a:t> and positions Rotary for a future that’s innovative, inclusive, and better able to adapt to the world around us.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Overwhelmingly, we have heard that </a:t>
            </a:r>
            <a:r>
              <a:rPr lang="en-US" sz="1200" kern="1200" dirty="0" err="1">
                <a:solidFill>
                  <a:schemeClr val="tx1"/>
                </a:solidFill>
                <a:effectLst/>
                <a:latin typeface="+mn-lt"/>
                <a:ea typeface="+mn-ea"/>
                <a:cs typeface="+mn-cs"/>
              </a:rPr>
              <a:t>Rotaract</a:t>
            </a:r>
            <a:r>
              <a:rPr lang="en-US" sz="1200" kern="1200" dirty="0">
                <a:solidFill>
                  <a:schemeClr val="tx1"/>
                </a:solidFill>
                <a:effectLst/>
                <a:latin typeface="+mn-lt"/>
                <a:ea typeface="+mn-ea"/>
                <a:cs typeface="+mn-cs"/>
              </a:rPr>
              <a:t> was more than just a program and </a:t>
            </a:r>
            <a:r>
              <a:rPr lang="en-US" sz="1200" kern="1200" dirty="0" err="1">
                <a:solidFill>
                  <a:schemeClr val="tx1"/>
                </a:solidFill>
                <a:effectLst/>
                <a:latin typeface="+mn-lt"/>
                <a:ea typeface="+mn-ea"/>
                <a:cs typeface="+mn-cs"/>
              </a:rPr>
              <a:t>Rotaractors</a:t>
            </a:r>
            <a:r>
              <a:rPr lang="en-US" sz="1200" kern="1200" dirty="0">
                <a:solidFill>
                  <a:schemeClr val="tx1"/>
                </a:solidFill>
                <a:effectLst/>
                <a:latin typeface="+mn-lt"/>
                <a:ea typeface="+mn-ea"/>
                <a:cs typeface="+mn-cs"/>
              </a:rPr>
              <a:t> wanted more flexibility, more products and services, and more recognition from Rotary for the amazing work they’re doing in their clubs, districts, and </a:t>
            </a:r>
            <a:r>
              <a:rPr lang="en-US" sz="1200" kern="1200" dirty="0" err="1">
                <a:solidFill>
                  <a:schemeClr val="tx1"/>
                </a:solidFill>
                <a:effectLst/>
                <a:latin typeface="+mn-lt"/>
                <a:ea typeface="+mn-ea"/>
                <a:cs typeface="+mn-cs"/>
              </a:rPr>
              <a:t>multidistricts</a:t>
            </a:r>
            <a:r>
              <a:rPr lang="en-US" sz="1200" kern="1200" dirty="0">
                <a:solidFill>
                  <a:schemeClr val="tx1"/>
                </a:solidFill>
                <a:effectLst/>
                <a:latin typeface="+mn-lt"/>
                <a:ea typeface="+mn-ea"/>
                <a:cs typeface="+mn-cs"/>
              </a:rPr>
              <a:t>. membership experience.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Rotary International has set some long term goals for </a:t>
            </a:r>
            <a:r>
              <a:rPr lang="en-US" sz="1200" kern="1200" dirty="0" err="1">
                <a:solidFill>
                  <a:schemeClr val="tx1"/>
                </a:solidFill>
                <a:effectLst/>
                <a:latin typeface="+mn-lt"/>
                <a:ea typeface="+mn-ea"/>
                <a:cs typeface="+mn-cs"/>
              </a:rPr>
              <a:t>Rotaract</a:t>
            </a:r>
            <a:r>
              <a:rPr lang="en-US" sz="1200" kern="1200" dirty="0">
                <a:solidFill>
                  <a:schemeClr val="tx1"/>
                </a:solidFill>
                <a:effectLst/>
                <a:latin typeface="+mn-lt"/>
                <a:ea typeface="+mn-ea"/>
                <a:cs typeface="+mn-cs"/>
              </a:rPr>
              <a:t>, including: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increase the number of </a:t>
            </a:r>
            <a:r>
              <a:rPr lang="en-US" sz="1200" kern="1200" dirty="0" err="1">
                <a:solidFill>
                  <a:schemeClr val="tx1"/>
                </a:solidFill>
                <a:effectLst/>
                <a:latin typeface="+mn-lt"/>
                <a:ea typeface="+mn-ea"/>
                <a:cs typeface="+mn-cs"/>
              </a:rPr>
              <a:t>Rotaractors</a:t>
            </a:r>
            <a:r>
              <a:rPr lang="en-US" sz="1200" kern="1200" dirty="0">
                <a:solidFill>
                  <a:schemeClr val="tx1"/>
                </a:solidFill>
                <a:effectLst/>
                <a:latin typeface="+mn-lt"/>
                <a:ea typeface="+mn-ea"/>
                <a:cs typeface="+mn-cs"/>
              </a:rPr>
              <a:t> reported to Rotary by 100 percent by 2022</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increase the number of reported </a:t>
            </a:r>
            <a:r>
              <a:rPr lang="en-US" sz="1200" kern="1200" dirty="0" err="1">
                <a:solidFill>
                  <a:schemeClr val="tx1"/>
                </a:solidFill>
                <a:effectLst/>
                <a:latin typeface="+mn-lt"/>
                <a:ea typeface="+mn-ea"/>
                <a:cs typeface="+mn-cs"/>
              </a:rPr>
              <a:t>Rotaractors</a:t>
            </a:r>
            <a:r>
              <a:rPr lang="en-US" sz="1200" kern="1200" dirty="0">
                <a:solidFill>
                  <a:schemeClr val="tx1"/>
                </a:solidFill>
                <a:effectLst/>
                <a:latin typeface="+mn-lt"/>
                <a:ea typeface="+mn-ea"/>
                <a:cs typeface="+mn-cs"/>
              </a:rPr>
              <a:t> who join Rotary clubs by 20 percent by 2022</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increase the number of reported </a:t>
            </a:r>
            <a:r>
              <a:rPr lang="en-US" sz="1200" kern="1200" dirty="0" err="1">
                <a:solidFill>
                  <a:schemeClr val="tx1"/>
                </a:solidFill>
                <a:effectLst/>
                <a:latin typeface="+mn-lt"/>
                <a:ea typeface="+mn-ea"/>
                <a:cs typeface="+mn-cs"/>
              </a:rPr>
              <a:t>Rotaractors</a:t>
            </a:r>
            <a:r>
              <a:rPr lang="en-US" sz="1200" kern="1200" dirty="0">
                <a:solidFill>
                  <a:schemeClr val="tx1"/>
                </a:solidFill>
                <a:effectLst/>
                <a:latin typeface="+mn-lt"/>
                <a:ea typeface="+mn-ea"/>
                <a:cs typeface="+mn-cs"/>
              </a:rPr>
              <a:t> to 1 million by 2029</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3281724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SPEAKER: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Here’s the district profile for 6780 as of June 5, 2020.</a:t>
            </a:r>
          </a:p>
          <a:p>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GENERAL MEMBERSHIP TREND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Currently we have </a:t>
            </a:r>
            <a:r>
              <a:rPr lang="en-US" sz="1200" b="1" kern="1200" dirty="0">
                <a:solidFill>
                  <a:schemeClr val="tx1"/>
                </a:solidFill>
                <a:effectLst/>
                <a:latin typeface="+mn-lt"/>
                <a:ea typeface="+mn-ea"/>
                <a:cs typeface="+mn-cs"/>
              </a:rPr>
              <a:t>64 </a:t>
            </a:r>
            <a:r>
              <a:rPr lang="en-US" sz="1200" kern="1200" dirty="0">
                <a:solidFill>
                  <a:schemeClr val="tx1"/>
                </a:solidFill>
                <a:effectLst/>
                <a:latin typeface="+mn-lt"/>
                <a:ea typeface="+mn-ea"/>
                <a:cs typeface="+mn-cs"/>
              </a:rPr>
              <a:t>clubs and </a:t>
            </a:r>
            <a:r>
              <a:rPr lang="en-US" sz="1200" b="1" kern="1200" dirty="0">
                <a:solidFill>
                  <a:schemeClr val="tx1"/>
                </a:solidFill>
                <a:effectLst/>
                <a:latin typeface="+mn-lt"/>
                <a:ea typeface="+mn-ea"/>
                <a:cs typeface="+mn-cs"/>
              </a:rPr>
              <a:t>3035 </a:t>
            </a:r>
            <a:r>
              <a:rPr lang="en-US" sz="1200" kern="1200" dirty="0">
                <a:solidFill>
                  <a:schemeClr val="tx1"/>
                </a:solidFill>
                <a:effectLst/>
                <a:latin typeface="+mn-lt"/>
                <a:ea typeface="+mn-ea"/>
                <a:cs typeface="+mn-cs"/>
              </a:rPr>
              <a:t>members.  We have a net LOSS of 102 members since 7/1/19 and are down 109 total members in the past five years.</a:t>
            </a:r>
          </a:p>
          <a:p>
            <a:pPr lvl="1"/>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RETENTION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Our district’s retention profile for existing and new members is shown here: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90.48% of members who joined </a:t>
            </a:r>
            <a:r>
              <a:rPr lang="en-US" sz="1200" u="sng"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1 July of this year are still members.</a:t>
            </a:r>
          </a:p>
          <a:p>
            <a:pPr lvl="1"/>
            <a:r>
              <a:rPr lang="en-US" sz="1200" kern="1200" dirty="0">
                <a:solidFill>
                  <a:schemeClr val="tx1"/>
                </a:solidFill>
                <a:effectLst/>
                <a:latin typeface="+mn-lt"/>
                <a:ea typeface="+mn-ea"/>
                <a:cs typeface="+mn-cs"/>
              </a:rPr>
              <a:t>89% of members who joined </a:t>
            </a:r>
            <a:r>
              <a:rPr lang="en-US" sz="1200" u="sng" kern="1200" dirty="0">
                <a:solidFill>
                  <a:schemeClr val="tx1"/>
                </a:solidFill>
                <a:effectLst/>
                <a:latin typeface="+mn-lt"/>
                <a:ea typeface="+mn-ea"/>
                <a:cs typeface="+mn-cs"/>
              </a:rPr>
              <a:t>after</a:t>
            </a:r>
            <a:r>
              <a:rPr lang="en-US" sz="1200" kern="1200" dirty="0">
                <a:solidFill>
                  <a:schemeClr val="tx1"/>
                </a:solidFill>
                <a:effectLst/>
                <a:latin typeface="+mn-lt"/>
                <a:ea typeface="+mn-ea"/>
                <a:cs typeface="+mn-cs"/>
              </a:rPr>
              <a:t> 1 July of this year are still members.</a:t>
            </a:r>
          </a:p>
          <a:p>
            <a:pPr lvl="1"/>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[Add your observations:]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AGE AND GENDER PROFILE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Our district’s members are </a:t>
            </a:r>
            <a:r>
              <a:rPr lang="en-US" sz="1200" b="1" kern="1200" dirty="0">
                <a:solidFill>
                  <a:schemeClr val="tx1"/>
                </a:solidFill>
                <a:effectLst/>
                <a:latin typeface="+mn-lt"/>
                <a:ea typeface="+mn-ea"/>
                <a:cs typeface="+mn-cs"/>
              </a:rPr>
              <a:t>71% men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29% women.  </a:t>
            </a:r>
            <a:r>
              <a:rPr lang="en-US" sz="1200" b="0" kern="12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ver the past five years female membership has increased 3%. </a:t>
            </a:r>
            <a:r>
              <a:rPr lang="en-US" sz="1200" b="1" kern="1200" dirty="0">
                <a:solidFill>
                  <a:schemeClr val="tx1"/>
                </a:solidFill>
                <a:effectLst/>
                <a:latin typeface="+mn-lt"/>
                <a:ea typeface="+mn-ea"/>
                <a:cs typeface="+mn-cs"/>
              </a:rPr>
              <a:t> 9% </a:t>
            </a:r>
            <a:r>
              <a:rPr lang="en-US" sz="1200" kern="1200" dirty="0">
                <a:solidFill>
                  <a:schemeClr val="tx1"/>
                </a:solidFill>
                <a:effectLst/>
                <a:latin typeface="+mn-lt"/>
                <a:ea typeface="+mn-ea"/>
                <a:cs typeface="+mn-cs"/>
              </a:rPr>
              <a:t>of members are under the age of 40, and </a:t>
            </a:r>
            <a:r>
              <a:rPr lang="en-US" sz="1200" b="1" kern="1200" dirty="0">
                <a:solidFill>
                  <a:schemeClr val="tx1"/>
                </a:solidFill>
                <a:effectLst/>
                <a:latin typeface="+mn-lt"/>
                <a:ea typeface="+mn-ea"/>
                <a:cs typeface="+mn-cs"/>
              </a:rPr>
              <a:t>13% </a:t>
            </a:r>
            <a:r>
              <a:rPr lang="en-US" sz="1200" kern="1200" dirty="0">
                <a:solidFill>
                  <a:schemeClr val="tx1"/>
                </a:solidFill>
                <a:effectLst/>
                <a:latin typeface="+mn-lt"/>
                <a:ea typeface="+mn-ea"/>
                <a:cs typeface="+mn-cs"/>
              </a:rPr>
              <a:t>have not reported their age to Rotary International</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3385863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One way we can grow and strengthen our membership is by delivering value to our members. It can be the difference between someone who stays in Rotary for just three years and someone who stays for a lifetime.</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As you can see, Rotary doesn’t have a problem generating interest in membership. More than 158,000 people joined last year. But an almost equal number of people left. And half of those who leave were members for less than three years.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Before they join, 90% of prospective members have very positive impressions of Rotary. Yet after they join, only 44% percent still anticipate being lifelong members. And only half of our current members would recommend Rotary to their families, friends, and colleagues.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So what’s happening — or not happening — between when they join and when they leave? </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3311322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According to the study, 30 percent of former members cited cost or time as the No. 1 reason they leave.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RI President Mark Daniel Maloney reminds us that: “The job of a Rotarian should never be seen as a time commitment too great for a busy professional to consider. Otherwise, we’re closing the door to the contributions of the people we need most in Rotary — the ones with the potential for decades of Rotary service and leadership. We need to meet people right where they are, at whatever stage of life they are in, and welcome them.”</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Take the example of a young club president who set “Rotary Work Hours” for herself. She dedicates time on Tuesdays and Thursdays to Rotary work, giving her the ability to focus, brainstorm, and do long-term planning. It makes her more effective, provides the balance she needs in Rotary and her career, and ultimately makes her more passionate about her work as club president.</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 growing number of departing members also cite the club environment and say their expectations weren’t met. Imagine being excited to be a Rotarian, only to discover that the experience you were promised isn’t available. We need to be honest with potential members about our club experience if we hope to change these numbers.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And we need to be flexible so we can accommodate the needs of our members and the community. Clubs have more freedom than ever to structure themselves in ways that work for every member. There </a:t>
            </a:r>
            <a:r>
              <a:rPr lang="en-US" sz="1200" b="1" kern="1200" dirty="0">
                <a:solidFill>
                  <a:schemeClr val="tx1"/>
                </a:solidFill>
                <a:effectLst/>
                <a:latin typeface="Arial Narrow" panose="020B0606020202030204" pitchFamily="34" charset="0"/>
              </a:rPr>
              <a:t>is</a:t>
            </a:r>
            <a:r>
              <a:rPr lang="en-US" sz="1200" kern="1200" dirty="0">
                <a:solidFill>
                  <a:schemeClr val="tx1"/>
                </a:solidFill>
                <a:effectLst/>
                <a:latin typeface="Arial Narrow" panose="020B0606020202030204" pitchFamily="34" charset="0"/>
              </a:rPr>
              <a:t> a club for everyone. And if there isn’t one in your community, we need to create one.</a:t>
            </a:r>
          </a:p>
          <a:p>
            <a:r>
              <a:rPr lang="en-US" sz="1200" b="1" i="1" kern="1200" dirty="0">
                <a:solidFill>
                  <a:schemeClr val="tx1"/>
                </a:solidFill>
                <a:effectLst/>
                <a:latin typeface="Arial Narrow" panose="020B0606020202030204" pitchFamily="34" charset="0"/>
              </a:rPr>
              <a:t> </a:t>
            </a:r>
            <a:endParaRPr lang="en-US" sz="1200" kern="1200" dirty="0">
              <a:solidFill>
                <a:schemeClr val="tx1"/>
              </a:solidFill>
              <a:effectLst/>
              <a:latin typeface="Arial Narrow" panose="020B0606020202030204" pitchFamily="34" charset="0"/>
            </a:endParaRP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1577942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We’ve talked about Rotary’s commitment to diversity, but inclusion is equally important and even harder to measure.  Inclusion refers to a cultural and environmental feeling of belonging. And we measure it by the extent to which members valued, respected, accepted and encouraged to fully participate in the club. However, diversity doesn’t necessarily imply inclusion. For example, while adding women to the board or promoting more people of color might enhance diversity, it doesn’t necessarily change the culture of the organization or ensure that these underrepresented groups will feel fully included and valued. Making diversity, equity, and inclusion a priority is everyone's responsibility, and here are some ideas to try: </a:t>
            </a:r>
          </a:p>
          <a:p>
            <a:r>
              <a:rPr lang="en-US" sz="1200" kern="1200" dirty="0">
                <a:solidFill>
                  <a:schemeClr val="tx1"/>
                </a:solidFill>
                <a:effectLst/>
                <a:latin typeface="Arial Narrow" panose="020B0606020202030204" pitchFamily="34" charset="0"/>
              </a:rPr>
              <a:t>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Invite local diversity, equity, and inclusion experts to speak at your club’s next gathering.</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Encourage and support people from underrepresented groups to take on leadership positions in your club and district.</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Create a community advisory board and invite diverse members from the community and from your club to take part. You'll learn what's important to the community and discover ways to work together to take action.</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Diversity and inclusion won’t happen on its own or in a vacuum. We need to invest in people in</a:t>
            </a:r>
            <a:r>
              <a:rPr lang="en-US" sz="1200" kern="1200" baseline="0" dirty="0">
                <a:solidFill>
                  <a:schemeClr val="tx1"/>
                </a:solidFill>
                <a:effectLst/>
                <a:latin typeface="Arial Narrow" panose="020B0606020202030204" pitchFamily="34" charset="0"/>
              </a:rPr>
              <a:t> order to</a:t>
            </a:r>
            <a:r>
              <a:rPr lang="en-US" sz="1200" kern="1200" dirty="0">
                <a:solidFill>
                  <a:schemeClr val="tx1"/>
                </a:solidFill>
                <a:effectLst/>
                <a:latin typeface="Arial Narrow" panose="020B0606020202030204" pitchFamily="34" charset="0"/>
              </a:rPr>
              <a:t> have them invest in Rotary. </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303039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So why Rotary? What do we offer that’s unique? Here’s what one current member said: “Rotary is a worldwide organization with the power to make meaningful change. It affords a platform for personal growth and development, quality friendships, leadership development, and the opportunity to give back to the society.”</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What’s encouraging is that these responses reflect our vision statement. Members clearly understand the value of Rotary.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When we look at what potential and current members value most, some interesting trends appear. Both list “participating in service projects to positively impact my community” as the opportunity they value most. But potential members also want to make change globally and foster their careers through professional development and networking.</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Current members, however, value community service, friendship and fellowship, and connecting with people outside work and their circle of friends. So even when both groups cite making a positive impact through service as their top reason for joining or staying, they each have different motivations. If those desires aren’t met, they may no longer have a reason to say yes to Rotary.</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2232325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32" name="Text Placeholder 31">
            <a:extLst>
              <a:ext uri="{FF2B5EF4-FFF2-40B4-BE49-F238E27FC236}">
                <a16:creationId xmlns:a16="http://schemas.microsoft.com/office/drawing/2014/main" id="{1795E47C-A002-435B-8925-1D746E720246}"/>
              </a:ext>
            </a:extLst>
          </p:cNvPr>
          <p:cNvSpPr>
            <a:spLocks noGrp="1"/>
          </p:cNvSpPr>
          <p:nvPr>
            <p:ph type="body" sz="quarter" idx="14"/>
          </p:nvPr>
        </p:nvSpPr>
        <p:spPr/>
        <p:txBody>
          <a:bodyPr>
            <a:normAutofit lnSpcReduction="10000"/>
          </a:bodyPr>
          <a:lstStyle/>
          <a:p>
            <a:r>
              <a:rPr lang="en-US" dirty="0"/>
              <a:t>The state of rotary membership</a:t>
            </a:r>
          </a:p>
        </p:txBody>
      </p:sp>
      <p:sp>
        <p:nvSpPr>
          <p:cNvPr id="31" name="Subtitle 30">
            <a:extLst>
              <a:ext uri="{FF2B5EF4-FFF2-40B4-BE49-F238E27FC236}">
                <a16:creationId xmlns:a16="http://schemas.microsoft.com/office/drawing/2014/main" id="{A14DE709-48F1-4F04-9976-F59A07019D8C}"/>
              </a:ext>
            </a:extLst>
          </p:cNvPr>
          <p:cNvSpPr>
            <a:spLocks noGrp="1"/>
          </p:cNvSpPr>
          <p:nvPr>
            <p:ph type="subTitle" idx="1"/>
          </p:nvPr>
        </p:nvSpPr>
        <p:spPr/>
        <p:txBody>
          <a:bodyPr/>
          <a:lstStyle/>
          <a:p>
            <a:r>
              <a:rPr lang="en-US" dirty="0"/>
              <a:t>As of 1 January 2020</a:t>
            </a:r>
          </a:p>
        </p:txBody>
      </p:sp>
      <p:sp>
        <p:nvSpPr>
          <p:cNvPr id="6" name="Slide Number Placeholder 5">
            <a:extLst>
              <a:ext uri="{FF2B5EF4-FFF2-40B4-BE49-F238E27FC236}">
                <a16:creationId xmlns:a16="http://schemas.microsoft.com/office/drawing/2014/main" id="{6BA18819-234B-4658-8E2A-344560093701}"/>
              </a:ext>
            </a:extLst>
          </p:cNvPr>
          <p:cNvSpPr>
            <a:spLocks noGrp="1"/>
          </p:cNvSpPr>
          <p:nvPr>
            <p:ph type="sldNum" sz="quarter" idx="12"/>
          </p:nvPr>
        </p:nvSpPr>
        <p:spPr/>
        <p:txBody>
          <a:bodyPr/>
          <a:lstStyle/>
          <a:p>
            <a:fld id="{97A94E25-127B-4C48-AF96-44BA7B823777}" type="slidenum">
              <a:rPr lang="en-US" smtClean="0"/>
              <a:pPr/>
              <a:t>1</a:t>
            </a:fld>
            <a:endParaRPr lang="en-US" dirty="0"/>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4">
            <a:alphaModFix/>
          </a:blip>
          <a:stretch>
            <a:fillRect/>
          </a:stretch>
        </p:blipFill>
        <p:spPr>
          <a:xfrm>
            <a:off x="143933" y="2530264"/>
            <a:ext cx="2454908" cy="2464650"/>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289931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BD0FE8B4-6CF9-4494-AC4A-75CD571CCACF}"/>
              </a:ext>
            </a:extLst>
          </p:cNvPr>
          <p:cNvSpPr>
            <a:spLocks noGrp="1"/>
          </p:cNvSpPr>
          <p:nvPr>
            <p:ph type="body" sz="quarter" idx="16"/>
          </p:nvPr>
        </p:nvSpPr>
        <p:spPr>
          <a:xfrm>
            <a:off x="0" y="0"/>
            <a:ext cx="12192000" cy="6858000"/>
          </a:xfrm>
        </p:spPr>
        <p:txBody>
          <a:bodyPr/>
          <a:lstStyle/>
          <a:p>
            <a:r>
              <a:rPr lang="en-US" dirty="0"/>
              <a:t> development</a:t>
            </a:r>
          </a:p>
        </p:txBody>
      </p:sp>
      <p:sp>
        <p:nvSpPr>
          <p:cNvPr id="16" name="Text Placeholder 15">
            <a:extLst>
              <a:ext uri="{FF2B5EF4-FFF2-40B4-BE49-F238E27FC236}">
                <a16:creationId xmlns:a16="http://schemas.microsoft.com/office/drawing/2014/main" id="{CB004E3E-97CE-4D2B-86C0-2EE3CED42F58}"/>
              </a:ext>
            </a:extLst>
          </p:cNvPr>
          <p:cNvSpPr>
            <a:spLocks noGrp="1"/>
          </p:cNvSpPr>
          <p:nvPr>
            <p:ph type="body" sz="quarter" idx="14"/>
          </p:nvPr>
        </p:nvSpPr>
        <p:spPr>
          <a:xfrm>
            <a:off x="892134" y="2967029"/>
            <a:ext cx="6275538" cy="3375212"/>
          </a:xfrm>
        </p:spPr>
        <p:txBody>
          <a:bodyPr>
            <a:normAutofit lnSpcReduction="10000"/>
          </a:bodyPr>
          <a:lstStyle/>
          <a:p>
            <a:endParaRPr lang="en-US" sz="3600" i="1" dirty="0">
              <a:solidFill>
                <a:srgbClr val="F8F8F8"/>
              </a:solidFill>
              <a:latin typeface="Arial Narrow" panose="020B0606020202030204" pitchFamily="34" charset="0"/>
            </a:endParaRPr>
          </a:p>
          <a:p>
            <a:r>
              <a:rPr lang="en-US" sz="3600" i="1" dirty="0">
                <a:solidFill>
                  <a:srgbClr val="F8F8F8"/>
                </a:solidFill>
                <a:latin typeface="Arial Narrow" panose="020B0606020202030204" pitchFamily="34" charset="0"/>
              </a:rPr>
              <a:t>“When we say yes to Rotary, I don’t think many people understand the scope of what they’re saying yes to. </a:t>
            </a:r>
          </a:p>
          <a:p>
            <a:r>
              <a:rPr lang="en-US" sz="3600" i="1" dirty="0">
                <a:solidFill>
                  <a:srgbClr val="F8F8F8"/>
                </a:solidFill>
                <a:latin typeface="Arial Narrow" panose="020B0606020202030204" pitchFamily="34" charset="0"/>
              </a:rPr>
              <a:t>The </a:t>
            </a:r>
            <a:r>
              <a:rPr lang="en-US" sz="3600" b="1" i="1" dirty="0">
                <a:solidFill>
                  <a:srgbClr val="F7A81B"/>
                </a:solidFill>
                <a:latin typeface="Arial Narrow" panose="020B0606020202030204" pitchFamily="34" charset="0"/>
              </a:rPr>
              <a:t>great joy </a:t>
            </a:r>
            <a:r>
              <a:rPr lang="en-US" sz="3600" i="1" dirty="0">
                <a:solidFill>
                  <a:srgbClr val="F8F8F8"/>
                </a:solidFill>
                <a:latin typeface="Arial Narrow" panose="020B0606020202030204" pitchFamily="34" charset="0"/>
              </a:rPr>
              <a:t>is finding that out.” </a:t>
            </a:r>
          </a:p>
          <a:p>
            <a:r>
              <a:rPr lang="en-US" sz="3600" i="1" dirty="0">
                <a:solidFill>
                  <a:srgbClr val="F8F8F8"/>
                </a:solidFill>
                <a:latin typeface="Arial Narrow" panose="020B0606020202030204" pitchFamily="34" charset="0"/>
              </a:rPr>
              <a:t>– A Rotarian</a:t>
            </a:r>
          </a:p>
          <a:p>
            <a:endParaRPr lang="en-US" dirty="0"/>
          </a:p>
        </p:txBody>
      </p:sp>
      <p:sp>
        <p:nvSpPr>
          <p:cNvPr id="12" name="Slide Number Placeholder 11">
            <a:extLst>
              <a:ext uri="{FF2B5EF4-FFF2-40B4-BE49-F238E27FC236}">
                <a16:creationId xmlns:a16="http://schemas.microsoft.com/office/drawing/2014/main" id="{D68D1CF4-004B-43A9-8D91-3C912472F095}"/>
              </a:ext>
            </a:extLst>
          </p:cNvPr>
          <p:cNvSpPr>
            <a:spLocks noGrp="1"/>
          </p:cNvSpPr>
          <p:nvPr>
            <p:ph type="sldNum" sz="quarter" idx="12"/>
          </p:nvPr>
        </p:nvSpPr>
        <p:spPr/>
        <p:txBody>
          <a:bodyPr/>
          <a:lstStyle/>
          <a:p>
            <a:fld id="{97A94E25-127B-4C48-AF96-44BA7B823777}" type="slidenum">
              <a:rPr lang="en-US" smtClean="0"/>
              <a:pPr/>
              <a:t>10</a:t>
            </a:fld>
            <a:endParaRPr lang="en-US" dirty="0"/>
          </a:p>
        </p:txBody>
      </p:sp>
    </p:spTree>
    <p:extLst>
      <p:ext uri="{BB962C8B-B14F-4D97-AF65-F5344CB8AC3E}">
        <p14:creationId xmlns:p14="http://schemas.microsoft.com/office/powerpoint/2010/main" val="356315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6096001" cy="6858000"/>
          </a:xfrm>
          <a:prstGeom prst="rect">
            <a:avLst/>
          </a:prstGeom>
          <a:solidFill>
            <a:srgbClr val="00A2E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24062" y="1770789"/>
            <a:ext cx="4978400" cy="1135062"/>
          </a:xfrm>
        </p:spPr>
        <p:txBody>
          <a:bodyPr/>
          <a:lstStyle/>
          <a:p>
            <a:pPr lvl="0"/>
            <a:r>
              <a:rPr lang="en-US" dirty="0"/>
              <a:t>Is your club </a:t>
            </a:r>
            <a:r>
              <a:rPr lang="en-US" dirty="0">
                <a:solidFill>
                  <a:srgbClr val="F7A81B"/>
                </a:solidFill>
              </a:rPr>
              <a:t>healthy?</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7001831" y="6165894"/>
            <a:ext cx="5071636" cy="2861763"/>
          </a:xfrm>
        </p:spPr>
        <p:txBody>
          <a:bodyPr>
            <a:noAutofit/>
          </a:bodyPr>
          <a:lstStyle/>
          <a:p>
            <a:pPr>
              <a:lnSpc>
                <a:spcPct val="100000"/>
              </a:lnSpc>
            </a:pPr>
            <a:r>
              <a:rPr lang="en" sz="2800" b="1" dirty="0">
                <a:solidFill>
                  <a:srgbClr val="00B0F0"/>
                </a:solidFill>
              </a:rPr>
              <a:t>ROTARY.ORG/MEMBERSHIP</a:t>
            </a:r>
            <a:br>
              <a:rPr lang="en" sz="3200" b="1" dirty="0">
                <a:solidFill>
                  <a:srgbClr val="00B0F0"/>
                </a:solidFill>
              </a:rPr>
            </a:br>
            <a:endParaRPr lang="en" sz="3200" dirty="0"/>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11</a:t>
            </a:fld>
            <a:endParaRPr lang="en-US" dirty="0"/>
          </a:p>
        </p:txBody>
      </p:sp>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l="4505" r="4505"/>
          <a:stretch>
            <a:fillRect/>
          </a:stretch>
        </p:blipFill>
        <p:spPr>
          <a:xfrm>
            <a:off x="404211" y="298132"/>
            <a:ext cx="5450542" cy="6131859"/>
          </a:xfrm>
          <a:prstGeom prst="rect">
            <a:avLst/>
          </a:prstGeom>
        </p:spPr>
      </p:pic>
      <p:sp>
        <p:nvSpPr>
          <p:cNvPr id="8" name="Subtitle 52">
            <a:extLst>
              <a:ext uri="{FF2B5EF4-FFF2-40B4-BE49-F238E27FC236}">
                <a16:creationId xmlns:a16="http://schemas.microsoft.com/office/drawing/2014/main" id="{B358482D-91A1-4E7B-A8BC-6BCA29C29614}"/>
              </a:ext>
            </a:extLst>
          </p:cNvPr>
          <p:cNvSpPr txBox="1">
            <a:spLocks/>
          </p:cNvSpPr>
          <p:nvPr/>
        </p:nvSpPr>
        <p:spPr>
          <a:xfrm>
            <a:off x="6824062" y="3189294"/>
            <a:ext cx="4978400" cy="27482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dirty="0"/>
              <a:t>Members who have a positive Rotary experience are more likely to stay. </a:t>
            </a:r>
          </a:p>
          <a:p>
            <a:pPr fontAlgn="base"/>
            <a:r>
              <a:rPr lang="en-US" dirty="0"/>
              <a:t>In turn, they create a positive Rotary experience for others, because their enthusiasm is contagious. </a:t>
            </a:r>
          </a:p>
        </p:txBody>
      </p:sp>
    </p:spTree>
    <p:extLst>
      <p:ext uri="{BB962C8B-B14F-4D97-AF65-F5344CB8AC3E}">
        <p14:creationId xmlns:p14="http://schemas.microsoft.com/office/powerpoint/2010/main" val="103122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38" name="Text Placeholder 37">
            <a:extLst>
              <a:ext uri="{FF2B5EF4-FFF2-40B4-BE49-F238E27FC236}">
                <a16:creationId xmlns:a16="http://schemas.microsoft.com/office/drawing/2014/main" id="{C7AD8980-B2EF-4D12-9907-67B30C936705}"/>
              </a:ext>
            </a:extLst>
          </p:cNvPr>
          <p:cNvSpPr>
            <a:spLocks noGrp="1"/>
          </p:cNvSpPr>
          <p:nvPr>
            <p:ph type="body" sz="quarter" idx="14"/>
          </p:nvPr>
        </p:nvSpPr>
        <p:spPr>
          <a:xfrm>
            <a:off x="0" y="-15249"/>
            <a:ext cx="12192000" cy="2419070"/>
          </a:xfrm>
        </p:spPr>
        <p:txBody>
          <a:bodyPr/>
          <a:lstStyle/>
          <a:p>
            <a:r>
              <a:rPr lang="en-US" dirty="0"/>
              <a:t>WHAT IS YOUR BIGGEST CHALLENGE?</a:t>
            </a:r>
            <a:br>
              <a:rPr lang="en-US" dirty="0"/>
            </a:br>
            <a:endParaRPr lang="en-US" dirty="0"/>
          </a:p>
        </p:txBody>
      </p:sp>
      <p:sp>
        <p:nvSpPr>
          <p:cNvPr id="2" name="Slide Number Placeholder 1">
            <a:extLst>
              <a:ext uri="{FF2B5EF4-FFF2-40B4-BE49-F238E27FC236}">
                <a16:creationId xmlns:a16="http://schemas.microsoft.com/office/drawing/2014/main" id="{5D203339-DA78-44D6-BBC0-6113355F0D47}"/>
              </a:ext>
            </a:extLst>
          </p:cNvPr>
          <p:cNvSpPr>
            <a:spLocks noGrp="1"/>
          </p:cNvSpPr>
          <p:nvPr>
            <p:ph type="sldNum" sz="quarter" idx="12"/>
          </p:nvPr>
        </p:nvSpPr>
        <p:spPr/>
        <p:txBody>
          <a:bodyPr/>
          <a:lstStyle/>
          <a:p>
            <a:fld id="{97A94E25-127B-4C48-AF96-44BA7B823777}" type="slidenum">
              <a:rPr lang="en-US" smtClean="0"/>
              <a:pPr/>
              <a:t>12</a:t>
            </a:fld>
            <a:endParaRPr lang="en-US" dirty="0"/>
          </a:p>
        </p:txBody>
      </p:sp>
      <p:sp>
        <p:nvSpPr>
          <p:cNvPr id="4" name="TextBox 3"/>
          <p:cNvSpPr txBox="1"/>
          <p:nvPr/>
        </p:nvSpPr>
        <p:spPr>
          <a:xfrm>
            <a:off x="6096000" y="4622998"/>
            <a:ext cx="5353313" cy="2308324"/>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26%</a:t>
            </a:r>
          </a:p>
          <a:p>
            <a:pPr algn="ctr"/>
            <a:r>
              <a:rPr lang="en-US" sz="3600" dirty="0">
                <a:solidFill>
                  <a:schemeClr val="bg1"/>
                </a:solidFill>
                <a:latin typeface="Arial Narrow" panose="020B0606020202030204" pitchFamily="34" charset="0"/>
              </a:rPr>
              <a:t>Accommodating the varied needs of members</a:t>
            </a:r>
          </a:p>
          <a:p>
            <a:endParaRPr lang="en-US" dirty="0"/>
          </a:p>
        </p:txBody>
      </p:sp>
      <p:sp>
        <p:nvSpPr>
          <p:cNvPr id="11" name="TextBox 10"/>
          <p:cNvSpPr txBox="1"/>
          <p:nvPr/>
        </p:nvSpPr>
        <p:spPr>
          <a:xfrm>
            <a:off x="876300" y="4622998"/>
            <a:ext cx="4506650" cy="1754326"/>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43%</a:t>
            </a:r>
          </a:p>
          <a:p>
            <a:pPr algn="ctr"/>
            <a:r>
              <a:rPr lang="en-US" sz="3600" dirty="0">
                <a:solidFill>
                  <a:schemeClr val="bg1"/>
                </a:solidFill>
                <a:latin typeface="Arial Narrow" panose="020B0606020202030204" pitchFamily="34" charset="0"/>
              </a:rPr>
              <a:t>Attracting new members</a:t>
            </a:r>
          </a:p>
          <a:p>
            <a:endParaRPr lang="en-US" dirty="0"/>
          </a:p>
        </p:txBody>
      </p:sp>
      <p:pic>
        <p:nvPicPr>
          <p:cNvPr id="13" name="Picture 12"/>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776386" y="1571065"/>
            <a:ext cx="2590648" cy="2590648"/>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437368" y="1479865"/>
            <a:ext cx="2667000" cy="26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379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B59D3-159C-40A5-9884-AE1CF86319B7}"/>
              </a:ext>
            </a:extLst>
          </p:cNvPr>
          <p:cNvSpPr>
            <a:spLocks noGrp="1"/>
          </p:cNvSpPr>
          <p:nvPr>
            <p:ph type="title"/>
          </p:nvPr>
        </p:nvSpPr>
        <p:spPr/>
        <p:txBody>
          <a:bodyPr/>
          <a:lstStyle/>
          <a:p>
            <a:pPr algn="ctr"/>
            <a:r>
              <a:rPr lang="en-US" dirty="0"/>
              <a:t>MEMBERSHIP COMMITTEE RESPONSIBILITIES</a:t>
            </a:r>
          </a:p>
        </p:txBody>
      </p:sp>
      <p:sp>
        <p:nvSpPr>
          <p:cNvPr id="3" name="Content Placeholder 2">
            <a:extLst>
              <a:ext uri="{FF2B5EF4-FFF2-40B4-BE49-F238E27FC236}">
                <a16:creationId xmlns:a16="http://schemas.microsoft.com/office/drawing/2014/main" id="{4A281C54-91B4-4018-A8C7-B163D855B595}"/>
              </a:ext>
            </a:extLst>
          </p:cNvPr>
          <p:cNvSpPr>
            <a:spLocks noGrp="1"/>
          </p:cNvSpPr>
          <p:nvPr>
            <p:ph idx="1"/>
          </p:nvPr>
        </p:nvSpPr>
        <p:spPr/>
        <p:txBody>
          <a:bodyPr/>
          <a:lstStyle/>
          <a:p>
            <a:pPr lvl="0" fontAlgn="base"/>
            <a:endParaRPr lang="en-US" dirty="0"/>
          </a:p>
          <a:p>
            <a:pPr lvl="0" fontAlgn="base"/>
            <a:r>
              <a:rPr lang="en-US" dirty="0"/>
              <a:t>What are the responsibilities of the club membership committee?</a:t>
            </a:r>
          </a:p>
          <a:p>
            <a:pPr lvl="0" fontAlgn="base"/>
            <a:r>
              <a:rPr lang="en-US" dirty="0"/>
              <a:t> What are your responsibilities as chair?</a:t>
            </a:r>
          </a:p>
          <a:p>
            <a:pPr lvl="0" fontAlgn="base"/>
            <a:r>
              <a:rPr lang="en-US" dirty="0"/>
              <a:t>How will your committee support the club’s strategic plan?</a:t>
            </a:r>
          </a:p>
          <a:p>
            <a:pPr lvl="1" fontAlgn="base"/>
            <a:r>
              <a:rPr lang="en-US" dirty="0"/>
              <a:t>When is the last time your Club held a District Visioning Session?</a:t>
            </a:r>
          </a:p>
          <a:p>
            <a:pPr lvl="1" fontAlgn="base"/>
            <a:r>
              <a:rPr lang="en-US" dirty="0"/>
              <a:t>Does your club have a </a:t>
            </a:r>
            <a:r>
              <a:rPr lang="en-US" u="sng" dirty="0"/>
              <a:t>WRITTEN </a:t>
            </a:r>
            <a:r>
              <a:rPr lang="en-US" dirty="0"/>
              <a:t>Strategic Plan?</a:t>
            </a:r>
          </a:p>
          <a:p>
            <a:pPr lvl="1" fontAlgn="base"/>
            <a:r>
              <a:rPr lang="en-US" dirty="0"/>
              <a:t>Is your membership goal scary to you?</a:t>
            </a:r>
          </a:p>
          <a:p>
            <a:pPr lvl="0" fontAlgn="base"/>
            <a:r>
              <a:rPr lang="en-US" dirty="0"/>
              <a:t>How can the club membership committee attract new members?</a:t>
            </a:r>
          </a:p>
          <a:p>
            <a:pPr lvl="1" fontAlgn="base"/>
            <a:r>
              <a:rPr lang="en-US" dirty="0"/>
              <a:t>Share the top two ideas that have been successful in your club for attracting new members.</a:t>
            </a:r>
          </a:p>
          <a:p>
            <a:endParaRPr lang="en-US" dirty="0"/>
          </a:p>
        </p:txBody>
      </p:sp>
      <p:sp>
        <p:nvSpPr>
          <p:cNvPr id="4" name="Slide Number Placeholder 3">
            <a:extLst>
              <a:ext uri="{FF2B5EF4-FFF2-40B4-BE49-F238E27FC236}">
                <a16:creationId xmlns:a16="http://schemas.microsoft.com/office/drawing/2014/main" id="{DE46B79A-981B-4AE1-A9BD-9F2C21DAA6F0}"/>
              </a:ext>
            </a:extLst>
          </p:cNvPr>
          <p:cNvSpPr>
            <a:spLocks noGrp="1"/>
          </p:cNvSpPr>
          <p:nvPr>
            <p:ph type="sldNum" sz="quarter" idx="12"/>
          </p:nvPr>
        </p:nvSpPr>
        <p:spPr/>
        <p:txBody>
          <a:bodyPr/>
          <a:lstStyle/>
          <a:p>
            <a:fld id="{97A94E25-127B-4C48-AF96-44BA7B823777}" type="slidenum">
              <a:rPr lang="en-US" smtClean="0"/>
              <a:pPr/>
              <a:t>13</a:t>
            </a:fld>
            <a:endParaRPr lang="en-US" dirty="0"/>
          </a:p>
        </p:txBody>
      </p:sp>
    </p:spTree>
    <p:extLst>
      <p:ext uri="{BB962C8B-B14F-4D97-AF65-F5344CB8AC3E}">
        <p14:creationId xmlns:p14="http://schemas.microsoft.com/office/powerpoint/2010/main" val="3142760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B59D3-159C-40A5-9884-AE1CF86319B7}"/>
              </a:ext>
            </a:extLst>
          </p:cNvPr>
          <p:cNvSpPr>
            <a:spLocks noGrp="1"/>
          </p:cNvSpPr>
          <p:nvPr>
            <p:ph type="title"/>
          </p:nvPr>
        </p:nvSpPr>
        <p:spPr/>
        <p:txBody>
          <a:bodyPr/>
          <a:lstStyle/>
          <a:p>
            <a:pPr algn="ctr"/>
            <a:r>
              <a:rPr lang="en-US" dirty="0"/>
              <a:t>MEMBERSHIP COMMITTEE RESPONSIBILITIES</a:t>
            </a:r>
          </a:p>
        </p:txBody>
      </p:sp>
      <p:sp>
        <p:nvSpPr>
          <p:cNvPr id="3" name="Content Placeholder 2">
            <a:extLst>
              <a:ext uri="{FF2B5EF4-FFF2-40B4-BE49-F238E27FC236}">
                <a16:creationId xmlns:a16="http://schemas.microsoft.com/office/drawing/2014/main" id="{4A281C54-91B4-4018-A8C7-B163D855B595}"/>
              </a:ext>
            </a:extLst>
          </p:cNvPr>
          <p:cNvSpPr>
            <a:spLocks noGrp="1"/>
          </p:cNvSpPr>
          <p:nvPr>
            <p:ph idx="1"/>
          </p:nvPr>
        </p:nvSpPr>
        <p:spPr/>
        <p:txBody>
          <a:bodyPr/>
          <a:lstStyle/>
          <a:p>
            <a:pPr lvl="0" fontAlgn="base"/>
            <a:r>
              <a:rPr lang="en-US" dirty="0"/>
              <a:t>List 3 ways the club membership committee can keep members engaged.</a:t>
            </a:r>
          </a:p>
          <a:p>
            <a:pPr lvl="0" fontAlgn="base"/>
            <a:endParaRPr lang="en-US" dirty="0"/>
          </a:p>
          <a:p>
            <a:pPr lvl="0" fontAlgn="base"/>
            <a:r>
              <a:rPr lang="en-US" dirty="0"/>
              <a:t>List 2 ways you can ensure that new members are informed and included.</a:t>
            </a:r>
          </a:p>
          <a:p>
            <a:pPr lvl="0" fontAlgn="base"/>
            <a:endParaRPr lang="en-US" dirty="0"/>
          </a:p>
          <a:p>
            <a:pPr lvl="0" fontAlgn="base"/>
            <a:r>
              <a:rPr lang="en-US" dirty="0"/>
              <a:t>What tasks will you delegate to committee members, and how will you support them?</a:t>
            </a:r>
          </a:p>
          <a:p>
            <a:pPr lvl="1" fontAlgn="base"/>
            <a:r>
              <a:rPr lang="en-US" dirty="0"/>
              <a:t>Do you provide a written plan for your membership committee members?</a:t>
            </a:r>
          </a:p>
          <a:p>
            <a:pPr lvl="1" fontAlgn="base"/>
            <a:r>
              <a:rPr lang="en-US" dirty="0"/>
              <a:t>How often will you follow up with making sure the responsibilities are completed?</a:t>
            </a:r>
          </a:p>
          <a:p>
            <a:pPr lvl="1" fontAlgn="base"/>
            <a:r>
              <a:rPr lang="en-US" dirty="0"/>
              <a:t>Do you report your progress to the Strategic Plan Committee at least quarterly?</a:t>
            </a:r>
          </a:p>
          <a:p>
            <a:endParaRPr lang="en-US" dirty="0"/>
          </a:p>
        </p:txBody>
      </p:sp>
      <p:sp>
        <p:nvSpPr>
          <p:cNvPr id="4" name="Slide Number Placeholder 3">
            <a:extLst>
              <a:ext uri="{FF2B5EF4-FFF2-40B4-BE49-F238E27FC236}">
                <a16:creationId xmlns:a16="http://schemas.microsoft.com/office/drawing/2014/main" id="{DE46B79A-981B-4AE1-A9BD-9F2C21DAA6F0}"/>
              </a:ext>
            </a:extLst>
          </p:cNvPr>
          <p:cNvSpPr>
            <a:spLocks noGrp="1"/>
          </p:cNvSpPr>
          <p:nvPr>
            <p:ph type="sldNum" sz="quarter" idx="12"/>
          </p:nvPr>
        </p:nvSpPr>
        <p:spPr/>
        <p:txBody>
          <a:bodyPr/>
          <a:lstStyle/>
          <a:p>
            <a:fld id="{97A94E25-127B-4C48-AF96-44BA7B823777}" type="slidenum">
              <a:rPr lang="en-US" smtClean="0"/>
              <a:pPr/>
              <a:t>14</a:t>
            </a:fld>
            <a:endParaRPr lang="en-US" dirty="0"/>
          </a:p>
        </p:txBody>
      </p:sp>
    </p:spTree>
    <p:extLst>
      <p:ext uri="{BB962C8B-B14F-4D97-AF65-F5344CB8AC3E}">
        <p14:creationId xmlns:p14="http://schemas.microsoft.com/office/powerpoint/2010/main" val="2108690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3B7276-9E3E-40EE-B51E-4EA29DFDB91E}"/>
              </a:ext>
            </a:extLst>
          </p:cNvPr>
          <p:cNvSpPr>
            <a:spLocks noGrp="1"/>
          </p:cNvSpPr>
          <p:nvPr>
            <p:ph type="sldNum" sz="quarter" idx="12"/>
          </p:nvPr>
        </p:nvSpPr>
        <p:spPr/>
        <p:txBody>
          <a:bodyPr/>
          <a:lstStyle/>
          <a:p>
            <a:fld id="{97A94E25-127B-4C48-AF96-44BA7B823777}" type="slidenum">
              <a:rPr lang="en-US" smtClean="0"/>
              <a:pPr/>
              <a:t>15</a:t>
            </a:fld>
            <a:endParaRPr lang="en-US" dirty="0"/>
          </a:p>
        </p:txBody>
      </p:sp>
      <p:pic>
        <p:nvPicPr>
          <p:cNvPr id="9" name="Picture 8"/>
          <p:cNvPicPr>
            <a:picLocks noChangeAspect="1"/>
          </p:cNvPicPr>
          <p:nvPr/>
        </p:nvPicPr>
        <p:blipFill>
          <a:blip r:embed="rId3"/>
          <a:stretch>
            <a:fillRect/>
          </a:stretch>
        </p:blipFill>
        <p:spPr>
          <a:xfrm>
            <a:off x="224393" y="203610"/>
            <a:ext cx="4608975" cy="1780186"/>
          </a:xfrm>
          <a:prstGeom prst="rect">
            <a:avLst/>
          </a:prstGeom>
        </p:spPr>
      </p:pic>
      <p:sp>
        <p:nvSpPr>
          <p:cNvPr id="10" name="TextBox 9"/>
          <p:cNvSpPr txBox="1"/>
          <p:nvPr/>
        </p:nvSpPr>
        <p:spPr>
          <a:xfrm>
            <a:off x="386320" y="1885343"/>
            <a:ext cx="4406712" cy="1938992"/>
          </a:xfrm>
          <a:prstGeom prst="rect">
            <a:avLst/>
          </a:prstGeom>
          <a:noFill/>
        </p:spPr>
        <p:txBody>
          <a:bodyPr wrap="square" rtlCol="0">
            <a:spAutoFit/>
          </a:bodyPr>
          <a:lstStyle/>
          <a:p>
            <a:r>
              <a:rPr lang="en-US" sz="2400" dirty="0">
                <a:solidFill>
                  <a:schemeClr val="bg1"/>
                </a:solidFill>
              </a:rPr>
              <a:t>The prospective, referred, relocating or returning members who go to </a:t>
            </a:r>
            <a:r>
              <a:rPr lang="en-US" sz="2400" b="1" dirty="0">
                <a:solidFill>
                  <a:schemeClr val="bg1"/>
                </a:solidFill>
              </a:rPr>
              <a:t>Rotary.org/join </a:t>
            </a:r>
            <a:r>
              <a:rPr lang="en-US" sz="2400" dirty="0">
                <a:solidFill>
                  <a:schemeClr val="bg1"/>
                </a:solidFill>
              </a:rPr>
              <a:t>to connect with clubs like yours</a:t>
            </a:r>
          </a:p>
        </p:txBody>
      </p:sp>
      <p:sp>
        <p:nvSpPr>
          <p:cNvPr id="12"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4400389" y="2708635"/>
            <a:ext cx="5585509" cy="1975764"/>
          </a:xfrm>
        </p:spPr>
        <p:txBody>
          <a:bodyPr>
            <a:noAutofit/>
          </a:bodyPr>
          <a:lstStyle/>
          <a:p>
            <a:pPr marL="0" indent="0">
              <a:lnSpc>
                <a:spcPts val="2900"/>
              </a:lnSpc>
              <a:buNone/>
            </a:pPr>
            <a:r>
              <a:rPr lang="en-US" altLang="en-US" sz="3600" b="1" dirty="0">
                <a:solidFill>
                  <a:srgbClr val="FFC000"/>
                </a:solidFill>
                <a:latin typeface="Arial Narrow" panose="020B0606020202030204" pitchFamily="34" charset="0"/>
                <a:cs typeface="Arial" panose="020B0604020202020204" pitchFamily="34" charset="0"/>
              </a:rPr>
              <a:t>+19,500 </a:t>
            </a:r>
            <a:r>
              <a:rPr lang="en-US" altLang="en-US" sz="3600" dirty="0">
                <a:latin typeface="Arial Narrow" panose="020B0606020202030204" pitchFamily="34" charset="0"/>
                <a:cs typeface="Arial" panose="020B0604020202020204" pitchFamily="34" charset="0"/>
              </a:rPr>
              <a:t>inquires per year</a:t>
            </a:r>
            <a:br>
              <a:rPr lang="en-US" altLang="en-US" sz="3600" dirty="0">
                <a:latin typeface="Arial Narrow" panose="020B0606020202030204" pitchFamily="34" charset="0"/>
                <a:cs typeface="Arial" panose="020B0604020202020204" pitchFamily="34" charset="0"/>
              </a:rPr>
            </a:br>
            <a:r>
              <a:rPr lang="en-US" altLang="en-US" sz="3600" dirty="0">
                <a:latin typeface="Arial Narrow" panose="020B0606020202030204" pitchFamily="34" charset="0"/>
                <a:cs typeface="Arial" panose="020B0604020202020204" pitchFamily="34" charset="0"/>
              </a:rPr>
              <a:t> </a:t>
            </a:r>
            <a:br>
              <a:rPr lang="en-US" altLang="en-US" sz="3600" dirty="0">
                <a:latin typeface="Arial Narrow" panose="020B0606020202030204" pitchFamily="34" charset="0"/>
                <a:cs typeface="Arial" panose="020B0604020202020204" pitchFamily="34" charset="0"/>
              </a:rPr>
            </a:br>
            <a:r>
              <a:rPr lang="en-US" sz="3600" b="1" dirty="0">
                <a:solidFill>
                  <a:srgbClr val="FFC000"/>
                </a:solidFill>
                <a:latin typeface="Arial Narrow" panose="020B0606020202030204" pitchFamily="34" charset="0"/>
                <a:cs typeface="Arial" panose="020B0604020202020204" pitchFamily="34" charset="0"/>
              </a:rPr>
              <a:t>37% </a:t>
            </a:r>
            <a:r>
              <a:rPr lang="en-US" sz="3600" dirty="0">
                <a:latin typeface="Arial Narrow" panose="020B0606020202030204" pitchFamily="34" charset="0"/>
                <a:cs typeface="Arial" panose="020B0604020202020204" pitchFamily="34" charset="0"/>
              </a:rPr>
              <a:t>women</a:t>
            </a:r>
            <a:br>
              <a:rPr lang="en-US" sz="3600" dirty="0">
                <a:latin typeface="Arial Narrow" panose="020B0606020202030204" pitchFamily="34" charset="0"/>
                <a:cs typeface="Arial" panose="020B0604020202020204" pitchFamily="34" charset="0"/>
              </a:rPr>
            </a:br>
            <a:endParaRPr lang="en-US" sz="3600" dirty="0">
              <a:latin typeface="Arial Narrow" panose="020B0606020202030204" pitchFamily="34" charset="0"/>
              <a:cs typeface="Arial" panose="020B0604020202020204" pitchFamily="34" charset="0"/>
            </a:endParaRPr>
          </a:p>
          <a:p>
            <a:pPr marL="0" indent="0">
              <a:lnSpc>
                <a:spcPts val="2900"/>
              </a:lnSpc>
              <a:buNone/>
            </a:pPr>
            <a:r>
              <a:rPr lang="en-US" sz="3600" b="1" dirty="0">
                <a:solidFill>
                  <a:srgbClr val="FFC000"/>
                </a:solidFill>
                <a:latin typeface="Arial Narrow" panose="020B0606020202030204" pitchFamily="34" charset="0"/>
                <a:cs typeface="Arial" panose="020B0604020202020204" pitchFamily="34" charset="0"/>
              </a:rPr>
              <a:t>59% </a:t>
            </a:r>
            <a:r>
              <a:rPr lang="en-US" sz="3600" dirty="0">
                <a:latin typeface="Arial Narrow" panose="020B0606020202030204" pitchFamily="34" charset="0"/>
                <a:cs typeface="Arial" panose="020B0604020202020204" pitchFamily="34" charset="0"/>
              </a:rPr>
              <a:t>under 40 years old</a:t>
            </a:r>
            <a:br>
              <a:rPr lang="en-US" sz="3600" dirty="0">
                <a:latin typeface="Arial Narrow" panose="020B0606020202030204" pitchFamily="34" charset="0"/>
                <a:cs typeface="Arial" panose="020B0604020202020204" pitchFamily="34" charset="0"/>
              </a:rPr>
            </a:br>
            <a:endParaRPr lang="en-US" sz="3600" dirty="0">
              <a:latin typeface="Arial Narrow" panose="020B0606020202030204" pitchFamily="34" charset="0"/>
              <a:cs typeface="Arial" panose="020B0604020202020204" pitchFamily="34" charset="0"/>
            </a:endParaRPr>
          </a:p>
          <a:p>
            <a:pPr marL="0" indent="0">
              <a:lnSpc>
                <a:spcPts val="2900"/>
              </a:lnSpc>
              <a:buNone/>
            </a:pPr>
            <a:r>
              <a:rPr lang="en-US" sz="3600" b="1" dirty="0">
                <a:solidFill>
                  <a:srgbClr val="FFC000"/>
                </a:solidFill>
                <a:latin typeface="Arial Narrow" panose="020B0606020202030204" pitchFamily="34" charset="0"/>
                <a:cs typeface="Arial" panose="020B0604020202020204" pitchFamily="34" charset="0"/>
              </a:rPr>
              <a:t>50% </a:t>
            </a:r>
            <a:r>
              <a:rPr lang="en-US" sz="3600" dirty="0">
                <a:latin typeface="Arial Narrow" panose="020B0606020202030204" pitchFamily="34" charset="0"/>
                <a:cs typeface="Arial" panose="020B0604020202020204" pitchFamily="34" charset="0"/>
              </a:rPr>
              <a:t>have a personal                 connection to Rotary</a:t>
            </a:r>
            <a:br>
              <a:rPr lang="en-US" sz="3600" dirty="0">
                <a:latin typeface="Arial Narrow" panose="020B0606020202030204" pitchFamily="34" charset="0"/>
                <a:cs typeface="Arial" panose="020B0604020202020204" pitchFamily="34" charset="0"/>
              </a:rPr>
            </a:br>
            <a:endParaRPr lang="en-US" sz="3600" dirty="0">
              <a:latin typeface="Arial Narrow" panose="020B0606020202030204" pitchFamily="34" charset="0"/>
              <a:cs typeface="Arial" panose="020B0604020202020204" pitchFamily="34" charset="0"/>
            </a:endParaRPr>
          </a:p>
          <a:p>
            <a:pPr>
              <a:lnSpc>
                <a:spcPts val="2900"/>
              </a:lnSpc>
            </a:pPr>
            <a:endParaRPr lang="en-US" sz="3600" dirty="0">
              <a:latin typeface="Arial Narrow" panose="020B0606020202030204" pitchFamily="34" charset="0"/>
              <a:cs typeface="Arial" panose="020B0604020202020204" pitchFamily="34" charset="0"/>
            </a:endParaRPr>
          </a:p>
          <a:p>
            <a:pPr>
              <a:lnSpc>
                <a:spcPct val="150000"/>
              </a:lnSpc>
            </a:pPr>
            <a:endParaRPr lang="en-US" sz="4000" dirty="0">
              <a:latin typeface="Arial Narrow" panose="020B0606020202030204" pitchFamily="34" charset="0"/>
              <a:cs typeface="Arial" panose="020B0604020202020204" pitchFamily="34" charset="0"/>
            </a:endParaRPr>
          </a:p>
          <a:p>
            <a:pPr>
              <a:lnSpc>
                <a:spcPct val="150000"/>
              </a:lnSpc>
            </a:pPr>
            <a:endParaRPr lang="en-US" sz="4000" dirty="0">
              <a:latin typeface="Arial Narrow" panose="020B0606020202030204" pitchFamily="34" charset="0"/>
              <a:cs typeface="Arial" panose="020B0604020202020204" pitchFamily="34" charset="0"/>
            </a:endParaRPr>
          </a:p>
          <a:p>
            <a:pPr>
              <a:lnSpc>
                <a:spcPct val="150000"/>
              </a:lnSpc>
            </a:pPr>
            <a:endParaRPr lang="en-US" sz="4000" dirty="0">
              <a:latin typeface="Arial Narrow" panose="020B0606020202030204" pitchFamily="34" charset="0"/>
              <a:cs typeface="Arial" panose="020B0604020202020204" pitchFamily="34" charset="0"/>
            </a:endParaRPr>
          </a:p>
        </p:txBody>
      </p:sp>
      <p:sp>
        <p:nvSpPr>
          <p:cNvPr id="13" name="Oval 12">
            <a:extLst>
              <a:ext uri="{FF2B5EF4-FFF2-40B4-BE49-F238E27FC236}">
                <a16:creationId xmlns:a16="http://schemas.microsoft.com/office/drawing/2014/main" id="{FD439950-EA10-405E-8513-079C0176184C}"/>
              </a:ext>
            </a:extLst>
          </p:cNvPr>
          <p:cNvSpPr/>
          <p:nvPr/>
        </p:nvSpPr>
        <p:spPr>
          <a:xfrm>
            <a:off x="8929688" y="3262314"/>
            <a:ext cx="3029479" cy="3186652"/>
          </a:xfrm>
          <a:prstGeom prst="ellipse">
            <a:avLst/>
          </a:prstGeom>
          <a:solidFill>
            <a:srgbClr val="01B4E7">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4" name="TextBox 13">
            <a:extLst>
              <a:ext uri="{FF2B5EF4-FFF2-40B4-BE49-F238E27FC236}">
                <a16:creationId xmlns:a16="http://schemas.microsoft.com/office/drawing/2014/main" id="{2C9319B2-295D-46B3-9669-88E271BFCD32}"/>
              </a:ext>
            </a:extLst>
          </p:cNvPr>
          <p:cNvSpPr txBox="1"/>
          <p:nvPr/>
        </p:nvSpPr>
        <p:spPr>
          <a:xfrm>
            <a:off x="8691404" y="3969632"/>
            <a:ext cx="3475783" cy="1815882"/>
          </a:xfrm>
          <a:prstGeom prst="rect">
            <a:avLst/>
          </a:prstGeom>
          <a:noFill/>
        </p:spPr>
        <p:txBody>
          <a:bodyPr wrap="square" rtlCol="0">
            <a:spAutoFit/>
          </a:bodyPr>
          <a:lstStyle/>
          <a:p>
            <a:pPr algn="ctr"/>
            <a:r>
              <a:rPr lang="en-US" sz="2800" b="1" dirty="0">
                <a:solidFill>
                  <a:srgbClr val="FFFFFF"/>
                </a:solidFill>
                <a:latin typeface="Arial Black" panose="020B0A04020102020204" pitchFamily="34" charset="0"/>
                <a:ea typeface="Arial Black" charset="0"/>
                <a:cs typeface="Arial Black" charset="0"/>
              </a:rPr>
              <a:t>71% are </a:t>
            </a:r>
          </a:p>
          <a:p>
            <a:pPr algn="ctr"/>
            <a:r>
              <a:rPr lang="en-US" sz="2800" b="1" dirty="0">
                <a:solidFill>
                  <a:srgbClr val="FFFFFF"/>
                </a:solidFill>
                <a:latin typeface="Arial Black" panose="020B0A04020102020204" pitchFamily="34" charset="0"/>
                <a:ea typeface="Arial Black" charset="0"/>
                <a:cs typeface="Arial Black" charset="0"/>
              </a:rPr>
              <a:t>never </a:t>
            </a:r>
          </a:p>
          <a:p>
            <a:pPr algn="ctr"/>
            <a:r>
              <a:rPr lang="en-US" sz="2800" b="1" dirty="0">
                <a:solidFill>
                  <a:srgbClr val="FFFFFF"/>
                </a:solidFill>
                <a:latin typeface="Arial Black" panose="020B0A04020102020204" pitchFamily="34" charset="0"/>
                <a:ea typeface="Arial Black" charset="0"/>
                <a:cs typeface="Arial Black" charset="0"/>
              </a:rPr>
              <a:t>contacted</a:t>
            </a:r>
          </a:p>
          <a:p>
            <a:pPr algn="ctr"/>
            <a:r>
              <a:rPr lang="en-US" sz="2800" b="1" dirty="0">
                <a:solidFill>
                  <a:srgbClr val="FFFFFF"/>
                </a:solidFill>
                <a:latin typeface="Arial Black" panose="020B0A04020102020204" pitchFamily="34" charset="0"/>
                <a:ea typeface="Arial Black" charset="0"/>
                <a:cs typeface="Arial Black" charset="0"/>
              </a:rPr>
              <a:t>by clubs</a:t>
            </a:r>
          </a:p>
        </p:txBody>
      </p:sp>
    </p:spTree>
    <p:extLst>
      <p:ext uri="{BB962C8B-B14F-4D97-AF65-F5344CB8AC3E}">
        <p14:creationId xmlns:p14="http://schemas.microsoft.com/office/powerpoint/2010/main" val="43597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12980" y="219460"/>
            <a:ext cx="4978400" cy="2828540"/>
          </a:xfrm>
        </p:spPr>
        <p:txBody>
          <a:bodyPr/>
          <a:lstStyle/>
          <a:p>
            <a:pPr lvl="0"/>
            <a:r>
              <a:rPr lang="en-US" dirty="0"/>
              <a:t>Take your club in a </a:t>
            </a:r>
          </a:p>
          <a:p>
            <a:pPr lvl="0"/>
            <a:r>
              <a:rPr lang="en-US" dirty="0">
                <a:solidFill>
                  <a:srgbClr val="F7A81B"/>
                </a:solidFill>
              </a:rPr>
              <a:t>New </a:t>
            </a:r>
            <a:r>
              <a:rPr lang="en-US" dirty="0"/>
              <a:t>direction</a:t>
            </a:r>
            <a:endParaRPr lang="en-US" dirty="0">
              <a:solidFill>
                <a:srgbClr val="F7A81B"/>
              </a:solidFill>
            </a:endParaRP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793930" y="3095240"/>
            <a:ext cx="4978400" cy="2748227"/>
          </a:xfrm>
        </p:spPr>
        <p:txBody>
          <a:bodyPr>
            <a:normAutofit/>
          </a:bodyPr>
          <a:lstStyle/>
          <a:p>
            <a:pPr fontAlgn="base"/>
            <a:r>
              <a:rPr lang="en-US" sz="2400" dirty="0"/>
              <a:t>Is your club flexible and ready for the future? </a:t>
            </a:r>
          </a:p>
          <a:p>
            <a:pPr fontAlgn="base"/>
            <a:r>
              <a:rPr lang="en-US" sz="2400" dirty="0"/>
              <a:t>New resources on satellite clubs, passport clubs, and Corporate Membership can help you create an experience that works for </a:t>
            </a:r>
            <a:br>
              <a:rPr lang="en-US" sz="2400" dirty="0"/>
            </a:br>
            <a:r>
              <a:rPr lang="en-US" sz="2400" b="1" dirty="0">
                <a:solidFill>
                  <a:srgbClr val="F7A81B"/>
                </a:solidFill>
              </a:rPr>
              <a:t>every member.</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16</a:t>
            </a:fld>
            <a:endParaRPr lang="en-US" dirty="0"/>
          </a:p>
        </p:txBody>
      </p:sp>
      <p:sp>
        <p:nvSpPr>
          <p:cNvPr id="7" name="Subtitle 52">
            <a:extLst>
              <a:ext uri="{FF2B5EF4-FFF2-40B4-BE49-F238E27FC236}">
                <a16:creationId xmlns:a16="http://schemas.microsoft.com/office/drawing/2014/main" id="{B358482D-91A1-4E7B-A8BC-6BCA29C29614}"/>
              </a:ext>
            </a:extLst>
          </p:cNvPr>
          <p:cNvSpPr txBox="1">
            <a:spLocks/>
          </p:cNvSpPr>
          <p:nvPr/>
        </p:nvSpPr>
        <p:spPr>
          <a:xfrm>
            <a:off x="7017218" y="6137775"/>
            <a:ext cx="5071636" cy="28617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 sz="2800" b="1" dirty="0">
                <a:solidFill>
                  <a:srgbClr val="00B0F0"/>
                </a:solidFill>
              </a:rPr>
              <a:t>ROTARY.ORG/FLEXIBILITY</a:t>
            </a:r>
            <a:br>
              <a:rPr lang="en" sz="3200" b="1" dirty="0">
                <a:solidFill>
                  <a:srgbClr val="00B0F0"/>
                </a:solidFill>
              </a:rPr>
            </a:br>
            <a:endParaRPr lang="en" sz="3200" dirty="0"/>
          </a:p>
        </p:txBody>
      </p:sp>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9816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38" name="Text Placeholder 37">
            <a:extLst>
              <a:ext uri="{FF2B5EF4-FFF2-40B4-BE49-F238E27FC236}">
                <a16:creationId xmlns:a16="http://schemas.microsoft.com/office/drawing/2014/main" id="{C7AD8980-B2EF-4D12-9907-67B30C936705}"/>
              </a:ext>
            </a:extLst>
          </p:cNvPr>
          <p:cNvSpPr>
            <a:spLocks noGrp="1"/>
          </p:cNvSpPr>
          <p:nvPr>
            <p:ph type="body" sz="quarter" idx="14"/>
          </p:nvPr>
        </p:nvSpPr>
        <p:spPr>
          <a:xfrm>
            <a:off x="1" y="-8713"/>
            <a:ext cx="12192000" cy="2419070"/>
          </a:xfrm>
        </p:spPr>
        <p:txBody>
          <a:bodyPr/>
          <a:lstStyle/>
          <a:p>
            <a:r>
              <a:rPr lang="en-US" dirty="0"/>
              <a:t>TAKE ACTION</a:t>
            </a:r>
          </a:p>
        </p:txBody>
      </p:sp>
      <p:sp>
        <p:nvSpPr>
          <p:cNvPr id="2" name="Slide Number Placeholder 1">
            <a:extLst>
              <a:ext uri="{FF2B5EF4-FFF2-40B4-BE49-F238E27FC236}">
                <a16:creationId xmlns:a16="http://schemas.microsoft.com/office/drawing/2014/main" id="{5D203339-DA78-44D6-BBC0-6113355F0D47}"/>
              </a:ext>
            </a:extLst>
          </p:cNvPr>
          <p:cNvSpPr>
            <a:spLocks noGrp="1"/>
          </p:cNvSpPr>
          <p:nvPr>
            <p:ph type="sldNum" sz="quarter" idx="12"/>
          </p:nvPr>
        </p:nvSpPr>
        <p:spPr/>
        <p:txBody>
          <a:bodyPr/>
          <a:lstStyle/>
          <a:p>
            <a:fld id="{97A94E25-127B-4C48-AF96-44BA7B823777}" type="slidenum">
              <a:rPr lang="en-US" smtClean="0"/>
              <a:pPr/>
              <a:t>17</a:t>
            </a:fld>
            <a:endParaRPr lang="en-US" dirty="0"/>
          </a:p>
        </p:txBody>
      </p:sp>
      <p:sp>
        <p:nvSpPr>
          <p:cNvPr id="4" name="TextBox 3"/>
          <p:cNvSpPr txBox="1"/>
          <p:nvPr/>
        </p:nvSpPr>
        <p:spPr>
          <a:xfrm>
            <a:off x="4484557" y="4507364"/>
            <a:ext cx="3222886" cy="1200329"/>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ASK</a:t>
            </a:r>
          </a:p>
          <a:p>
            <a:endParaRPr lang="en-US" dirty="0"/>
          </a:p>
        </p:txBody>
      </p:sp>
      <p:sp>
        <p:nvSpPr>
          <p:cNvPr id="11" name="TextBox 10"/>
          <p:cNvSpPr txBox="1"/>
          <p:nvPr/>
        </p:nvSpPr>
        <p:spPr>
          <a:xfrm>
            <a:off x="657021" y="4507364"/>
            <a:ext cx="3222886" cy="1200329"/>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LEARN</a:t>
            </a:r>
          </a:p>
          <a:p>
            <a:endParaRPr lang="en-US" dirty="0"/>
          </a:p>
        </p:txBody>
      </p:sp>
      <p:sp>
        <p:nvSpPr>
          <p:cNvPr id="12" name="TextBox 11"/>
          <p:cNvSpPr txBox="1"/>
          <p:nvPr/>
        </p:nvSpPr>
        <p:spPr>
          <a:xfrm>
            <a:off x="7949733" y="4507363"/>
            <a:ext cx="3809438" cy="1200329"/>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VISIT</a:t>
            </a:r>
          </a:p>
          <a:p>
            <a:endParaRPr lang="en-US" dirty="0"/>
          </a:p>
        </p:txBody>
      </p:sp>
      <p:pic>
        <p:nvPicPr>
          <p:cNvPr id="13" name="Picture 12"/>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561294" y="1322715"/>
            <a:ext cx="2586317" cy="258631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80402" y="1544236"/>
            <a:ext cx="2925386" cy="292538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711998" y="1495188"/>
            <a:ext cx="2543086" cy="2543086"/>
          </a:xfrm>
          <a:prstGeom prst="rect">
            <a:avLst/>
          </a:prstGeom>
          <a:ln>
            <a:noFill/>
          </a:ln>
          <a:effectLst>
            <a:outerShdw blurRad="292100" dist="139700" dir="2700000" algn="tl" rotWithShape="0">
              <a:srgbClr val="333333">
                <a:alpha val="65000"/>
              </a:srgbClr>
            </a:outerShdw>
          </a:effectLst>
        </p:spPr>
      </p:pic>
      <p:sp>
        <p:nvSpPr>
          <p:cNvPr id="16" name="Subtitle 52">
            <a:extLst>
              <a:ext uri="{FF2B5EF4-FFF2-40B4-BE49-F238E27FC236}">
                <a16:creationId xmlns:a16="http://schemas.microsoft.com/office/drawing/2014/main" id="{B358482D-91A1-4E7B-A8BC-6BCA29C29614}"/>
              </a:ext>
            </a:extLst>
          </p:cNvPr>
          <p:cNvSpPr txBox="1">
            <a:spLocks/>
          </p:cNvSpPr>
          <p:nvPr/>
        </p:nvSpPr>
        <p:spPr>
          <a:xfrm>
            <a:off x="6524386" y="6111625"/>
            <a:ext cx="6088632" cy="2861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 sz="2800" b="1" dirty="0">
                <a:solidFill>
                  <a:srgbClr val="F7A81B"/>
                </a:solidFill>
              </a:rPr>
              <a:t>ROTARY.ORG/MEMBERSHIP</a:t>
            </a:r>
            <a:br>
              <a:rPr lang="en" sz="3200" b="1" dirty="0">
                <a:solidFill>
                  <a:srgbClr val="00B0F0"/>
                </a:solidFill>
              </a:rPr>
            </a:br>
            <a:endParaRPr lang="en" sz="3200" dirty="0"/>
          </a:p>
        </p:txBody>
      </p:sp>
    </p:spTree>
    <p:extLst>
      <p:ext uri="{BB962C8B-B14F-4D97-AF65-F5344CB8AC3E}">
        <p14:creationId xmlns:p14="http://schemas.microsoft.com/office/powerpoint/2010/main" val="288694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B9C1A34-B09A-44F2-8101-7A6666568234}"/>
              </a:ext>
            </a:extLst>
          </p:cNvPr>
          <p:cNvSpPr>
            <a:spLocks noGrp="1"/>
          </p:cNvSpPr>
          <p:nvPr>
            <p:ph type="pic" sz="quarter" idx="13"/>
          </p:nvPr>
        </p:nvSpPr>
        <p:spPr/>
      </p:sp>
      <p:sp>
        <p:nvSpPr>
          <p:cNvPr id="3" name="Content Placeholder 2">
            <a:extLst>
              <a:ext uri="{FF2B5EF4-FFF2-40B4-BE49-F238E27FC236}">
                <a16:creationId xmlns:a16="http://schemas.microsoft.com/office/drawing/2014/main" id="{0EA7B4C2-B54E-4C81-8B92-6EC40B64ADAB}"/>
              </a:ext>
            </a:extLst>
          </p:cNvPr>
          <p:cNvSpPr>
            <a:spLocks noGrp="1"/>
          </p:cNvSpPr>
          <p:nvPr>
            <p:ph idx="1"/>
          </p:nvPr>
        </p:nvSpPr>
        <p:spPr/>
        <p:txBody>
          <a:bodyPr/>
          <a:lstStyle/>
          <a:p>
            <a:r>
              <a:rPr lang="en-US" dirty="0"/>
              <a:t>If your club hasn’t done a Visioning Session in the past 5 years – It’s time!</a:t>
            </a:r>
          </a:p>
          <a:p>
            <a:r>
              <a:rPr lang="en-US" dirty="0"/>
              <a:t>If your club doesn’t have a 5 year rolling Strategic Plan – Do the Visioning Session and then write up the plan.</a:t>
            </a:r>
          </a:p>
          <a:p>
            <a:r>
              <a:rPr lang="en-US" dirty="0"/>
              <a:t>If your club is setting membership goals based on what you were able to do last year – rethink your objectives.  No Goal – No Progress.  Small Goal – Small Progress.  BIG GOAL – UNBELIEVABLE PROGRESS.</a:t>
            </a:r>
          </a:p>
          <a:p>
            <a:r>
              <a:rPr lang="en-US" dirty="0"/>
              <a:t>Do a </a:t>
            </a:r>
          </a:p>
          <a:p>
            <a:r>
              <a:rPr lang="en-US" dirty="0"/>
              <a:t>Get your membership excited about energizing your club with new members!</a:t>
            </a:r>
          </a:p>
        </p:txBody>
      </p:sp>
      <p:sp>
        <p:nvSpPr>
          <p:cNvPr id="4" name="Text Placeholder 3">
            <a:extLst>
              <a:ext uri="{FF2B5EF4-FFF2-40B4-BE49-F238E27FC236}">
                <a16:creationId xmlns:a16="http://schemas.microsoft.com/office/drawing/2014/main" id="{FEBE6AB1-1571-46EB-A55B-FDEFD74C44FC}"/>
              </a:ext>
            </a:extLst>
          </p:cNvPr>
          <p:cNvSpPr>
            <a:spLocks noGrp="1"/>
          </p:cNvSpPr>
          <p:nvPr>
            <p:ph type="body" sz="quarter" idx="14"/>
          </p:nvPr>
        </p:nvSpPr>
        <p:spPr/>
        <p:txBody>
          <a:bodyPr/>
          <a:lstStyle/>
          <a:p>
            <a:pPr algn="ctr"/>
            <a:r>
              <a:rPr lang="en-US" dirty="0"/>
              <a:t>First Steps First</a:t>
            </a:r>
          </a:p>
        </p:txBody>
      </p:sp>
      <p:sp>
        <p:nvSpPr>
          <p:cNvPr id="5" name="Slide Number Placeholder 4">
            <a:extLst>
              <a:ext uri="{FF2B5EF4-FFF2-40B4-BE49-F238E27FC236}">
                <a16:creationId xmlns:a16="http://schemas.microsoft.com/office/drawing/2014/main" id="{2F007063-E3E1-42AE-9539-4672427C3608}"/>
              </a:ext>
            </a:extLst>
          </p:cNvPr>
          <p:cNvSpPr>
            <a:spLocks noGrp="1"/>
          </p:cNvSpPr>
          <p:nvPr>
            <p:ph type="sldNum" sz="quarter" idx="12"/>
          </p:nvPr>
        </p:nvSpPr>
        <p:spPr/>
        <p:txBody>
          <a:bodyPr/>
          <a:lstStyle/>
          <a:p>
            <a:fld id="{97A94E25-127B-4C48-AF96-44BA7B823777}" type="slidenum">
              <a:rPr lang="en-US" smtClean="0"/>
              <a:pPr/>
              <a:t>18</a:t>
            </a:fld>
            <a:endParaRPr lang="en-US" dirty="0"/>
          </a:p>
        </p:txBody>
      </p:sp>
    </p:spTree>
    <p:extLst>
      <p:ext uri="{BB962C8B-B14F-4D97-AF65-F5344CB8AC3E}">
        <p14:creationId xmlns:p14="http://schemas.microsoft.com/office/powerpoint/2010/main" val="1102268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omputer screen&#10;&#10;Description automatically generated">
            <a:extLst>
              <a:ext uri="{FF2B5EF4-FFF2-40B4-BE49-F238E27FC236}">
                <a16:creationId xmlns:a16="http://schemas.microsoft.com/office/drawing/2014/main" id="{4641F7DA-58C8-41EC-8BA4-1657049DD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940" y="643466"/>
            <a:ext cx="9904120" cy="5571067"/>
          </a:xfrm>
          <a:prstGeom prst="rect">
            <a:avLst/>
          </a:prstGeom>
        </p:spPr>
      </p:pic>
      <p:sp>
        <p:nvSpPr>
          <p:cNvPr id="2" name="Slide Number Placeholder 1">
            <a:extLst>
              <a:ext uri="{FF2B5EF4-FFF2-40B4-BE49-F238E27FC236}">
                <a16:creationId xmlns:a16="http://schemas.microsoft.com/office/drawing/2014/main" id="{FAB149FF-2605-4A40-8378-3B37ACAB7398}"/>
              </a:ext>
            </a:extLst>
          </p:cNvPr>
          <p:cNvSpPr>
            <a:spLocks noGrp="1"/>
          </p:cNvSpPr>
          <p:nvPr>
            <p:ph type="sldNum" sz="quarter" idx="12"/>
          </p:nvPr>
        </p:nvSpPr>
        <p:spPr>
          <a:xfrm>
            <a:off x="8610600" y="6356350"/>
            <a:ext cx="2743200" cy="365125"/>
          </a:xfrm>
        </p:spPr>
        <p:txBody>
          <a:bodyPr>
            <a:normAutofit/>
          </a:bodyPr>
          <a:lstStyle/>
          <a:p>
            <a:pPr>
              <a:spcAft>
                <a:spcPts val="600"/>
              </a:spcAft>
            </a:pPr>
            <a:fld id="{97A94E25-127B-4C48-AF96-44BA7B823777}" type="slidenum">
              <a:rPr lang="en-US" smtClean="0"/>
              <a:pPr>
                <a:spcAft>
                  <a:spcPts val="600"/>
                </a:spcAft>
              </a:pPr>
              <a:t>19</a:t>
            </a:fld>
            <a:endParaRPr lang="en-US"/>
          </a:p>
        </p:txBody>
      </p:sp>
    </p:spTree>
    <p:extLst>
      <p:ext uri="{BB962C8B-B14F-4D97-AF65-F5344CB8AC3E}">
        <p14:creationId xmlns:p14="http://schemas.microsoft.com/office/powerpoint/2010/main" val="1361387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MEMBERSHIP OVERVIEW</a:t>
            </a:r>
          </a:p>
        </p:txBody>
      </p:sp>
      <p:sp>
        <p:nvSpPr>
          <p:cNvPr id="11" name="Subtitle 10"/>
          <p:cNvSpPr>
            <a:spLocks noGrp="1"/>
          </p:cNvSpPr>
          <p:nvPr>
            <p:ph type="subTitle" idx="1"/>
          </p:nvPr>
        </p:nvSpPr>
        <p:spPr/>
        <p:txBody>
          <a:bodyPr/>
          <a:lstStyle/>
          <a:p>
            <a:r>
              <a:rPr lang="en-US" dirty="0"/>
              <a:t>Rotary International District 6780</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2969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
        <p:nvSpPr>
          <p:cNvPr id="17" name="Text Placeholder 16"/>
          <p:cNvSpPr>
            <a:spLocks noGrp="1"/>
          </p:cNvSpPr>
          <p:nvPr>
            <p:ph type="body" sz="quarter" idx="17"/>
          </p:nvPr>
        </p:nvSpPr>
        <p:spPr>
          <a:xfrm>
            <a:off x="-14511" y="-1811"/>
            <a:ext cx="12192000" cy="6858001"/>
          </a:xfrm>
        </p:spPr>
        <p:txBody>
          <a:bodyPr/>
          <a:lstStyle/>
          <a:p>
            <a:endParaRPr lang="en-US" dirty="0"/>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20</a:t>
            </a:fld>
            <a:endParaRPr lang="en-US" dirty="0"/>
          </a:p>
        </p:txBody>
      </p:sp>
      <p:sp>
        <p:nvSpPr>
          <p:cNvPr id="10" name="Subtitle 52">
            <a:extLst>
              <a:ext uri="{FF2B5EF4-FFF2-40B4-BE49-F238E27FC236}">
                <a16:creationId xmlns:a16="http://schemas.microsoft.com/office/drawing/2014/main" id="{B358482D-91A1-4E7B-A8BC-6BCA29C29614}"/>
              </a:ext>
            </a:extLst>
          </p:cNvPr>
          <p:cNvSpPr txBox="1">
            <a:spLocks/>
          </p:cNvSpPr>
          <p:nvPr/>
        </p:nvSpPr>
        <p:spPr>
          <a:xfrm>
            <a:off x="695891" y="3749215"/>
            <a:ext cx="4978400" cy="27482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3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dirty="0"/>
              <a:t> </a:t>
            </a:r>
          </a:p>
        </p:txBody>
      </p:sp>
    </p:spTree>
    <p:extLst>
      <p:ext uri="{BB962C8B-B14F-4D97-AF65-F5344CB8AC3E}">
        <p14:creationId xmlns:p14="http://schemas.microsoft.com/office/powerpoint/2010/main" val="351360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a:xfrm>
            <a:off x="0" y="0"/>
            <a:ext cx="12192000" cy="7787390"/>
          </a:xfrm>
        </p:spPr>
        <p:txBody>
          <a:bodyPr/>
          <a:lstStyle/>
          <a:p>
            <a:br>
              <a:rPr lang="en-US" dirty="0"/>
            </a:br>
            <a:endParaRPr lang="en-US" dirty="0"/>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6212895" y="1356248"/>
            <a:ext cx="6217645" cy="1975764"/>
          </a:xfrm>
        </p:spPr>
        <p:txBody>
          <a:bodyPr>
            <a:noAutofit/>
          </a:bodyPr>
          <a:lstStyle/>
          <a:p>
            <a:pPr>
              <a:lnSpc>
                <a:spcPct val="150000"/>
              </a:lnSpc>
            </a:pPr>
            <a:r>
              <a:rPr lang="en-US" altLang="en-US" sz="4000" b="1" dirty="0">
                <a:solidFill>
                  <a:srgbClr val="FFC000"/>
                </a:solidFill>
                <a:latin typeface="Arial Narrow" panose="020B0606020202030204" pitchFamily="34" charset="0"/>
                <a:cs typeface="Arial" panose="020B0604020202020204" pitchFamily="34" charset="0"/>
              </a:rPr>
              <a:t>1,208,611</a:t>
            </a:r>
            <a:r>
              <a:rPr lang="en-US" altLang="en-US" sz="4000" dirty="0">
                <a:latin typeface="Arial Narrow" panose="020B0606020202030204" pitchFamily="34" charset="0"/>
                <a:cs typeface="Arial" panose="020B0604020202020204" pitchFamily="34" charset="0"/>
              </a:rPr>
              <a:t> Rotarians </a:t>
            </a:r>
          </a:p>
          <a:p>
            <a:pPr>
              <a:lnSpc>
                <a:spcPct val="150000"/>
              </a:lnSpc>
            </a:pPr>
            <a:br>
              <a:rPr lang="en-US" sz="4000" b="1" dirty="0">
                <a:solidFill>
                  <a:srgbClr val="FFC000"/>
                </a:solidFill>
                <a:latin typeface="Arial Narrow" panose="020B0606020202030204" pitchFamily="34" charset="0"/>
                <a:cs typeface="Arial" panose="020B0604020202020204" pitchFamily="34" charset="0"/>
              </a:rPr>
            </a:br>
            <a:r>
              <a:rPr lang="en-US" sz="4000" b="1" dirty="0">
                <a:solidFill>
                  <a:srgbClr val="FFC000"/>
                </a:solidFill>
                <a:latin typeface="Arial Narrow" panose="020B0606020202030204" pitchFamily="34" charset="0"/>
                <a:cs typeface="Arial" panose="020B0604020202020204" pitchFamily="34" charset="0"/>
              </a:rPr>
              <a:t>23% </a:t>
            </a:r>
            <a:r>
              <a:rPr lang="en-US" sz="4000" dirty="0">
                <a:latin typeface="Arial Narrow" panose="020B0606020202030204" pitchFamily="34" charset="0"/>
                <a:cs typeface="Arial" panose="020B0604020202020204" pitchFamily="34" charset="0"/>
              </a:rPr>
              <a:t>women</a:t>
            </a:r>
          </a:p>
          <a:p>
            <a:pPr>
              <a:lnSpc>
                <a:spcPct val="150000"/>
              </a:lnSpc>
            </a:pPr>
            <a:r>
              <a:rPr lang="en-US" sz="4000" b="1" dirty="0">
                <a:solidFill>
                  <a:srgbClr val="FFC000"/>
                </a:solidFill>
                <a:latin typeface="Arial Narrow" panose="020B0606020202030204" pitchFamily="34" charset="0"/>
                <a:cs typeface="Arial" panose="020B0604020202020204" pitchFamily="34" charset="0"/>
              </a:rPr>
              <a:t>6% </a:t>
            </a:r>
            <a:r>
              <a:rPr lang="en-US" sz="4000" dirty="0">
                <a:latin typeface="Arial Narrow" panose="020B0606020202030204" pitchFamily="34" charset="0"/>
                <a:cs typeface="Arial" panose="020B0604020202020204" pitchFamily="34" charset="0"/>
              </a:rPr>
              <a:t>under 40 years old</a:t>
            </a:r>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a:xfrm>
            <a:off x="723009" y="814967"/>
            <a:ext cx="4155747" cy="1471092"/>
          </a:xfrm>
        </p:spPr>
        <p:txBody>
          <a:bodyPr/>
          <a:lstStyle/>
          <a:p>
            <a:pPr lvl="0"/>
            <a:r>
              <a:rPr lang="en-US" dirty="0"/>
              <a:t>35,945 CLUBS </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
        <p:nvSpPr>
          <p:cNvPr id="2" name="TextBox 1"/>
          <p:cNvSpPr txBox="1"/>
          <p:nvPr/>
        </p:nvSpPr>
        <p:spPr>
          <a:xfrm>
            <a:off x="723009" y="2447107"/>
            <a:ext cx="3366627" cy="3662541"/>
          </a:xfrm>
          <a:prstGeom prst="rect">
            <a:avLst/>
          </a:prstGeom>
          <a:noFill/>
        </p:spPr>
        <p:txBody>
          <a:bodyPr wrap="none" rtlCol="0">
            <a:spAutoFit/>
          </a:bodyPr>
          <a:lstStyle/>
          <a:p>
            <a:r>
              <a:rPr lang="en-US" sz="4000" dirty="0">
                <a:solidFill>
                  <a:schemeClr val="bg1"/>
                </a:solidFill>
                <a:latin typeface="Arial Narrow" panose="020B0606020202030204" pitchFamily="34" charset="0"/>
              </a:rPr>
              <a:t>+55 since 1 July</a:t>
            </a:r>
          </a:p>
          <a:p>
            <a:endParaRPr lang="en-US" sz="4000" dirty="0">
              <a:solidFill>
                <a:schemeClr val="bg1"/>
              </a:solidFill>
              <a:latin typeface="Arial Narrow" panose="020B0606020202030204" pitchFamily="34" charset="0"/>
            </a:endParaRPr>
          </a:p>
          <a:p>
            <a:endParaRPr lang="en-US" sz="4000" dirty="0">
              <a:solidFill>
                <a:schemeClr val="bg1"/>
              </a:solidFill>
              <a:latin typeface="Arial Narrow" panose="020B0606020202030204" pitchFamily="34" charset="0"/>
            </a:endParaRPr>
          </a:p>
          <a:p>
            <a:endParaRPr lang="en-US" sz="4000" dirty="0">
              <a:solidFill>
                <a:schemeClr val="bg1"/>
              </a:solidFill>
              <a:latin typeface="Arial Narrow" panose="020B0606020202030204" pitchFamily="34" charset="0"/>
            </a:endParaRPr>
          </a:p>
          <a:p>
            <a:endParaRPr lang="en-US" sz="4000" dirty="0">
              <a:solidFill>
                <a:schemeClr val="bg1"/>
              </a:solidFill>
              <a:latin typeface="Arial Narrow" panose="020B0606020202030204" pitchFamily="34" charset="0"/>
            </a:endParaRPr>
          </a:p>
          <a:p>
            <a:r>
              <a:rPr lang="en-US" sz="3200" dirty="0">
                <a:solidFill>
                  <a:schemeClr val="bg1"/>
                </a:solidFill>
                <a:latin typeface="Arial Narrow" panose="020B0606020202030204" pitchFamily="34" charset="0"/>
              </a:rPr>
              <a:t>As of 1 January 2020</a:t>
            </a:r>
          </a:p>
        </p:txBody>
      </p:sp>
      <p:sp>
        <p:nvSpPr>
          <p:cNvPr id="10" name="TextBox 9"/>
          <p:cNvSpPr txBox="1"/>
          <p:nvPr/>
        </p:nvSpPr>
        <p:spPr>
          <a:xfrm>
            <a:off x="6216159" y="2518463"/>
            <a:ext cx="3265638" cy="584775"/>
          </a:xfrm>
          <a:prstGeom prst="rect">
            <a:avLst/>
          </a:prstGeom>
          <a:noFill/>
        </p:spPr>
        <p:txBody>
          <a:bodyPr wrap="none" rtlCol="0">
            <a:spAutoFit/>
          </a:bodyPr>
          <a:lstStyle/>
          <a:p>
            <a:r>
              <a:rPr lang="en-US" sz="3200" dirty="0">
                <a:solidFill>
                  <a:schemeClr val="bg1"/>
                </a:solidFill>
                <a:latin typeface="Arial Narrow" panose="020B0606020202030204" pitchFamily="34" charset="0"/>
              </a:rPr>
              <a:t>+19,145 since 1 July</a:t>
            </a:r>
          </a:p>
        </p:txBody>
      </p:sp>
    </p:spTree>
    <p:extLst>
      <p:ext uri="{BB962C8B-B14F-4D97-AF65-F5344CB8AC3E}">
        <p14:creationId xmlns:p14="http://schemas.microsoft.com/office/powerpoint/2010/main" val="75227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a:xfrm>
            <a:off x="20769" y="0"/>
            <a:ext cx="12171231" cy="6858000"/>
          </a:xfrm>
        </p:spPr>
        <p:txBody>
          <a:bodyPr/>
          <a:lstStyle/>
          <a:p>
            <a:endParaRPr lang="en-US" dirty="0"/>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6212895" y="2230892"/>
            <a:ext cx="6217645" cy="1975764"/>
          </a:xfrm>
        </p:spPr>
        <p:txBody>
          <a:bodyPr>
            <a:noAutofit/>
          </a:bodyPr>
          <a:lstStyle/>
          <a:p>
            <a:pPr>
              <a:lnSpc>
                <a:spcPct val="150000"/>
              </a:lnSpc>
            </a:pPr>
            <a:r>
              <a:rPr lang="en-US" altLang="en-US" sz="4000" b="1" dirty="0">
                <a:solidFill>
                  <a:srgbClr val="FFC000"/>
                </a:solidFill>
                <a:latin typeface="Arial Narrow" panose="020B0606020202030204" pitchFamily="34" charset="0"/>
                <a:cs typeface="Arial" panose="020B0604020202020204" pitchFamily="34" charset="0"/>
              </a:rPr>
              <a:t>189,525</a:t>
            </a:r>
            <a:r>
              <a:rPr lang="en-US" altLang="en-US" sz="4000" dirty="0">
                <a:latin typeface="Arial Narrow" panose="020B0606020202030204" pitchFamily="34" charset="0"/>
                <a:cs typeface="Arial" panose="020B0604020202020204" pitchFamily="34" charset="0"/>
              </a:rPr>
              <a:t> </a:t>
            </a:r>
            <a:r>
              <a:rPr lang="en-US" altLang="en-US" sz="4000" dirty="0" err="1">
                <a:latin typeface="Arial Narrow" panose="020B0606020202030204" pitchFamily="34" charset="0"/>
                <a:cs typeface="Arial" panose="020B0604020202020204" pitchFamily="34" charset="0"/>
              </a:rPr>
              <a:t>Rotaractors</a:t>
            </a:r>
            <a:r>
              <a:rPr lang="en-US" altLang="en-US" sz="4000" dirty="0">
                <a:latin typeface="Arial Narrow" panose="020B0606020202030204" pitchFamily="34" charset="0"/>
                <a:cs typeface="Arial" panose="020B0604020202020204" pitchFamily="34" charset="0"/>
              </a:rPr>
              <a:t> </a:t>
            </a:r>
          </a:p>
          <a:p>
            <a:pPr>
              <a:lnSpc>
                <a:spcPct val="150000"/>
              </a:lnSpc>
            </a:pPr>
            <a:br>
              <a:rPr lang="en-US" sz="4000" b="1" dirty="0">
                <a:solidFill>
                  <a:srgbClr val="FFC000"/>
                </a:solidFill>
                <a:latin typeface="Arial Narrow" panose="020B0606020202030204" pitchFamily="34" charset="0"/>
                <a:cs typeface="Arial" panose="020B0604020202020204" pitchFamily="34" charset="0"/>
              </a:rPr>
            </a:br>
            <a:r>
              <a:rPr lang="en-US" sz="4000" b="1" dirty="0">
                <a:solidFill>
                  <a:srgbClr val="FFC000"/>
                </a:solidFill>
                <a:latin typeface="Arial Narrow" panose="020B0606020202030204" pitchFamily="34" charset="0"/>
                <a:cs typeface="Arial" panose="020B0604020202020204" pitchFamily="34" charset="0"/>
              </a:rPr>
              <a:t>50% </a:t>
            </a:r>
            <a:r>
              <a:rPr lang="en-US" sz="4000" dirty="0">
                <a:latin typeface="Arial Narrow" panose="020B0606020202030204" pitchFamily="34" charset="0"/>
                <a:cs typeface="Arial" panose="020B0604020202020204" pitchFamily="34" charset="0"/>
              </a:rPr>
              <a:t>women</a:t>
            </a:r>
          </a:p>
          <a:p>
            <a:pPr>
              <a:lnSpc>
                <a:spcPct val="150000"/>
              </a:lnSpc>
            </a:pPr>
            <a:r>
              <a:rPr lang="en-US" sz="4000" b="1" dirty="0">
                <a:solidFill>
                  <a:srgbClr val="FFC000"/>
                </a:solidFill>
                <a:latin typeface="Arial Narrow" panose="020B0606020202030204" pitchFamily="34" charset="0"/>
                <a:cs typeface="Arial" panose="020B0604020202020204" pitchFamily="34" charset="0"/>
              </a:rPr>
              <a:t>ROTARY.ORG/ROTARACT</a:t>
            </a:r>
            <a:endParaRPr lang="en-US" sz="4000" dirty="0">
              <a:latin typeface="Arial Narrow" panose="020B0606020202030204" pitchFamily="34" charset="0"/>
              <a:cs typeface="Arial" panose="020B0604020202020204" pitchFamily="34" charset="0"/>
            </a:endParaRPr>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a:xfrm>
            <a:off x="723009" y="1749247"/>
            <a:ext cx="4155747" cy="1471092"/>
          </a:xfrm>
        </p:spPr>
        <p:txBody>
          <a:bodyPr/>
          <a:lstStyle/>
          <a:p>
            <a:pPr lvl="0"/>
            <a:r>
              <a:rPr lang="en-US" dirty="0"/>
              <a:t>10,260 CLUBS </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4</a:t>
            </a:fld>
            <a:endParaRPr lang="en-US" dirty="0"/>
          </a:p>
        </p:txBody>
      </p:sp>
      <p:sp>
        <p:nvSpPr>
          <p:cNvPr id="2" name="TextBox 1"/>
          <p:cNvSpPr txBox="1"/>
          <p:nvPr/>
        </p:nvSpPr>
        <p:spPr>
          <a:xfrm>
            <a:off x="723009" y="3301870"/>
            <a:ext cx="3928504" cy="3046988"/>
          </a:xfrm>
          <a:prstGeom prst="rect">
            <a:avLst/>
          </a:prstGeom>
          <a:noFill/>
        </p:spPr>
        <p:txBody>
          <a:bodyPr wrap="square" rtlCol="0">
            <a:spAutoFit/>
          </a:bodyPr>
          <a:lstStyle/>
          <a:p>
            <a:r>
              <a:rPr lang="en-US" sz="4000" dirty="0">
                <a:solidFill>
                  <a:schemeClr val="bg1"/>
                </a:solidFill>
                <a:latin typeface="Arial Narrow" panose="020B0606020202030204" pitchFamily="34" charset="0"/>
              </a:rPr>
              <a:t>+8 since 1 July</a:t>
            </a:r>
          </a:p>
          <a:p>
            <a:endParaRPr lang="en-US" sz="4000" dirty="0">
              <a:solidFill>
                <a:schemeClr val="bg1"/>
              </a:solidFill>
              <a:latin typeface="Arial Narrow" panose="020B0606020202030204" pitchFamily="34" charset="0"/>
            </a:endParaRPr>
          </a:p>
          <a:p>
            <a:endParaRPr lang="en-US" sz="4000" dirty="0">
              <a:solidFill>
                <a:schemeClr val="bg1"/>
              </a:solidFill>
              <a:latin typeface="Arial Narrow" panose="020B0606020202030204" pitchFamily="34" charset="0"/>
            </a:endParaRPr>
          </a:p>
          <a:p>
            <a:endParaRPr lang="en-US" sz="4000" dirty="0">
              <a:solidFill>
                <a:schemeClr val="bg1"/>
              </a:solidFill>
              <a:latin typeface="Arial Narrow" panose="020B0606020202030204" pitchFamily="34" charset="0"/>
            </a:endParaRPr>
          </a:p>
          <a:p>
            <a:r>
              <a:rPr lang="en-US" sz="3200" dirty="0">
                <a:solidFill>
                  <a:schemeClr val="bg1"/>
                </a:solidFill>
                <a:latin typeface="Arial Narrow" panose="020B0606020202030204" pitchFamily="34" charset="0"/>
              </a:rPr>
              <a:t>As of 1 January 2020</a:t>
            </a:r>
          </a:p>
        </p:txBody>
      </p:sp>
      <p:sp>
        <p:nvSpPr>
          <p:cNvPr id="10" name="TextBox 9"/>
          <p:cNvSpPr txBox="1"/>
          <p:nvPr/>
        </p:nvSpPr>
        <p:spPr>
          <a:xfrm>
            <a:off x="6116769" y="3075057"/>
            <a:ext cx="3265638" cy="584775"/>
          </a:xfrm>
          <a:prstGeom prst="rect">
            <a:avLst/>
          </a:prstGeom>
          <a:noFill/>
        </p:spPr>
        <p:txBody>
          <a:bodyPr wrap="none" rtlCol="0">
            <a:spAutoFit/>
          </a:bodyPr>
          <a:lstStyle/>
          <a:p>
            <a:r>
              <a:rPr lang="en-US" sz="3200" dirty="0">
                <a:solidFill>
                  <a:schemeClr val="bg1"/>
                </a:solidFill>
                <a:latin typeface="Arial Narrow" panose="020B0606020202030204" pitchFamily="34" charset="0"/>
              </a:rPr>
              <a:t>+16,710 since 1 July</a:t>
            </a: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64076" y="209959"/>
            <a:ext cx="2797724" cy="1210016"/>
          </a:xfrm>
          <a:prstGeom prst="rect">
            <a:avLst/>
          </a:prstGeom>
        </p:spPr>
      </p:pic>
    </p:spTree>
    <p:extLst>
      <p:ext uri="{BB962C8B-B14F-4D97-AF65-F5344CB8AC3E}">
        <p14:creationId xmlns:p14="http://schemas.microsoft.com/office/powerpoint/2010/main" val="25058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3B7276-9E3E-40EE-B51E-4EA29DFDB91E}"/>
              </a:ext>
            </a:extLst>
          </p:cNvPr>
          <p:cNvSpPr>
            <a:spLocks noGrp="1"/>
          </p:cNvSpPr>
          <p:nvPr>
            <p:ph type="sldNum" sz="quarter" idx="12"/>
          </p:nvPr>
        </p:nvSpPr>
        <p:spPr/>
        <p:txBody>
          <a:bodyPr/>
          <a:lstStyle/>
          <a:p>
            <a:fld id="{97A94E25-127B-4C48-AF96-44BA7B823777}" type="slidenum">
              <a:rPr lang="en-US" smtClean="0"/>
              <a:pPr/>
              <a:t>5</a:t>
            </a:fld>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8074307"/>
              </p:ext>
            </p:extLst>
          </p:nvPr>
        </p:nvGraphicFramePr>
        <p:xfrm>
          <a:off x="342900" y="1858922"/>
          <a:ext cx="11506200" cy="4291190"/>
        </p:xfrm>
        <a:graphic>
          <a:graphicData uri="http://schemas.openxmlformats.org/drawingml/2006/table">
            <a:tbl>
              <a:tblPr firstRow="1" bandRow="1">
                <a:tableStyleId>{C083E6E3-FA7D-4D7B-A595-EF9225AFEA82}</a:tableStyleId>
              </a:tblPr>
              <a:tblGrid>
                <a:gridCol w="5130800">
                  <a:extLst>
                    <a:ext uri="{9D8B030D-6E8A-4147-A177-3AD203B41FA5}">
                      <a16:colId xmlns:a16="http://schemas.microsoft.com/office/drawing/2014/main" val="1435102388"/>
                    </a:ext>
                  </a:extLst>
                </a:gridCol>
                <a:gridCol w="2928730">
                  <a:extLst>
                    <a:ext uri="{9D8B030D-6E8A-4147-A177-3AD203B41FA5}">
                      <a16:colId xmlns:a16="http://schemas.microsoft.com/office/drawing/2014/main" val="2255593202"/>
                    </a:ext>
                  </a:extLst>
                </a:gridCol>
                <a:gridCol w="3446670">
                  <a:extLst>
                    <a:ext uri="{9D8B030D-6E8A-4147-A177-3AD203B41FA5}">
                      <a16:colId xmlns:a16="http://schemas.microsoft.com/office/drawing/2014/main" val="2076042790"/>
                    </a:ext>
                  </a:extLst>
                </a:gridCol>
              </a:tblGrid>
              <a:tr h="1043305">
                <a:tc>
                  <a:txBody>
                    <a:bodyPr/>
                    <a:lstStyle/>
                    <a:p>
                      <a:r>
                        <a:rPr lang="en-US" sz="2800" dirty="0">
                          <a:solidFill>
                            <a:schemeClr val="bg1"/>
                          </a:solidFill>
                        </a:rPr>
                        <a:t>TREND</a:t>
                      </a:r>
                      <a:r>
                        <a:rPr lang="en-US" sz="2800" baseline="0" dirty="0">
                          <a:solidFill>
                            <a:schemeClr val="bg1"/>
                          </a:solidFill>
                        </a:rPr>
                        <a:t>, AS OF </a:t>
                      </a:r>
                      <a:br>
                        <a:rPr lang="en-US" sz="2800" baseline="0" dirty="0">
                          <a:solidFill>
                            <a:schemeClr val="bg1"/>
                          </a:solidFill>
                        </a:rPr>
                      </a:br>
                      <a:r>
                        <a:rPr lang="en-US" sz="2800" baseline="0" dirty="0">
                          <a:solidFill>
                            <a:schemeClr val="bg1"/>
                          </a:solidFill>
                        </a:rPr>
                        <a:t>06/05/20</a:t>
                      </a:r>
                      <a:endParaRPr lang="en-US" sz="2800" dirty="0">
                        <a:solidFill>
                          <a:schemeClr val="bg1"/>
                        </a:solidFill>
                      </a:endParaRPr>
                    </a:p>
                  </a:txBody>
                  <a:tcPr/>
                </a:tc>
                <a:tc>
                  <a:txBody>
                    <a:bodyPr/>
                    <a:lstStyle/>
                    <a:p>
                      <a:pPr algn="ctr"/>
                      <a:r>
                        <a:rPr lang="en-US" sz="2800" dirty="0">
                          <a:solidFill>
                            <a:schemeClr val="bg1"/>
                          </a:solidFill>
                        </a:rPr>
                        <a:t>DISTRICT</a:t>
                      </a:r>
                    </a:p>
                  </a:txBody>
                  <a:tcPr/>
                </a:tc>
                <a:tc>
                  <a:txBody>
                    <a:bodyPr/>
                    <a:lstStyle/>
                    <a:p>
                      <a:pPr algn="ctr"/>
                      <a:r>
                        <a:rPr lang="en-US" sz="2800" dirty="0">
                          <a:solidFill>
                            <a:schemeClr val="bg1"/>
                          </a:solidFill>
                        </a:rPr>
                        <a:t>WORLDWIDE</a:t>
                      </a:r>
                    </a:p>
                  </a:txBody>
                  <a:tcPr/>
                </a:tc>
                <a:extLst>
                  <a:ext uri="{0D108BD9-81ED-4DB2-BD59-A6C34878D82A}">
                    <a16:rowId xmlns:a16="http://schemas.microsoft.com/office/drawing/2014/main" val="3147830413"/>
                  </a:ext>
                </a:extLst>
              </a:tr>
              <a:tr h="370840">
                <a:tc>
                  <a:txBody>
                    <a:bodyPr/>
                    <a:lstStyle/>
                    <a:p>
                      <a:r>
                        <a:rPr lang="en-US" sz="2800" dirty="0">
                          <a:solidFill>
                            <a:schemeClr val="bg1"/>
                          </a:solidFill>
                        </a:rPr>
                        <a:t>Men</a:t>
                      </a:r>
                      <a:r>
                        <a:rPr lang="en-US" sz="2800" baseline="0" dirty="0">
                          <a:solidFill>
                            <a:schemeClr val="bg1"/>
                          </a:solidFill>
                        </a:rPr>
                        <a:t> / Women</a:t>
                      </a:r>
                      <a:endParaRPr lang="en-US" sz="2800" dirty="0">
                        <a:solidFill>
                          <a:schemeClr val="bg1"/>
                        </a:solidFill>
                      </a:endParaRPr>
                    </a:p>
                  </a:txBody>
                  <a:tcPr/>
                </a:tc>
                <a:tc>
                  <a:txBody>
                    <a:bodyPr/>
                    <a:lstStyle/>
                    <a:p>
                      <a:pPr algn="ctr"/>
                      <a:r>
                        <a:rPr lang="en-US" sz="2800" baseline="0" dirty="0">
                          <a:solidFill>
                            <a:schemeClr val="bg1"/>
                          </a:solidFill>
                        </a:rPr>
                        <a:t>71% / 29%</a:t>
                      </a:r>
                      <a:endParaRPr lang="en-US" sz="2800" dirty="0">
                        <a:solidFill>
                          <a:schemeClr val="bg1"/>
                        </a:solidFill>
                      </a:endParaRPr>
                    </a:p>
                  </a:txBody>
                  <a:tcPr/>
                </a:tc>
                <a:tc>
                  <a:txBody>
                    <a:bodyPr/>
                    <a:lstStyle/>
                    <a:p>
                      <a:pPr algn="ctr"/>
                      <a:r>
                        <a:rPr lang="en-US" sz="2800" dirty="0">
                          <a:solidFill>
                            <a:schemeClr val="bg1"/>
                          </a:solidFill>
                        </a:rPr>
                        <a:t>77% / 23%</a:t>
                      </a:r>
                    </a:p>
                  </a:txBody>
                  <a:tcPr/>
                </a:tc>
                <a:extLst>
                  <a:ext uri="{0D108BD9-81ED-4DB2-BD59-A6C34878D82A}">
                    <a16:rowId xmlns:a16="http://schemas.microsoft.com/office/drawing/2014/main" val="70786436"/>
                  </a:ext>
                </a:extLst>
              </a:tr>
              <a:tr h="595022">
                <a:tc>
                  <a:txBody>
                    <a:bodyPr/>
                    <a:lstStyle/>
                    <a:p>
                      <a:r>
                        <a:rPr lang="en-US" sz="2800" dirty="0">
                          <a:solidFill>
                            <a:schemeClr val="bg1"/>
                          </a:solidFill>
                        </a:rPr>
                        <a:t>New Member Retention</a:t>
                      </a:r>
                    </a:p>
                  </a:txBody>
                  <a:tcPr/>
                </a:tc>
                <a:tc>
                  <a:txBody>
                    <a:bodyPr/>
                    <a:lstStyle/>
                    <a:p>
                      <a:pPr algn="ctr"/>
                      <a:r>
                        <a:rPr lang="en-US" sz="2800" baseline="0" dirty="0">
                          <a:solidFill>
                            <a:schemeClr val="bg1"/>
                          </a:solidFill>
                        </a:rPr>
                        <a:t>89% </a:t>
                      </a:r>
                      <a:endParaRPr lang="en-US" sz="2800" dirty="0">
                        <a:solidFill>
                          <a:schemeClr val="bg1"/>
                        </a:solidFill>
                      </a:endParaRPr>
                    </a:p>
                  </a:txBody>
                  <a:tcPr/>
                </a:tc>
                <a:tc>
                  <a:txBody>
                    <a:bodyPr/>
                    <a:lstStyle/>
                    <a:p>
                      <a:pPr algn="ctr"/>
                      <a:r>
                        <a:rPr lang="en-US" sz="2800" dirty="0">
                          <a:solidFill>
                            <a:schemeClr val="bg1"/>
                          </a:solidFill>
                        </a:rPr>
                        <a:t>79%</a:t>
                      </a:r>
                    </a:p>
                  </a:txBody>
                  <a:tcPr/>
                </a:tc>
                <a:extLst>
                  <a:ext uri="{0D108BD9-81ED-4DB2-BD59-A6C34878D82A}">
                    <a16:rowId xmlns:a16="http://schemas.microsoft.com/office/drawing/2014/main" val="3283442716"/>
                  </a:ext>
                </a:extLst>
              </a:tr>
              <a:tr h="580445">
                <a:tc>
                  <a:txBody>
                    <a:bodyPr/>
                    <a:lstStyle/>
                    <a:p>
                      <a:r>
                        <a:rPr lang="en-US" sz="2800" dirty="0">
                          <a:solidFill>
                            <a:schemeClr val="bg1"/>
                          </a:solidFill>
                        </a:rPr>
                        <a:t>Existing Member</a:t>
                      </a:r>
                      <a:r>
                        <a:rPr lang="en-US" sz="2800" baseline="0" dirty="0">
                          <a:solidFill>
                            <a:schemeClr val="bg1"/>
                          </a:solidFill>
                        </a:rPr>
                        <a:t> Retention</a:t>
                      </a:r>
                      <a:endParaRPr lang="en-US" sz="2800" dirty="0">
                        <a:solidFill>
                          <a:schemeClr val="bg1"/>
                        </a:solidFill>
                      </a:endParaRPr>
                    </a:p>
                  </a:txBody>
                  <a:tcPr/>
                </a:tc>
                <a:tc>
                  <a:txBody>
                    <a:bodyPr/>
                    <a:lstStyle/>
                    <a:p>
                      <a:pPr algn="ctr"/>
                      <a:r>
                        <a:rPr lang="en-US" sz="2800" baseline="0" dirty="0">
                          <a:solidFill>
                            <a:schemeClr val="bg1"/>
                          </a:solidFill>
                        </a:rPr>
                        <a:t>90.48% </a:t>
                      </a:r>
                      <a:endParaRPr lang="en-US" sz="2800" dirty="0">
                        <a:solidFill>
                          <a:schemeClr val="bg1"/>
                        </a:solidFill>
                      </a:endParaRPr>
                    </a:p>
                  </a:txBody>
                  <a:tcPr/>
                </a:tc>
                <a:tc>
                  <a:txBody>
                    <a:bodyPr/>
                    <a:lstStyle/>
                    <a:p>
                      <a:pPr algn="ctr"/>
                      <a:r>
                        <a:rPr lang="en-US" sz="2800" dirty="0">
                          <a:solidFill>
                            <a:schemeClr val="bg1"/>
                          </a:solidFill>
                        </a:rPr>
                        <a:t>77%</a:t>
                      </a:r>
                    </a:p>
                  </a:txBody>
                  <a:tcPr/>
                </a:tc>
                <a:extLst>
                  <a:ext uri="{0D108BD9-81ED-4DB2-BD59-A6C34878D82A}">
                    <a16:rowId xmlns:a16="http://schemas.microsoft.com/office/drawing/2014/main" val="919182166"/>
                  </a:ext>
                </a:extLst>
              </a:tr>
              <a:tr h="605624">
                <a:tc>
                  <a:txBody>
                    <a:bodyPr/>
                    <a:lstStyle/>
                    <a:p>
                      <a:r>
                        <a:rPr lang="en-US" sz="2800" dirty="0">
                          <a:solidFill>
                            <a:schemeClr val="bg1"/>
                          </a:solidFill>
                        </a:rPr>
                        <a:t>Members Under Age 40</a:t>
                      </a:r>
                    </a:p>
                  </a:txBody>
                  <a:tcPr/>
                </a:tc>
                <a:tc>
                  <a:txBody>
                    <a:bodyPr/>
                    <a:lstStyle/>
                    <a:p>
                      <a:pPr algn="ctr"/>
                      <a:r>
                        <a:rPr lang="en-US" sz="2800" baseline="0" dirty="0">
                          <a:solidFill>
                            <a:schemeClr val="bg1"/>
                          </a:solidFill>
                        </a:rPr>
                        <a:t>9.03% </a:t>
                      </a:r>
                      <a:endParaRPr lang="en-US" sz="2800" dirty="0">
                        <a:solidFill>
                          <a:schemeClr val="bg1"/>
                        </a:solidFill>
                      </a:endParaRPr>
                    </a:p>
                  </a:txBody>
                  <a:tcPr/>
                </a:tc>
                <a:tc>
                  <a:txBody>
                    <a:bodyPr/>
                    <a:lstStyle/>
                    <a:p>
                      <a:pPr algn="ctr"/>
                      <a:r>
                        <a:rPr lang="en-US" sz="2800" dirty="0">
                          <a:solidFill>
                            <a:schemeClr val="bg1"/>
                          </a:solidFill>
                        </a:rPr>
                        <a:t>16%</a:t>
                      </a:r>
                    </a:p>
                  </a:txBody>
                  <a:tcPr/>
                </a:tc>
                <a:extLst>
                  <a:ext uri="{0D108BD9-81ED-4DB2-BD59-A6C34878D82A}">
                    <a16:rowId xmlns:a16="http://schemas.microsoft.com/office/drawing/2014/main" val="782785953"/>
                  </a:ext>
                </a:extLst>
              </a:tr>
              <a:tr h="948634">
                <a:tc gridSpan="3">
                  <a:txBody>
                    <a:bodyPr/>
                    <a:lstStyle/>
                    <a:p>
                      <a:endParaRPr lang="en-US" sz="2800" dirty="0">
                        <a:solidFill>
                          <a:schemeClr val="bg1"/>
                        </a:solidFill>
                      </a:endParaRPr>
                    </a:p>
                  </a:txBody>
                  <a:tcPr/>
                </a:tc>
                <a:tc hMerge="1">
                  <a:txBody>
                    <a:bodyPr/>
                    <a:lstStyle/>
                    <a:p>
                      <a:pPr algn="ctr"/>
                      <a:endParaRPr lang="en-US" sz="2800" dirty="0">
                        <a:solidFill>
                          <a:schemeClr val="bg1"/>
                        </a:solidFill>
                      </a:endParaRPr>
                    </a:p>
                  </a:txBody>
                  <a:tcPr/>
                </a:tc>
                <a:tc hMerge="1">
                  <a:txBody>
                    <a:bodyPr/>
                    <a:lstStyle/>
                    <a:p>
                      <a:pPr algn="ctr"/>
                      <a:endParaRPr lang="en-US" sz="2800" dirty="0">
                        <a:solidFill>
                          <a:schemeClr val="bg1"/>
                        </a:solidFill>
                      </a:endParaRPr>
                    </a:p>
                  </a:txBody>
                  <a:tcPr/>
                </a:tc>
                <a:extLst>
                  <a:ext uri="{0D108BD9-81ED-4DB2-BD59-A6C34878D82A}">
                    <a16:rowId xmlns:a16="http://schemas.microsoft.com/office/drawing/2014/main" val="1635851778"/>
                  </a:ext>
                </a:extLst>
              </a:tr>
            </a:tbl>
          </a:graphicData>
        </a:graphic>
      </p:graphicFrame>
      <p:sp>
        <p:nvSpPr>
          <p:cNvPr id="7" name="Rectangle 6"/>
          <p:cNvSpPr/>
          <p:nvPr/>
        </p:nvSpPr>
        <p:spPr>
          <a:xfrm>
            <a:off x="262835" y="543826"/>
            <a:ext cx="6096000" cy="701731"/>
          </a:xfrm>
          <a:prstGeom prst="rect">
            <a:avLst/>
          </a:prstGeom>
        </p:spPr>
        <p:txBody>
          <a:bodyPr>
            <a:spAutoFit/>
          </a:bodyPr>
          <a:lstStyle/>
          <a:p>
            <a:pPr lvl="0">
              <a:lnSpc>
                <a:spcPct val="90000"/>
              </a:lnSpc>
              <a:spcBef>
                <a:spcPts val="1000"/>
              </a:spcBef>
            </a:pPr>
            <a:r>
              <a:rPr lang="en-US" sz="4400" b="1" cap="all" dirty="0">
                <a:solidFill>
                  <a:prstClr val="white"/>
                </a:solidFill>
              </a:rPr>
              <a:t>District 6780: </a:t>
            </a:r>
          </a:p>
        </p:txBody>
      </p:sp>
      <p:sp>
        <p:nvSpPr>
          <p:cNvPr id="8" name="TextBox 7"/>
          <p:cNvSpPr txBox="1"/>
          <p:nvPr/>
        </p:nvSpPr>
        <p:spPr>
          <a:xfrm>
            <a:off x="4782932" y="521062"/>
            <a:ext cx="3379304" cy="830997"/>
          </a:xfrm>
          <a:prstGeom prst="rect">
            <a:avLst/>
          </a:prstGeom>
          <a:noFill/>
        </p:spPr>
        <p:txBody>
          <a:bodyPr wrap="square" rtlCol="0">
            <a:spAutoFit/>
          </a:bodyPr>
          <a:lstStyle/>
          <a:p>
            <a:pPr algn="ctr"/>
            <a:r>
              <a:rPr lang="en-US" sz="2400" dirty="0">
                <a:solidFill>
                  <a:schemeClr val="bg1"/>
                </a:solidFill>
              </a:rPr>
              <a:t>3035 MEMBERS</a:t>
            </a:r>
          </a:p>
          <a:p>
            <a:pPr algn="ctr"/>
            <a:r>
              <a:rPr lang="en-US" sz="2400" dirty="0">
                <a:solidFill>
                  <a:srgbClr val="F7A81B"/>
                </a:solidFill>
              </a:rPr>
              <a:t>- 102 from 7/1/19</a:t>
            </a:r>
          </a:p>
        </p:txBody>
      </p:sp>
      <p:sp>
        <p:nvSpPr>
          <p:cNvPr id="16" name="TextBox 15"/>
          <p:cNvSpPr txBox="1"/>
          <p:nvPr/>
        </p:nvSpPr>
        <p:spPr>
          <a:xfrm>
            <a:off x="8162236" y="484312"/>
            <a:ext cx="3379304" cy="830997"/>
          </a:xfrm>
          <a:prstGeom prst="rect">
            <a:avLst/>
          </a:prstGeom>
          <a:noFill/>
        </p:spPr>
        <p:txBody>
          <a:bodyPr wrap="square" rtlCol="0">
            <a:spAutoFit/>
          </a:bodyPr>
          <a:lstStyle/>
          <a:p>
            <a:pPr algn="ctr"/>
            <a:r>
              <a:rPr lang="en-US" sz="2400" dirty="0">
                <a:solidFill>
                  <a:schemeClr val="bg1"/>
                </a:solidFill>
              </a:rPr>
              <a:t>64 CLUBS</a:t>
            </a:r>
          </a:p>
          <a:p>
            <a:pPr algn="ctr"/>
            <a:r>
              <a:rPr lang="en-US" sz="2400" dirty="0">
                <a:solidFill>
                  <a:srgbClr val="F7A81B"/>
                </a:solidFill>
              </a:rPr>
              <a:t>+/- 0 from 06/30/19</a:t>
            </a:r>
          </a:p>
        </p:txBody>
      </p:sp>
    </p:spTree>
    <p:extLst>
      <p:ext uri="{BB962C8B-B14F-4D97-AF65-F5344CB8AC3E}">
        <p14:creationId xmlns:p14="http://schemas.microsoft.com/office/powerpoint/2010/main" val="1326336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a:xfrm>
            <a:off x="0" y="14510"/>
            <a:ext cx="12192000" cy="6858000"/>
          </a:xfrm>
        </p:spPr>
        <p:txBody>
          <a:bodyPr/>
          <a:lstStyle/>
          <a:p>
            <a:endParaRPr lang="en-US" dirty="0"/>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1902164" y="4511075"/>
            <a:ext cx="5861155" cy="2140472"/>
          </a:xfrm>
        </p:spPr>
        <p:txBody>
          <a:bodyPr>
            <a:normAutofit/>
          </a:bodyPr>
          <a:lstStyle/>
          <a:p>
            <a:r>
              <a:rPr lang="en-US" sz="4400" dirty="0"/>
              <a:t>164,500 MEMBERS</a:t>
            </a:r>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a:xfrm>
            <a:off x="1902164" y="3218764"/>
            <a:ext cx="5488534" cy="1135062"/>
          </a:xfrm>
        </p:spPr>
        <p:txBody>
          <a:bodyPr/>
          <a:lstStyle/>
          <a:p>
            <a:pPr lvl="0"/>
            <a:r>
              <a:rPr lang="en-US" b="0" dirty="0"/>
              <a:t>158,000 members</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6</a:t>
            </a:fld>
            <a:endParaRPr lang="en-US" dirty="0"/>
          </a:p>
        </p:txBody>
      </p:sp>
      <p:sp>
        <p:nvSpPr>
          <p:cNvPr id="35" name="Oval 34">
            <a:extLst>
              <a:ext uri="{FF2B5EF4-FFF2-40B4-BE49-F238E27FC236}">
                <a16:creationId xmlns:a16="http://schemas.microsoft.com/office/drawing/2014/main" id="{FD439950-EA10-405E-8513-079C0176184C}"/>
              </a:ext>
            </a:extLst>
          </p:cNvPr>
          <p:cNvSpPr/>
          <p:nvPr/>
        </p:nvSpPr>
        <p:spPr>
          <a:xfrm>
            <a:off x="7351769" y="1195090"/>
            <a:ext cx="4251158" cy="4251158"/>
          </a:xfrm>
          <a:prstGeom prst="ellipse">
            <a:avLst/>
          </a:prstGeom>
          <a:solidFill>
            <a:srgbClr val="01B4E7">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6" name="TextBox 35">
            <a:extLst>
              <a:ext uri="{FF2B5EF4-FFF2-40B4-BE49-F238E27FC236}">
                <a16:creationId xmlns:a16="http://schemas.microsoft.com/office/drawing/2014/main" id="{2C9319B2-295D-46B3-9669-88E271BFCD32}"/>
              </a:ext>
            </a:extLst>
          </p:cNvPr>
          <p:cNvSpPr txBox="1"/>
          <p:nvPr/>
        </p:nvSpPr>
        <p:spPr>
          <a:xfrm>
            <a:off x="7371648" y="2698705"/>
            <a:ext cx="4251158" cy="1384995"/>
          </a:xfrm>
          <a:prstGeom prst="rect">
            <a:avLst/>
          </a:prstGeom>
          <a:noFill/>
        </p:spPr>
        <p:txBody>
          <a:bodyPr wrap="square" rtlCol="0">
            <a:spAutoFit/>
          </a:bodyPr>
          <a:lstStyle/>
          <a:p>
            <a:pPr algn="ctr"/>
            <a:r>
              <a:rPr lang="en-US" sz="2800" b="1" dirty="0">
                <a:solidFill>
                  <a:srgbClr val="FFFFFF"/>
                </a:solidFill>
                <a:latin typeface="Arial Black" panose="020B0A04020102020204" pitchFamily="34" charset="0"/>
                <a:ea typeface="Arial Black" charset="0"/>
                <a:cs typeface="Arial Black" charset="0"/>
              </a:rPr>
              <a:t>52% have been members for less than 3 years</a:t>
            </a:r>
          </a:p>
        </p:txBody>
      </p:sp>
      <p:pic>
        <p:nvPicPr>
          <p:cNvPr id="14" name="Picture 13"/>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41242" y="4304622"/>
            <a:ext cx="1065525" cy="1065525"/>
          </a:xfrm>
          <a:prstGeom prst="rect">
            <a:avLst/>
          </a:prstGeom>
          <a:ln>
            <a:noFill/>
          </a:ln>
          <a:effectLst>
            <a:outerShdw blurRad="292100" dist="139700" dir="2700000" algn="tl" rotWithShape="0">
              <a:srgbClr val="333333">
                <a:alpha val="65000"/>
              </a:srgbClr>
            </a:outerShdw>
          </a:effectLst>
        </p:spPr>
      </p:pic>
      <p:sp>
        <p:nvSpPr>
          <p:cNvPr id="13" name="Text Placeholder 18">
            <a:extLst>
              <a:ext uri="{FF2B5EF4-FFF2-40B4-BE49-F238E27FC236}">
                <a16:creationId xmlns:a16="http://schemas.microsoft.com/office/drawing/2014/main" id="{4CAEAA8D-A958-41E4-ABA0-771F87F1F04C}"/>
              </a:ext>
            </a:extLst>
          </p:cNvPr>
          <p:cNvSpPr txBox="1">
            <a:spLocks/>
          </p:cNvSpPr>
          <p:nvPr/>
        </p:nvSpPr>
        <p:spPr>
          <a:xfrm>
            <a:off x="475359" y="218621"/>
            <a:ext cx="6401637" cy="147109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cap="all" baseline="0">
                <a:solidFill>
                  <a:schemeClr val="bg1"/>
                </a:soli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Membership gains </a:t>
            </a:r>
            <a:br>
              <a:rPr lang="en-US" dirty="0"/>
            </a:br>
            <a:r>
              <a:rPr lang="en-US" dirty="0"/>
              <a:t>&amp; losses 2018-2019</a:t>
            </a:r>
          </a:p>
        </p:txBody>
      </p:sp>
      <p:pic>
        <p:nvPicPr>
          <p:cNvPr id="15" name="Picture 14"/>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45845" y="2926973"/>
            <a:ext cx="1056319" cy="1056319"/>
          </a:xfrm>
          <a:prstGeom prst="rect">
            <a:avLst/>
          </a:prstGeom>
        </p:spPr>
      </p:pic>
    </p:spTree>
    <p:extLst>
      <p:ext uri="{BB962C8B-B14F-4D97-AF65-F5344CB8AC3E}">
        <p14:creationId xmlns:p14="http://schemas.microsoft.com/office/powerpoint/2010/main" val="76321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38" name="Text Placeholder 37">
            <a:extLst>
              <a:ext uri="{FF2B5EF4-FFF2-40B4-BE49-F238E27FC236}">
                <a16:creationId xmlns:a16="http://schemas.microsoft.com/office/drawing/2014/main" id="{C7AD8980-B2EF-4D12-9907-67B30C936705}"/>
              </a:ext>
            </a:extLst>
          </p:cNvPr>
          <p:cNvSpPr>
            <a:spLocks noGrp="1"/>
          </p:cNvSpPr>
          <p:nvPr>
            <p:ph type="body" sz="quarter" idx="14"/>
          </p:nvPr>
        </p:nvSpPr>
        <p:spPr>
          <a:xfrm>
            <a:off x="1" y="-18770"/>
            <a:ext cx="12192000" cy="2419070"/>
          </a:xfrm>
        </p:spPr>
        <p:txBody>
          <a:bodyPr/>
          <a:lstStyle/>
          <a:p>
            <a:r>
              <a:rPr lang="en-US" dirty="0"/>
              <a:t>WHY MEMBERS LEAVE</a:t>
            </a:r>
            <a:br>
              <a:rPr lang="en-US" dirty="0"/>
            </a:br>
            <a:endParaRPr lang="en-US" dirty="0"/>
          </a:p>
        </p:txBody>
      </p:sp>
      <p:sp>
        <p:nvSpPr>
          <p:cNvPr id="2" name="Slide Number Placeholder 1">
            <a:extLst>
              <a:ext uri="{FF2B5EF4-FFF2-40B4-BE49-F238E27FC236}">
                <a16:creationId xmlns:a16="http://schemas.microsoft.com/office/drawing/2014/main" id="{5D203339-DA78-44D6-BBC0-6113355F0D47}"/>
              </a:ext>
            </a:extLst>
          </p:cNvPr>
          <p:cNvSpPr>
            <a:spLocks noGrp="1"/>
          </p:cNvSpPr>
          <p:nvPr>
            <p:ph type="sldNum" sz="quarter" idx="12"/>
          </p:nvPr>
        </p:nvSpPr>
        <p:spPr/>
        <p:txBody>
          <a:bodyPr/>
          <a:lstStyle/>
          <a:p>
            <a:fld id="{97A94E25-127B-4C48-AF96-44BA7B823777}" type="slidenum">
              <a:rPr lang="en-US" smtClean="0"/>
              <a:pPr/>
              <a:t>7</a:t>
            </a:fld>
            <a:endParaRPr lang="en-US" dirty="0"/>
          </a:p>
        </p:txBody>
      </p:sp>
      <p:pic>
        <p:nvPicPr>
          <p:cNvPr id="6" name="Picture 5"/>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35997" y="1409075"/>
            <a:ext cx="2976643" cy="297664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555142" y="1409075"/>
            <a:ext cx="2670118" cy="267011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538820" y="1691161"/>
            <a:ext cx="2673305" cy="267330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400287" y="4507364"/>
            <a:ext cx="3222886" cy="1754326"/>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23%</a:t>
            </a:r>
          </a:p>
          <a:p>
            <a:pPr algn="ctr"/>
            <a:r>
              <a:rPr lang="en-US" sz="3600" dirty="0">
                <a:solidFill>
                  <a:schemeClr val="bg1"/>
                </a:solidFill>
                <a:latin typeface="Arial Narrow" panose="020B0606020202030204" pitchFamily="34" charset="0"/>
              </a:rPr>
              <a:t>Club environment</a:t>
            </a:r>
          </a:p>
          <a:p>
            <a:endParaRPr lang="en-US" dirty="0"/>
          </a:p>
        </p:txBody>
      </p:sp>
      <p:sp>
        <p:nvSpPr>
          <p:cNvPr id="11" name="TextBox 10"/>
          <p:cNvSpPr txBox="1"/>
          <p:nvPr/>
        </p:nvSpPr>
        <p:spPr>
          <a:xfrm>
            <a:off x="535997" y="4507364"/>
            <a:ext cx="3222886" cy="1754326"/>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30%</a:t>
            </a:r>
          </a:p>
          <a:p>
            <a:pPr algn="ctr"/>
            <a:r>
              <a:rPr lang="en-US" sz="3600" dirty="0">
                <a:solidFill>
                  <a:schemeClr val="bg1"/>
                </a:solidFill>
                <a:latin typeface="Arial Narrow" panose="020B0606020202030204" pitchFamily="34" charset="0"/>
              </a:rPr>
              <a:t>Cost and/or time</a:t>
            </a:r>
          </a:p>
          <a:p>
            <a:endParaRPr lang="en-US" dirty="0"/>
          </a:p>
        </p:txBody>
      </p:sp>
      <p:sp>
        <p:nvSpPr>
          <p:cNvPr id="12" name="TextBox 11"/>
          <p:cNvSpPr txBox="1"/>
          <p:nvPr/>
        </p:nvSpPr>
        <p:spPr>
          <a:xfrm>
            <a:off x="7976894" y="4507364"/>
            <a:ext cx="3809438" cy="1754326"/>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19%</a:t>
            </a:r>
          </a:p>
          <a:p>
            <a:pPr algn="ctr"/>
            <a:r>
              <a:rPr lang="en-US" sz="3600" dirty="0">
                <a:solidFill>
                  <a:schemeClr val="bg1"/>
                </a:solidFill>
                <a:latin typeface="Arial Narrow" panose="020B0606020202030204" pitchFamily="34" charset="0"/>
              </a:rPr>
              <a:t>Unmet expectations</a:t>
            </a:r>
          </a:p>
          <a:p>
            <a:endParaRPr lang="en-US" dirty="0"/>
          </a:p>
        </p:txBody>
      </p:sp>
    </p:spTree>
    <p:extLst>
      <p:ext uri="{BB962C8B-B14F-4D97-AF65-F5344CB8AC3E}">
        <p14:creationId xmlns:p14="http://schemas.microsoft.com/office/powerpoint/2010/main" val="143950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79771" y="1936750"/>
            <a:ext cx="4978400" cy="1135062"/>
          </a:xfrm>
        </p:spPr>
        <p:txBody>
          <a:bodyPr/>
          <a:lstStyle/>
          <a:p>
            <a:pPr lvl="0"/>
            <a:r>
              <a:rPr lang="en-US" dirty="0"/>
              <a:t>Diversity, equity &amp; </a:t>
            </a:r>
            <a:r>
              <a:rPr lang="en-US" dirty="0">
                <a:solidFill>
                  <a:srgbClr val="F7A81B"/>
                </a:solidFill>
              </a:rPr>
              <a:t>inclusion</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851195" y="3236902"/>
            <a:ext cx="4978400" cy="3182947"/>
          </a:xfrm>
        </p:spPr>
        <p:txBody>
          <a:bodyPr>
            <a:normAutofit/>
          </a:bodyPr>
          <a:lstStyle/>
          <a:p>
            <a:pPr fontAlgn="base">
              <a:lnSpc>
                <a:spcPct val="110000"/>
              </a:lnSpc>
            </a:pPr>
            <a:r>
              <a:rPr lang="en-US" dirty="0"/>
              <a:t>Rotary will cultivate a diverse, equitable, and inclusive culture in which people from underrepresented groups have greater opportunities to participate as members and leaders.</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8</a:t>
            </a:fld>
            <a:endParaRPr lang="en-US" dirty="0"/>
          </a:p>
        </p:txBody>
      </p:sp>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4678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a:xfrm>
            <a:off x="4337" y="-921925"/>
            <a:ext cx="12192000" cy="7787390"/>
          </a:xfrm>
        </p:spPr>
        <p:txBody>
          <a:bodyPr/>
          <a:lstStyle/>
          <a:p>
            <a:endParaRPr lang="en-US" dirty="0"/>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6096000" y="3103071"/>
            <a:ext cx="6217645" cy="2924259"/>
          </a:xfrm>
        </p:spPr>
        <p:txBody>
          <a:bodyPr>
            <a:noAutofit/>
          </a:bodyPr>
          <a:lstStyle/>
          <a:p>
            <a:pPr marL="742950" indent="-742950">
              <a:lnSpc>
                <a:spcPct val="100000"/>
              </a:lnSpc>
              <a:buAutoNum type="arabicPeriod"/>
            </a:pPr>
            <a:r>
              <a:rPr lang="en-US" altLang="en-US" sz="4000" dirty="0">
                <a:latin typeface="Arial Narrow" panose="020B0606020202030204" pitchFamily="34" charset="0"/>
                <a:cs typeface="Arial" panose="020B0604020202020204" pitchFamily="34" charset="0"/>
              </a:rPr>
              <a:t>Local community service</a:t>
            </a:r>
          </a:p>
          <a:p>
            <a:pPr marL="742950" indent="-742950">
              <a:lnSpc>
                <a:spcPct val="100000"/>
              </a:lnSpc>
              <a:buAutoNum type="arabicPeriod"/>
            </a:pPr>
            <a:r>
              <a:rPr lang="en-US" altLang="en-US" sz="4000" dirty="0">
                <a:latin typeface="Arial Narrow" panose="020B0606020202030204" pitchFamily="34" charset="0"/>
                <a:cs typeface="Arial" panose="020B0604020202020204" pitchFamily="34" charset="0"/>
              </a:rPr>
              <a:t>Friendship &amp; fellowship</a:t>
            </a:r>
          </a:p>
          <a:p>
            <a:pPr marL="742950" indent="-742950">
              <a:lnSpc>
                <a:spcPct val="100000"/>
              </a:lnSpc>
              <a:buAutoNum type="arabicPeriod"/>
            </a:pPr>
            <a:r>
              <a:rPr lang="en-US" altLang="en-US" sz="4000" dirty="0">
                <a:latin typeface="Arial Narrow" panose="020B0606020202030204" pitchFamily="34" charset="0"/>
                <a:cs typeface="Arial" panose="020B0604020202020204" pitchFamily="34" charset="0"/>
              </a:rPr>
              <a:t>Professional development opportunities</a:t>
            </a:r>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a:xfrm>
            <a:off x="485372" y="-314739"/>
            <a:ext cx="6805394" cy="1471092"/>
          </a:xfrm>
        </p:spPr>
        <p:txBody>
          <a:bodyPr/>
          <a:lstStyle/>
          <a:p>
            <a:pPr lvl="0"/>
            <a:r>
              <a:rPr lang="en-US" dirty="0"/>
              <a:t>What members want</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9</a:t>
            </a:fld>
            <a:endParaRPr lang="en-US" dirty="0"/>
          </a:p>
        </p:txBody>
      </p:sp>
    </p:spTree>
    <p:extLst>
      <p:ext uri="{BB962C8B-B14F-4D97-AF65-F5344CB8AC3E}">
        <p14:creationId xmlns:p14="http://schemas.microsoft.com/office/powerpoint/2010/main" val="353064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2" ma:contentTypeDescription="Create a new document." ma:contentTypeScope="" ma:versionID="b2e6acf7db87b3f53ad2d6494d367027">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b0598f71a625b914348dec8ca29e0d91"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907746-948B-431F-9FEC-993A4876518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7D2427C-728B-4C63-87D2-30BB2F459917}">
  <ds:schemaRefs>
    <ds:schemaRef ds:uri="http://schemas.microsoft.com/sharepoint/v3/contenttype/forms"/>
  </ds:schemaRefs>
</ds:datastoreItem>
</file>

<file path=customXml/itemProps3.xml><?xml version="1.0" encoding="utf-8"?>
<ds:datastoreItem xmlns:ds="http://schemas.openxmlformats.org/officeDocument/2006/customXml" ds:itemID="{82360011-1409-4187-82CC-F53F1A14A3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176</TotalTime>
  <Words>4108</Words>
  <Application>Microsoft Office PowerPoint</Application>
  <PresentationFormat>Widescreen</PresentationFormat>
  <Paragraphs>302</Paragraphs>
  <Slides>20</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Black</vt:lpstr>
      <vt:lpstr>Arial Narrow</vt:lpstr>
      <vt:lpstr>Calibri</vt:lpstr>
      <vt:lpstr>Corbel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MEMBERSHIP COMMITTEE RESPONSIBILITIES</vt:lpstr>
      <vt:lpstr>MEMBERSHIP COMMITTEE RESPONSIBILITIES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 Birdsall</dc:creator>
  <cp:lastModifiedBy>Deb Birdsall</cp:lastModifiedBy>
  <cp:revision>1</cp:revision>
  <dcterms:created xsi:type="dcterms:W3CDTF">2020-06-07T22:40:02Z</dcterms:created>
  <dcterms:modified xsi:type="dcterms:W3CDTF">2020-06-08T01:36:36Z</dcterms:modified>
</cp:coreProperties>
</file>