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3"/>
  </p:notesMasterIdLst>
  <p:sldIdLst>
    <p:sldId id="257" r:id="rId2"/>
    <p:sldId id="259" r:id="rId3"/>
    <p:sldId id="261" r:id="rId4"/>
    <p:sldId id="263" r:id="rId5"/>
    <p:sldId id="265" r:id="rId6"/>
    <p:sldId id="267" r:id="rId7"/>
    <p:sldId id="280" r:id="rId8"/>
    <p:sldId id="271" r:id="rId9"/>
    <p:sldId id="268" r:id="rId10"/>
    <p:sldId id="269" r:id="rId11"/>
    <p:sldId id="270" r:id="rId12"/>
    <p:sldId id="272" r:id="rId13"/>
    <p:sldId id="273" r:id="rId14"/>
    <p:sldId id="274" r:id="rId15"/>
    <p:sldId id="275" r:id="rId16"/>
    <p:sldId id="276" r:id="rId17"/>
    <p:sldId id="277" r:id="rId18"/>
    <p:sldId id="278" r:id="rId19"/>
    <p:sldId id="279" r:id="rId20"/>
    <p:sldId id="281" r:id="rId21"/>
    <p:sldId id="28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showGuides="1">
      <p:cViewPr varScale="1">
        <p:scale>
          <a:sx n="86" d="100"/>
          <a:sy n="86" d="100"/>
        </p:scale>
        <p:origin x="-204" y="-84"/>
      </p:cViewPr>
      <p:guideLst>
        <p:guide orient="horz" pos="2160"/>
        <p:guide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3F0F24-E4E2-490D-A513-7E8F19D6E874}" type="datetimeFigureOut">
              <a:rPr lang="en-US" smtClean="0"/>
              <a:t>6/1/2019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5BD9C3-B63B-40F2-AD2E-9E291EE358E2}" type="slidenum">
              <a:rPr lang="en-US" smtClean="0"/>
              <a:t>‹#›</a:t>
            </a:fld>
            <a:endParaRPr lang="en-US"/>
          </a:p>
        </p:txBody>
      </p:sp>
    </p:spTree>
    <p:extLst>
      <p:ext uri="{BB962C8B-B14F-4D97-AF65-F5344CB8AC3E}">
        <p14:creationId xmlns:p14="http://schemas.microsoft.com/office/powerpoint/2010/main" val="2506979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r>
              <a:rPr lang="en-US" altLang="en-US"/>
              <a:t>Vision Facilitation Presentation</a:t>
            </a:r>
          </a:p>
        </p:txBody>
      </p:sp>
      <p:sp>
        <p:nvSpPr>
          <p:cNvPr id="2662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70754A24-E66D-1A44-A65E-8777B07457B5}" type="datetime1">
              <a:rPr lang="en-US" altLang="en-US"/>
              <a:pPr eaLnBrk="1" hangingPunct="1"/>
              <a:t>6/1/2019</a:t>
            </a:fld>
            <a:endParaRPr lang="en-US" altLang="en-US"/>
          </a:p>
        </p:txBody>
      </p:sp>
      <p:sp>
        <p:nvSpPr>
          <p:cNvPr id="2662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B9EC3D35-CCAF-6242-B027-B7AD99E4A24F}" type="slidenum">
              <a:rPr lang="en-US" altLang="en-US"/>
              <a:pPr eaLnBrk="1" hangingPunct="1"/>
              <a:t>1</a:t>
            </a:fld>
            <a:endParaRPr lang="en-US" altLang="en-US"/>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charset="0"/>
              </a:rPr>
              <a:t>I am a member of the Hudson Daybreak Rotary Club.  About 6 years ago a friend from St. Croix Falls asked me to come up and do Strategic Planning with his group and that was the beginning of this.  Our Team has facilitated over 40 of these events including a Rotaract Club .  </a:t>
            </a:r>
          </a:p>
          <a:p>
            <a:pPr eaLnBrk="1" hangingPunct="1"/>
            <a:r>
              <a:rPr lang="en-US" altLang="en-US">
                <a:latin typeface="Times New Roman" charset="0"/>
              </a:rPr>
              <a:t>The Visioning Session is principally geared toward Rotary and Rotary Clubs.  It may not have specific links, ties and parallels; however, please try to read between the lines and we’ll hopefully be able to bring your group to consensus.  The process has been used with 12-14 members and all the way up to 260 members.</a:t>
            </a:r>
          </a:p>
          <a:p>
            <a:pPr eaLnBrk="1" hangingPunct="1"/>
            <a:r>
              <a:rPr lang="en-US" altLang="en-US">
                <a:latin typeface="Times New Roman" charset="0"/>
              </a:rPr>
              <a:t>Members of our D-5960 Team have gone out to 8 different training sessions in North America and Canada over the last 14 months and future events include:  Seattle, Reno, LA, San Francisco, Hawaii, Arizona and Winnipeg with 175 District Leaders Facilitating Events in 31 Districts, in North America and Canada.</a:t>
            </a:r>
          </a:p>
          <a:p>
            <a:pPr eaLnBrk="1" hangingPunct="1"/>
            <a:r>
              <a:rPr lang="en-US" altLang="en-US">
                <a:latin typeface="Times New Roman" charset="0"/>
              </a:rPr>
              <a:t>The process originating in District 5960 has grown tremendously…</a:t>
            </a:r>
          </a:p>
        </p:txBody>
      </p:sp>
    </p:spTree>
    <p:extLst>
      <p:ext uri="{BB962C8B-B14F-4D97-AF65-F5344CB8AC3E}">
        <p14:creationId xmlns:p14="http://schemas.microsoft.com/office/powerpoint/2010/main" val="329232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r>
              <a:rPr lang="en-US" altLang="en-US"/>
              <a:t>Vision Facilitation Presentation</a:t>
            </a:r>
          </a:p>
        </p:txBody>
      </p:sp>
      <p:sp>
        <p:nvSpPr>
          <p:cNvPr id="327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0D64FF86-6387-CB4E-B3E3-CFBDC27D2456}" type="datetime1">
              <a:rPr lang="en-US" altLang="en-US"/>
              <a:pPr eaLnBrk="1" hangingPunct="1"/>
              <a:t>6/1/2019</a:t>
            </a:fld>
            <a:endParaRPr lang="en-US" altLang="en-US"/>
          </a:p>
        </p:txBody>
      </p:sp>
      <p:sp>
        <p:nvSpPr>
          <p:cNvPr id="3277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7D1C571F-7A0D-2240-8FF9-8E59F23DCFC5}" type="slidenum">
              <a:rPr lang="en-US" altLang="en-US"/>
              <a:pPr eaLnBrk="1" hangingPunct="1"/>
              <a:t>2</a:t>
            </a:fld>
            <a:endParaRPr lang="en-US" altLang="en-US"/>
          </a:p>
        </p:txBody>
      </p:sp>
      <p:sp>
        <p:nvSpPr>
          <p:cNvPr id="32773" name="Rectangle 2"/>
          <p:cNvSpPr>
            <a:spLocks noGrp="1" noRot="1" noChangeAspect="1" noChangeArrowheads="1" noTextEdit="1"/>
          </p:cNvSpPr>
          <p:nvPr>
            <p:ph type="sldImg"/>
          </p:nvPr>
        </p:nvSpPr>
        <p:spPr>
          <a:ln/>
        </p:spPr>
      </p:sp>
      <p:sp>
        <p:nvSpPr>
          <p:cNvPr id="3277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charset="0"/>
              </a:rPr>
              <a:t>Club vision is a living management tool, it defines a shared commitment among those present this evening that you’ll be able to share and take to the rest of your Rotaract members in time.  Provided it’s a Long Term direction, our hope is your planning will go out five years to 2012.  Provide and carry a framework to establish goals and objectives and optimize the resources that are not just here in the room but internationally as well.</a:t>
            </a:r>
          </a:p>
        </p:txBody>
      </p:sp>
    </p:spTree>
    <p:extLst>
      <p:ext uri="{BB962C8B-B14F-4D97-AF65-F5344CB8AC3E}">
        <p14:creationId xmlns:p14="http://schemas.microsoft.com/office/powerpoint/2010/main" val="924169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r>
              <a:rPr lang="en-US" altLang="en-US"/>
              <a:t>Vision Facilitation Presentation</a:t>
            </a:r>
          </a:p>
        </p:txBody>
      </p:sp>
      <p:sp>
        <p:nvSpPr>
          <p:cNvPr id="3686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BEFC6686-4083-454F-BEA8-D47D43D7BE33}" type="datetime1">
              <a:rPr lang="en-US" altLang="en-US"/>
              <a:pPr eaLnBrk="1" hangingPunct="1"/>
              <a:t>6/1/2019</a:t>
            </a:fld>
            <a:endParaRPr lang="en-US" altLang="en-US"/>
          </a:p>
        </p:txBody>
      </p:sp>
      <p:sp>
        <p:nvSpPr>
          <p:cNvPr id="3686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4A17E37C-098C-2E4F-A85D-6A84CC717658}" type="slidenum">
              <a:rPr lang="en-US" altLang="en-US"/>
              <a:pPr eaLnBrk="1" hangingPunct="1"/>
              <a:t>3</a:t>
            </a:fld>
            <a:endParaRPr lang="en-US" altLang="en-US"/>
          </a:p>
        </p:txBody>
      </p:sp>
      <p:sp>
        <p:nvSpPr>
          <p:cNvPr id="36869" name="Rectangle 2"/>
          <p:cNvSpPr>
            <a:spLocks noGrp="1" noRot="1" noChangeAspect="1" noChangeArrowheads="1" noTextEdit="1"/>
          </p:cNvSpPr>
          <p:nvPr>
            <p:ph type="sldImg"/>
          </p:nvPr>
        </p:nvSpPr>
        <p:spPr>
          <a:ln/>
        </p:spPr>
      </p:sp>
      <p:sp>
        <p:nvSpPr>
          <p:cNvPr id="3687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charset="0"/>
              </a:rPr>
              <a:t>Efficiency is also a critical outcome of the planning process…</a:t>
            </a:r>
          </a:p>
        </p:txBody>
      </p:sp>
    </p:spTree>
    <p:extLst>
      <p:ext uri="{BB962C8B-B14F-4D97-AF65-F5344CB8AC3E}">
        <p14:creationId xmlns:p14="http://schemas.microsoft.com/office/powerpoint/2010/main" val="986089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Times New Roman" charset="0"/>
            </a:endParaRPr>
          </a:p>
        </p:txBody>
      </p:sp>
      <p:sp>
        <p:nvSpPr>
          <p:cNvPr id="31748"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r>
              <a:rPr lang="en-US" altLang="en-US"/>
              <a:t>Vision Facilitation Presentation</a:t>
            </a:r>
          </a:p>
        </p:txBody>
      </p:sp>
      <p:sp>
        <p:nvSpPr>
          <p:cNvPr id="31749"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CFF24E82-745C-6741-BC8E-274E4914B027}" type="datetime1">
              <a:rPr lang="en-US" altLang="en-US"/>
              <a:pPr eaLnBrk="1" hangingPunct="1"/>
              <a:t>6/1/2019</a:t>
            </a:fld>
            <a:endParaRPr lang="en-US" altLang="en-US"/>
          </a:p>
        </p:txBody>
      </p:sp>
      <p:sp>
        <p:nvSpPr>
          <p:cNvPr id="31750"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8D9AF110-E94C-C24F-895F-E0EB61B09E8C}" type="slidenum">
              <a:rPr lang="en-US" altLang="en-US"/>
              <a:pPr eaLnBrk="1" hangingPunct="1"/>
              <a:t>4</a:t>
            </a:fld>
            <a:endParaRPr lang="en-US" altLang="en-US"/>
          </a:p>
        </p:txBody>
      </p:sp>
    </p:spTree>
    <p:extLst>
      <p:ext uri="{BB962C8B-B14F-4D97-AF65-F5344CB8AC3E}">
        <p14:creationId xmlns:p14="http://schemas.microsoft.com/office/powerpoint/2010/main" val="1177030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r>
              <a:rPr lang="en-US" altLang="en-US"/>
              <a:t>Vision Facilitation Presentation</a:t>
            </a:r>
          </a:p>
        </p:txBody>
      </p:sp>
      <p:sp>
        <p:nvSpPr>
          <p:cNvPr id="4301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7AA8FBA5-9CEA-1D47-BA5B-B199EF902D2E}" type="datetime1">
              <a:rPr lang="en-US" altLang="en-US"/>
              <a:pPr eaLnBrk="1" hangingPunct="1"/>
              <a:t>6/1/2019</a:t>
            </a:fld>
            <a:endParaRPr lang="en-US" altLang="en-US"/>
          </a:p>
        </p:txBody>
      </p:sp>
      <p:sp>
        <p:nvSpPr>
          <p:cNvPr id="4301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F0AF3C91-AF57-9546-8ECD-DF9F9A095AAA}" type="slidenum">
              <a:rPr lang="en-US" altLang="en-US"/>
              <a:pPr eaLnBrk="1" hangingPunct="1"/>
              <a:t>5</a:t>
            </a:fld>
            <a:endParaRPr lang="en-US" altLang="en-US"/>
          </a:p>
        </p:txBody>
      </p:sp>
      <p:sp>
        <p:nvSpPr>
          <p:cNvPr id="43013" name="Rectangle 2"/>
          <p:cNvSpPr>
            <a:spLocks noGrp="1" noRot="1" noChangeAspect="1" noChangeArrowheads="1" noTextEdit="1"/>
          </p:cNvSpPr>
          <p:nvPr>
            <p:ph type="sldImg"/>
          </p:nvPr>
        </p:nvSpPr>
        <p:spPr>
          <a:ln/>
        </p:spPr>
      </p:sp>
      <p:sp>
        <p:nvSpPr>
          <p:cNvPr id="4301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charset="0"/>
              </a:rPr>
              <a:t>Solid organizations employ these steps to a solid action plan…  The visioning exercise that we will present today starts out the cycle toward a long range plan that your club can put into practice for a number of years.  The clarity that will come from this process will provide the alignment within your club of activities and direction promoting membership strength in retention and growth.</a:t>
            </a:r>
          </a:p>
        </p:txBody>
      </p:sp>
    </p:spTree>
    <p:extLst>
      <p:ext uri="{BB962C8B-B14F-4D97-AF65-F5344CB8AC3E}">
        <p14:creationId xmlns:p14="http://schemas.microsoft.com/office/powerpoint/2010/main" val="3331512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Times New Roman" charset="0"/>
            </a:endParaRPr>
          </a:p>
        </p:txBody>
      </p:sp>
      <p:sp>
        <p:nvSpPr>
          <p:cNvPr id="30724"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r>
              <a:rPr lang="en-US" altLang="en-US"/>
              <a:t>Vision Facilitation Presentation</a:t>
            </a:r>
          </a:p>
        </p:txBody>
      </p:sp>
      <p:sp>
        <p:nvSpPr>
          <p:cNvPr id="30725"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3901DBC2-98C4-9346-B161-0F07AA1300A7}" type="datetime1">
              <a:rPr lang="en-US" altLang="en-US"/>
              <a:pPr eaLnBrk="1" hangingPunct="1"/>
              <a:t>6/1/2019</a:t>
            </a:fld>
            <a:endParaRPr lang="en-US" altLang="en-US"/>
          </a:p>
        </p:txBody>
      </p:sp>
      <p:sp>
        <p:nvSpPr>
          <p:cNvPr id="30726"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C928FA7E-B5DE-D74C-95A9-B2C8AD335AF3}" type="slidenum">
              <a:rPr lang="en-US" altLang="en-US"/>
              <a:pPr eaLnBrk="1" hangingPunct="1"/>
              <a:t>6</a:t>
            </a:fld>
            <a:endParaRPr lang="en-US" altLang="en-US"/>
          </a:p>
        </p:txBody>
      </p:sp>
    </p:spTree>
    <p:extLst>
      <p:ext uri="{BB962C8B-B14F-4D97-AF65-F5344CB8AC3E}">
        <p14:creationId xmlns:p14="http://schemas.microsoft.com/office/powerpoint/2010/main" val="1248984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89DF1B-667E-4F78-A438-655A5FEAD6B3}"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3C8BF-645E-40BA-9EBF-DF908EB9A477}" type="slidenum">
              <a:rPr lang="en-US" smtClean="0"/>
              <a:t>‹#›</a:t>
            </a:fld>
            <a:endParaRPr lang="en-US"/>
          </a:p>
        </p:txBody>
      </p:sp>
    </p:spTree>
    <p:extLst>
      <p:ext uri="{BB962C8B-B14F-4D97-AF65-F5344CB8AC3E}">
        <p14:creationId xmlns:p14="http://schemas.microsoft.com/office/powerpoint/2010/main" val="20789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9DF1B-667E-4F78-A438-655A5FEAD6B3}"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3C8BF-645E-40BA-9EBF-DF908EB9A477}" type="slidenum">
              <a:rPr lang="en-US" smtClean="0"/>
              <a:t>‹#›</a:t>
            </a:fld>
            <a:endParaRPr lang="en-US"/>
          </a:p>
        </p:txBody>
      </p:sp>
    </p:spTree>
    <p:extLst>
      <p:ext uri="{BB962C8B-B14F-4D97-AF65-F5344CB8AC3E}">
        <p14:creationId xmlns:p14="http://schemas.microsoft.com/office/powerpoint/2010/main" val="164739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9DF1B-667E-4F78-A438-655A5FEAD6B3}"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3C8BF-645E-40BA-9EBF-DF908EB9A47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4400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9DF1B-667E-4F78-A438-655A5FEAD6B3}"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3C8BF-645E-40BA-9EBF-DF908EB9A477}" type="slidenum">
              <a:rPr lang="en-US" smtClean="0"/>
              <a:t>‹#›</a:t>
            </a:fld>
            <a:endParaRPr lang="en-US"/>
          </a:p>
        </p:txBody>
      </p:sp>
    </p:spTree>
    <p:extLst>
      <p:ext uri="{BB962C8B-B14F-4D97-AF65-F5344CB8AC3E}">
        <p14:creationId xmlns:p14="http://schemas.microsoft.com/office/powerpoint/2010/main" val="2687526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9DF1B-667E-4F78-A438-655A5FEAD6B3}"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3C8BF-645E-40BA-9EBF-DF908EB9A47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6849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9DF1B-667E-4F78-A438-655A5FEAD6B3}"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3C8BF-645E-40BA-9EBF-DF908EB9A477}" type="slidenum">
              <a:rPr lang="en-US" smtClean="0"/>
              <a:t>‹#›</a:t>
            </a:fld>
            <a:endParaRPr lang="en-US"/>
          </a:p>
        </p:txBody>
      </p:sp>
    </p:spTree>
    <p:extLst>
      <p:ext uri="{BB962C8B-B14F-4D97-AF65-F5344CB8AC3E}">
        <p14:creationId xmlns:p14="http://schemas.microsoft.com/office/powerpoint/2010/main" val="3163984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9DF1B-667E-4F78-A438-655A5FEAD6B3}"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3C8BF-645E-40BA-9EBF-DF908EB9A477}" type="slidenum">
              <a:rPr lang="en-US" smtClean="0"/>
              <a:t>‹#›</a:t>
            </a:fld>
            <a:endParaRPr lang="en-US"/>
          </a:p>
        </p:txBody>
      </p:sp>
    </p:spTree>
    <p:extLst>
      <p:ext uri="{BB962C8B-B14F-4D97-AF65-F5344CB8AC3E}">
        <p14:creationId xmlns:p14="http://schemas.microsoft.com/office/powerpoint/2010/main" val="1685990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9DF1B-667E-4F78-A438-655A5FEAD6B3}"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3C8BF-645E-40BA-9EBF-DF908EB9A477}" type="slidenum">
              <a:rPr lang="en-US" smtClean="0"/>
              <a:t>‹#›</a:t>
            </a:fld>
            <a:endParaRPr lang="en-US"/>
          </a:p>
        </p:txBody>
      </p:sp>
    </p:spTree>
    <p:extLst>
      <p:ext uri="{BB962C8B-B14F-4D97-AF65-F5344CB8AC3E}">
        <p14:creationId xmlns:p14="http://schemas.microsoft.com/office/powerpoint/2010/main" val="1308469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600201"/>
            <a:ext cx="10972800" cy="4530725"/>
          </a:xfrm>
        </p:spPr>
        <p:txBody>
          <a:bodyPr/>
          <a:lstStyle/>
          <a:p>
            <a:pPr lvl="0"/>
            <a:endParaRPr lang="en-US" noProof="0" dirty="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fld id="{FA875D96-4BC3-7D4A-872A-82B921E27C9A}" type="slidenum">
              <a:rPr lang="en-US" altLang="en-US"/>
              <a:pPr/>
              <a:t>‹#›</a:t>
            </a:fld>
            <a:endParaRPr lang="en-US" altLang="en-US"/>
          </a:p>
        </p:txBody>
      </p:sp>
    </p:spTree>
    <p:extLst>
      <p:ext uri="{BB962C8B-B14F-4D97-AF65-F5344CB8AC3E}">
        <p14:creationId xmlns:p14="http://schemas.microsoft.com/office/powerpoint/2010/main" val="1399721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9DF1B-667E-4F78-A438-655A5FEAD6B3}"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3C8BF-645E-40BA-9EBF-DF908EB9A477}" type="slidenum">
              <a:rPr lang="en-US" smtClean="0"/>
              <a:t>‹#›</a:t>
            </a:fld>
            <a:endParaRPr lang="en-US"/>
          </a:p>
        </p:txBody>
      </p:sp>
    </p:spTree>
    <p:extLst>
      <p:ext uri="{BB962C8B-B14F-4D97-AF65-F5344CB8AC3E}">
        <p14:creationId xmlns:p14="http://schemas.microsoft.com/office/powerpoint/2010/main" val="1196337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9DF1B-667E-4F78-A438-655A5FEAD6B3}" type="datetimeFigureOut">
              <a:rPr lang="en-US" smtClean="0"/>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3C8BF-645E-40BA-9EBF-DF908EB9A477}" type="slidenum">
              <a:rPr lang="en-US" smtClean="0"/>
              <a:t>‹#›</a:t>
            </a:fld>
            <a:endParaRPr lang="en-US"/>
          </a:p>
        </p:txBody>
      </p:sp>
    </p:spTree>
    <p:extLst>
      <p:ext uri="{BB962C8B-B14F-4D97-AF65-F5344CB8AC3E}">
        <p14:creationId xmlns:p14="http://schemas.microsoft.com/office/powerpoint/2010/main" val="111618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89DF1B-667E-4F78-A438-655A5FEAD6B3}" type="datetimeFigureOut">
              <a:rPr lang="en-US" smtClean="0"/>
              <a:t>6/1/2019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93C8BF-645E-40BA-9EBF-DF908EB9A477}" type="slidenum">
              <a:rPr lang="en-US" smtClean="0"/>
              <a:t>‹#›</a:t>
            </a:fld>
            <a:endParaRPr lang="en-US"/>
          </a:p>
        </p:txBody>
      </p:sp>
    </p:spTree>
    <p:extLst>
      <p:ext uri="{BB962C8B-B14F-4D97-AF65-F5344CB8AC3E}">
        <p14:creationId xmlns:p14="http://schemas.microsoft.com/office/powerpoint/2010/main" val="663890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89DF1B-667E-4F78-A438-655A5FEAD6B3}" type="datetimeFigureOut">
              <a:rPr lang="en-US" smtClean="0"/>
              <a:t>6/1/2019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93C8BF-645E-40BA-9EBF-DF908EB9A477}" type="slidenum">
              <a:rPr lang="en-US" smtClean="0"/>
              <a:t>‹#›</a:t>
            </a:fld>
            <a:endParaRPr lang="en-US"/>
          </a:p>
        </p:txBody>
      </p:sp>
    </p:spTree>
    <p:extLst>
      <p:ext uri="{BB962C8B-B14F-4D97-AF65-F5344CB8AC3E}">
        <p14:creationId xmlns:p14="http://schemas.microsoft.com/office/powerpoint/2010/main" val="2889527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89DF1B-667E-4F78-A438-655A5FEAD6B3}" type="datetimeFigureOut">
              <a:rPr lang="en-US" smtClean="0"/>
              <a:t>6/1/2019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93C8BF-645E-40BA-9EBF-DF908EB9A477}" type="slidenum">
              <a:rPr lang="en-US" smtClean="0"/>
              <a:t>‹#›</a:t>
            </a:fld>
            <a:endParaRPr lang="en-US"/>
          </a:p>
        </p:txBody>
      </p:sp>
    </p:spTree>
    <p:extLst>
      <p:ext uri="{BB962C8B-B14F-4D97-AF65-F5344CB8AC3E}">
        <p14:creationId xmlns:p14="http://schemas.microsoft.com/office/powerpoint/2010/main" val="629009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9DF1B-667E-4F78-A438-655A5FEAD6B3}" type="datetimeFigureOut">
              <a:rPr lang="en-US" smtClean="0"/>
              <a:t>6/1/2019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93C8BF-645E-40BA-9EBF-DF908EB9A477}" type="slidenum">
              <a:rPr lang="en-US" smtClean="0"/>
              <a:t>‹#›</a:t>
            </a:fld>
            <a:endParaRPr lang="en-US"/>
          </a:p>
        </p:txBody>
      </p:sp>
    </p:spTree>
    <p:extLst>
      <p:ext uri="{BB962C8B-B14F-4D97-AF65-F5344CB8AC3E}">
        <p14:creationId xmlns:p14="http://schemas.microsoft.com/office/powerpoint/2010/main" val="4217518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9DF1B-667E-4F78-A438-655A5FEAD6B3}" type="datetimeFigureOut">
              <a:rPr lang="en-US" smtClean="0"/>
              <a:t>6/1/2019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93C8BF-645E-40BA-9EBF-DF908EB9A477}" type="slidenum">
              <a:rPr lang="en-US" smtClean="0"/>
              <a:t>‹#›</a:t>
            </a:fld>
            <a:endParaRPr lang="en-US"/>
          </a:p>
        </p:txBody>
      </p:sp>
    </p:spTree>
    <p:extLst>
      <p:ext uri="{BB962C8B-B14F-4D97-AF65-F5344CB8AC3E}">
        <p14:creationId xmlns:p14="http://schemas.microsoft.com/office/powerpoint/2010/main" val="937347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93C8BF-645E-40BA-9EBF-DF908EB9A477}" type="slidenum">
              <a:rPr lang="en-US" smtClean="0"/>
              <a:t>‹#›</a:t>
            </a:fld>
            <a:endParaRPr lang="en-US"/>
          </a:p>
        </p:txBody>
      </p:sp>
      <p:sp>
        <p:nvSpPr>
          <p:cNvPr id="5" name="Date Placeholder 4"/>
          <p:cNvSpPr>
            <a:spLocks noGrp="1"/>
          </p:cNvSpPr>
          <p:nvPr>
            <p:ph type="dt" sz="half" idx="10"/>
          </p:nvPr>
        </p:nvSpPr>
        <p:spPr/>
        <p:txBody>
          <a:bodyPr/>
          <a:lstStyle/>
          <a:p>
            <a:fld id="{7A89DF1B-667E-4F78-A438-655A5FEAD6B3}" type="datetimeFigureOut">
              <a:rPr lang="en-US" smtClean="0"/>
              <a:t>6/1/2019</a:t>
            </a:fld>
            <a:endParaRPr lang="en-US"/>
          </a:p>
        </p:txBody>
      </p:sp>
    </p:spTree>
    <p:extLst>
      <p:ext uri="{BB962C8B-B14F-4D97-AF65-F5344CB8AC3E}">
        <p14:creationId xmlns:p14="http://schemas.microsoft.com/office/powerpoint/2010/main" val="3308838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89DF1B-667E-4F78-A438-655A5FEAD6B3}" type="datetimeFigureOut">
              <a:rPr lang="en-US" smtClean="0"/>
              <a:t>6/1/2019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93C8BF-645E-40BA-9EBF-DF908EB9A477}" type="slidenum">
              <a:rPr lang="en-US" smtClean="0"/>
              <a:t>‹#›</a:t>
            </a:fld>
            <a:endParaRPr lang="en-US"/>
          </a:p>
        </p:txBody>
      </p:sp>
    </p:spTree>
    <p:extLst>
      <p:ext uri="{BB962C8B-B14F-4D97-AF65-F5344CB8AC3E}">
        <p14:creationId xmlns:p14="http://schemas.microsoft.com/office/powerpoint/2010/main" val="168439591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17.xml"/><Relationship Id="rId6" Type="http://schemas.openxmlformats.org/officeDocument/2006/relationships/image" Target="../media/image1.jpeg"/><Relationship Id="rId5" Type="http://schemas.openxmlformats.org/officeDocument/2006/relationships/image" Target="../media/image5.wmf"/><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0AFC08EC-BF4A-2F4D-86F9-F598F4101770}" type="slidenum">
              <a:rPr lang="en-US" altLang="en-US">
                <a:latin typeface="Arial" charset="0"/>
              </a:rPr>
              <a:pPr eaLnBrk="1" hangingPunct="1"/>
              <a:t>1</a:t>
            </a:fld>
            <a:endParaRPr lang="en-US" altLang="en-US">
              <a:latin typeface="Arial" charset="0"/>
            </a:endParaRPr>
          </a:p>
        </p:txBody>
      </p:sp>
      <p:sp>
        <p:nvSpPr>
          <p:cNvPr id="241668" name="Rectangle 4"/>
          <p:cNvSpPr>
            <a:spLocks noGrp="1" noRot="1" noChangeArrowheads="1"/>
          </p:cNvSpPr>
          <p:nvPr>
            <p:ph type="title"/>
          </p:nvPr>
        </p:nvSpPr>
        <p:spPr>
          <a:xfrm>
            <a:off x="1073130" y="1696103"/>
            <a:ext cx="8510588" cy="4345259"/>
          </a:xfrm>
          <a:effectLst>
            <a:outerShdw blurRad="63500" dist="35921" dir="2700000" algn="ctr" rotWithShape="0">
              <a:schemeClr val="bg2"/>
            </a:outerShdw>
          </a:effectLst>
        </p:spPr>
        <p:txBody>
          <a:bodyPr/>
          <a:lstStyle/>
          <a:p>
            <a:pPr algn="ctr" eaLnBrk="1" hangingPunct="1"/>
            <a:r>
              <a:rPr lang="en-US" altLang="en-US" sz="7200" b="1" dirty="0" smtClean="0">
                <a:solidFill>
                  <a:schemeClr val="tx1"/>
                </a:solidFill>
              </a:rPr>
              <a:t>Visioning Results</a:t>
            </a:r>
            <a:r>
              <a:rPr lang="en-US" altLang="en-US" sz="7200" b="1" dirty="0">
                <a:solidFill>
                  <a:schemeClr val="tx1"/>
                </a:solidFill>
              </a:rPr>
              <a:t/>
            </a:r>
            <a:br>
              <a:rPr lang="en-US" altLang="en-US" sz="7200" b="1" dirty="0">
                <a:solidFill>
                  <a:schemeClr val="tx1"/>
                </a:solidFill>
              </a:rPr>
            </a:br>
            <a:r>
              <a:rPr lang="en-US" altLang="en-US" sz="5400" b="1" dirty="0" smtClean="0">
                <a:solidFill>
                  <a:schemeClr val="tx1"/>
                </a:solidFill>
              </a:rPr>
              <a:t>for </a:t>
            </a:r>
            <a:br>
              <a:rPr lang="en-US" altLang="en-US" sz="5400" b="1" dirty="0" smtClean="0">
                <a:solidFill>
                  <a:schemeClr val="tx1"/>
                </a:solidFill>
              </a:rPr>
            </a:br>
            <a:r>
              <a:rPr lang="en-US" altLang="en-US" sz="5400" b="1" dirty="0" smtClean="0">
                <a:solidFill>
                  <a:schemeClr val="tx1"/>
                </a:solidFill>
              </a:rPr>
              <a:t>The Rotary Club of </a:t>
            </a:r>
            <a:r>
              <a:rPr lang="en-US" altLang="en-US" sz="5400" b="1" dirty="0" smtClean="0">
                <a:solidFill>
                  <a:schemeClr val="tx1"/>
                </a:solidFill>
              </a:rPr>
              <a:t>Waynesboro</a:t>
            </a:r>
            <a:endParaRPr lang="en-US" altLang="en-US" sz="5400" b="1" dirty="0">
              <a:solidFill>
                <a:schemeClr val="tx1"/>
              </a:solidFill>
            </a:endParaRPr>
          </a:p>
        </p:txBody>
      </p:sp>
      <p:pic>
        <p:nvPicPr>
          <p:cNvPr id="6" name="Picture 6" descr="http://www.rotary6250.org/proxy/images/logo/RotaryMBS_PMS-C_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325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tx1"/>
                </a:solidFill>
              </a:rPr>
              <a:t>Club Size</a:t>
            </a:r>
            <a:endParaRPr lang="en-US" sz="6000" b="1" dirty="0">
              <a:solidFill>
                <a:schemeClr val="tx1"/>
              </a:solidFill>
            </a:endParaRPr>
          </a:p>
        </p:txBody>
      </p:sp>
      <p:sp>
        <p:nvSpPr>
          <p:cNvPr id="3" name="Content Placeholder 2"/>
          <p:cNvSpPr>
            <a:spLocks noGrp="1"/>
          </p:cNvSpPr>
          <p:nvPr>
            <p:ph idx="1"/>
          </p:nvPr>
        </p:nvSpPr>
        <p:spPr>
          <a:xfrm>
            <a:off x="521216" y="2394765"/>
            <a:ext cx="8596668" cy="3880773"/>
          </a:xfrm>
        </p:spPr>
        <p:txBody>
          <a:bodyPr>
            <a:normAutofit/>
          </a:bodyPr>
          <a:lstStyle/>
          <a:p>
            <a:r>
              <a:rPr lang="en-US" sz="3600" dirty="0" smtClean="0"/>
              <a:t>Over the next three years we want our club to be at </a:t>
            </a:r>
            <a:r>
              <a:rPr lang="en-US" sz="3600" dirty="0" smtClean="0"/>
              <a:t>50</a:t>
            </a:r>
            <a:r>
              <a:rPr lang="en-US" sz="3600" dirty="0" smtClean="0"/>
              <a:t> </a:t>
            </a:r>
            <a:r>
              <a:rPr lang="en-US" sz="3600" dirty="0" smtClean="0"/>
              <a:t>members.</a:t>
            </a:r>
          </a:p>
          <a:p>
            <a:endParaRPr lang="en-US" sz="3600" dirty="0" smtClean="0"/>
          </a:p>
          <a:p>
            <a:r>
              <a:rPr lang="en-US" sz="3600" dirty="0" smtClean="0"/>
              <a:t>That means we need to </a:t>
            </a:r>
            <a:r>
              <a:rPr lang="en-US" sz="3600" dirty="0" smtClean="0"/>
              <a:t>gain 20 new </a:t>
            </a:r>
            <a:r>
              <a:rPr lang="en-US" sz="3600" dirty="0" smtClean="0"/>
              <a:t>members in the next three years.</a:t>
            </a:r>
            <a:endParaRPr lang="en-US" sz="3600" dirty="0"/>
          </a:p>
        </p:txBody>
      </p:sp>
      <p:pic>
        <p:nvPicPr>
          <p:cNvPr id="4"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36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tx1"/>
                </a:solidFill>
              </a:rPr>
              <a:t>Club Attributes</a:t>
            </a:r>
            <a:endParaRPr lang="en-US" sz="6000" b="1" dirty="0">
              <a:solidFill>
                <a:schemeClr val="tx1"/>
              </a:solidFill>
            </a:endParaRPr>
          </a:p>
        </p:txBody>
      </p:sp>
      <p:sp>
        <p:nvSpPr>
          <p:cNvPr id="3" name="Content Placeholder 2"/>
          <p:cNvSpPr>
            <a:spLocks noGrp="1"/>
          </p:cNvSpPr>
          <p:nvPr>
            <p:ph idx="1"/>
          </p:nvPr>
        </p:nvSpPr>
        <p:spPr/>
        <p:txBody>
          <a:bodyPr/>
          <a:lstStyle/>
          <a:p>
            <a:r>
              <a:rPr lang="en-US" sz="3600" dirty="0" smtClean="0"/>
              <a:t>EXHIBITS </a:t>
            </a:r>
            <a:r>
              <a:rPr lang="en-US" sz="3600" dirty="0"/>
              <a:t>INTEGRITY</a:t>
            </a:r>
            <a:r>
              <a:rPr lang="en-US" sz="3600" dirty="0"/>
              <a:t> </a:t>
            </a:r>
            <a:endParaRPr lang="en-US" sz="3600" dirty="0" smtClean="0"/>
          </a:p>
          <a:p>
            <a:r>
              <a:rPr lang="en-US" sz="3600" dirty="0" smtClean="0"/>
              <a:t>ONE </a:t>
            </a:r>
            <a:r>
              <a:rPr lang="en-US" sz="3600" dirty="0"/>
              <a:t>VISION, ONE GOAL</a:t>
            </a:r>
            <a:r>
              <a:rPr lang="en-US" sz="3600" dirty="0"/>
              <a:t> </a:t>
            </a:r>
            <a:endParaRPr lang="en-US" sz="3600" dirty="0" smtClean="0"/>
          </a:p>
          <a:p>
            <a:r>
              <a:rPr lang="en-US" sz="3600" dirty="0" smtClean="0"/>
              <a:t>BUILDING FRIENDSHIPS</a:t>
            </a:r>
          </a:p>
          <a:p>
            <a:r>
              <a:rPr lang="en-US" sz="3600" dirty="0" smtClean="0"/>
              <a:t>ALL </a:t>
            </a:r>
            <a:r>
              <a:rPr lang="en-US" sz="3600" dirty="0"/>
              <a:t>INCLUSIVE</a:t>
            </a:r>
            <a:r>
              <a:rPr lang="en-US" sz="3600" dirty="0"/>
              <a:t> </a:t>
            </a:r>
            <a:endParaRPr lang="en-US" sz="3600" dirty="0"/>
          </a:p>
        </p:txBody>
      </p:sp>
      <p:pic>
        <p:nvPicPr>
          <p:cNvPr id="4"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4603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tx1"/>
                </a:solidFill>
              </a:rPr>
              <a:t>Club Service</a:t>
            </a:r>
            <a:endParaRPr lang="en-US" sz="6000" b="1" dirty="0">
              <a:solidFill>
                <a:schemeClr val="tx1"/>
              </a:solidFill>
            </a:endParaRPr>
          </a:p>
        </p:txBody>
      </p:sp>
      <p:sp>
        <p:nvSpPr>
          <p:cNvPr id="3" name="Content Placeholder 2"/>
          <p:cNvSpPr>
            <a:spLocks noGrp="1"/>
          </p:cNvSpPr>
          <p:nvPr>
            <p:ph idx="1"/>
          </p:nvPr>
        </p:nvSpPr>
        <p:spPr/>
        <p:txBody>
          <a:bodyPr/>
          <a:lstStyle/>
          <a:p>
            <a:r>
              <a:rPr lang="en-US" sz="3600" dirty="0" smtClean="0"/>
              <a:t>COMMUNITY </a:t>
            </a:r>
            <a:r>
              <a:rPr lang="en-US" sz="3600" dirty="0"/>
              <a:t>PROACTIVE </a:t>
            </a:r>
            <a:r>
              <a:rPr lang="en-US" sz="3600" dirty="0" smtClean="0"/>
              <a:t>ENGAGEMENT</a:t>
            </a:r>
          </a:p>
          <a:p>
            <a:r>
              <a:rPr lang="en-US" sz="3600" dirty="0" smtClean="0"/>
              <a:t>ENGAGED </a:t>
            </a:r>
            <a:r>
              <a:rPr lang="en-US" sz="3600" dirty="0"/>
              <a:t>MEMBERS</a:t>
            </a:r>
            <a:r>
              <a:rPr lang="en-US" sz="3600" dirty="0"/>
              <a:t> </a:t>
            </a:r>
            <a:endParaRPr lang="en-US" sz="3600" dirty="0" smtClean="0"/>
          </a:p>
          <a:p>
            <a:r>
              <a:rPr lang="en-US" sz="3600" dirty="0"/>
              <a:t>TARGETED EVENTS FOR RECRUITMENT</a:t>
            </a:r>
            <a:r>
              <a:rPr lang="en-US" sz="3600" dirty="0"/>
              <a:t> </a:t>
            </a:r>
            <a:endParaRPr lang="en-US" sz="3600" dirty="0"/>
          </a:p>
        </p:txBody>
      </p:sp>
      <p:pic>
        <p:nvPicPr>
          <p:cNvPr id="4"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0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tx1"/>
                </a:solidFill>
              </a:rPr>
              <a:t>Vocational Service</a:t>
            </a:r>
            <a:endParaRPr lang="en-US" sz="6000" b="1" dirty="0">
              <a:solidFill>
                <a:schemeClr val="tx1"/>
              </a:solidFill>
            </a:endParaRPr>
          </a:p>
        </p:txBody>
      </p:sp>
      <p:sp>
        <p:nvSpPr>
          <p:cNvPr id="3" name="Content Placeholder 2"/>
          <p:cNvSpPr>
            <a:spLocks noGrp="1"/>
          </p:cNvSpPr>
          <p:nvPr>
            <p:ph idx="1"/>
          </p:nvPr>
        </p:nvSpPr>
        <p:spPr/>
        <p:txBody>
          <a:bodyPr>
            <a:normAutofit/>
          </a:bodyPr>
          <a:lstStyle/>
          <a:p>
            <a:r>
              <a:rPr lang="en-US" sz="3600" dirty="0" smtClean="0"/>
              <a:t>FOUR </a:t>
            </a:r>
            <a:r>
              <a:rPr lang="en-US" sz="3600" dirty="0"/>
              <a:t>WAY SPEECH CONTEST, </a:t>
            </a:r>
            <a:r>
              <a:rPr lang="en-US" sz="3600" dirty="0" smtClean="0"/>
              <a:t>THROUGH THE 4H</a:t>
            </a:r>
            <a:r>
              <a:rPr lang="en-US" sz="3600" dirty="0"/>
              <a:t>, FFA, INTERACT</a:t>
            </a:r>
            <a:r>
              <a:rPr lang="en-US" sz="3600" dirty="0"/>
              <a:t> </a:t>
            </a:r>
            <a:r>
              <a:rPr lang="en-US" sz="3600" dirty="0" smtClean="0"/>
              <a:t>CLUBS</a:t>
            </a:r>
          </a:p>
          <a:p>
            <a:r>
              <a:rPr lang="en-US" sz="3600" dirty="0" smtClean="0"/>
              <a:t>ESTABLISHED A PROFESSIONAL </a:t>
            </a:r>
            <a:r>
              <a:rPr lang="en-US" sz="3600" dirty="0"/>
              <a:t>LADIES </a:t>
            </a:r>
            <a:r>
              <a:rPr lang="en-US" sz="3600" dirty="0" smtClean="0"/>
              <a:t>DAY</a:t>
            </a:r>
          </a:p>
          <a:p>
            <a:r>
              <a:rPr lang="en-US" sz="3600" dirty="0" smtClean="0"/>
              <a:t>IMMUNIZATION </a:t>
            </a:r>
            <a:r>
              <a:rPr lang="en-US" sz="3600" dirty="0"/>
              <a:t>PROGRAM</a:t>
            </a:r>
            <a:r>
              <a:rPr lang="en-US" sz="3600" dirty="0"/>
              <a:t> </a:t>
            </a:r>
            <a:endParaRPr lang="en-US" sz="3600" dirty="0"/>
          </a:p>
        </p:txBody>
      </p:sp>
      <p:pic>
        <p:nvPicPr>
          <p:cNvPr id="4"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357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tx1"/>
                </a:solidFill>
              </a:rPr>
              <a:t>Community Service</a:t>
            </a:r>
            <a:endParaRPr lang="en-US" sz="6000" b="1" dirty="0">
              <a:solidFill>
                <a:schemeClr val="tx1"/>
              </a:solidFill>
            </a:endParaRPr>
          </a:p>
        </p:txBody>
      </p:sp>
      <p:sp>
        <p:nvSpPr>
          <p:cNvPr id="3" name="Content Placeholder 2"/>
          <p:cNvSpPr>
            <a:spLocks noGrp="1"/>
          </p:cNvSpPr>
          <p:nvPr>
            <p:ph idx="1"/>
          </p:nvPr>
        </p:nvSpPr>
        <p:spPr/>
        <p:txBody>
          <a:bodyPr>
            <a:normAutofit/>
          </a:bodyPr>
          <a:lstStyle/>
          <a:p>
            <a:r>
              <a:rPr lang="en-US" sz="3600" dirty="0" smtClean="0"/>
              <a:t>BUILD ROTARY HALL</a:t>
            </a:r>
          </a:p>
          <a:p>
            <a:r>
              <a:rPr lang="en-US" sz="3600" dirty="0" smtClean="0"/>
              <a:t>HARVEST FESTIVAL</a:t>
            </a:r>
          </a:p>
          <a:p>
            <a:r>
              <a:rPr lang="en-US" sz="3600" dirty="0" smtClean="0"/>
              <a:t> </a:t>
            </a:r>
            <a:endParaRPr lang="en-US" sz="3600" dirty="0"/>
          </a:p>
        </p:txBody>
      </p:sp>
      <p:pic>
        <p:nvPicPr>
          <p:cNvPr id="4"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836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tx1"/>
                </a:solidFill>
              </a:rPr>
              <a:t>Youth Service</a:t>
            </a:r>
            <a:endParaRPr lang="en-US" sz="6000" b="1" dirty="0">
              <a:solidFill>
                <a:schemeClr val="tx1"/>
              </a:solidFill>
            </a:endParaRPr>
          </a:p>
        </p:txBody>
      </p:sp>
      <p:sp>
        <p:nvSpPr>
          <p:cNvPr id="3" name="Content Placeholder 2"/>
          <p:cNvSpPr>
            <a:spLocks noGrp="1"/>
          </p:cNvSpPr>
          <p:nvPr>
            <p:ph idx="1"/>
          </p:nvPr>
        </p:nvSpPr>
        <p:spPr/>
        <p:txBody>
          <a:bodyPr>
            <a:normAutofit/>
          </a:bodyPr>
          <a:lstStyle/>
          <a:p>
            <a:r>
              <a:rPr lang="en-US" sz="3600" dirty="0" smtClean="0"/>
              <a:t>SEND </a:t>
            </a:r>
            <a:r>
              <a:rPr lang="en-US" sz="3600" dirty="0"/>
              <a:t>FOUR STUDENTS TO </a:t>
            </a:r>
            <a:r>
              <a:rPr lang="en-US" sz="3600" dirty="0" smtClean="0"/>
              <a:t>RYLA</a:t>
            </a:r>
          </a:p>
          <a:p>
            <a:r>
              <a:rPr lang="en-US" sz="3600" dirty="0" smtClean="0"/>
              <a:t>PROVIDE </a:t>
            </a:r>
            <a:r>
              <a:rPr lang="en-US" sz="3600" dirty="0"/>
              <a:t>FOUR </a:t>
            </a:r>
            <a:r>
              <a:rPr lang="en-US" sz="3600" dirty="0" smtClean="0"/>
              <a:t>SCHOLARSHIPS</a:t>
            </a:r>
          </a:p>
          <a:p>
            <a:r>
              <a:rPr lang="en-US" sz="3600" dirty="0" smtClean="0"/>
              <a:t>CONDUCT A FOUR </a:t>
            </a:r>
            <a:r>
              <a:rPr lang="en-US" sz="3600" dirty="0"/>
              <a:t>WAY SPEECH CONTEST</a:t>
            </a:r>
            <a:r>
              <a:rPr lang="en-US" sz="3600" dirty="0"/>
              <a:t> </a:t>
            </a:r>
            <a:endParaRPr lang="en-US" sz="3600" dirty="0"/>
          </a:p>
        </p:txBody>
      </p:sp>
      <p:pic>
        <p:nvPicPr>
          <p:cNvPr id="4"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757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tx1"/>
                </a:solidFill>
              </a:rPr>
              <a:t>International Service</a:t>
            </a:r>
            <a:endParaRPr lang="en-US" sz="6000" b="1" dirty="0">
              <a:solidFill>
                <a:schemeClr val="tx1"/>
              </a:solidFill>
            </a:endParaRPr>
          </a:p>
        </p:txBody>
      </p:sp>
      <p:sp>
        <p:nvSpPr>
          <p:cNvPr id="5" name="Content Placeholder 4"/>
          <p:cNvSpPr>
            <a:spLocks noGrp="1"/>
          </p:cNvSpPr>
          <p:nvPr>
            <p:ph idx="1"/>
          </p:nvPr>
        </p:nvSpPr>
        <p:spPr/>
        <p:txBody>
          <a:bodyPr>
            <a:normAutofit/>
          </a:bodyPr>
          <a:lstStyle/>
          <a:p>
            <a:r>
              <a:rPr lang="en-US" sz="3600" dirty="0" smtClean="0"/>
              <a:t>SUPPORT A HONDURAS </a:t>
            </a:r>
            <a:r>
              <a:rPr lang="en-US" sz="3600" dirty="0"/>
              <a:t>PROJECT FUNDING </a:t>
            </a:r>
            <a:r>
              <a:rPr lang="en-US" sz="3600" dirty="0" smtClean="0"/>
              <a:t>$</a:t>
            </a:r>
          </a:p>
          <a:p>
            <a:r>
              <a:rPr lang="en-US" sz="3600" dirty="0" smtClean="0"/>
              <a:t>IMMUNIZATION </a:t>
            </a:r>
            <a:r>
              <a:rPr lang="en-US" sz="3600" dirty="0"/>
              <a:t>DAY</a:t>
            </a:r>
            <a:r>
              <a:rPr lang="en-US" sz="3600" dirty="0"/>
              <a:t>  </a:t>
            </a:r>
            <a:endParaRPr lang="en-US" sz="3600" dirty="0" smtClean="0"/>
          </a:p>
          <a:p>
            <a:r>
              <a:rPr lang="en-US" sz="3600" dirty="0" smtClean="0"/>
              <a:t>PARTICIPATE IN A NATIONAL </a:t>
            </a:r>
            <a:r>
              <a:rPr lang="en-US" sz="3600" dirty="0"/>
              <a:t>IMMUNIZATION DAY</a:t>
            </a:r>
            <a:r>
              <a:rPr lang="en-US" sz="3600" dirty="0"/>
              <a:t> </a:t>
            </a:r>
            <a:endParaRPr lang="en-US" sz="3600" dirty="0"/>
          </a:p>
        </p:txBody>
      </p:sp>
      <p:pic>
        <p:nvPicPr>
          <p:cNvPr id="1030"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947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tx1"/>
                </a:solidFill>
              </a:rPr>
              <a:t>Fundraising</a:t>
            </a:r>
            <a:endParaRPr lang="en-US" sz="6000" b="1" dirty="0">
              <a:solidFill>
                <a:schemeClr val="tx1"/>
              </a:solidFill>
            </a:endParaRPr>
          </a:p>
        </p:txBody>
      </p:sp>
      <p:sp>
        <p:nvSpPr>
          <p:cNvPr id="5" name="Content Placeholder 4"/>
          <p:cNvSpPr>
            <a:spLocks noGrp="1"/>
          </p:cNvSpPr>
          <p:nvPr>
            <p:ph idx="1"/>
          </p:nvPr>
        </p:nvSpPr>
        <p:spPr/>
        <p:txBody>
          <a:bodyPr>
            <a:normAutofit/>
          </a:bodyPr>
          <a:lstStyle/>
          <a:p>
            <a:r>
              <a:rPr lang="en-US" sz="3600" dirty="0" smtClean="0"/>
              <a:t>HARVEST </a:t>
            </a:r>
            <a:r>
              <a:rPr lang="en-US" sz="3600" dirty="0"/>
              <a:t>FESTIVAL</a:t>
            </a:r>
            <a:r>
              <a:rPr lang="en-US" sz="3600" dirty="0"/>
              <a:t> </a:t>
            </a:r>
            <a:r>
              <a:rPr lang="en-US" sz="3600" dirty="0" smtClean="0"/>
              <a:t> $__________</a:t>
            </a:r>
          </a:p>
          <a:p>
            <a:r>
              <a:rPr lang="en-US" sz="3600" dirty="0" smtClean="0"/>
              <a:t>COUNTY </a:t>
            </a:r>
            <a:r>
              <a:rPr lang="en-US" sz="3600" dirty="0"/>
              <a:t>FAIR</a:t>
            </a:r>
            <a:r>
              <a:rPr lang="en-US" sz="3600" dirty="0"/>
              <a:t> </a:t>
            </a:r>
            <a:r>
              <a:rPr lang="en-US" sz="3600" dirty="0" smtClean="0"/>
              <a:t>         $__________</a:t>
            </a:r>
          </a:p>
          <a:p>
            <a:r>
              <a:rPr lang="en-US" sz="3600" dirty="0" smtClean="0"/>
              <a:t>AUCTION                $__________</a:t>
            </a:r>
            <a:endParaRPr lang="en-US" sz="3600" dirty="0"/>
          </a:p>
        </p:txBody>
      </p:sp>
      <p:pic>
        <p:nvPicPr>
          <p:cNvPr id="7"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2157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tx1"/>
                </a:solidFill>
              </a:rPr>
              <a:t>The Rotary Foundation</a:t>
            </a:r>
            <a:endParaRPr lang="en-US" sz="6000" b="1" dirty="0">
              <a:solidFill>
                <a:schemeClr val="tx1"/>
              </a:solidFill>
            </a:endParaRPr>
          </a:p>
        </p:txBody>
      </p:sp>
      <p:sp>
        <p:nvSpPr>
          <p:cNvPr id="5" name="Content Placeholder 4"/>
          <p:cNvSpPr>
            <a:spLocks noGrp="1"/>
          </p:cNvSpPr>
          <p:nvPr>
            <p:ph idx="1"/>
          </p:nvPr>
        </p:nvSpPr>
        <p:spPr/>
        <p:txBody>
          <a:bodyPr>
            <a:normAutofit/>
          </a:bodyPr>
          <a:lstStyle/>
          <a:p>
            <a:r>
              <a:rPr lang="en-US" sz="3600" dirty="0" smtClean="0"/>
              <a:t>EVERY </a:t>
            </a:r>
            <a:r>
              <a:rPr lang="en-US" sz="3600" dirty="0"/>
              <a:t>ROTARIAN EVERY YEAR</a:t>
            </a:r>
            <a:r>
              <a:rPr lang="en-US" sz="3600" dirty="0"/>
              <a:t> </a:t>
            </a:r>
            <a:r>
              <a:rPr lang="en-US" sz="3600" dirty="0" smtClean="0"/>
              <a:t>SUPPORT TRF IN SOME WAY</a:t>
            </a:r>
          </a:p>
          <a:p>
            <a:r>
              <a:rPr lang="en-US" sz="3600" dirty="0" smtClean="0"/>
              <a:t>PROVIDE MEMBERS THE ROTARY </a:t>
            </a:r>
            <a:r>
              <a:rPr lang="en-US" sz="3600" dirty="0" smtClean="0"/>
              <a:t>FOUNDATION </a:t>
            </a:r>
            <a:r>
              <a:rPr lang="en-US" sz="3600" dirty="0"/>
              <a:t>EDUCATION</a:t>
            </a:r>
            <a:r>
              <a:rPr lang="en-US" sz="3600" dirty="0"/>
              <a:t> </a:t>
            </a:r>
            <a:endParaRPr lang="en-US" sz="3600" dirty="0" smtClean="0"/>
          </a:p>
          <a:p>
            <a:r>
              <a:rPr lang="en-US" sz="3600" dirty="0" smtClean="0"/>
              <a:t>BECOME A 100</a:t>
            </a:r>
            <a:r>
              <a:rPr lang="en-US" sz="3600" dirty="0"/>
              <a:t>% PAUL HARRIS FELLOW </a:t>
            </a:r>
            <a:endParaRPr lang="en-US" sz="3600" dirty="0"/>
          </a:p>
        </p:txBody>
      </p:sp>
      <p:pic>
        <p:nvPicPr>
          <p:cNvPr id="6"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127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tx1"/>
                </a:solidFill>
              </a:rPr>
              <a:t>Public Image</a:t>
            </a:r>
            <a:endParaRPr lang="en-US" sz="6000" b="1" dirty="0">
              <a:solidFill>
                <a:schemeClr val="tx1"/>
              </a:solidFill>
            </a:endParaRPr>
          </a:p>
        </p:txBody>
      </p:sp>
      <p:sp>
        <p:nvSpPr>
          <p:cNvPr id="5" name="Content Placeholder 4"/>
          <p:cNvSpPr>
            <a:spLocks noGrp="1"/>
          </p:cNvSpPr>
          <p:nvPr>
            <p:ph idx="1"/>
          </p:nvPr>
        </p:nvSpPr>
        <p:spPr/>
        <p:txBody>
          <a:bodyPr>
            <a:normAutofit fontScale="92500" lnSpcReduction="10000"/>
          </a:bodyPr>
          <a:lstStyle/>
          <a:p>
            <a:r>
              <a:rPr lang="en-US" sz="3600" dirty="0" smtClean="0"/>
              <a:t>INCREASED VISIBILTY IN </a:t>
            </a:r>
            <a:r>
              <a:rPr lang="en-US" sz="3600" dirty="0"/>
              <a:t>NEWSPAPER, WEEKLY SPEAKER, PROMOTE FUTURE EVENTS</a:t>
            </a:r>
            <a:r>
              <a:rPr lang="en-US" sz="3600" dirty="0"/>
              <a:t> </a:t>
            </a:r>
            <a:endParaRPr lang="en-US" sz="3600" dirty="0" smtClean="0"/>
          </a:p>
          <a:p>
            <a:r>
              <a:rPr lang="en-US" sz="3600" dirty="0" smtClean="0"/>
              <a:t>ROTARY AT WORK T-SHIRTS</a:t>
            </a:r>
          </a:p>
          <a:p>
            <a:r>
              <a:rPr lang="en-US" sz="3600" dirty="0" smtClean="0"/>
              <a:t>PURPOSEFUL </a:t>
            </a:r>
            <a:r>
              <a:rPr lang="en-US" sz="3600" dirty="0"/>
              <a:t>WORD OF </a:t>
            </a:r>
            <a:r>
              <a:rPr lang="en-US" sz="3600" dirty="0" smtClean="0"/>
              <a:t>MOUTH PROMOTIONS</a:t>
            </a:r>
          </a:p>
          <a:p>
            <a:r>
              <a:rPr lang="en-US" sz="3600" dirty="0" smtClean="0"/>
              <a:t>WEEKLY </a:t>
            </a:r>
            <a:r>
              <a:rPr lang="en-US" sz="3600" dirty="0"/>
              <a:t>RADIO PROGRAM</a:t>
            </a:r>
            <a:r>
              <a:rPr lang="en-US" sz="3600" dirty="0"/>
              <a:t> </a:t>
            </a:r>
            <a:endParaRPr lang="en-US" sz="3600" dirty="0"/>
          </a:p>
        </p:txBody>
      </p:sp>
      <p:pic>
        <p:nvPicPr>
          <p:cNvPr id="6"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905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9E7031F4-0766-D144-B9DC-D15DF28DE3F8}" type="slidenum">
              <a:rPr lang="en-US" altLang="en-US">
                <a:latin typeface="Arial" charset="0"/>
              </a:rPr>
              <a:pPr eaLnBrk="1" hangingPunct="1"/>
              <a:t>2</a:t>
            </a:fld>
            <a:endParaRPr lang="en-US" altLang="en-US">
              <a:latin typeface="Arial" charset="0"/>
            </a:endParaRPr>
          </a:p>
        </p:txBody>
      </p:sp>
      <p:sp>
        <p:nvSpPr>
          <p:cNvPr id="125954" name="Rectangle 2"/>
          <p:cNvSpPr>
            <a:spLocks noGrp="1" noChangeArrowheads="1"/>
          </p:cNvSpPr>
          <p:nvPr>
            <p:ph type="title" idx="4294967295"/>
          </p:nvPr>
        </p:nvSpPr>
        <p:spPr>
          <a:xfrm>
            <a:off x="765622" y="617034"/>
            <a:ext cx="8534400" cy="1143000"/>
          </a:xfrm>
        </p:spPr>
        <p:txBody>
          <a:bodyPr anchor="t">
            <a:noAutofit/>
          </a:bodyPr>
          <a:lstStyle/>
          <a:p>
            <a:pPr eaLnBrk="1" hangingPunct="1">
              <a:defRPr/>
            </a:pPr>
            <a:r>
              <a:rPr lang="en-US" sz="6000" b="1" dirty="0">
                <a:solidFill>
                  <a:schemeClr val="tx1"/>
                </a:solidFill>
              </a:rPr>
              <a:t>What Is A Club Vision?</a:t>
            </a:r>
            <a:r>
              <a:rPr lang="en-US" sz="6000" dirty="0" smtClean="0"/>
              <a:t>	</a:t>
            </a:r>
          </a:p>
        </p:txBody>
      </p:sp>
      <p:sp>
        <p:nvSpPr>
          <p:cNvPr id="209923" name="Rectangle 3" descr="Rectangle: Click to edit Master text styles&#10;Second level&#10;Third level&#10;Fourth level&#10;Fifth level"/>
          <p:cNvSpPr>
            <a:spLocks noGrp="1" noChangeArrowheads="1"/>
          </p:cNvSpPr>
          <p:nvPr>
            <p:ph idx="4294967295"/>
          </p:nvPr>
        </p:nvSpPr>
        <p:spPr>
          <a:xfrm>
            <a:off x="702732" y="1926562"/>
            <a:ext cx="8229600" cy="4114800"/>
          </a:xfrm>
        </p:spPr>
        <p:txBody>
          <a:bodyPr>
            <a:normAutofit fontScale="92500"/>
          </a:bodyPr>
          <a:lstStyle/>
          <a:p>
            <a:pPr marL="411163">
              <a:buClr>
                <a:schemeClr val="tx1"/>
              </a:buClr>
              <a:buNone/>
              <a:defRPr/>
            </a:pPr>
            <a:r>
              <a:rPr lang="en-US" sz="4100" dirty="0"/>
              <a:t>It is a living management tool that:</a:t>
            </a:r>
          </a:p>
          <a:p>
            <a:pPr marL="995363" lvl="2">
              <a:buClr>
                <a:schemeClr val="tx1"/>
              </a:buClr>
              <a:buFont typeface="Arial" charset="0"/>
              <a:buChar char="•"/>
              <a:defRPr/>
            </a:pPr>
            <a:r>
              <a:rPr lang="en-US" sz="4000" dirty="0"/>
              <a:t>Defines a shared commitment</a:t>
            </a:r>
          </a:p>
          <a:p>
            <a:pPr marL="995363" lvl="2">
              <a:buClr>
                <a:schemeClr val="tx1"/>
              </a:buClr>
              <a:buFont typeface="Arial" charset="0"/>
              <a:buChar char="•"/>
              <a:defRPr/>
            </a:pPr>
            <a:r>
              <a:rPr lang="en-US" sz="4000" dirty="0"/>
              <a:t>Provides long-term direction</a:t>
            </a:r>
          </a:p>
          <a:p>
            <a:pPr marL="995363" lvl="2">
              <a:buClr>
                <a:schemeClr val="tx1"/>
              </a:buClr>
              <a:buFont typeface="Arial" charset="0"/>
              <a:buChar char="•"/>
              <a:defRPr/>
            </a:pPr>
            <a:r>
              <a:rPr lang="en-US" sz="4000" dirty="0"/>
              <a:t>Creates a framework to establish goals and objectives</a:t>
            </a:r>
          </a:p>
          <a:p>
            <a:pPr marL="995363" lvl="2">
              <a:buClr>
                <a:schemeClr val="tx1"/>
              </a:buClr>
              <a:buFont typeface="Arial" charset="0"/>
              <a:buChar char="•"/>
              <a:defRPr/>
            </a:pPr>
            <a:r>
              <a:rPr lang="en-US" sz="4000" dirty="0"/>
              <a:t>Optimizes use of resources</a:t>
            </a:r>
          </a:p>
        </p:txBody>
      </p:sp>
      <p:pic>
        <p:nvPicPr>
          <p:cNvPr id="6" name="Picture 6" descr="http://www.rotary6250.org/proxy/images/logo/RotaryMBS_PMS-C_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2198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tx1"/>
                </a:solidFill>
              </a:rPr>
              <a:t>Next Steps</a:t>
            </a:r>
            <a:endParaRPr lang="en-US" sz="6000" b="1" dirty="0">
              <a:solidFill>
                <a:schemeClr val="tx1"/>
              </a:solidFill>
            </a:endParaRPr>
          </a:p>
        </p:txBody>
      </p:sp>
      <p:sp>
        <p:nvSpPr>
          <p:cNvPr id="3" name="Content Placeholder 2"/>
          <p:cNvSpPr>
            <a:spLocks noGrp="1"/>
          </p:cNvSpPr>
          <p:nvPr>
            <p:ph idx="1"/>
          </p:nvPr>
        </p:nvSpPr>
        <p:spPr>
          <a:xfrm>
            <a:off x="588124" y="2082530"/>
            <a:ext cx="8946168" cy="3880773"/>
          </a:xfrm>
        </p:spPr>
        <p:txBody>
          <a:bodyPr>
            <a:noAutofit/>
          </a:bodyPr>
          <a:lstStyle/>
          <a:p>
            <a:r>
              <a:rPr lang="en-US" sz="2800" dirty="0" smtClean="0"/>
              <a:t>Form committees to take each category</a:t>
            </a:r>
          </a:p>
          <a:p>
            <a:r>
              <a:rPr lang="en-US" sz="2800" dirty="0" smtClean="0"/>
              <a:t>Committees meet</a:t>
            </a:r>
          </a:p>
          <a:p>
            <a:r>
              <a:rPr lang="en-US" sz="2800" dirty="0" smtClean="0"/>
              <a:t>Formulate an overall goal</a:t>
            </a:r>
          </a:p>
          <a:p>
            <a:r>
              <a:rPr lang="en-US" sz="2800" dirty="0" smtClean="0"/>
              <a:t>Plan what needs to be done to accomplish that goal</a:t>
            </a:r>
          </a:p>
          <a:p>
            <a:r>
              <a:rPr lang="en-US" sz="2800" dirty="0" smtClean="0"/>
              <a:t>Create a one year plan</a:t>
            </a:r>
          </a:p>
          <a:p>
            <a:r>
              <a:rPr lang="en-US" sz="2800" dirty="0" smtClean="0"/>
              <a:t>Develop the Action Steps that need to be done to accomplish that plan</a:t>
            </a:r>
            <a:endParaRPr lang="en-US" sz="2800" dirty="0"/>
          </a:p>
        </p:txBody>
      </p:sp>
      <p:pic>
        <p:nvPicPr>
          <p:cNvPr id="5"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6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8055" y="2538761"/>
            <a:ext cx="8596668" cy="1320800"/>
          </a:xfrm>
        </p:spPr>
        <p:txBody>
          <a:bodyPr>
            <a:normAutofit/>
          </a:bodyPr>
          <a:lstStyle/>
          <a:p>
            <a:pPr algn="ctr"/>
            <a:r>
              <a:rPr lang="en-US" sz="7200" b="1" dirty="0" smtClean="0">
                <a:solidFill>
                  <a:schemeClr val="tx1"/>
                </a:solidFill>
              </a:rPr>
              <a:t>Questions?</a:t>
            </a:r>
            <a:endParaRPr lang="en-US" sz="7200" b="1" dirty="0">
              <a:solidFill>
                <a:schemeClr val="tx1"/>
              </a:solidFill>
            </a:endParaRPr>
          </a:p>
        </p:txBody>
      </p:sp>
      <p:pic>
        <p:nvPicPr>
          <p:cNvPr id="5"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0175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9AC8886E-BFA8-2E4E-A261-D8E569C02E91}" type="slidenum">
              <a:rPr lang="en-US" altLang="en-US">
                <a:latin typeface="Arial" charset="0"/>
              </a:rPr>
              <a:pPr eaLnBrk="1" hangingPunct="1"/>
              <a:t>3</a:t>
            </a:fld>
            <a:endParaRPr lang="en-US" altLang="en-US">
              <a:latin typeface="Arial" charset="0"/>
            </a:endParaRPr>
          </a:p>
        </p:txBody>
      </p:sp>
      <p:sp>
        <p:nvSpPr>
          <p:cNvPr id="126978" name="Rectangle 2"/>
          <p:cNvSpPr>
            <a:spLocks noGrp="1" noChangeArrowheads="1"/>
          </p:cNvSpPr>
          <p:nvPr>
            <p:ph type="title"/>
          </p:nvPr>
        </p:nvSpPr>
        <p:spPr>
          <a:xfrm>
            <a:off x="677334" y="498087"/>
            <a:ext cx="8596668" cy="1320800"/>
          </a:xfrm>
        </p:spPr>
        <p:txBody>
          <a:bodyPr>
            <a:normAutofit/>
          </a:bodyPr>
          <a:lstStyle/>
          <a:p>
            <a:pPr eaLnBrk="1" hangingPunct="1">
              <a:defRPr/>
            </a:pPr>
            <a:r>
              <a:rPr lang="en-US" sz="6000" b="1" dirty="0">
                <a:solidFill>
                  <a:schemeClr val="tx1"/>
                </a:solidFill>
              </a:rPr>
              <a:t>Why Is A Plan Needed?</a:t>
            </a:r>
          </a:p>
        </p:txBody>
      </p:sp>
      <p:sp>
        <p:nvSpPr>
          <p:cNvPr id="126979" name="Rectangle 3"/>
          <p:cNvSpPr>
            <a:spLocks noGrp="1" noChangeArrowheads="1"/>
          </p:cNvSpPr>
          <p:nvPr>
            <p:ph type="body" idx="1"/>
          </p:nvPr>
        </p:nvSpPr>
        <p:spPr>
          <a:xfrm>
            <a:off x="1140367" y="1930400"/>
            <a:ext cx="7321550" cy="4422775"/>
          </a:xfrm>
        </p:spPr>
        <p:txBody>
          <a:bodyPr>
            <a:normAutofit lnSpcReduction="10000"/>
          </a:bodyPr>
          <a:lstStyle/>
          <a:p>
            <a:pPr eaLnBrk="1" hangingPunct="1">
              <a:buFont typeface="Wingdings" pitchFamily="2" charset="2"/>
              <a:buBlip>
                <a:blip r:embed="rId3"/>
              </a:buBlip>
              <a:defRPr/>
            </a:pPr>
            <a:r>
              <a:rPr lang="en-US" sz="4000" dirty="0"/>
              <a:t>Club Leadership changes yearly; reinvent the wheel</a:t>
            </a:r>
          </a:p>
          <a:p>
            <a:pPr eaLnBrk="1" hangingPunct="1">
              <a:buFont typeface="Wingdings" pitchFamily="2" charset="2"/>
              <a:buBlip>
                <a:blip r:embed="rId3"/>
              </a:buBlip>
              <a:defRPr/>
            </a:pPr>
            <a:r>
              <a:rPr lang="en-US" sz="4000" dirty="0"/>
              <a:t>Establishes a multi-year coordinated plan</a:t>
            </a:r>
          </a:p>
          <a:p>
            <a:pPr eaLnBrk="1" hangingPunct="1">
              <a:buFont typeface="Wingdings" pitchFamily="2" charset="2"/>
              <a:buBlip>
                <a:blip r:embed="rId3"/>
              </a:buBlip>
              <a:defRPr/>
            </a:pPr>
            <a:r>
              <a:rPr lang="en-US" sz="4000" dirty="0"/>
              <a:t>Provides for greater continuity, consistency, and consensus </a:t>
            </a:r>
          </a:p>
        </p:txBody>
      </p:sp>
      <p:pic>
        <p:nvPicPr>
          <p:cNvPr id="6" name="Picture 6" descr="http://www.rotary6250.org/proxy/images/logo/RotaryMBS_PMS-C_We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602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915" y="474664"/>
            <a:ext cx="8596668" cy="1320800"/>
          </a:xfrm>
        </p:spPr>
        <p:txBody>
          <a:bodyPr>
            <a:normAutofit/>
          </a:bodyPr>
          <a:lstStyle/>
          <a:p>
            <a:pPr>
              <a:defRPr/>
            </a:pPr>
            <a:r>
              <a:rPr lang="en-US" sz="6000" b="1" dirty="0" smtClean="0">
                <a:solidFill>
                  <a:schemeClr val="tx1"/>
                </a:solidFill>
              </a:rPr>
              <a:t>5 Questions in Planning</a:t>
            </a:r>
            <a:endParaRPr lang="en-US" sz="6000" b="1" dirty="0">
              <a:solidFill>
                <a:schemeClr val="tx1"/>
              </a:solidFill>
            </a:endParaRPr>
          </a:p>
        </p:txBody>
      </p:sp>
      <p:sp>
        <p:nvSpPr>
          <p:cNvPr id="3" name="Content Placeholder 2"/>
          <p:cNvSpPr>
            <a:spLocks noGrp="1"/>
          </p:cNvSpPr>
          <p:nvPr>
            <p:ph idx="1"/>
          </p:nvPr>
        </p:nvSpPr>
        <p:spPr>
          <a:xfrm>
            <a:off x="677333" y="2160589"/>
            <a:ext cx="9135739" cy="3880773"/>
          </a:xfrm>
        </p:spPr>
        <p:txBody>
          <a:bodyPr>
            <a:noAutofit/>
          </a:bodyPr>
          <a:lstStyle/>
          <a:p>
            <a:pPr>
              <a:buFont typeface="Wingdings" pitchFamily="2" charset="2"/>
              <a:buBlip>
                <a:blip r:embed="rId3"/>
              </a:buBlip>
              <a:defRPr/>
            </a:pPr>
            <a:r>
              <a:rPr lang="en-US" sz="3600" dirty="0" smtClean="0"/>
              <a:t>Who are We?</a:t>
            </a:r>
          </a:p>
          <a:p>
            <a:pPr>
              <a:buFont typeface="Wingdings" pitchFamily="2" charset="2"/>
              <a:buBlip>
                <a:blip r:embed="rId3"/>
              </a:buBlip>
              <a:defRPr/>
            </a:pPr>
            <a:r>
              <a:rPr lang="en-US" sz="3600" dirty="0" smtClean="0"/>
              <a:t>Where are we?</a:t>
            </a:r>
          </a:p>
          <a:p>
            <a:pPr>
              <a:buFont typeface="Wingdings" pitchFamily="2" charset="2"/>
              <a:buBlip>
                <a:blip r:embed="rId3"/>
              </a:buBlip>
              <a:defRPr/>
            </a:pPr>
            <a:r>
              <a:rPr lang="en-US" sz="3600" dirty="0" smtClean="0"/>
              <a:t>Where do we want to be?</a:t>
            </a:r>
          </a:p>
          <a:p>
            <a:pPr>
              <a:buFont typeface="Wingdings" pitchFamily="2" charset="2"/>
              <a:buBlip>
                <a:blip r:embed="rId3"/>
              </a:buBlip>
              <a:defRPr/>
            </a:pPr>
            <a:r>
              <a:rPr lang="en-US" sz="3600" dirty="0" smtClean="0"/>
              <a:t>How will we get there?</a:t>
            </a:r>
          </a:p>
          <a:p>
            <a:pPr>
              <a:buFont typeface="Wingdings" pitchFamily="2" charset="2"/>
              <a:buBlip>
                <a:blip r:embed="rId3"/>
              </a:buBlip>
              <a:defRPr/>
            </a:pPr>
            <a:r>
              <a:rPr lang="en-US" sz="3600" dirty="0" smtClean="0"/>
              <a:t>How will we know when we have arrived?</a:t>
            </a:r>
          </a:p>
        </p:txBody>
      </p:sp>
      <p:sp>
        <p:nvSpPr>
          <p:cNvPr id="4" name="Slide Number Placeholder 3"/>
          <p:cNvSpPr>
            <a:spLocks noGrp="1"/>
          </p:cNvSpPr>
          <p:nvPr>
            <p:ph type="sldNum" sz="quarter" idx="12"/>
          </p:nvPr>
        </p:nvSpPr>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E3829695-DB7D-BC49-8697-9BC999B6C481}" type="slidenum">
              <a:rPr lang="en-US" altLang="en-US">
                <a:latin typeface="Arial" charset="0"/>
              </a:rPr>
              <a:pPr eaLnBrk="1" hangingPunct="1"/>
              <a:t>4</a:t>
            </a:fld>
            <a:endParaRPr lang="en-US" altLang="en-US">
              <a:latin typeface="Arial" charset="0"/>
            </a:endParaRPr>
          </a:p>
        </p:txBody>
      </p:sp>
      <p:pic>
        <p:nvPicPr>
          <p:cNvPr id="5" name="Picture 6" descr="http://www.rotary6250.org/proxy/images/logo/RotaryMBS_PMS-C_We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028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752600" y="228600"/>
            <a:ext cx="2590800" cy="1143000"/>
          </a:xfrm>
        </p:spPr>
        <p:txBody>
          <a:bodyPr>
            <a:normAutofit fontScale="90000"/>
          </a:bodyPr>
          <a:lstStyle/>
          <a:p>
            <a:pPr eaLnBrk="1" hangingPunct="1">
              <a:defRPr/>
            </a:pPr>
            <a:r>
              <a:rPr lang="en-US" b="1" dirty="0">
                <a:solidFill>
                  <a:srgbClr val="1B0FBD"/>
                </a:solidFill>
              </a:rPr>
              <a:t>Planning </a:t>
            </a:r>
            <a:br>
              <a:rPr lang="en-US" b="1" dirty="0">
                <a:solidFill>
                  <a:srgbClr val="1B0FBD"/>
                </a:solidFill>
              </a:rPr>
            </a:br>
            <a:r>
              <a:rPr lang="en-US" b="1" dirty="0">
                <a:solidFill>
                  <a:srgbClr val="1B0FBD"/>
                </a:solidFill>
              </a:rPr>
              <a:t>Steps…</a:t>
            </a:r>
          </a:p>
        </p:txBody>
      </p:sp>
      <p:pic>
        <p:nvPicPr>
          <p:cNvPr id="147462" name="Picture 6" descr="MCBD19743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1" y="838201"/>
            <a:ext cx="1935163"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466" name="Picture 10" descr="MCj0288976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95850" y="3886200"/>
            <a:ext cx="2647950" cy="174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469" name="Picture 13" descr="MCBD06517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00" y="1706564"/>
            <a:ext cx="18034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7470" name="Text Box 14"/>
          <p:cNvSpPr txBox="1">
            <a:spLocks noChangeArrowheads="1"/>
          </p:cNvSpPr>
          <p:nvPr/>
        </p:nvSpPr>
        <p:spPr bwMode="auto">
          <a:xfrm>
            <a:off x="7570788" y="3062288"/>
            <a:ext cx="1184876" cy="523220"/>
          </a:xfrm>
          <a:prstGeom prst="rect">
            <a:avLst/>
          </a:prstGeom>
          <a:noFill/>
          <a:ln>
            <a:noFill/>
          </a:ln>
          <a:effectLst/>
          <a:extLst/>
        </p:spPr>
        <p:txBody>
          <a:bodyPr wrap="none">
            <a:spAutoFit/>
          </a:bodyPr>
          <a:lstStyle/>
          <a:p>
            <a:pPr>
              <a:defRPr/>
            </a:pPr>
            <a:r>
              <a:rPr lang="en-US" sz="2800" b="1" dirty="0">
                <a:effectLst>
                  <a:outerShdw blurRad="38100" dist="38100" dir="2700000" algn="tl">
                    <a:srgbClr val="000000"/>
                  </a:outerShdw>
                </a:effectLst>
              </a:rPr>
              <a:t>Vision</a:t>
            </a:r>
          </a:p>
        </p:txBody>
      </p:sp>
      <p:sp>
        <p:nvSpPr>
          <p:cNvPr id="147472" name="Text Box 16"/>
          <p:cNvSpPr txBox="1">
            <a:spLocks noChangeArrowheads="1"/>
          </p:cNvSpPr>
          <p:nvPr/>
        </p:nvSpPr>
        <p:spPr bwMode="auto">
          <a:xfrm>
            <a:off x="4667251" y="5943600"/>
            <a:ext cx="2919389" cy="523220"/>
          </a:xfrm>
          <a:prstGeom prst="rect">
            <a:avLst/>
          </a:prstGeom>
          <a:noFill/>
          <a:ln>
            <a:noFill/>
          </a:ln>
          <a:effectLst/>
          <a:extLst/>
        </p:spPr>
        <p:txBody>
          <a:bodyPr wrap="none">
            <a:spAutoFit/>
          </a:bodyPr>
          <a:lstStyle/>
          <a:p>
            <a:pPr>
              <a:defRPr/>
            </a:pPr>
            <a:r>
              <a:rPr lang="en-US" sz="2800" b="1" dirty="0">
                <a:effectLst>
                  <a:outerShdw blurRad="38100" dist="38100" dir="2700000" algn="tl">
                    <a:srgbClr val="000000"/>
                  </a:outerShdw>
                </a:effectLst>
              </a:rPr>
              <a:t>Long Range Plan</a:t>
            </a:r>
          </a:p>
        </p:txBody>
      </p:sp>
      <p:sp>
        <p:nvSpPr>
          <p:cNvPr id="147473" name="Text Box 17"/>
          <p:cNvSpPr txBox="1">
            <a:spLocks noChangeArrowheads="1"/>
          </p:cNvSpPr>
          <p:nvPr/>
        </p:nvSpPr>
        <p:spPr bwMode="auto">
          <a:xfrm>
            <a:off x="2072417" y="2909888"/>
            <a:ext cx="3427540" cy="523220"/>
          </a:xfrm>
          <a:prstGeom prst="rect">
            <a:avLst/>
          </a:prstGeom>
          <a:noFill/>
          <a:ln>
            <a:noFill/>
          </a:ln>
          <a:effectLst/>
          <a:extLst/>
        </p:spPr>
        <p:txBody>
          <a:bodyPr wrap="none">
            <a:spAutoFit/>
          </a:bodyPr>
          <a:lstStyle/>
          <a:p>
            <a:pPr algn="ctr">
              <a:defRPr/>
            </a:pPr>
            <a:r>
              <a:rPr lang="en-US" sz="2800" b="1" dirty="0">
                <a:effectLst>
                  <a:outerShdw blurRad="38100" dist="38100" dir="2700000" algn="tl">
                    <a:srgbClr val="000000"/>
                  </a:outerShdw>
                </a:effectLst>
              </a:rPr>
              <a:t>Actions &amp; Programs</a:t>
            </a:r>
          </a:p>
        </p:txBody>
      </p:sp>
      <p:sp>
        <p:nvSpPr>
          <p:cNvPr id="21513" name="AutoShape 50"/>
          <p:cNvSpPr>
            <a:spLocks noChangeArrowheads="1"/>
          </p:cNvSpPr>
          <p:nvPr/>
        </p:nvSpPr>
        <p:spPr bwMode="auto">
          <a:xfrm rot="6332048">
            <a:off x="7235229" y="3254367"/>
            <a:ext cx="2706687" cy="1697038"/>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9525">
            <a:solidFill>
              <a:schemeClr val="tx1"/>
            </a:solidFill>
            <a:miter lim="800000"/>
            <a:headEnd/>
            <a:tailEnd/>
          </a:ln>
        </p:spPr>
        <p:txBody>
          <a:bodyPr wrap="none" anchor="ctr"/>
          <a:lstStyle/>
          <a:p>
            <a:endParaRPr lang="en-US"/>
          </a:p>
        </p:txBody>
      </p:sp>
      <p:sp>
        <p:nvSpPr>
          <p:cNvPr id="21514" name="AutoShape 51"/>
          <p:cNvSpPr>
            <a:spLocks noChangeArrowheads="1"/>
          </p:cNvSpPr>
          <p:nvPr/>
        </p:nvSpPr>
        <p:spPr bwMode="auto">
          <a:xfrm rot="-7979402">
            <a:off x="2952777" y="3808094"/>
            <a:ext cx="2546350" cy="16002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9525">
            <a:solidFill>
              <a:schemeClr val="tx1"/>
            </a:solidFill>
            <a:miter lim="800000"/>
            <a:headEnd/>
            <a:tailEnd/>
          </a:ln>
        </p:spPr>
        <p:txBody>
          <a:bodyPr wrap="none" anchor="ctr"/>
          <a:lstStyle/>
          <a:p>
            <a:endParaRPr lang="en-US"/>
          </a:p>
        </p:txBody>
      </p:sp>
      <p:sp>
        <p:nvSpPr>
          <p:cNvPr id="21515" name="AutoShape 52"/>
          <p:cNvSpPr>
            <a:spLocks noChangeArrowheads="1"/>
          </p:cNvSpPr>
          <p:nvPr/>
        </p:nvSpPr>
        <p:spPr bwMode="auto">
          <a:xfrm rot="-1672400">
            <a:off x="4479925" y="547715"/>
            <a:ext cx="2546350" cy="16002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9525">
            <a:solidFill>
              <a:schemeClr val="tx1"/>
            </a:solidFill>
            <a:miter lim="800000"/>
            <a:headEnd/>
            <a:tailEnd/>
          </a:ln>
        </p:spPr>
        <p:txBody>
          <a:bodyPr wrap="none" anchor="ctr"/>
          <a:lstStyle/>
          <a:p>
            <a:endParaRPr lang="en-US"/>
          </a:p>
        </p:txBody>
      </p:sp>
      <p:pic>
        <p:nvPicPr>
          <p:cNvPr id="12" name="Picture 6" descr="http://www.rotary6250.org/proxy/images/logo/RotaryMBS_PMS-C_Web.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9139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7462"/>
                                        </p:tgtEl>
                                        <p:attrNameLst>
                                          <p:attrName>style.visibility</p:attrName>
                                        </p:attrNameLst>
                                      </p:cBhvr>
                                      <p:to>
                                        <p:strVal val="visible"/>
                                      </p:to>
                                    </p:set>
                                    <p:animEffect transition="in" filter="blinds(horizontal)">
                                      <p:cBhvr>
                                        <p:cTn id="7" dur="2000"/>
                                        <p:tgtEl>
                                          <p:spTgt spid="14746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7470"/>
                                        </p:tgtEl>
                                        <p:attrNameLst>
                                          <p:attrName>style.visibility</p:attrName>
                                        </p:attrNameLst>
                                      </p:cBhvr>
                                      <p:to>
                                        <p:strVal val="visible"/>
                                      </p:to>
                                    </p:set>
                                    <p:animEffect transition="in" filter="blinds(horizontal)">
                                      <p:cBhvr>
                                        <p:cTn id="10" dur="3000"/>
                                        <p:tgtEl>
                                          <p:spTgt spid="14747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47466"/>
                                        </p:tgtEl>
                                        <p:attrNameLst>
                                          <p:attrName>style.visibility</p:attrName>
                                        </p:attrNameLst>
                                      </p:cBhvr>
                                      <p:to>
                                        <p:strVal val="visible"/>
                                      </p:to>
                                    </p:set>
                                    <p:anim calcmode="lin" valueType="num">
                                      <p:cBhvr additive="base">
                                        <p:cTn id="15" dur="2000" fill="hold"/>
                                        <p:tgtEl>
                                          <p:spTgt spid="147466"/>
                                        </p:tgtEl>
                                        <p:attrNameLst>
                                          <p:attrName>ppt_x</p:attrName>
                                        </p:attrNameLst>
                                      </p:cBhvr>
                                      <p:tavLst>
                                        <p:tav tm="0">
                                          <p:val>
                                            <p:strVal val="#ppt_x"/>
                                          </p:val>
                                        </p:tav>
                                        <p:tav tm="100000">
                                          <p:val>
                                            <p:strVal val="#ppt_x"/>
                                          </p:val>
                                        </p:tav>
                                      </p:tavLst>
                                    </p:anim>
                                    <p:anim calcmode="lin" valueType="num">
                                      <p:cBhvr additive="base">
                                        <p:cTn id="16" dur="2000" fill="hold"/>
                                        <p:tgtEl>
                                          <p:spTgt spid="14746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7472"/>
                                        </p:tgtEl>
                                        <p:attrNameLst>
                                          <p:attrName>style.visibility</p:attrName>
                                        </p:attrNameLst>
                                      </p:cBhvr>
                                      <p:to>
                                        <p:strVal val="visible"/>
                                      </p:to>
                                    </p:set>
                                    <p:anim calcmode="lin" valueType="num">
                                      <p:cBhvr additive="base">
                                        <p:cTn id="19" dur="2000" fill="hold"/>
                                        <p:tgtEl>
                                          <p:spTgt spid="147472"/>
                                        </p:tgtEl>
                                        <p:attrNameLst>
                                          <p:attrName>ppt_x</p:attrName>
                                        </p:attrNameLst>
                                      </p:cBhvr>
                                      <p:tavLst>
                                        <p:tav tm="0">
                                          <p:val>
                                            <p:strVal val="#ppt_x"/>
                                          </p:val>
                                        </p:tav>
                                        <p:tav tm="100000">
                                          <p:val>
                                            <p:strVal val="#ppt_x"/>
                                          </p:val>
                                        </p:tav>
                                      </p:tavLst>
                                    </p:anim>
                                    <p:anim calcmode="lin" valueType="num">
                                      <p:cBhvr additive="base">
                                        <p:cTn id="20" dur="2000" fill="hold"/>
                                        <p:tgtEl>
                                          <p:spTgt spid="14747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147469"/>
                                        </p:tgtEl>
                                        <p:attrNameLst>
                                          <p:attrName>style.visibility</p:attrName>
                                        </p:attrNameLst>
                                      </p:cBhvr>
                                      <p:to>
                                        <p:strVal val="visible"/>
                                      </p:to>
                                    </p:set>
                                    <p:animEffect transition="in" filter="blinds(horizontal)">
                                      <p:cBhvr>
                                        <p:cTn id="25" dur="2000"/>
                                        <p:tgtEl>
                                          <p:spTgt spid="14746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47473"/>
                                        </p:tgtEl>
                                        <p:attrNameLst>
                                          <p:attrName>style.visibility</p:attrName>
                                        </p:attrNameLst>
                                      </p:cBhvr>
                                      <p:to>
                                        <p:strVal val="visible"/>
                                      </p:to>
                                    </p:set>
                                    <p:animEffect transition="in" filter="blinds(horizontal)">
                                      <p:cBhvr>
                                        <p:cTn id="28" dur="2000"/>
                                        <p:tgtEl>
                                          <p:spTgt spid="147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70" grpId="0"/>
      <p:bldP spid="147472" grpId="0"/>
      <p:bldP spid="1474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eaLnBrk="0" hangingPunct="0">
              <a:defRPr sz="1200">
                <a:solidFill>
                  <a:schemeClr val="tx1"/>
                </a:solidFill>
                <a:latin typeface="Tahoma" charset="0"/>
              </a:defRPr>
            </a:lvl1pPr>
            <a:lvl2pPr marL="742950" indent="-285750" eaLnBrk="0" hangingPunct="0">
              <a:defRPr sz="1200">
                <a:solidFill>
                  <a:schemeClr val="tx1"/>
                </a:solidFill>
                <a:latin typeface="Tahoma" charset="0"/>
              </a:defRPr>
            </a:lvl2pPr>
            <a:lvl3pPr marL="1143000" indent="-228600" eaLnBrk="0" hangingPunct="0">
              <a:defRPr sz="1200">
                <a:solidFill>
                  <a:schemeClr val="tx1"/>
                </a:solidFill>
                <a:latin typeface="Tahoma" charset="0"/>
              </a:defRPr>
            </a:lvl3pPr>
            <a:lvl4pPr marL="1600200" indent="-228600" eaLnBrk="0" hangingPunct="0">
              <a:defRPr sz="1200">
                <a:solidFill>
                  <a:schemeClr val="tx1"/>
                </a:solidFill>
                <a:latin typeface="Tahoma" charset="0"/>
              </a:defRPr>
            </a:lvl4pPr>
            <a:lvl5pPr marL="2057400" indent="-228600" eaLnBrk="0" hangingPunct="0">
              <a:defRPr sz="1200">
                <a:solidFill>
                  <a:schemeClr val="tx1"/>
                </a:solidFill>
                <a:latin typeface="Tahoma" charset="0"/>
              </a:defRPr>
            </a:lvl5pPr>
            <a:lvl6pPr marL="2514600" indent="-228600" eaLnBrk="0" fontAlgn="base" hangingPunct="0">
              <a:spcBef>
                <a:spcPct val="0"/>
              </a:spcBef>
              <a:spcAft>
                <a:spcPct val="0"/>
              </a:spcAft>
              <a:defRPr sz="1200">
                <a:solidFill>
                  <a:schemeClr val="tx1"/>
                </a:solidFill>
                <a:latin typeface="Tahoma" charset="0"/>
              </a:defRPr>
            </a:lvl6pPr>
            <a:lvl7pPr marL="2971800" indent="-228600" eaLnBrk="0" fontAlgn="base" hangingPunct="0">
              <a:spcBef>
                <a:spcPct val="0"/>
              </a:spcBef>
              <a:spcAft>
                <a:spcPct val="0"/>
              </a:spcAft>
              <a:defRPr sz="1200">
                <a:solidFill>
                  <a:schemeClr val="tx1"/>
                </a:solidFill>
                <a:latin typeface="Tahoma" charset="0"/>
              </a:defRPr>
            </a:lvl7pPr>
            <a:lvl8pPr marL="3429000" indent="-228600" eaLnBrk="0" fontAlgn="base" hangingPunct="0">
              <a:spcBef>
                <a:spcPct val="0"/>
              </a:spcBef>
              <a:spcAft>
                <a:spcPct val="0"/>
              </a:spcAft>
              <a:defRPr sz="1200">
                <a:solidFill>
                  <a:schemeClr val="tx1"/>
                </a:solidFill>
                <a:latin typeface="Tahoma" charset="0"/>
              </a:defRPr>
            </a:lvl8pPr>
            <a:lvl9pPr marL="3886200" indent="-228600" eaLnBrk="0" fontAlgn="base" hangingPunct="0">
              <a:spcBef>
                <a:spcPct val="0"/>
              </a:spcBef>
              <a:spcAft>
                <a:spcPct val="0"/>
              </a:spcAft>
              <a:defRPr sz="1200">
                <a:solidFill>
                  <a:schemeClr val="tx1"/>
                </a:solidFill>
                <a:latin typeface="Tahoma" charset="0"/>
              </a:defRPr>
            </a:lvl9pPr>
          </a:lstStyle>
          <a:p>
            <a:pPr eaLnBrk="1" hangingPunct="1"/>
            <a:fld id="{7BA05015-75D5-8942-BD6D-16B377E47FA4}" type="slidenum">
              <a:rPr lang="en-US" altLang="en-US">
                <a:latin typeface="Arial" charset="0"/>
              </a:rPr>
              <a:pPr eaLnBrk="1" hangingPunct="1"/>
              <a:t>6</a:t>
            </a:fld>
            <a:endParaRPr lang="en-US" altLang="en-US">
              <a:latin typeface="Arial" charset="0"/>
            </a:endParaRPr>
          </a:p>
        </p:txBody>
      </p:sp>
      <p:sp>
        <p:nvSpPr>
          <p:cNvPr id="332802" name="Rectangle 2"/>
          <p:cNvSpPr>
            <a:spLocks noGrp="1" noChangeArrowheads="1"/>
          </p:cNvSpPr>
          <p:nvPr>
            <p:ph type="title"/>
          </p:nvPr>
        </p:nvSpPr>
        <p:spPr>
          <a:xfrm>
            <a:off x="989569" y="743415"/>
            <a:ext cx="8596668" cy="1320800"/>
          </a:xfrm>
        </p:spPr>
        <p:txBody>
          <a:bodyPr>
            <a:normAutofit/>
          </a:bodyPr>
          <a:lstStyle/>
          <a:p>
            <a:pPr algn="ctr" eaLnBrk="1" hangingPunct="1">
              <a:defRPr/>
            </a:pPr>
            <a:r>
              <a:rPr lang="en-US" sz="6000" b="1" dirty="0" smtClean="0">
                <a:solidFill>
                  <a:schemeClr val="tx1"/>
                </a:solidFill>
              </a:rPr>
              <a:t>RI Strategic Plan</a:t>
            </a:r>
          </a:p>
        </p:txBody>
      </p:sp>
      <p:sp>
        <p:nvSpPr>
          <p:cNvPr id="332803" name="Rectangle 3"/>
          <p:cNvSpPr>
            <a:spLocks noGrp="1" noChangeArrowheads="1"/>
          </p:cNvSpPr>
          <p:nvPr>
            <p:ph type="body" idx="1"/>
          </p:nvPr>
        </p:nvSpPr>
        <p:spPr>
          <a:xfrm>
            <a:off x="989569" y="2343151"/>
            <a:ext cx="8596668" cy="3880773"/>
          </a:xfrm>
        </p:spPr>
        <p:txBody>
          <a:bodyPr>
            <a:normAutofit/>
          </a:bodyPr>
          <a:lstStyle/>
          <a:p>
            <a:pPr eaLnBrk="1" hangingPunct="1">
              <a:buFont typeface="Wingdings" pitchFamily="2" charset="2"/>
              <a:buBlip>
                <a:blip r:embed="rId3"/>
              </a:buBlip>
              <a:defRPr/>
            </a:pPr>
            <a:r>
              <a:rPr lang="en-US" sz="3200" dirty="0" smtClean="0">
                <a:solidFill>
                  <a:schemeClr val="tx1"/>
                </a:solidFill>
              </a:rPr>
              <a:t>Support and Strengthen Clubs</a:t>
            </a:r>
          </a:p>
          <a:p>
            <a:pPr eaLnBrk="1" hangingPunct="1">
              <a:buFont typeface="Wingdings" pitchFamily="2" charset="2"/>
              <a:buNone/>
              <a:defRPr/>
            </a:pPr>
            <a:endParaRPr lang="en-US" sz="3200" dirty="0" smtClean="0">
              <a:solidFill>
                <a:schemeClr val="tx1"/>
              </a:solidFill>
            </a:endParaRPr>
          </a:p>
          <a:p>
            <a:pPr eaLnBrk="1" hangingPunct="1">
              <a:buFont typeface="Wingdings" pitchFamily="2" charset="2"/>
              <a:buBlip>
                <a:blip r:embed="rId3"/>
              </a:buBlip>
              <a:defRPr/>
            </a:pPr>
            <a:r>
              <a:rPr lang="en-US" sz="3200" dirty="0" smtClean="0">
                <a:solidFill>
                  <a:schemeClr val="tx1"/>
                </a:solidFill>
              </a:rPr>
              <a:t>Focus and Increase Humanitarian Service</a:t>
            </a:r>
          </a:p>
          <a:p>
            <a:pPr eaLnBrk="1" hangingPunct="1">
              <a:buFont typeface="Wingdings" pitchFamily="2" charset="2"/>
              <a:buNone/>
              <a:defRPr/>
            </a:pPr>
            <a:endParaRPr lang="en-US" sz="3200" dirty="0" smtClean="0">
              <a:solidFill>
                <a:schemeClr val="tx1"/>
              </a:solidFill>
            </a:endParaRPr>
          </a:p>
          <a:p>
            <a:pPr eaLnBrk="1" hangingPunct="1">
              <a:buFont typeface="Wingdings" pitchFamily="2" charset="2"/>
              <a:buBlip>
                <a:blip r:embed="rId3"/>
              </a:buBlip>
              <a:defRPr/>
            </a:pPr>
            <a:r>
              <a:rPr lang="en-US" sz="3200" dirty="0" smtClean="0">
                <a:solidFill>
                  <a:schemeClr val="tx1"/>
                </a:solidFill>
              </a:rPr>
              <a:t>Enhance Public Image and Awareness</a:t>
            </a:r>
          </a:p>
        </p:txBody>
      </p:sp>
      <p:pic>
        <p:nvPicPr>
          <p:cNvPr id="6" name="Picture 6" descr="http://www.rotary6250.org/proxy/images/logo/RotaryMBS_PMS-C_We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5896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090" y="1033346"/>
            <a:ext cx="8596668" cy="5623932"/>
          </a:xfrm>
        </p:spPr>
        <p:txBody>
          <a:bodyPr>
            <a:normAutofit/>
          </a:bodyPr>
          <a:lstStyle/>
          <a:p>
            <a:pPr algn="ctr"/>
            <a:r>
              <a:rPr lang="en-US" sz="5400" b="1" dirty="0" smtClean="0">
                <a:solidFill>
                  <a:schemeClr val="tx1"/>
                </a:solidFill>
              </a:rPr>
              <a:t>The results of our club Visioning are as follows so please join with us now as we share our vision for the future of our club.</a:t>
            </a:r>
            <a:endParaRPr lang="en-US" sz="5400" b="1" dirty="0">
              <a:solidFill>
                <a:schemeClr val="tx1"/>
              </a:solidFill>
            </a:endParaRPr>
          </a:p>
        </p:txBody>
      </p:sp>
      <p:pic>
        <p:nvPicPr>
          <p:cNvPr id="3"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2536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550989"/>
          </a:xfrm>
        </p:spPr>
        <p:txBody>
          <a:bodyPr>
            <a:noAutofit/>
          </a:bodyPr>
          <a:lstStyle/>
          <a:p>
            <a:pPr algn="ctr"/>
            <a:r>
              <a:rPr lang="en-US" sz="6000" b="1" dirty="0" smtClean="0">
                <a:solidFill>
                  <a:schemeClr val="tx1"/>
                </a:solidFill>
              </a:rPr>
              <a:t>Our Club Motto</a:t>
            </a:r>
            <a:br>
              <a:rPr lang="en-US" sz="6000" b="1" dirty="0" smtClean="0">
                <a:solidFill>
                  <a:schemeClr val="tx1"/>
                </a:solidFill>
              </a:rPr>
            </a:br>
            <a:endParaRPr lang="en-US" sz="6000" b="1" dirty="0">
              <a:solidFill>
                <a:schemeClr val="tx1"/>
              </a:solidFill>
            </a:endParaRPr>
          </a:p>
        </p:txBody>
      </p:sp>
      <p:sp>
        <p:nvSpPr>
          <p:cNvPr id="3" name="Content Placeholder 2"/>
          <p:cNvSpPr>
            <a:spLocks noGrp="1"/>
          </p:cNvSpPr>
          <p:nvPr>
            <p:ph idx="1"/>
          </p:nvPr>
        </p:nvSpPr>
        <p:spPr/>
        <p:txBody>
          <a:bodyPr/>
          <a:lstStyle/>
          <a:p>
            <a:endParaRPr lang="en-US" dirty="0"/>
          </a:p>
        </p:txBody>
      </p:sp>
      <p:pic>
        <p:nvPicPr>
          <p:cNvPr id="4"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051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tx1"/>
                </a:solidFill>
              </a:rPr>
              <a:t>Our Club Stands For</a:t>
            </a:r>
            <a:endParaRPr lang="en-US" sz="6000" b="1" dirty="0">
              <a:solidFill>
                <a:schemeClr val="tx1"/>
              </a:solidFill>
            </a:endParaRPr>
          </a:p>
        </p:txBody>
      </p:sp>
      <p:sp>
        <p:nvSpPr>
          <p:cNvPr id="3" name="Content Placeholder 2"/>
          <p:cNvSpPr>
            <a:spLocks noGrp="1"/>
          </p:cNvSpPr>
          <p:nvPr>
            <p:ph idx="1"/>
          </p:nvPr>
        </p:nvSpPr>
        <p:spPr/>
        <p:txBody>
          <a:bodyPr>
            <a:normAutofit/>
          </a:bodyPr>
          <a:lstStyle/>
          <a:p>
            <a:r>
              <a:rPr lang="en-US" sz="3600" dirty="0" smtClean="0"/>
              <a:t>RESPECTED </a:t>
            </a:r>
            <a:r>
              <a:rPr lang="en-US" sz="3600" dirty="0"/>
              <a:t>IN COMMUNITY</a:t>
            </a:r>
            <a:r>
              <a:rPr lang="en-US" sz="3600" dirty="0"/>
              <a:t> </a:t>
            </a:r>
            <a:endParaRPr lang="en-US" sz="3600" dirty="0" smtClean="0"/>
          </a:p>
          <a:p>
            <a:r>
              <a:rPr lang="en-US" sz="3600" dirty="0" smtClean="0"/>
              <a:t>ENCOURAGE </a:t>
            </a:r>
            <a:r>
              <a:rPr lang="en-US" sz="3600" dirty="0"/>
              <a:t>EXCELLENCE</a:t>
            </a:r>
            <a:r>
              <a:rPr lang="en-US" sz="3600" dirty="0"/>
              <a:t> </a:t>
            </a:r>
            <a:endParaRPr lang="en-US" sz="3600" dirty="0" smtClean="0"/>
          </a:p>
          <a:p>
            <a:r>
              <a:rPr lang="en-US" sz="3600" dirty="0" smtClean="0"/>
              <a:t>DEDECATED IN HELPING YOUTH </a:t>
            </a:r>
          </a:p>
          <a:p>
            <a:r>
              <a:rPr lang="en-US" sz="3600" dirty="0" smtClean="0"/>
              <a:t>SUPPORTS </a:t>
            </a:r>
            <a:r>
              <a:rPr lang="en-US" sz="3600" dirty="0"/>
              <a:t>LOCAL CHARITIES</a:t>
            </a:r>
            <a:r>
              <a:rPr lang="en-US" sz="3600" dirty="0"/>
              <a:t> </a:t>
            </a:r>
            <a:endParaRPr lang="en-US" sz="3600" dirty="0" smtClean="0"/>
          </a:p>
          <a:p>
            <a:endParaRPr lang="en-US" sz="3600" dirty="0">
              <a:solidFill>
                <a:schemeClr val="tx1"/>
              </a:solidFill>
            </a:endParaRPr>
          </a:p>
        </p:txBody>
      </p:sp>
      <p:pic>
        <p:nvPicPr>
          <p:cNvPr id="4" name="Picture 6" descr="http://www.rotary6250.org/proxy/images/logo/RotaryMBS_PMS-C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475" y="5429250"/>
            <a:ext cx="38195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83869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100</TotalTime>
  <Words>771</Words>
  <Application>Microsoft Office PowerPoint</Application>
  <PresentationFormat>Custom</PresentationFormat>
  <Paragraphs>114</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Visioning Results for  The Rotary Club of Waynesboro</vt:lpstr>
      <vt:lpstr>What Is A Club Vision? </vt:lpstr>
      <vt:lpstr>Why Is A Plan Needed?</vt:lpstr>
      <vt:lpstr>5 Questions in Planning</vt:lpstr>
      <vt:lpstr>Planning  Steps…</vt:lpstr>
      <vt:lpstr>RI Strategic Plan</vt:lpstr>
      <vt:lpstr>The results of our club Visioning are as follows so please join with us now as we share our vision for the future of our club.</vt:lpstr>
      <vt:lpstr>Our Club Motto </vt:lpstr>
      <vt:lpstr>Our Club Stands For</vt:lpstr>
      <vt:lpstr>Club Size</vt:lpstr>
      <vt:lpstr>Club Attributes</vt:lpstr>
      <vt:lpstr>Club Service</vt:lpstr>
      <vt:lpstr>Vocational Service</vt:lpstr>
      <vt:lpstr>Community Service</vt:lpstr>
      <vt:lpstr>Youth Service</vt:lpstr>
      <vt:lpstr>International Service</vt:lpstr>
      <vt:lpstr>Fundraising</vt:lpstr>
      <vt:lpstr>The Rotary Foundation</vt:lpstr>
      <vt:lpstr>Public Image</vt:lpstr>
      <vt:lpstr>Next Steps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Visioning Results for  The Rotary Club of _____</dc:title>
  <dc:creator>Rita Esterly7</dc:creator>
  <cp:lastModifiedBy>Glen</cp:lastModifiedBy>
  <cp:revision>15</cp:revision>
  <dcterms:created xsi:type="dcterms:W3CDTF">2017-04-05T17:11:45Z</dcterms:created>
  <dcterms:modified xsi:type="dcterms:W3CDTF">2019-06-02T00:05:11Z</dcterms:modified>
</cp:coreProperties>
</file>