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media/image5.jpeg" ContentType="image/jpeg"/>
  <Override PartName="/ppt/notesSlides/notesSlide4.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5.xml" ContentType="application/vnd.openxmlformats-officedocument.presentationml.notesSlide+xml"/>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notesSlides/notesSlide6.xml" ContentType="application/vnd.openxmlformats-officedocument.presentationml.notesSlide+xml"/>
  <Override PartName="/ppt/media/image23.jpeg" ContentType="image/jpeg"/>
  <Override PartName="/ppt/media/image24.jpeg" ContentType="image/jpeg"/>
  <Override PartName="/ppt/media/image25.jpeg" ContentType="image/jpeg"/>
  <Override PartName="/ppt/media/image2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DEEFFF"/>
          </a:solidFill>
        </a:fill>
      </a:tcStyle>
    </a:wholeTbl>
    <a:band2H>
      <a:tcTxStyle b="def" i="def"/>
      <a:tcStyle>
        <a:tcBdr/>
        <a:fill>
          <a:solidFill>
            <a:srgbClr val="EFF7FF"/>
          </a:solidFill>
        </a:fill>
      </a:tcStyle>
    </a:band2H>
    <a:firstCol>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Col>
    <a:la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lastRow>
    <a:fir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D7EBFF"/>
          </a:solidFill>
        </a:fill>
      </a:tcStyle>
    </a:wholeTbl>
    <a:band2H>
      <a:tcTxStyle b="def" i="def"/>
      <a:tcStyle>
        <a:tcBdr/>
        <a:fill>
          <a:solidFill>
            <a:srgbClr val="ECF5FF"/>
          </a:solidFill>
        </a:fill>
      </a:tcStyle>
    </a:band2H>
    <a:firstCol>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Col>
    <a:la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lastRow>
    <a:fir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CDD7D8"/>
          </a:solidFill>
        </a:fill>
      </a:tcStyle>
    </a:wholeTbl>
    <a:band2H>
      <a:tcTxStyle b="def" i="def"/>
      <a:tcStyle>
        <a:tcBdr/>
        <a:fill>
          <a:solidFill>
            <a:srgbClr val="E8ECED"/>
          </a:solidFill>
        </a:fill>
      </a:tcStyle>
    </a:band2H>
    <a:firstCol>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Col>
    <a:la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lastRow>
    <a:fir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chemeClr val="accent2"/>
          </a:solidFill>
        </a:fill>
      </a:tcStyle>
    </a:band2H>
    <a:firstCol>
      <a:tcTxStyle b="on" i="off">
        <a:fontRef idx="min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2"/>
          </a:solidFill>
        </a:fill>
      </a:tcStyle>
    </a:lastRow>
    <a:firstRow>
      <a:tcTxStyle b="on" i="off">
        <a:fontRef idx="minor">
          <a:schemeClr val="accent2"/>
        </a:fontRef>
        <a:schemeClr val="accent2"/>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FFFFF"/>
          </a:solidFill>
        </a:fill>
      </a:tcStyle>
    </a:firstCol>
    <a:la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FFFFF"/>
          </a:solidFill>
        </a:fill>
      </a:tcStyle>
    </a:lastRow>
    <a:fir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FFFFF"/>
          </a:solidFill>
        </a:fill>
      </a:tcStyle>
    </a:firstRow>
  </a:tblStyle>
  <a:tblStyle styleId="{2708684C-4D16-4618-839F-0558EEFCDFE6}" styleName="">
    <a:tblBg/>
    <a:wholeTbl>
      <a:tcTxStyle b="off"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wholeTbl>
    <a:band2H>
      <a:tcTxStyle b="def" i="def"/>
      <a:tcStyle>
        <a:tcBdr/>
        <a:fill>
          <a:solidFill>
            <a:srgbClr val="FFFFFF"/>
          </a:solidFill>
        </a:fill>
      </a:tcStyle>
    </a:band2H>
    <a:firstCol>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firstCol>
    <a:la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508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lastRow>
    <a:firstRow>
      <a:tcTxStyle b="on"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254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4" name="Shape 114"/>
          <p:cNvSpPr/>
          <p:nvPr>
            <p:ph type="sldImg"/>
          </p:nvPr>
        </p:nvSpPr>
        <p:spPr>
          <a:xfrm>
            <a:off x="1143000" y="685800"/>
            <a:ext cx="4572000" cy="3429000"/>
          </a:xfrm>
          <a:prstGeom prst="rect">
            <a:avLst/>
          </a:prstGeom>
        </p:spPr>
        <p:txBody>
          <a:bodyPr/>
          <a:lstStyle/>
          <a:p>
            <a:pPr/>
          </a:p>
        </p:txBody>
      </p:sp>
      <p:sp>
        <p:nvSpPr>
          <p:cNvPr id="115" name="Shape 1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lvl1pPr defTabSz="942288"/>
          </a:lstStyle>
          <a:p>
            <a:pPr/>
            <a:r>
              <a:t>In 1932, The Four-Way Test was developed by Herbert Taylor, a Rotary Club of Chicago member and 1954-55 RI president, to guide his attempt to save a faltering aluminum company. Rotary later adopted it, and it underscores Rotary’s value of integrity.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The Rotary Foundation is made possible by our contributions. (Paul Harris Fellows)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The Rotary Foundation is made possible by our contributions. (Paul Harris Fellows)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The Rotary Foundation is made possible by our contributions. (Paul Harris Fellows)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Annual Banquet:  Recognize a club member as the Rotarian of the Year / Honor someone from the Community with the Humanitarian Award for Service Above Self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Make-ups; Additional Information about our Local Foundation:  MRF for Families &amp; Children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24" name="Rectangle 22"/>
          <p:cNvSpPr/>
          <p:nvPr/>
        </p:nvSpPr>
        <p:spPr>
          <a:xfrm flipV="1">
            <a:off x="5410182" y="3810000"/>
            <a:ext cx="3733821" cy="91087"/>
          </a:xfrm>
          <a:prstGeom prst="rect">
            <a:avLst/>
          </a:prstGeom>
          <a:solidFill>
            <a:schemeClr val="accent2"/>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25" name="Rectangle 23"/>
          <p:cNvSpPr/>
          <p:nvPr/>
        </p:nvSpPr>
        <p:spPr>
          <a:xfrm flipV="1">
            <a:off x="5410200" y="3897010"/>
            <a:ext cx="3733802" cy="192026"/>
          </a:xfrm>
          <a:prstGeom prst="rect">
            <a:avLst/>
          </a:prstGeom>
          <a:solidFill>
            <a:schemeClr val="accent2">
              <a:alpha val="50000"/>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26" name="Rectangle 24"/>
          <p:cNvSpPr/>
          <p:nvPr/>
        </p:nvSpPr>
        <p:spPr>
          <a:xfrm flipV="1">
            <a:off x="5410200" y="4113388"/>
            <a:ext cx="3733802" cy="12702"/>
          </a:xfrm>
          <a:prstGeom prst="rect">
            <a:avLst/>
          </a:prstGeom>
          <a:solidFill>
            <a:schemeClr val="accent2">
              <a:alpha val="64999"/>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27" name="Rectangle 25"/>
          <p:cNvSpPr/>
          <p:nvPr/>
        </p:nvSpPr>
        <p:spPr>
          <a:xfrm flipV="1">
            <a:off x="5410199" y="4164403"/>
            <a:ext cx="1965963" cy="18290"/>
          </a:xfrm>
          <a:prstGeom prst="rect">
            <a:avLst/>
          </a:prstGeom>
          <a:solidFill>
            <a:schemeClr val="accent2">
              <a:alpha val="60000"/>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28" name="Rectangle 26"/>
          <p:cNvSpPr/>
          <p:nvPr/>
        </p:nvSpPr>
        <p:spPr>
          <a:xfrm flipV="1">
            <a:off x="5410199" y="4197792"/>
            <a:ext cx="1965963" cy="12702"/>
          </a:xfrm>
          <a:prstGeom prst="rect">
            <a:avLst/>
          </a:prstGeom>
          <a:solidFill>
            <a:schemeClr val="accent2">
              <a:alpha val="64999"/>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29" name="Rounded Rectangle 29"/>
          <p:cNvSpPr/>
          <p:nvPr/>
        </p:nvSpPr>
        <p:spPr>
          <a:xfrm>
            <a:off x="5410200" y="3962400"/>
            <a:ext cx="3063240" cy="27434"/>
          </a:xfrm>
          <a:prstGeom prst="roundRect">
            <a:avLst>
              <a:gd name="adj" fmla="val 16667"/>
            </a:avLst>
          </a:prstGeom>
          <a:solidFill>
            <a:srgbClr val="FFFFFF"/>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0" name="Rounded Rectangle 30"/>
          <p:cNvSpPr/>
          <p:nvPr/>
        </p:nvSpPr>
        <p:spPr>
          <a:xfrm>
            <a:off x="7376507" y="4060983"/>
            <a:ext cx="1600202" cy="36578"/>
          </a:xfrm>
          <a:prstGeom prst="roundRect">
            <a:avLst>
              <a:gd name="adj" fmla="val 16667"/>
            </a:avLst>
          </a:prstGeom>
          <a:solidFill>
            <a:srgbClr val="FFFFFF"/>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1" name="Rectangle 6"/>
          <p:cNvSpPr/>
          <p:nvPr/>
        </p:nvSpPr>
        <p:spPr>
          <a:xfrm>
            <a:off x="1" y="3649662"/>
            <a:ext cx="9144001" cy="244172"/>
          </a:xfrm>
          <a:prstGeom prst="rect">
            <a:avLst/>
          </a:prstGeom>
          <a:solidFill>
            <a:schemeClr val="accent2">
              <a:alpha val="50000"/>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2" name="Rectangle 9"/>
          <p:cNvSpPr/>
          <p:nvPr/>
        </p:nvSpPr>
        <p:spPr>
          <a:xfrm>
            <a:off x="0" y="3675526"/>
            <a:ext cx="9144001" cy="140679"/>
          </a:xfrm>
          <a:prstGeom prst="rect">
            <a:avLst/>
          </a:prstGeom>
          <a:solidFill>
            <a:schemeClr val="accent2"/>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3" name="Rectangle 10"/>
          <p:cNvSpPr/>
          <p:nvPr/>
        </p:nvSpPr>
        <p:spPr>
          <a:xfrm flipV="1">
            <a:off x="6414051" y="3643090"/>
            <a:ext cx="2729952" cy="248434"/>
          </a:xfrm>
          <a:prstGeom prst="rect">
            <a:avLst/>
          </a:prstGeom>
          <a:solidFill>
            <a:schemeClr val="accent2"/>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4" name="Rectangle 18"/>
          <p:cNvSpPr/>
          <p:nvPr/>
        </p:nvSpPr>
        <p:spPr>
          <a:xfrm>
            <a:off x="0" y="-1"/>
            <a:ext cx="9144000" cy="3701702"/>
          </a:xfrm>
          <a:prstGeom prst="rect">
            <a:avLst/>
          </a:prstGeom>
          <a:solidFill>
            <a:srgbClr val="FFC000"/>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5" name="Title Text"/>
          <p:cNvSpPr txBox="1"/>
          <p:nvPr>
            <p:ph type="title"/>
          </p:nvPr>
        </p:nvSpPr>
        <p:spPr>
          <a:xfrm>
            <a:off x="457200" y="2401885"/>
            <a:ext cx="8458200" cy="1470027"/>
          </a:xfrm>
          <a:prstGeom prst="rect">
            <a:avLst/>
          </a:prstGeom>
        </p:spPr>
        <p:txBody>
          <a:bodyPr anchor="b"/>
          <a:lstStyle>
            <a:lvl1pPr>
              <a:defRPr sz="4400">
                <a:solidFill>
                  <a:srgbClr val="FFFFFF"/>
                </a:solidFill>
              </a:defRPr>
            </a:lvl1pPr>
          </a:lstStyle>
          <a:p>
            <a:pPr/>
            <a:r>
              <a:t>Title Text</a:t>
            </a:r>
          </a:p>
        </p:txBody>
      </p:sp>
      <p:sp>
        <p:nvSpPr>
          <p:cNvPr id="36" name="Body Level One…"/>
          <p:cNvSpPr txBox="1"/>
          <p:nvPr>
            <p:ph type="body" sz="quarter" idx="1"/>
          </p:nvPr>
        </p:nvSpPr>
        <p:spPr>
          <a:xfrm>
            <a:off x="457200" y="3899937"/>
            <a:ext cx="4953000" cy="1752602"/>
          </a:xfrm>
          <a:prstGeom prst="rect">
            <a:avLst/>
          </a:prstGeom>
        </p:spPr>
        <p:txBody>
          <a:bodyPr/>
          <a:lstStyle>
            <a:lvl1pPr marL="0" indent="64007">
              <a:buClrTx/>
              <a:buSzTx/>
              <a:buFontTx/>
              <a:buNone/>
              <a:defRPr sz="2400">
                <a:solidFill>
                  <a:srgbClr val="FFC000"/>
                </a:solidFill>
              </a:defRPr>
            </a:lvl1pPr>
            <a:lvl2pPr marL="0" indent="64007">
              <a:buClrTx/>
              <a:buSzTx/>
              <a:buFontTx/>
              <a:buNone/>
              <a:defRPr sz="2400">
                <a:solidFill>
                  <a:srgbClr val="FFC000"/>
                </a:solidFill>
              </a:defRPr>
            </a:lvl2pPr>
            <a:lvl3pPr marL="0" indent="64007">
              <a:buClrTx/>
              <a:buSzTx/>
              <a:buFontTx/>
              <a:buNone/>
              <a:defRPr sz="2400">
                <a:solidFill>
                  <a:srgbClr val="FFC000"/>
                </a:solidFill>
              </a:defRPr>
            </a:lvl3pPr>
            <a:lvl4pPr marL="0" indent="64007">
              <a:buClrTx/>
              <a:buSzTx/>
              <a:buFontTx/>
              <a:buNone/>
              <a:defRPr sz="2400">
                <a:solidFill>
                  <a:srgbClr val="FFC000"/>
                </a:solidFill>
              </a:defRPr>
            </a:lvl4pPr>
            <a:lvl5pPr marL="0" indent="64007">
              <a:buClrTx/>
              <a:buSzTx/>
              <a:buFontTx/>
              <a:buNone/>
              <a:defRPr sz="2400">
                <a:solidFill>
                  <a:srgbClr val="FFC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xfrm>
            <a:off x="8725127" y="8758"/>
            <a:ext cx="342673" cy="3581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a:lstStyle/>
          <a:p>
            <a:pPr/>
            <a:r>
              <a:t>Title Text</a:t>
            </a:r>
          </a:p>
        </p:txBody>
      </p:sp>
      <p:sp>
        <p:nvSpPr>
          <p:cNvPr id="4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3" name="Title Text"/>
          <p:cNvSpPr txBox="1"/>
          <p:nvPr>
            <p:ph type="title"/>
          </p:nvPr>
        </p:nvSpPr>
        <p:spPr>
          <a:xfrm>
            <a:off x="722312" y="1981200"/>
            <a:ext cx="7772401" cy="1362075"/>
          </a:xfrm>
          <a:prstGeom prst="rect">
            <a:avLst/>
          </a:prstGeom>
        </p:spPr>
        <p:txBody>
          <a:bodyPr anchor="b"/>
          <a:lstStyle>
            <a:lvl1pPr>
              <a:defRPr b="1" sz="4300">
                <a:ln w="12700" cap="flat">
                  <a:solidFill>
                    <a:srgbClr val="006BB7"/>
                  </a:solidFill>
                  <a:prstDash val="solid"/>
                  <a:round/>
                </a:ln>
                <a:solidFill>
                  <a:srgbClr val="FFFFFF"/>
                </a:solidFill>
                <a:effectLst>
                  <a:outerShdw sx="100000" sy="100000" kx="0" ky="0" algn="b" rotWithShape="0" blurRad="38100" dist="38100" dir="5400000">
                    <a:srgbClr val="000000">
                      <a:alpha val="25000"/>
                    </a:srgbClr>
                  </a:outerShdw>
                </a:effectLst>
              </a:defRPr>
            </a:lvl1pPr>
          </a:lstStyle>
          <a:p>
            <a:pPr/>
            <a:r>
              <a:t>Title Text</a:t>
            </a:r>
          </a:p>
        </p:txBody>
      </p:sp>
      <p:sp>
        <p:nvSpPr>
          <p:cNvPr id="54" name="Body Level One…"/>
          <p:cNvSpPr txBox="1"/>
          <p:nvPr>
            <p:ph type="body" sz="quarter" idx="1"/>
          </p:nvPr>
        </p:nvSpPr>
        <p:spPr>
          <a:xfrm>
            <a:off x="722312" y="3367087"/>
            <a:ext cx="7772401" cy="1509714"/>
          </a:xfrm>
          <a:prstGeom prst="rect">
            <a:avLst/>
          </a:prstGeom>
        </p:spPr>
        <p:txBody>
          <a:bodyPr/>
          <a:lstStyle>
            <a:lvl1pPr marL="0" indent="45718">
              <a:buClrTx/>
              <a:buSzTx/>
              <a:buFontTx/>
              <a:buNone/>
              <a:defRPr sz="2100">
                <a:solidFill>
                  <a:srgbClr val="FFC000"/>
                </a:solidFill>
              </a:defRPr>
            </a:lvl1pPr>
            <a:lvl2pPr marL="0" indent="45718">
              <a:buClrTx/>
              <a:buSzTx/>
              <a:buFontTx/>
              <a:buNone/>
              <a:defRPr sz="2100">
                <a:solidFill>
                  <a:srgbClr val="FFC000"/>
                </a:solidFill>
              </a:defRPr>
            </a:lvl2pPr>
            <a:lvl3pPr marL="0" indent="45718">
              <a:buClrTx/>
              <a:buSzTx/>
              <a:buFontTx/>
              <a:buNone/>
              <a:defRPr sz="2100">
                <a:solidFill>
                  <a:srgbClr val="FFC000"/>
                </a:solidFill>
              </a:defRPr>
            </a:lvl3pPr>
            <a:lvl4pPr marL="0" indent="45718">
              <a:buClrTx/>
              <a:buSzTx/>
              <a:buFontTx/>
              <a:buNone/>
              <a:defRPr sz="2100">
                <a:solidFill>
                  <a:srgbClr val="FFC000"/>
                </a:solidFill>
              </a:defRPr>
            </a:lvl4pPr>
            <a:lvl5pPr marL="0" indent="45718">
              <a:buClrTx/>
              <a:buSzTx/>
              <a:buFontTx/>
              <a:buNone/>
              <a:defRPr sz="2100">
                <a:solidFill>
                  <a:srgbClr val="FFC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Body Level One…"/>
          <p:cNvSpPr txBox="1"/>
          <p:nvPr>
            <p:ph type="body" sz="half" idx="1"/>
          </p:nvPr>
        </p:nvSpPr>
        <p:spPr>
          <a:xfrm>
            <a:off x="457200" y="2249422"/>
            <a:ext cx="4038600" cy="4525966"/>
          </a:xfrm>
          <a:prstGeom prst="rect">
            <a:avLst/>
          </a:prstGeom>
        </p:spPr>
        <p:txBody>
          <a:bodyPr/>
          <a:lstStyle>
            <a:lvl1pPr>
              <a:defRPr sz="2000"/>
            </a:lvl1pPr>
            <a:lvl2pPr marL="671361" indent="-259882">
              <a:defRPr sz="2000"/>
            </a:lvl2pPr>
            <a:lvl3pPr marL="947927" indent="-243838">
              <a:defRPr sz="2000"/>
            </a:lvl3pPr>
            <a:lvl4pPr marL="1201927" indent="-223519">
              <a:defRPr sz="2000"/>
            </a:lvl4pPr>
            <a:lvl5pPr marL="1410208" indent="-203200">
              <a:defRPr sz="2000"/>
            </a:lvl5p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71" name="Title Text"/>
          <p:cNvSpPr txBox="1"/>
          <p:nvPr>
            <p:ph type="title"/>
          </p:nvPr>
        </p:nvSpPr>
        <p:spPr>
          <a:xfrm>
            <a:off x="381000" y="1143000"/>
            <a:ext cx="8382000" cy="1069848"/>
          </a:xfrm>
          <a:prstGeom prst="rect">
            <a:avLst/>
          </a:prstGeom>
        </p:spPr>
        <p:txBody>
          <a:bodyPr/>
          <a:lstStyle/>
          <a:p>
            <a:pPr/>
            <a:r>
              <a:t>Title Text</a:t>
            </a:r>
          </a:p>
        </p:txBody>
      </p:sp>
      <p:sp>
        <p:nvSpPr>
          <p:cNvPr id="72" name="Body Level One…"/>
          <p:cNvSpPr txBox="1"/>
          <p:nvPr>
            <p:ph type="body" sz="quarter" idx="1"/>
          </p:nvPr>
        </p:nvSpPr>
        <p:spPr>
          <a:xfrm>
            <a:off x="381000" y="2244968"/>
            <a:ext cx="4041648" cy="457202"/>
          </a:xfrm>
          <a:prstGeom prst="rect">
            <a:avLst/>
          </a:prstGeom>
          <a:solidFill>
            <a:schemeClr val="accent2">
              <a:alpha val="25000"/>
            </a:schemeClr>
          </a:solidFill>
          <a:ln>
            <a:solidFill>
              <a:schemeClr val="accent2"/>
            </a:solidFill>
            <a:round/>
          </a:ln>
        </p:spPr>
        <p:txBody>
          <a:bodyPr anchor="ctr"/>
          <a:lstStyle>
            <a:lvl1pPr marL="0" indent="45718">
              <a:buClrTx/>
              <a:buSzTx/>
              <a:buFontTx/>
              <a:buNone/>
              <a:defRPr b="1" sz="1900">
                <a:solidFill>
                  <a:srgbClr val="417CC4"/>
                </a:solidFill>
              </a:defRPr>
            </a:lvl1pPr>
            <a:lvl2pPr marL="0" indent="45718">
              <a:buClrTx/>
              <a:buSzTx/>
              <a:buFontTx/>
              <a:buNone/>
              <a:defRPr b="1" sz="1900">
                <a:solidFill>
                  <a:srgbClr val="417CC4"/>
                </a:solidFill>
              </a:defRPr>
            </a:lvl2pPr>
            <a:lvl3pPr marL="0" indent="45718">
              <a:buClrTx/>
              <a:buSzTx/>
              <a:buFontTx/>
              <a:buNone/>
              <a:defRPr b="1" sz="1900">
                <a:solidFill>
                  <a:srgbClr val="417CC4"/>
                </a:solidFill>
              </a:defRPr>
            </a:lvl3pPr>
            <a:lvl4pPr marL="0" indent="45718">
              <a:buClrTx/>
              <a:buSzTx/>
              <a:buFontTx/>
              <a:buNone/>
              <a:defRPr b="1" sz="1900">
                <a:solidFill>
                  <a:srgbClr val="417CC4"/>
                </a:solidFill>
              </a:defRPr>
            </a:lvl4pPr>
            <a:lvl5pPr marL="0" indent="45718">
              <a:buClrTx/>
              <a:buSzTx/>
              <a:buFontTx/>
              <a:buNone/>
              <a:defRPr b="1" sz="1900">
                <a:solidFill>
                  <a:srgbClr val="417CC4"/>
                </a:solidFill>
              </a:defRPr>
            </a:lvl5pPr>
          </a:lstStyle>
          <a:p>
            <a:pPr/>
            <a:r>
              <a:t>Body Level One</a:t>
            </a:r>
          </a:p>
          <a:p>
            <a:pPr lvl="1"/>
            <a:r>
              <a:t>Body Level Two</a:t>
            </a:r>
          </a:p>
          <a:p>
            <a:pPr lvl="2"/>
            <a:r>
              <a:t>Body Level Three</a:t>
            </a:r>
          </a:p>
          <a:p>
            <a:pPr lvl="3"/>
            <a:r>
              <a:t>Body Level Four</a:t>
            </a:r>
          </a:p>
          <a:p>
            <a:pPr lvl="4"/>
            <a:r>
              <a:t>Body Level Five</a:t>
            </a:r>
          </a:p>
        </p:txBody>
      </p:sp>
      <p:sp>
        <p:nvSpPr>
          <p:cNvPr id="73" name="Text Placeholder 3"/>
          <p:cNvSpPr/>
          <p:nvPr>
            <p:ph type="body" sz="quarter" idx="21"/>
          </p:nvPr>
        </p:nvSpPr>
        <p:spPr>
          <a:xfrm>
            <a:off x="4721225" y="2244968"/>
            <a:ext cx="4041775" cy="457202"/>
          </a:xfrm>
          <a:prstGeom prst="rect">
            <a:avLst/>
          </a:prstGeom>
          <a:solidFill>
            <a:schemeClr val="accent2">
              <a:alpha val="25000"/>
            </a:schemeClr>
          </a:solidFill>
          <a:ln>
            <a:solidFill>
              <a:schemeClr val="accent2"/>
            </a:solidFill>
            <a:round/>
          </a:ln>
        </p:spPr>
        <p:txBody>
          <a:bodyPr anchor="ctr"/>
          <a:lstStyle/>
          <a:p>
            <a:pPr marL="318210" indent="-222746" defTabSz="795527">
              <a:spcBef>
                <a:spcPts val="200"/>
              </a:spcBef>
              <a:defRPr sz="2436"/>
            </a:pP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1" name="Title Text"/>
          <p:cNvSpPr txBox="1"/>
          <p:nvPr>
            <p:ph type="title"/>
          </p:nvPr>
        </p:nvSpPr>
        <p:spPr>
          <a:xfrm>
            <a:off x="457200" y="1143000"/>
            <a:ext cx="8229600" cy="1069848"/>
          </a:xfrm>
          <a:prstGeom prst="rect">
            <a:avLst/>
          </a:prstGeom>
        </p:spPr>
        <p:txBody>
          <a:bodyPr/>
          <a:lstStyle/>
          <a:p>
            <a:pPr/>
            <a:r>
              <a:t>Title Text</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6" name="Title Text"/>
          <p:cNvSpPr txBox="1"/>
          <p:nvPr>
            <p:ph type="title"/>
          </p:nvPr>
        </p:nvSpPr>
        <p:spPr>
          <a:xfrm>
            <a:off x="5353496" y="1101970"/>
            <a:ext cx="3383282" cy="877826"/>
          </a:xfrm>
          <a:prstGeom prst="rect">
            <a:avLst/>
          </a:prstGeom>
        </p:spPr>
        <p:txBody>
          <a:bodyPr anchor="b"/>
          <a:lstStyle>
            <a:lvl1pPr>
              <a:defRPr b="1" sz="1800">
                <a:solidFill>
                  <a:srgbClr val="FFC000"/>
                </a:solidFill>
              </a:defRPr>
            </a:lvl1pPr>
          </a:lstStyle>
          <a:p>
            <a:pPr/>
            <a:r>
              <a:t>Title Text</a:t>
            </a:r>
          </a:p>
        </p:txBody>
      </p:sp>
      <p:sp>
        <p:nvSpPr>
          <p:cNvPr id="97" name="Body Level One…"/>
          <p:cNvSpPr txBox="1"/>
          <p:nvPr>
            <p:ph type="body" sz="half" idx="1"/>
          </p:nvPr>
        </p:nvSpPr>
        <p:spPr>
          <a:xfrm>
            <a:off x="5353496" y="2010727"/>
            <a:ext cx="3383282" cy="4617721"/>
          </a:xfrm>
          <a:prstGeom prst="rect">
            <a:avLst/>
          </a:prstGeom>
        </p:spPr>
        <p:txBody>
          <a:bodyPr/>
          <a:lstStyle>
            <a:lvl1pPr marL="0" indent="9144">
              <a:buClrTx/>
              <a:buSzTx/>
              <a:buFontTx/>
              <a:buNone/>
              <a:defRPr sz="1400"/>
            </a:lvl1pPr>
            <a:lvl2pPr marL="0" indent="9144">
              <a:buClrTx/>
              <a:buSzTx/>
              <a:buFontTx/>
              <a:buNone/>
              <a:defRPr sz="1400"/>
            </a:lvl2pPr>
            <a:lvl3pPr marL="0" indent="9144">
              <a:buClrTx/>
              <a:buSzTx/>
              <a:buFontTx/>
              <a:buNone/>
              <a:defRPr sz="1400"/>
            </a:lvl3pPr>
            <a:lvl4pPr marL="0" indent="9144">
              <a:buClrTx/>
              <a:buSzTx/>
              <a:buFontTx/>
              <a:buNone/>
              <a:defRPr sz="1400"/>
            </a:lvl4pPr>
            <a:lvl5pPr marL="0" indent="9144">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5" name="Title Text"/>
          <p:cNvSpPr txBox="1"/>
          <p:nvPr>
            <p:ph type="title"/>
          </p:nvPr>
        </p:nvSpPr>
        <p:spPr>
          <a:xfrm>
            <a:off x="5440433" y="1109160"/>
            <a:ext cx="586805" cy="4681638"/>
          </a:xfrm>
          <a:prstGeom prst="rect">
            <a:avLst/>
          </a:prstGeom>
        </p:spPr>
        <p:txBody>
          <a:bodyPr lIns="0" tIns="0" rIns="0" bIns="0" anchor="t"/>
          <a:lstStyle>
            <a:lvl1pPr algn="ctr">
              <a:defRPr b="1" sz="2000">
                <a:solidFill>
                  <a:srgbClr val="FFC000"/>
                </a:solidFill>
              </a:defRPr>
            </a:lvl1pPr>
          </a:lstStyle>
          <a:p>
            <a:pPr/>
            <a:r>
              <a:t>Title Text</a:t>
            </a:r>
          </a:p>
        </p:txBody>
      </p:sp>
      <p:sp>
        <p:nvSpPr>
          <p:cNvPr id="106" name="Picture Placeholder 2"/>
          <p:cNvSpPr/>
          <p:nvPr>
            <p:ph type="pic" sz="half" idx="21"/>
          </p:nvPr>
        </p:nvSpPr>
        <p:spPr>
          <a:xfrm>
            <a:off x="403670" y="1143000"/>
            <a:ext cx="4572002" cy="4572000"/>
          </a:xfrm>
          <a:prstGeom prst="rect">
            <a:avLst/>
          </a:prstGeom>
          <a:ln w="50800">
            <a:solidFill>
              <a:srgbClr val="FFFFFF"/>
            </a:solidFill>
            <a:miter lim="800000"/>
          </a:ln>
          <a:effectLst>
            <a:outerShdw sx="100000" sy="100000" kx="0" ky="0" algn="b" rotWithShape="0" blurRad="63500" dist="31750" dir="4800000">
              <a:srgbClr val="000000">
                <a:alpha val="25000"/>
              </a:srgbClr>
            </a:outerShdw>
          </a:effectLst>
        </p:spPr>
        <p:txBody>
          <a:bodyPr lIns="91439" tIns="45719" rIns="91439" bIns="45719">
            <a:noAutofit/>
          </a:bodyPr>
          <a:lstStyle/>
          <a:p>
            <a:pPr/>
          </a:p>
        </p:txBody>
      </p:sp>
      <p:sp>
        <p:nvSpPr>
          <p:cNvPr id="107" name="Body Level One…"/>
          <p:cNvSpPr txBox="1"/>
          <p:nvPr>
            <p:ph type="body" sz="quarter" idx="1"/>
          </p:nvPr>
        </p:nvSpPr>
        <p:spPr>
          <a:xfrm>
            <a:off x="6088443" y="3274307"/>
            <a:ext cx="2590802" cy="2516491"/>
          </a:xfrm>
          <a:prstGeom prst="rect">
            <a:avLst/>
          </a:prstGeom>
        </p:spPr>
        <p:txBody>
          <a:bodyPr lIns="0" tIns="0" rIns="0" bIns="0"/>
          <a:lstStyle>
            <a:lvl1pPr marL="0" indent="0">
              <a:spcBef>
                <a:spcPts val="0"/>
              </a:spcBef>
              <a:buClrTx/>
              <a:buSzTx/>
              <a:buFontTx/>
              <a:buNone/>
              <a:defRPr sz="1300"/>
            </a:lvl1pPr>
            <a:lvl2pPr marL="0" indent="0">
              <a:spcBef>
                <a:spcPts val="0"/>
              </a:spcBef>
              <a:buClrTx/>
              <a:buSzTx/>
              <a:buFontTx/>
              <a:buNone/>
              <a:defRPr sz="1300"/>
            </a:lvl2pPr>
            <a:lvl3pPr marL="0" indent="0">
              <a:spcBef>
                <a:spcPts val="0"/>
              </a:spcBef>
              <a:buClrTx/>
              <a:buSzTx/>
              <a:buFontTx/>
              <a:buNone/>
              <a:defRPr sz="1300"/>
            </a:lvl3pPr>
            <a:lvl4pPr marL="0" indent="0">
              <a:spcBef>
                <a:spcPts val="0"/>
              </a:spcBef>
              <a:buClrTx/>
              <a:buSzTx/>
              <a:buFontTx/>
              <a:buNone/>
              <a:defRPr sz="1300"/>
            </a:lvl4pPr>
            <a:lvl5pPr marL="0" indent="0">
              <a:spcBef>
                <a:spcPts val="0"/>
              </a:spcBef>
              <a:buClrTx/>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27"/>
          <p:cNvSpPr/>
          <p:nvPr/>
        </p:nvSpPr>
        <p:spPr>
          <a:xfrm>
            <a:off x="1" y="366816"/>
            <a:ext cx="9144001" cy="84410"/>
          </a:xfrm>
          <a:prstGeom prst="rect">
            <a:avLst/>
          </a:prstGeom>
          <a:solidFill>
            <a:schemeClr val="accent2">
              <a:alpha val="50000"/>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3" name="Rectangle 28"/>
          <p:cNvSpPr/>
          <p:nvPr/>
        </p:nvSpPr>
        <p:spPr>
          <a:xfrm>
            <a:off x="0" y="-1"/>
            <a:ext cx="9144000" cy="310663"/>
          </a:xfrm>
          <a:prstGeom prst="rect">
            <a:avLst/>
          </a:prstGeom>
          <a:solidFill>
            <a:srgbClr val="FFC000"/>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4" name="Rectangle 29"/>
          <p:cNvSpPr/>
          <p:nvPr/>
        </p:nvSpPr>
        <p:spPr>
          <a:xfrm>
            <a:off x="0" y="308275"/>
            <a:ext cx="9144001" cy="91444"/>
          </a:xfrm>
          <a:prstGeom prst="rect">
            <a:avLst/>
          </a:prstGeom>
          <a:solidFill>
            <a:schemeClr val="accent2"/>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5" name="Rectangle 30"/>
          <p:cNvSpPr/>
          <p:nvPr/>
        </p:nvSpPr>
        <p:spPr>
          <a:xfrm flipV="1">
            <a:off x="5410182" y="360246"/>
            <a:ext cx="3733821" cy="91089"/>
          </a:xfrm>
          <a:prstGeom prst="rect">
            <a:avLst/>
          </a:prstGeom>
          <a:solidFill>
            <a:schemeClr val="accent2"/>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6" name="Rectangle 31"/>
          <p:cNvSpPr/>
          <p:nvPr/>
        </p:nvSpPr>
        <p:spPr>
          <a:xfrm flipV="1">
            <a:off x="5410200" y="440111"/>
            <a:ext cx="3733802" cy="180037"/>
          </a:xfrm>
          <a:prstGeom prst="rect">
            <a:avLst/>
          </a:prstGeom>
          <a:solidFill>
            <a:schemeClr val="accent2">
              <a:alpha val="50000"/>
            </a:scheme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7" name="Rounded Rectangle 32"/>
          <p:cNvSpPr/>
          <p:nvPr/>
        </p:nvSpPr>
        <p:spPr>
          <a:xfrm>
            <a:off x="5407338" y="497503"/>
            <a:ext cx="3063242" cy="27434"/>
          </a:xfrm>
          <a:prstGeom prst="roundRect">
            <a:avLst>
              <a:gd name="adj" fmla="val 16667"/>
            </a:avLst>
          </a:prstGeom>
          <a:solidFill>
            <a:srgbClr val="FFFFFF"/>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8" name="Rounded Rectangle 33"/>
          <p:cNvSpPr/>
          <p:nvPr/>
        </p:nvSpPr>
        <p:spPr>
          <a:xfrm>
            <a:off x="7373646" y="588942"/>
            <a:ext cx="1600202" cy="36578"/>
          </a:xfrm>
          <a:prstGeom prst="roundRect">
            <a:avLst>
              <a:gd name="adj" fmla="val 16667"/>
            </a:avLst>
          </a:prstGeom>
          <a:solidFill>
            <a:srgbClr val="FFFFFF"/>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9" name="Rectangle 34"/>
          <p:cNvSpPr/>
          <p:nvPr/>
        </p:nvSpPr>
        <p:spPr>
          <a:xfrm>
            <a:off x="9084964" y="-2001"/>
            <a:ext cx="57628" cy="621792"/>
          </a:xfrm>
          <a:prstGeom prst="rect">
            <a:avLst/>
          </a:prstGeom>
          <a:solidFill>
            <a:srgbClr val="FFFFFF">
              <a:alpha val="65098"/>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0" name="Rectangle 35"/>
          <p:cNvSpPr/>
          <p:nvPr/>
        </p:nvSpPr>
        <p:spPr>
          <a:xfrm>
            <a:off x="9044481" y="-2001"/>
            <a:ext cx="27434" cy="621792"/>
          </a:xfrm>
          <a:prstGeom prst="rect">
            <a:avLst/>
          </a:prstGeom>
          <a:solidFill>
            <a:srgbClr val="FFFFFF">
              <a:alpha val="65098"/>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1" name="Rectangle 36"/>
          <p:cNvSpPr/>
          <p:nvPr/>
        </p:nvSpPr>
        <p:spPr>
          <a:xfrm>
            <a:off x="9023649" y="-2001"/>
            <a:ext cx="12702" cy="621792"/>
          </a:xfrm>
          <a:prstGeom prst="rect">
            <a:avLst/>
          </a:prstGeom>
          <a:solidFill>
            <a:srgbClr val="FFFFFF">
              <a:alpha val="60000"/>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2" name="Rectangle 37"/>
          <p:cNvSpPr/>
          <p:nvPr/>
        </p:nvSpPr>
        <p:spPr>
          <a:xfrm>
            <a:off x="8975421" y="-2001"/>
            <a:ext cx="27434" cy="621792"/>
          </a:xfrm>
          <a:prstGeom prst="rect">
            <a:avLst/>
          </a:prstGeom>
          <a:solidFill>
            <a:srgbClr val="FFFFFF">
              <a:alpha val="40000"/>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3" name="Rectangle 38"/>
          <p:cNvSpPr/>
          <p:nvPr/>
        </p:nvSpPr>
        <p:spPr>
          <a:xfrm>
            <a:off x="8915675" y="378"/>
            <a:ext cx="54866" cy="585220"/>
          </a:xfrm>
          <a:prstGeom prst="rect">
            <a:avLst/>
          </a:prstGeom>
          <a:solidFill>
            <a:srgbClr val="FFFFFF">
              <a:alpha val="20000"/>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4" name="Rectangle 39"/>
          <p:cNvSpPr/>
          <p:nvPr/>
        </p:nvSpPr>
        <p:spPr>
          <a:xfrm>
            <a:off x="8871695" y="378"/>
            <a:ext cx="12702" cy="585220"/>
          </a:xfrm>
          <a:prstGeom prst="rect">
            <a:avLst/>
          </a:prstGeom>
          <a:solidFill>
            <a:srgbClr val="FFFFFF">
              <a:alpha val="30196"/>
            </a:srgbClr>
          </a:solidFill>
          <a:ln w="12700">
            <a:miter lim="400000"/>
          </a:ln>
        </p:spPr>
        <p:txBody>
          <a:bodyPr lIns="45718" tIns="45718" rIns="45718" bIns="45718" anchor="ctr"/>
          <a:lstStyle/>
          <a:p>
            <a:pPr algn="ctr">
              <a:defRPr>
                <a:latin typeface="Georgia"/>
                <a:ea typeface="Georgia"/>
                <a:cs typeface="Georgia"/>
                <a:sym typeface="Georgia"/>
              </a:defRPr>
            </a:pPr>
          </a:p>
        </p:txBody>
      </p:sp>
      <p:sp>
        <p:nvSpPr>
          <p:cNvPr id="15" name="Title Text"/>
          <p:cNvSpPr txBox="1"/>
          <p:nvPr>
            <p:ph type="title"/>
          </p:nvPr>
        </p:nvSpPr>
        <p:spPr>
          <a:xfrm>
            <a:off x="457200" y="1143000"/>
            <a:ext cx="8229600" cy="1066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16" name="Body Level One…"/>
          <p:cNvSpPr txBox="1"/>
          <p:nvPr>
            <p:ph type="body" idx="1"/>
          </p:nvPr>
        </p:nvSpPr>
        <p:spPr>
          <a:xfrm>
            <a:off x="457200" y="2249422"/>
            <a:ext cx="8229600" cy="43251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xfrm>
            <a:off x="8594063" y="9894"/>
            <a:ext cx="342673" cy="358139"/>
          </a:xfrm>
          <a:prstGeom prst="rect">
            <a:avLst/>
          </a:prstGeom>
          <a:ln w="12700">
            <a:miter lim="400000"/>
          </a:ln>
        </p:spPr>
        <p:txBody>
          <a:bodyPr wrap="none" lIns="45718" tIns="45718" rIns="45718" bIns="45718" anchor="b">
            <a:spAutoFit/>
          </a:bodyPr>
          <a:lstStyle>
            <a:lvl1pPr algn="r">
              <a:defRPr>
                <a:latin typeface="Georgia"/>
                <a:ea typeface="Georgia"/>
                <a:cs typeface="Georgia"/>
                <a:sym typeface="Georgia"/>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0000"/>
          </a:solidFill>
          <a:uFillTx/>
          <a:latin typeface="Trebuchet MS"/>
          <a:ea typeface="Trebuchet MS"/>
          <a:cs typeface="Trebuchet MS"/>
          <a:sym typeface="Trebuchet MS"/>
        </a:defRPr>
      </a:lvl9pPr>
    </p:titleStyle>
    <p:bodyStyle>
      <a:lvl1pPr marL="365758" marR="0" indent="-256031"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1pPr>
      <a:lvl2pPr marL="677358" marR="0" indent="-265878"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2pPr>
      <a:lvl3pPr marL="960119" marR="0" indent="-256031"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3pPr>
      <a:lvl4pPr marL="1234438" marR="0" indent="-256032"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4pPr>
      <a:lvl5pPr marL="1463039" marR="0" indent="-256032"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5pPr>
      <a:lvl6pPr marL="1710944" marR="0" indent="-284480"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6pPr>
      <a:lvl7pPr marL="1965959" marR="0" indent="-320038"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7pPr>
      <a:lvl8pPr marL="2188462" marR="0" indent="-341374"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8pPr>
      <a:lvl9pPr marL="2423159" marR="0" indent="-365759" algn="l" defTabSz="914400" rtl="0" latinLnBrk="0">
        <a:lnSpc>
          <a:spcPct val="100000"/>
        </a:lnSpc>
        <a:spcBef>
          <a:spcPts val="300"/>
        </a:spcBef>
        <a:spcAft>
          <a:spcPts val="0"/>
        </a:spcAft>
        <a:buClr>
          <a:schemeClr val="accent3"/>
        </a:buClr>
        <a:buSzPct val="100000"/>
        <a:buFont typeface="Georgia"/>
        <a:buChar char="◦"/>
        <a:tabLst/>
        <a:defRPr b="0" baseline="0" cap="none" i="0" spc="0" strike="noStrike" sz="2800" u="none">
          <a:solidFill>
            <a:schemeClr val="accent2"/>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1pPr>
      <a:lvl2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2pPr>
      <a:lvl3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3pPr>
      <a:lvl4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4pPr>
      <a:lvl5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5pPr>
      <a:lvl6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6pPr>
      <a:lvl7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7pPr>
      <a:lvl8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8pPr>
      <a:lvl9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tif"/><Relationship Id="rId8" Type="http://schemas.openxmlformats.org/officeDocument/2006/relationships/image" Target="../media/image3.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video" Target="https://www.youtube.com/embed/gfNUgbTITjQ?feature=oembed" TargetMode="External"/><Relationship Id="rId3"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 Id="rId3" Type="http://schemas.openxmlformats.org/officeDocument/2006/relationships/image" Target="../media/image22.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rotarydistrict6710.org" TargetMode="External"/><Relationship Id="rId3" Type="http://schemas.openxmlformats.org/officeDocument/2006/relationships/hyperlink" Target="http://myrotary.org" TargetMode="External"/><Relationship Id="rId4" Type="http://schemas.openxmlformats.org/officeDocument/2006/relationships/hyperlink" Target="http://DACdb.org" TargetMode="External"/><Relationship Id="rId5" Type="http://schemas.openxmlformats.org/officeDocument/2006/relationships/hyperlink" Target="http://rotary.org"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itle 1"/>
          <p:cNvSpPr txBox="1"/>
          <p:nvPr>
            <p:ph type="ctrTitle"/>
          </p:nvPr>
        </p:nvSpPr>
        <p:spPr>
          <a:xfrm>
            <a:off x="159275" y="590730"/>
            <a:ext cx="9144001" cy="1470028"/>
          </a:xfrm>
          <a:prstGeom prst="rect">
            <a:avLst/>
          </a:prstGeom>
        </p:spPr>
        <p:txBody>
          <a:bodyPr/>
          <a:lstStyle>
            <a:lvl1pPr>
              <a:defRPr b="1" sz="5800"/>
            </a:lvl1pPr>
          </a:lstStyle>
          <a:p>
            <a:pPr/>
            <a:r>
              <a:t>New Member Orientation</a:t>
            </a:r>
          </a:p>
        </p:txBody>
      </p:sp>
      <p:pic>
        <p:nvPicPr>
          <p:cNvPr id="118" name="Image" descr="Image"/>
          <p:cNvPicPr>
            <a:picLocks noChangeAspect="1"/>
          </p:cNvPicPr>
          <p:nvPr/>
        </p:nvPicPr>
        <p:blipFill>
          <a:blip r:embed="rId2">
            <a:extLst/>
          </a:blip>
          <a:stretch>
            <a:fillRect/>
          </a:stretch>
        </p:blipFill>
        <p:spPr>
          <a:xfrm>
            <a:off x="247136" y="4157314"/>
            <a:ext cx="6039369" cy="2325408"/>
          </a:xfrm>
          <a:prstGeom prst="rect">
            <a:avLst/>
          </a:prstGeom>
          <a:ln w="12700">
            <a:miter lim="400000"/>
          </a:ln>
        </p:spPr>
      </p:pic>
      <p:sp>
        <p:nvSpPr>
          <p:cNvPr id="119" name="Speaker Introduction…"/>
          <p:cNvSpPr txBox="1"/>
          <p:nvPr>
            <p:ph type="subTitle" sz="quarter" idx="1"/>
          </p:nvPr>
        </p:nvSpPr>
        <p:spPr>
          <a:xfrm>
            <a:off x="5874439" y="4773700"/>
            <a:ext cx="3616005" cy="977610"/>
          </a:xfrm>
          <a:prstGeom prst="rect">
            <a:avLst/>
          </a:prstGeom>
        </p:spPr>
        <p:txBody>
          <a:bodyPr/>
          <a:lstStyle/>
          <a:p>
            <a:pPr indent="73517" algn="ctr" defTabSz="612648">
              <a:spcBef>
                <a:spcPts val="200"/>
              </a:spcBef>
              <a:defRPr i="1" sz="2000">
                <a:solidFill>
                  <a:schemeClr val="accent2"/>
                </a:solidFill>
              </a:defRPr>
            </a:pPr>
            <a:r>
              <a:t>Speaker Introduction</a:t>
            </a:r>
          </a:p>
          <a:p>
            <a:pPr indent="73517" algn="ctr" defTabSz="612648">
              <a:spcBef>
                <a:spcPts val="200"/>
              </a:spcBef>
              <a:defRPr i="1" sz="2000">
                <a:solidFill>
                  <a:schemeClr val="accent2"/>
                </a:solidFill>
              </a:defRPr>
            </a:pPr>
            <a:r>
              <a:t> </a:t>
            </a:r>
          </a:p>
          <a:p>
            <a:pPr indent="73517" algn="ctr" defTabSz="612648">
              <a:spcBef>
                <a:spcPts val="200"/>
              </a:spcBef>
              <a:defRPr i="1" sz="2000">
                <a:solidFill>
                  <a:schemeClr val="accent2"/>
                </a:solidFill>
              </a:defRPr>
            </a:pPr>
            <a:r>
              <a:t>Attendees Introduction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2"/>
          <p:cNvSpPr txBox="1"/>
          <p:nvPr/>
        </p:nvSpPr>
        <p:spPr>
          <a:xfrm>
            <a:off x="1018735" y="1082915"/>
            <a:ext cx="8061960" cy="552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852677" indent="-742950">
              <a:spcBef>
                <a:spcPts val="1200"/>
              </a:spcBef>
              <a:buClr>
                <a:schemeClr val="accent2"/>
              </a:buClr>
              <a:buSzPct val="100000"/>
              <a:buAutoNum type="arabicPeriod" startAt="2"/>
              <a:defRPr b="1" sz="3600">
                <a:solidFill>
                  <a:schemeClr val="accent2"/>
                </a:solidFill>
                <a:latin typeface="Georgia"/>
                <a:ea typeface="Georgia"/>
                <a:cs typeface="Georgia"/>
                <a:sym typeface="Georgia"/>
              </a:defRPr>
            </a:pPr>
            <a:r>
              <a:t>ROTARY INTERNATIONAL</a:t>
            </a:r>
          </a:p>
          <a:p>
            <a:pPr indent="109728">
              <a:spcBef>
                <a:spcPts val="1200"/>
              </a:spcBef>
              <a:defRPr sz="3600">
                <a:solidFill>
                  <a:schemeClr val="accent2"/>
                </a:solidFill>
                <a:latin typeface="Georgia"/>
                <a:ea typeface="Georgia"/>
                <a:cs typeface="Georgia"/>
                <a:sym typeface="Georgia"/>
              </a:defRPr>
            </a:pPr>
            <a:r>
              <a:t>		Administrative arm of clubs</a:t>
            </a:r>
          </a:p>
          <a:p>
            <a:pPr indent="109728">
              <a:spcBef>
                <a:spcPts val="1200"/>
              </a:spcBef>
              <a:defRPr sz="1000">
                <a:solidFill>
                  <a:schemeClr val="accent2"/>
                </a:solidFill>
                <a:latin typeface="Georgia"/>
                <a:ea typeface="Georgia"/>
                <a:cs typeface="Georgia"/>
                <a:sym typeface="Georgia"/>
              </a:defRPr>
            </a:pPr>
          </a:p>
          <a:p>
            <a:pPr indent="109728">
              <a:spcBef>
                <a:spcPts val="1200"/>
              </a:spcBef>
              <a:defRPr sz="3600">
                <a:solidFill>
                  <a:schemeClr val="accent2"/>
                </a:solidFill>
                <a:latin typeface="Georgia"/>
                <a:ea typeface="Georgia"/>
                <a:cs typeface="Georgia"/>
                <a:sym typeface="Georgia"/>
              </a:defRPr>
            </a:pPr>
            <a:r>
              <a:t>		Headquarters in Evanston, IL</a:t>
            </a:r>
          </a:p>
          <a:p>
            <a:pPr indent="109728">
              <a:spcBef>
                <a:spcPts val="1200"/>
              </a:spcBef>
              <a:defRPr sz="1000">
                <a:solidFill>
                  <a:schemeClr val="accent2"/>
                </a:solidFill>
                <a:latin typeface="Georgia"/>
                <a:ea typeface="Georgia"/>
                <a:cs typeface="Georgia"/>
                <a:sym typeface="Georgia"/>
              </a:defRPr>
            </a:pPr>
            <a:r>
              <a:t>			</a:t>
            </a:r>
          </a:p>
          <a:p>
            <a:pPr indent="109728">
              <a:spcBef>
                <a:spcPts val="1200"/>
              </a:spcBef>
              <a:defRPr sz="3600">
                <a:solidFill>
                  <a:schemeClr val="accent2"/>
                </a:solidFill>
                <a:latin typeface="Georgia"/>
                <a:ea typeface="Georgia"/>
                <a:cs typeface="Georgia"/>
                <a:sym typeface="Georgia"/>
              </a:defRPr>
            </a:pPr>
            <a:r>
              <a:t>                District 6710’s District </a:t>
            </a:r>
          </a:p>
          <a:p>
            <a:pPr lvl="6" indent="2743200">
              <a:spcBef>
                <a:spcPts val="1200"/>
              </a:spcBef>
              <a:defRPr sz="3600">
                <a:solidFill>
                  <a:schemeClr val="accent2"/>
                </a:solidFill>
                <a:latin typeface="Georgia"/>
                <a:ea typeface="Georgia"/>
                <a:cs typeface="Georgia"/>
                <a:sym typeface="Georgia"/>
              </a:defRPr>
            </a:pPr>
            <a:r>
              <a:t>Governor is an RI officer</a:t>
            </a:r>
          </a:p>
          <a:p>
            <a:pPr indent="109728">
              <a:spcBef>
                <a:spcPts val="1200"/>
              </a:spcBef>
              <a:defRPr sz="3600">
                <a:solidFill>
                  <a:schemeClr val="accent2"/>
                </a:solidFill>
                <a:latin typeface="Georgia"/>
                <a:ea typeface="Georgia"/>
                <a:cs typeface="Georgia"/>
                <a:sym typeface="Georgia"/>
              </a:defRPr>
            </a:pPr>
            <a:r>
              <a:t>		            </a:t>
            </a:r>
          </a:p>
          <a:p>
            <a:pPr indent="109728">
              <a:spcBef>
                <a:spcPts val="1200"/>
              </a:spcBef>
              <a:defRPr sz="1000">
                <a:solidFill>
                  <a:schemeClr val="accent2"/>
                </a:solidFill>
                <a:latin typeface="Georgia"/>
                <a:ea typeface="Georgia"/>
                <a:cs typeface="Georgia"/>
                <a:sym typeface="Georgia"/>
              </a:defRPr>
            </a:pPr>
          </a:p>
          <a:p>
            <a:pPr indent="109728">
              <a:spcBef>
                <a:spcPts val="1200"/>
              </a:spcBef>
              <a:defRPr sz="3600">
                <a:solidFill>
                  <a:schemeClr val="accent2"/>
                </a:solidFill>
                <a:latin typeface="Georgia"/>
                <a:ea typeface="Georgia"/>
                <a:cs typeface="Georgia"/>
                <a:sym typeface="Georgia"/>
              </a:defRPr>
            </a:pPr>
            <a:r>
              <a:t>		</a:t>
            </a:r>
          </a:p>
        </p:txBody>
      </p:sp>
      <p:pic>
        <p:nvPicPr>
          <p:cNvPr id="149" name="Picture 2" descr="Picture 2"/>
          <p:cNvPicPr>
            <a:picLocks noChangeAspect="1"/>
          </p:cNvPicPr>
          <p:nvPr/>
        </p:nvPicPr>
        <p:blipFill>
          <a:blip r:embed="rId2">
            <a:extLst/>
          </a:blip>
          <a:stretch>
            <a:fillRect/>
          </a:stretch>
        </p:blipFill>
        <p:spPr>
          <a:xfrm>
            <a:off x="116057" y="3202351"/>
            <a:ext cx="2316482" cy="3104085"/>
          </a:xfrm>
          <a:prstGeom prst="rect">
            <a:avLst/>
          </a:prstGeom>
          <a:ln w="12700">
            <a:miter lim="400000"/>
          </a:ln>
        </p:spPr>
      </p:pic>
      <p:sp>
        <p:nvSpPr>
          <p:cNvPr id="150" name="Rectangle 4"/>
          <p:cNvSpPr txBox="1"/>
          <p:nvPr/>
        </p:nvSpPr>
        <p:spPr>
          <a:xfrm>
            <a:off x="2407920" y="5938090"/>
            <a:ext cx="2194562" cy="57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chemeClr val="accent2"/>
                </a:solidFill>
                <a:latin typeface="Trebuchet MS"/>
                <a:ea typeface="Trebuchet MS"/>
                <a:cs typeface="Trebuchet MS"/>
                <a:sym typeface="Trebuchet MS"/>
              </a:defRPr>
            </a:pPr>
            <a:r>
              <a:t>One Rotary Center</a:t>
            </a:r>
          </a:p>
          <a:p>
            <a:pPr>
              <a:defRPr sz="1600">
                <a:solidFill>
                  <a:schemeClr val="accent2"/>
                </a:solidFill>
                <a:latin typeface="Trebuchet MS"/>
                <a:ea typeface="Trebuchet MS"/>
                <a:cs typeface="Trebuchet MS"/>
                <a:sym typeface="Trebuchet MS"/>
              </a:defRPr>
            </a:pPr>
            <a:r>
              <a:t>Evanston, Illinois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457200" y="780075"/>
            <a:ext cx="8229600" cy="1066801"/>
          </a:xfrm>
          <a:prstGeom prst="rect">
            <a:avLst/>
          </a:prstGeom>
        </p:spPr>
        <p:txBody>
          <a:bodyPr/>
          <a:lstStyle>
            <a:lvl1pPr defTabSz="758951">
              <a:defRPr b="1" sz="4400">
                <a:effectLst>
                  <a:outerShdw sx="100000" sy="100000" kx="0" ky="0" algn="b" rotWithShape="0" blurRad="25400" dist="31623" dir="2700000">
                    <a:srgbClr val="000000">
                      <a:alpha val="43137"/>
                    </a:srgbClr>
                  </a:outerShdw>
                </a:effectLst>
              </a:defRPr>
            </a:lvl1pPr>
          </a:lstStyle>
          <a:p>
            <a:pPr/>
            <a:r>
              <a:t>Rotary International President</a:t>
            </a:r>
          </a:p>
        </p:txBody>
      </p:sp>
      <p:sp>
        <p:nvSpPr>
          <p:cNvPr id="153" name="Content Placeholder 2"/>
          <p:cNvSpPr txBox="1"/>
          <p:nvPr>
            <p:ph type="body" sz="quarter" idx="1"/>
          </p:nvPr>
        </p:nvSpPr>
        <p:spPr>
          <a:xfrm>
            <a:off x="22502" y="1808155"/>
            <a:ext cx="5594528" cy="1466852"/>
          </a:xfrm>
          <a:prstGeom prst="rect">
            <a:avLst/>
          </a:prstGeom>
        </p:spPr>
        <p:txBody>
          <a:bodyPr/>
          <a:lstStyle/>
          <a:p>
            <a:pPr marL="0" indent="81197" algn="ctr" defTabSz="676655">
              <a:spcBef>
                <a:spcPts val="200"/>
              </a:spcBef>
              <a:buSzTx/>
              <a:buNone/>
              <a:defRPr b="1" sz="2900"/>
            </a:pPr>
            <a:r>
              <a:t>Stephanie Urchick</a:t>
            </a:r>
          </a:p>
          <a:p>
            <a:pPr marL="0" indent="81197" algn="ctr" defTabSz="676655">
              <a:spcBef>
                <a:spcPts val="200"/>
              </a:spcBef>
              <a:buSzTx/>
              <a:buNone/>
              <a:defRPr b="1" sz="2900"/>
            </a:pPr>
            <a:r>
              <a:t>RI President </a:t>
            </a:r>
          </a:p>
          <a:p>
            <a:pPr marL="0" indent="81197" algn="ctr" defTabSz="676655">
              <a:spcBef>
                <a:spcPts val="200"/>
              </a:spcBef>
              <a:buSzTx/>
              <a:buNone/>
              <a:defRPr b="1" sz="2900"/>
            </a:pPr>
            <a:r>
              <a:t>2024-2025</a:t>
            </a:r>
          </a:p>
        </p:txBody>
      </p:sp>
      <p:pic>
        <p:nvPicPr>
          <p:cNvPr id="154" name="Picture 2" descr="Picture 2"/>
          <p:cNvPicPr>
            <a:picLocks noChangeAspect="1"/>
          </p:cNvPicPr>
          <p:nvPr/>
        </p:nvPicPr>
        <p:blipFill>
          <a:blip r:embed="rId2">
            <a:extLst/>
          </a:blip>
          <a:stretch>
            <a:fillRect/>
          </a:stretch>
        </p:blipFill>
        <p:spPr>
          <a:xfrm>
            <a:off x="-3962400" y="1313476"/>
            <a:ext cx="2667000" cy="3552827"/>
          </a:xfrm>
          <a:prstGeom prst="rect">
            <a:avLst/>
          </a:prstGeom>
          <a:ln w="12700">
            <a:miter lim="400000"/>
          </a:ln>
        </p:spPr>
      </p:pic>
      <p:sp>
        <p:nvSpPr>
          <p:cNvPr id="155" name="Text Box 3"/>
          <p:cNvSpPr txBox="1"/>
          <p:nvPr/>
        </p:nvSpPr>
        <p:spPr>
          <a:xfrm>
            <a:off x="110643987" y="105432225"/>
            <a:ext cx="6846887" cy="6573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lgn="ctr">
              <a:defRPr sz="4000">
                <a:solidFill>
                  <a:srgbClr val="17458F"/>
                </a:solidFill>
                <a:latin typeface="Georgia"/>
                <a:ea typeface="Georgia"/>
                <a:cs typeface="Georgia"/>
                <a:sym typeface="Georgia"/>
              </a:defRPr>
            </a:lvl1pPr>
          </a:lstStyle>
          <a:p>
            <a:pPr/>
            <a:r>
              <a:t>Weekly Chronicles</a:t>
            </a:r>
          </a:p>
        </p:txBody>
      </p:sp>
      <p:pic>
        <p:nvPicPr>
          <p:cNvPr id="156" name="Picture 4" descr="Picture 4"/>
          <p:cNvPicPr>
            <a:picLocks noChangeAspect="1"/>
          </p:cNvPicPr>
          <p:nvPr/>
        </p:nvPicPr>
        <p:blipFill>
          <a:blip r:embed="rId3">
            <a:extLst/>
          </a:blip>
          <a:stretch>
            <a:fillRect/>
          </a:stretch>
        </p:blipFill>
        <p:spPr>
          <a:xfrm>
            <a:off x="112129887" y="106143425"/>
            <a:ext cx="3897314" cy="1516063"/>
          </a:xfrm>
          <a:prstGeom prst="rect">
            <a:avLst/>
          </a:prstGeom>
          <a:ln w="12700">
            <a:miter lim="400000"/>
          </a:ln>
        </p:spPr>
      </p:pic>
      <p:sp>
        <p:nvSpPr>
          <p:cNvPr id="157" name="Text Box 5"/>
          <p:cNvSpPr txBox="1"/>
          <p:nvPr/>
        </p:nvSpPr>
        <p:spPr>
          <a:xfrm>
            <a:off x="114652424" y="108453237"/>
            <a:ext cx="2506666" cy="1972752"/>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p>
            <a:pPr algn="ctr">
              <a:defRPr sz="1300">
                <a:solidFill>
                  <a:srgbClr val="000000"/>
                </a:solidFill>
                <a:latin typeface="Arial"/>
                <a:ea typeface="Arial"/>
                <a:cs typeface="Arial"/>
                <a:sym typeface="Arial"/>
              </a:defRPr>
            </a:pPr>
            <a:r>
              <a:t>Rotary Club of Murray</a:t>
            </a:r>
          </a:p>
          <a:p>
            <a:pPr algn="ctr">
              <a:defRPr sz="1300">
                <a:solidFill>
                  <a:srgbClr val="000000"/>
                </a:solidFill>
                <a:latin typeface="Arial"/>
                <a:ea typeface="Arial"/>
                <a:cs typeface="Arial"/>
                <a:sym typeface="Arial"/>
              </a:defRPr>
            </a:pPr>
            <a:r>
              <a:t>P.O. Box 411</a:t>
            </a:r>
          </a:p>
          <a:p>
            <a:pPr algn="ctr">
              <a:defRPr sz="1300">
                <a:solidFill>
                  <a:srgbClr val="000000"/>
                </a:solidFill>
                <a:latin typeface="Arial"/>
                <a:ea typeface="Arial"/>
                <a:cs typeface="Arial"/>
                <a:sym typeface="Arial"/>
              </a:defRPr>
            </a:pPr>
            <a:r>
              <a:t>Murray, KY  42071</a:t>
            </a:r>
          </a:p>
          <a:p>
            <a:pPr algn="ctr">
              <a:defRPr sz="1300">
                <a:solidFill>
                  <a:srgbClr val="000000"/>
                </a:solidFill>
                <a:latin typeface="Arial"/>
                <a:ea typeface="Arial"/>
                <a:cs typeface="Arial"/>
                <a:sym typeface="Arial"/>
              </a:defRPr>
            </a:pPr>
            <a:r>
              <a:t>www.murrayrotary.org</a:t>
            </a:r>
          </a:p>
          <a:p>
            <a:pPr algn="ctr">
              <a:defRPr sz="1300">
                <a:solidFill>
                  <a:srgbClr val="000000"/>
                </a:solidFill>
                <a:latin typeface="Arial"/>
                <a:ea typeface="Arial"/>
                <a:cs typeface="Arial"/>
                <a:sym typeface="Arial"/>
              </a:defRPr>
            </a:pPr>
          </a:p>
          <a:p>
            <a:pPr algn="ctr">
              <a:defRPr sz="1300">
                <a:solidFill>
                  <a:srgbClr val="000000"/>
                </a:solidFill>
                <a:latin typeface="Arial"/>
                <a:ea typeface="Arial"/>
                <a:cs typeface="Arial"/>
                <a:sym typeface="Arial"/>
              </a:defRPr>
            </a:pPr>
          </a:p>
          <a:p>
            <a:pPr algn="ctr">
              <a:defRPr sz="1300">
                <a:solidFill>
                  <a:srgbClr val="000000"/>
                </a:solidFill>
                <a:latin typeface="Arial"/>
                <a:ea typeface="Arial"/>
                <a:cs typeface="Arial"/>
                <a:sym typeface="Arial"/>
              </a:defRPr>
            </a:pPr>
            <a:r>
              <a:t>CLUB 3742          </a:t>
            </a:r>
          </a:p>
          <a:p>
            <a:pPr algn="ctr">
              <a:defRPr sz="1300">
                <a:solidFill>
                  <a:srgbClr val="000000"/>
                </a:solidFill>
                <a:latin typeface="Arial"/>
                <a:ea typeface="Arial"/>
                <a:cs typeface="Arial"/>
                <a:sym typeface="Arial"/>
              </a:defRPr>
            </a:pPr>
            <a:r>
              <a:t>DISTRICT 6710</a:t>
            </a:r>
          </a:p>
          <a:p>
            <a:pPr algn="ctr">
              <a:defRPr sz="1300">
                <a:solidFill>
                  <a:srgbClr val="000000"/>
                </a:solidFill>
                <a:latin typeface="Arial"/>
                <a:ea typeface="Arial"/>
                <a:cs typeface="Arial"/>
                <a:sym typeface="Arial"/>
              </a:defRPr>
            </a:pPr>
            <a:r>
              <a:t>www.rotary.org        </a:t>
            </a:r>
          </a:p>
          <a:p>
            <a:pPr algn="ctr">
              <a:defRPr sz="1300">
                <a:solidFill>
                  <a:srgbClr val="000000"/>
                </a:solidFill>
                <a:latin typeface="Arial"/>
                <a:ea typeface="Arial"/>
                <a:cs typeface="Arial"/>
                <a:sym typeface="Arial"/>
              </a:defRPr>
            </a:pPr>
            <a:r>
              <a:t>www.rotarydistrict6710.org     </a:t>
            </a:r>
          </a:p>
        </p:txBody>
      </p:sp>
      <p:sp>
        <p:nvSpPr>
          <p:cNvPr id="158" name="Text Box 6"/>
          <p:cNvSpPr txBox="1"/>
          <p:nvPr/>
        </p:nvSpPr>
        <p:spPr>
          <a:xfrm>
            <a:off x="114066637" y="111706086"/>
            <a:ext cx="3287714" cy="1518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defRPr sz="1300">
                <a:solidFill>
                  <a:srgbClr val="000000"/>
                </a:solidFill>
                <a:latin typeface="Arial"/>
                <a:ea typeface="Arial"/>
                <a:cs typeface="Arial"/>
                <a:sym typeface="Arial"/>
              </a:defRPr>
            </a:pPr>
            <a:r>
              <a:t>INTERNATIONAL PRESIDENT</a:t>
            </a:r>
          </a:p>
          <a:p>
            <a:pPr algn="ctr">
              <a:defRPr sz="1300">
                <a:solidFill>
                  <a:srgbClr val="000000"/>
                </a:solidFill>
                <a:latin typeface="Arial"/>
                <a:ea typeface="Arial"/>
                <a:cs typeface="Arial"/>
                <a:sym typeface="Arial"/>
              </a:defRPr>
            </a:pPr>
            <a:r>
              <a:t>Ian H.S. Riseley</a:t>
            </a:r>
          </a:p>
          <a:p>
            <a:pPr algn="ctr">
              <a:defRPr sz="1300">
                <a:solidFill>
                  <a:srgbClr val="000000"/>
                </a:solidFill>
                <a:latin typeface="Arial"/>
                <a:ea typeface="Arial"/>
                <a:cs typeface="Arial"/>
                <a:sym typeface="Arial"/>
              </a:defRPr>
            </a:pPr>
          </a:p>
          <a:p>
            <a:pPr algn="ctr">
              <a:defRPr sz="1300">
                <a:solidFill>
                  <a:srgbClr val="000000"/>
                </a:solidFill>
                <a:latin typeface="Arial"/>
                <a:ea typeface="Arial"/>
                <a:cs typeface="Arial"/>
                <a:sym typeface="Arial"/>
              </a:defRPr>
            </a:pPr>
            <a:r>
              <a:t>DISTRICT GOVERNOR</a:t>
            </a:r>
          </a:p>
          <a:p>
            <a:pPr algn="ctr">
              <a:defRPr sz="1300">
                <a:solidFill>
                  <a:srgbClr val="000000"/>
                </a:solidFill>
                <a:latin typeface="Arial"/>
                <a:ea typeface="Arial"/>
                <a:cs typeface="Arial"/>
                <a:sym typeface="Arial"/>
              </a:defRPr>
            </a:pPr>
            <a:r>
              <a:t>Missy Eckenberg</a:t>
            </a:r>
          </a:p>
          <a:p>
            <a:pPr algn="ctr">
              <a:defRPr sz="1300">
                <a:solidFill>
                  <a:srgbClr val="000000"/>
                </a:solidFill>
                <a:latin typeface="Arial"/>
                <a:ea typeface="Arial"/>
                <a:cs typeface="Arial"/>
                <a:sym typeface="Arial"/>
              </a:defRPr>
            </a:pPr>
          </a:p>
          <a:p>
            <a:pPr algn="ctr">
              <a:defRPr sz="1300">
                <a:solidFill>
                  <a:srgbClr val="000000"/>
                </a:solidFill>
                <a:latin typeface="Arial"/>
                <a:ea typeface="Arial"/>
                <a:cs typeface="Arial"/>
                <a:sym typeface="Arial"/>
              </a:defRPr>
            </a:pPr>
            <a:r>
              <a:t>ASSISTANT GOVERNOR</a:t>
            </a:r>
          </a:p>
          <a:p>
            <a:pPr algn="ctr">
              <a:defRPr sz="1300">
                <a:solidFill>
                  <a:srgbClr val="000000"/>
                </a:solidFill>
                <a:latin typeface="Arial"/>
                <a:ea typeface="Arial"/>
                <a:cs typeface="Arial"/>
                <a:sym typeface="Arial"/>
              </a:defRPr>
            </a:pPr>
            <a:r>
              <a:t>Randall D. Fox</a:t>
            </a:r>
          </a:p>
        </p:txBody>
      </p:sp>
      <p:sp>
        <p:nvSpPr>
          <p:cNvPr id="159" name="Text Box 7"/>
          <p:cNvSpPr txBox="1"/>
          <p:nvPr/>
        </p:nvSpPr>
        <p:spPr>
          <a:xfrm>
            <a:off x="110998000" y="107942062"/>
            <a:ext cx="2828925" cy="2763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lgn="ctr">
              <a:defRPr b="1" sz="1400">
                <a:solidFill>
                  <a:srgbClr val="17458F"/>
                </a:solidFill>
                <a:latin typeface="Georgia"/>
                <a:ea typeface="Georgia"/>
                <a:cs typeface="Georgia"/>
                <a:sym typeface="Georgia"/>
              </a:defRPr>
            </a:lvl1pPr>
          </a:lstStyle>
          <a:p>
            <a:pPr/>
            <a:r>
              <a:t>2017 - 2018 Club Positions</a:t>
            </a:r>
          </a:p>
        </p:txBody>
      </p:sp>
      <p:sp>
        <p:nvSpPr>
          <p:cNvPr id="160" name="Text Box 8"/>
          <p:cNvSpPr txBox="1"/>
          <p:nvPr/>
        </p:nvSpPr>
        <p:spPr>
          <a:xfrm>
            <a:off x="110729712" y="108350049"/>
            <a:ext cx="3230564" cy="23845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p>
            <a:pPr algn="ctr">
              <a:defRPr sz="1200">
                <a:solidFill>
                  <a:srgbClr val="000000"/>
                </a:solidFill>
                <a:latin typeface="Georgia"/>
                <a:ea typeface="Georgia"/>
                <a:cs typeface="Georgia"/>
                <a:sym typeface="Georgia"/>
              </a:defRPr>
            </a:pPr>
            <a:r>
              <a:t>Nancy Mieure, President</a:t>
            </a:r>
          </a:p>
          <a:p>
            <a:pPr algn="ctr">
              <a:defRPr sz="1200">
                <a:solidFill>
                  <a:srgbClr val="000000"/>
                </a:solidFill>
                <a:latin typeface="Georgia"/>
                <a:ea typeface="Georgia"/>
                <a:cs typeface="Georgia"/>
                <a:sym typeface="Georgia"/>
              </a:defRPr>
            </a:pPr>
            <a:r>
              <a:t>Diana Thomason, President-Elect</a:t>
            </a:r>
          </a:p>
          <a:p>
            <a:pPr algn="ctr">
              <a:defRPr sz="1200">
                <a:solidFill>
                  <a:srgbClr val="000000"/>
                </a:solidFill>
                <a:latin typeface="Georgia"/>
                <a:ea typeface="Georgia"/>
                <a:cs typeface="Georgia"/>
                <a:sym typeface="Georgia"/>
              </a:defRPr>
            </a:pPr>
            <a:r>
              <a:t>Heidi Shultz, Vice President</a:t>
            </a:r>
          </a:p>
          <a:p>
            <a:pPr algn="ctr">
              <a:defRPr sz="1200">
                <a:solidFill>
                  <a:srgbClr val="000000"/>
                </a:solidFill>
                <a:latin typeface="Georgia"/>
                <a:ea typeface="Georgia"/>
                <a:cs typeface="Georgia"/>
                <a:sym typeface="Georgia"/>
              </a:defRPr>
            </a:pPr>
            <a:r>
              <a:t>Yvonne Vogt, Secretary</a:t>
            </a:r>
          </a:p>
          <a:p>
            <a:pPr algn="ctr">
              <a:defRPr sz="1200">
                <a:solidFill>
                  <a:srgbClr val="000000"/>
                </a:solidFill>
                <a:latin typeface="Georgia"/>
                <a:ea typeface="Georgia"/>
                <a:cs typeface="Georgia"/>
                <a:sym typeface="Georgia"/>
              </a:defRPr>
            </a:pPr>
            <a:r>
              <a:t>Deana Wright, Treasurer</a:t>
            </a:r>
          </a:p>
          <a:p>
            <a:pPr algn="ctr">
              <a:defRPr sz="1200">
                <a:solidFill>
                  <a:srgbClr val="000000"/>
                </a:solidFill>
                <a:latin typeface="Georgia"/>
                <a:ea typeface="Georgia"/>
                <a:cs typeface="Georgia"/>
                <a:sym typeface="Georgia"/>
              </a:defRPr>
            </a:pPr>
            <a:r>
              <a:t>James Gallimore, Director</a:t>
            </a:r>
          </a:p>
          <a:p>
            <a:pPr algn="ctr">
              <a:defRPr sz="1200">
                <a:solidFill>
                  <a:srgbClr val="000000"/>
                </a:solidFill>
                <a:latin typeface="Georgia"/>
                <a:ea typeface="Georgia"/>
                <a:cs typeface="Georgia"/>
                <a:sym typeface="Georgia"/>
              </a:defRPr>
            </a:pPr>
            <a:r>
              <a:t>Mignon Pittman, Director</a:t>
            </a:r>
          </a:p>
          <a:p>
            <a:pPr algn="ctr">
              <a:defRPr sz="1200">
                <a:solidFill>
                  <a:srgbClr val="000000"/>
                </a:solidFill>
                <a:latin typeface="Georgia"/>
                <a:ea typeface="Georgia"/>
                <a:cs typeface="Georgia"/>
                <a:sym typeface="Georgia"/>
              </a:defRPr>
            </a:pPr>
            <a:r>
              <a:t>Carmen Garland, Director</a:t>
            </a:r>
          </a:p>
          <a:p>
            <a:pPr algn="ctr">
              <a:defRPr sz="1200">
                <a:solidFill>
                  <a:srgbClr val="000000"/>
                </a:solidFill>
                <a:latin typeface="Georgia"/>
                <a:ea typeface="Georgia"/>
                <a:cs typeface="Georgia"/>
                <a:sym typeface="Georgia"/>
              </a:defRPr>
            </a:pPr>
            <a:r>
              <a:t>Kenny Roth, Director</a:t>
            </a:r>
          </a:p>
          <a:p>
            <a:pPr algn="ctr">
              <a:defRPr sz="1200">
                <a:solidFill>
                  <a:srgbClr val="000000"/>
                </a:solidFill>
                <a:latin typeface="Georgia"/>
                <a:ea typeface="Georgia"/>
                <a:cs typeface="Georgia"/>
                <a:sym typeface="Georgia"/>
              </a:defRPr>
            </a:pPr>
            <a:r>
              <a:t>Mark Welch, Past President</a:t>
            </a:r>
          </a:p>
          <a:p>
            <a:pPr algn="ctr">
              <a:defRPr sz="1200">
                <a:solidFill>
                  <a:srgbClr val="000000"/>
                </a:solidFill>
                <a:latin typeface="Georgia"/>
                <a:ea typeface="Georgia"/>
                <a:cs typeface="Georgia"/>
                <a:sym typeface="Georgia"/>
              </a:defRPr>
            </a:pPr>
            <a:r>
              <a:t>Vernon Gantt, Parliamentarian</a:t>
            </a:r>
          </a:p>
          <a:p>
            <a:pPr algn="ctr">
              <a:defRPr sz="1200">
                <a:solidFill>
                  <a:srgbClr val="000000"/>
                </a:solidFill>
                <a:latin typeface="Georgia"/>
                <a:ea typeface="Georgia"/>
                <a:cs typeface="Georgia"/>
                <a:sym typeface="Georgia"/>
              </a:defRPr>
            </a:pPr>
            <a:r>
              <a:t>Tony Earls, Bulletin Editor</a:t>
            </a:r>
          </a:p>
          <a:p>
            <a:pPr algn="ctr">
              <a:defRPr sz="1200">
                <a:solidFill>
                  <a:srgbClr val="000000"/>
                </a:solidFill>
                <a:latin typeface="Georgia"/>
                <a:ea typeface="Georgia"/>
                <a:cs typeface="Georgia"/>
                <a:sym typeface="Georgia"/>
              </a:defRPr>
            </a:pPr>
            <a:r>
              <a:t>Steven Hunter, Sergeant at Arms</a:t>
            </a:r>
          </a:p>
        </p:txBody>
      </p:sp>
      <p:sp>
        <p:nvSpPr>
          <p:cNvPr id="161" name="Text Box 9"/>
          <p:cNvSpPr txBox="1"/>
          <p:nvPr/>
        </p:nvSpPr>
        <p:spPr>
          <a:xfrm>
            <a:off x="110707487" y="113936462"/>
            <a:ext cx="6819902" cy="4795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lgn="ctr">
              <a:defRPr b="1" i="1" sz="2800">
                <a:solidFill>
                  <a:srgbClr val="17458F"/>
                </a:solidFill>
                <a:latin typeface="Georgia"/>
                <a:ea typeface="Georgia"/>
                <a:cs typeface="Georgia"/>
                <a:sym typeface="Georgia"/>
              </a:defRPr>
            </a:lvl1pPr>
          </a:lstStyle>
          <a:p>
            <a:pPr/>
            <a:r>
              <a:t>“Service Above Self”</a:t>
            </a:r>
          </a:p>
        </p:txBody>
      </p:sp>
      <p:sp>
        <p:nvSpPr>
          <p:cNvPr id="162" name="Text Box 10"/>
          <p:cNvSpPr txBox="1"/>
          <p:nvPr/>
        </p:nvSpPr>
        <p:spPr>
          <a:xfrm>
            <a:off x="110631287" y="114498437"/>
            <a:ext cx="6784977" cy="276353"/>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lgn="ctr">
              <a:defRPr sz="1400">
                <a:solidFill>
                  <a:srgbClr val="17458F"/>
                </a:solidFill>
                <a:latin typeface="Georgia"/>
                <a:ea typeface="Georgia"/>
                <a:cs typeface="Georgia"/>
                <a:sym typeface="Georgia"/>
              </a:defRPr>
            </a:lvl1pPr>
          </a:lstStyle>
          <a:p>
            <a:pPr/>
            <a:r>
              <a:t>The Rotary Club of Murray has been serving our community since 1924.</a:t>
            </a:r>
          </a:p>
        </p:txBody>
      </p:sp>
      <p:pic>
        <p:nvPicPr>
          <p:cNvPr id="163" name="Picture 11" descr="Picture 11"/>
          <p:cNvPicPr>
            <a:picLocks noChangeAspect="1"/>
          </p:cNvPicPr>
          <p:nvPr/>
        </p:nvPicPr>
        <p:blipFill>
          <a:blip r:embed="rId4">
            <a:extLst/>
          </a:blip>
          <a:stretch>
            <a:fillRect/>
          </a:stretch>
        </p:blipFill>
        <p:spPr>
          <a:xfrm>
            <a:off x="111153575" y="111852075"/>
            <a:ext cx="2525715" cy="1466850"/>
          </a:xfrm>
          <a:prstGeom prst="rect">
            <a:avLst/>
          </a:prstGeom>
          <a:ln w="12700">
            <a:miter lim="400000"/>
          </a:ln>
        </p:spPr>
      </p:pic>
      <p:pic>
        <p:nvPicPr>
          <p:cNvPr id="164" name="Picture 21" descr="Picture 21"/>
          <p:cNvPicPr>
            <a:picLocks noChangeAspect="1"/>
          </p:cNvPicPr>
          <p:nvPr/>
        </p:nvPicPr>
        <p:blipFill>
          <a:blip r:embed="rId4">
            <a:extLst/>
          </a:blip>
          <a:stretch>
            <a:fillRect/>
          </a:stretch>
        </p:blipFill>
        <p:spPr>
          <a:xfrm>
            <a:off x="-3352800" y="4156321"/>
            <a:ext cx="2525712" cy="1466852"/>
          </a:xfrm>
          <a:prstGeom prst="rect">
            <a:avLst/>
          </a:prstGeom>
          <a:ln w="12700">
            <a:miter lim="400000"/>
          </a:ln>
        </p:spPr>
      </p:pic>
      <p:pic>
        <p:nvPicPr>
          <p:cNvPr id="165" name="Picture 2" descr="Picture 2"/>
          <p:cNvPicPr>
            <a:picLocks noChangeAspect="1"/>
          </p:cNvPicPr>
          <p:nvPr/>
        </p:nvPicPr>
        <p:blipFill>
          <a:blip r:embed="rId5">
            <a:extLst/>
          </a:blip>
          <a:stretch>
            <a:fillRect/>
          </a:stretch>
        </p:blipFill>
        <p:spPr>
          <a:xfrm>
            <a:off x="-3991708" y="910837"/>
            <a:ext cx="2628902" cy="3509582"/>
          </a:xfrm>
          <a:prstGeom prst="rect">
            <a:avLst/>
          </a:prstGeom>
          <a:ln w="12700">
            <a:miter lim="400000"/>
          </a:ln>
        </p:spPr>
      </p:pic>
      <p:pic>
        <p:nvPicPr>
          <p:cNvPr id="166" name="Picture 3" descr="Picture 3"/>
          <p:cNvPicPr>
            <a:picLocks noChangeAspect="1"/>
          </p:cNvPicPr>
          <p:nvPr/>
        </p:nvPicPr>
        <p:blipFill>
          <a:blip r:embed="rId6">
            <a:extLst/>
          </a:blip>
          <a:stretch>
            <a:fillRect/>
          </a:stretch>
        </p:blipFill>
        <p:spPr>
          <a:xfrm>
            <a:off x="-4204562" y="4455586"/>
            <a:ext cx="2114619" cy="2114619"/>
          </a:xfrm>
          <a:prstGeom prst="rect">
            <a:avLst/>
          </a:prstGeom>
          <a:ln w="12700">
            <a:miter lim="400000"/>
          </a:ln>
        </p:spPr>
      </p:pic>
      <p:pic>
        <p:nvPicPr>
          <p:cNvPr id="167" name="Image" descr="Image"/>
          <p:cNvPicPr>
            <a:picLocks noChangeAspect="1"/>
          </p:cNvPicPr>
          <p:nvPr/>
        </p:nvPicPr>
        <p:blipFill>
          <a:blip r:embed="rId7">
            <a:extLst/>
          </a:blip>
          <a:stretch>
            <a:fillRect/>
          </a:stretch>
        </p:blipFill>
        <p:spPr>
          <a:xfrm>
            <a:off x="5962641" y="1798996"/>
            <a:ext cx="2628902" cy="3943353"/>
          </a:xfrm>
          <a:prstGeom prst="rect">
            <a:avLst/>
          </a:prstGeom>
          <a:ln w="12700">
            <a:miter lim="400000"/>
          </a:ln>
        </p:spPr>
      </p:pic>
      <p:pic>
        <p:nvPicPr>
          <p:cNvPr id="168" name="Image" descr="Image"/>
          <p:cNvPicPr>
            <a:picLocks noChangeAspect="1"/>
          </p:cNvPicPr>
          <p:nvPr/>
        </p:nvPicPr>
        <p:blipFill>
          <a:blip r:embed="rId8">
            <a:extLst/>
          </a:blip>
          <a:stretch>
            <a:fillRect/>
          </a:stretch>
        </p:blipFill>
        <p:spPr>
          <a:xfrm>
            <a:off x="626700" y="3305650"/>
            <a:ext cx="4766435" cy="282581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1"/>
          <p:cNvSpPr txBox="1"/>
          <p:nvPr/>
        </p:nvSpPr>
        <p:spPr>
          <a:xfrm>
            <a:off x="253398" y="903800"/>
            <a:ext cx="8214360" cy="6466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852677" indent="-742950" algn="ctr">
              <a:spcBef>
                <a:spcPts val="1200"/>
              </a:spcBef>
              <a:buClr>
                <a:schemeClr val="accent2"/>
              </a:buClr>
              <a:buSzPct val="100000"/>
              <a:buAutoNum type="arabicPeriod" startAt="3"/>
              <a:defRPr b="1" sz="3600">
                <a:solidFill>
                  <a:schemeClr val="accent2"/>
                </a:solidFill>
                <a:latin typeface="Georgia"/>
                <a:ea typeface="Georgia"/>
                <a:cs typeface="Georgia"/>
                <a:sym typeface="Georgia"/>
              </a:defRPr>
            </a:pPr>
            <a:r>
              <a:t>THE ROTARY FOUNDATION</a:t>
            </a:r>
          </a:p>
          <a:p>
            <a:pPr lvl="1" indent="566927" algn="ctr">
              <a:spcBef>
                <a:spcPts val="1200"/>
              </a:spcBef>
              <a:defRPr b="1" sz="3600">
                <a:solidFill>
                  <a:schemeClr val="accent2"/>
                </a:solidFill>
                <a:latin typeface="Georgia"/>
                <a:ea typeface="Georgia"/>
                <a:cs typeface="Georgia"/>
                <a:sym typeface="Georgia"/>
              </a:defRPr>
            </a:pPr>
            <a:r>
              <a:t>	</a:t>
            </a:r>
            <a:r>
              <a:rPr b="0" sz="3200"/>
              <a:t>Endowment dedicated to</a:t>
            </a:r>
            <a:endParaRPr sz="3200"/>
          </a:p>
          <a:p>
            <a:pPr lvl="1" indent="566927" algn="ctr">
              <a:spcBef>
                <a:spcPts val="1200"/>
              </a:spcBef>
              <a:defRPr sz="3200">
                <a:solidFill>
                  <a:schemeClr val="accent2"/>
                </a:solidFill>
                <a:latin typeface="Georgia"/>
                <a:ea typeface="Georgia"/>
                <a:cs typeface="Georgia"/>
                <a:sym typeface="Georgia"/>
              </a:defRPr>
            </a:pPr>
            <a:r>
              <a:t> “Doing good in the world”</a:t>
            </a:r>
          </a:p>
          <a:p>
            <a:pPr lvl="1" indent="566927" algn="ctr">
              <a:spcBef>
                <a:spcPts val="1200"/>
              </a:spcBef>
              <a:defRPr sz="3200">
                <a:solidFill>
                  <a:schemeClr val="accent2"/>
                </a:solidFill>
                <a:latin typeface="Georgia"/>
                <a:ea typeface="Georgia"/>
                <a:cs typeface="Georgia"/>
                <a:sym typeface="Georgia"/>
              </a:defRPr>
            </a:pPr>
          </a:p>
          <a:p>
            <a:pPr lvl="1" indent="566927">
              <a:spcBef>
                <a:spcPts val="1200"/>
              </a:spcBef>
              <a:defRPr sz="3200">
                <a:solidFill>
                  <a:schemeClr val="accent2"/>
                </a:solidFill>
                <a:latin typeface="Georgia"/>
                <a:ea typeface="Georgia"/>
                <a:cs typeface="Georgia"/>
                <a:sym typeface="Georgia"/>
              </a:defRPr>
            </a:pPr>
            <a:r>
              <a:t>Has spent more than $3.7 billion on 	</a:t>
            </a:r>
          </a:p>
          <a:p>
            <a:pPr lvl="1" indent="566927">
              <a:spcBef>
                <a:spcPts val="1200"/>
              </a:spcBef>
              <a:defRPr sz="3200">
                <a:solidFill>
                  <a:schemeClr val="accent2"/>
                </a:solidFill>
                <a:latin typeface="Georgia"/>
                <a:ea typeface="Georgia"/>
                <a:cs typeface="Georgia"/>
                <a:sym typeface="Georgia"/>
              </a:defRPr>
            </a:pPr>
            <a:r>
              <a:t>life-changing, sustainable grant projects that help people in need around the world</a:t>
            </a:r>
          </a:p>
          <a:p>
            <a:pPr lvl="1" indent="566927">
              <a:spcBef>
                <a:spcPts val="1200"/>
              </a:spcBef>
              <a:defRPr sz="3200">
                <a:solidFill>
                  <a:schemeClr val="accent2"/>
                </a:solidFill>
                <a:latin typeface="Georgia"/>
                <a:ea typeface="Georgia"/>
                <a:cs typeface="Georgia"/>
                <a:sym typeface="Georgia"/>
              </a:defRPr>
            </a:pPr>
          </a:p>
          <a:p>
            <a:pPr lvl="1" indent="566927">
              <a:spcBef>
                <a:spcPts val="1200"/>
              </a:spcBef>
              <a:defRPr sz="3200">
                <a:solidFill>
                  <a:schemeClr val="accent2"/>
                </a:solidFill>
                <a:latin typeface="Georgia"/>
                <a:ea typeface="Georgia"/>
                <a:cs typeface="Georgia"/>
                <a:sym typeface="Georgia"/>
              </a:defRPr>
            </a:pPr>
            <a:r>
              <a:t>Made possible by contributions from   	Rotarians (Paul Harris Fellows)</a:t>
            </a:r>
          </a:p>
          <a:p>
            <a:pPr lvl="1" indent="566927" algn="ctr">
              <a:spcBef>
                <a:spcPts val="1200"/>
              </a:spcBef>
              <a:defRPr sz="3200">
                <a:solidFill>
                  <a:schemeClr val="accent2"/>
                </a:solidFill>
                <a:latin typeface="Georgia"/>
                <a:ea typeface="Georgia"/>
                <a:cs typeface="Georgia"/>
                <a:sym typeface="Georgia"/>
              </a:defRPr>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ctangle 1"/>
          <p:cNvSpPr txBox="1"/>
          <p:nvPr/>
        </p:nvSpPr>
        <p:spPr>
          <a:xfrm>
            <a:off x="359108" y="812361"/>
            <a:ext cx="8214360" cy="570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566927">
              <a:spcBef>
                <a:spcPts val="1200"/>
              </a:spcBef>
              <a:defRPr b="1" sz="3600">
                <a:solidFill>
                  <a:schemeClr val="accent2"/>
                </a:solidFill>
                <a:latin typeface="Georgia"/>
                <a:ea typeface="Georgia"/>
                <a:cs typeface="Georgia"/>
                <a:sym typeface="Georgia"/>
              </a:defRPr>
            </a:pPr>
            <a:r>
              <a:t>		Rotary Foundation</a:t>
            </a:r>
          </a:p>
          <a:p>
            <a:pPr lvl="1" indent="566927">
              <a:spcBef>
                <a:spcPts val="1200"/>
              </a:spcBef>
              <a:defRPr sz="2400">
                <a:solidFill>
                  <a:schemeClr val="accent2"/>
                </a:solidFill>
                <a:latin typeface="Georgia"/>
                <a:ea typeface="Georgia"/>
                <a:cs typeface="Georgia"/>
                <a:sym typeface="Georgia"/>
              </a:defRPr>
            </a:pPr>
            <a:r>
              <a:t>Consists of 4 Parts:</a:t>
            </a:r>
          </a:p>
          <a:p>
            <a:pPr lvl="2" marL="1481327" indent="-457200">
              <a:buClr>
                <a:schemeClr val="accent2"/>
              </a:buClr>
              <a:buSzPct val="100000"/>
              <a:buFont typeface="Arial"/>
              <a:buChar char="•"/>
              <a:defRPr sz="2400">
                <a:solidFill>
                  <a:schemeClr val="accent2"/>
                </a:solidFill>
                <a:latin typeface="Georgia"/>
                <a:ea typeface="Georgia"/>
                <a:cs typeface="Georgia"/>
                <a:sym typeface="Georgia"/>
              </a:defRPr>
            </a:pPr>
            <a:r>
              <a:t>Annual Fund</a:t>
            </a:r>
          </a:p>
          <a:p>
            <a:pPr lvl="2" marL="1481327" indent="-457200">
              <a:buClr>
                <a:schemeClr val="accent2"/>
              </a:buClr>
              <a:buSzPct val="100000"/>
              <a:buFont typeface="Arial"/>
              <a:buChar char="•"/>
              <a:defRPr sz="2400">
                <a:solidFill>
                  <a:schemeClr val="accent2"/>
                </a:solidFill>
                <a:latin typeface="Georgia"/>
                <a:ea typeface="Georgia"/>
                <a:cs typeface="Georgia"/>
                <a:sym typeface="Georgia"/>
              </a:defRPr>
            </a:pPr>
            <a:r>
              <a:t>Permanent Fund Endowment</a:t>
            </a:r>
          </a:p>
          <a:p>
            <a:pPr lvl="2" marL="1481327" indent="-457200">
              <a:buClr>
                <a:schemeClr val="accent2"/>
              </a:buClr>
              <a:buSzPct val="100000"/>
              <a:buFont typeface="Arial"/>
              <a:buChar char="•"/>
              <a:defRPr sz="2400">
                <a:solidFill>
                  <a:schemeClr val="accent2"/>
                </a:solidFill>
                <a:latin typeface="Georgia"/>
                <a:ea typeface="Georgia"/>
                <a:cs typeface="Georgia"/>
                <a:sym typeface="Georgia"/>
              </a:defRPr>
            </a:pPr>
            <a:r>
              <a:t>Polio Plus</a:t>
            </a:r>
          </a:p>
          <a:p>
            <a:pPr lvl="2" marL="1481327" indent="-457200">
              <a:buClr>
                <a:schemeClr val="accent2"/>
              </a:buClr>
              <a:buSzPct val="100000"/>
              <a:buFont typeface="Arial"/>
              <a:buChar char="•"/>
              <a:defRPr sz="2400">
                <a:solidFill>
                  <a:schemeClr val="accent2"/>
                </a:solidFill>
                <a:latin typeface="Georgia"/>
                <a:ea typeface="Georgia"/>
                <a:cs typeface="Georgia"/>
                <a:sym typeface="Georgia"/>
              </a:defRPr>
            </a:pPr>
            <a:r>
              <a:t>Domestic and International Grants &amp; Peace Fellowships</a:t>
            </a:r>
          </a:p>
          <a:p>
            <a:pPr lvl="1" indent="228600">
              <a:defRPr sz="2400">
                <a:solidFill>
                  <a:schemeClr val="accent2"/>
                </a:solidFill>
                <a:latin typeface="Georgia"/>
                <a:ea typeface="Georgia"/>
                <a:cs typeface="Georgia"/>
                <a:sym typeface="Georgia"/>
              </a:defRPr>
            </a:pPr>
          </a:p>
          <a:p>
            <a:pPr lvl="1" indent="566927">
              <a:spcBef>
                <a:spcPts val="1200"/>
              </a:spcBef>
              <a:defRPr sz="3200">
                <a:solidFill>
                  <a:schemeClr val="accent2"/>
                </a:solidFill>
                <a:latin typeface="Georgia"/>
                <a:ea typeface="Georgia"/>
                <a:cs typeface="Georgia"/>
                <a:sym typeface="Georgia"/>
              </a:defRPr>
            </a:pPr>
            <a:r>
              <a:t>Annual Fund - </a:t>
            </a:r>
            <a:r>
              <a:rPr sz="2300"/>
              <a:t>Foundation donations banked for 3 years and then returned to the District donating the funds to fund Grants from the District.  • EREY •</a:t>
            </a:r>
            <a:endParaRPr sz="2300"/>
          </a:p>
          <a:p>
            <a:pPr lvl="1" indent="566927">
              <a:spcBef>
                <a:spcPts val="1200"/>
              </a:spcBef>
              <a:defRPr sz="3200">
                <a:solidFill>
                  <a:schemeClr val="accent2"/>
                </a:solidFill>
                <a:latin typeface="Georgia"/>
                <a:ea typeface="Georgia"/>
                <a:cs typeface="Georgia"/>
                <a:sym typeface="Georgia"/>
              </a:defRPr>
            </a:pPr>
            <a:r>
              <a:t>Permanent Fund Endowment - </a:t>
            </a:r>
            <a:r>
              <a:rPr sz="2300"/>
              <a:t>Earnings</a:t>
            </a:r>
            <a:r>
              <a:t> </a:t>
            </a:r>
            <a:r>
              <a:rPr sz="2300"/>
              <a:t>provides a steady and secure supplement to Annual Fund. 	Donations must be PF specified and $1,000 or more.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Picture 4" descr="Picture 4"/>
          <p:cNvPicPr>
            <a:picLocks noChangeAspect="1"/>
          </p:cNvPicPr>
          <p:nvPr/>
        </p:nvPicPr>
        <p:blipFill>
          <a:blip r:embed="rId2">
            <a:extLst/>
          </a:blip>
          <a:stretch>
            <a:fillRect/>
          </a:stretch>
        </p:blipFill>
        <p:spPr>
          <a:xfrm>
            <a:off x="5827174" y="621055"/>
            <a:ext cx="3116483" cy="3112746"/>
          </a:xfrm>
          <a:prstGeom prst="rect">
            <a:avLst/>
          </a:prstGeom>
          <a:ln w="12700">
            <a:miter lim="400000"/>
          </a:ln>
        </p:spPr>
      </p:pic>
      <p:sp>
        <p:nvSpPr>
          <p:cNvPr id="179" name="TextBox 2"/>
          <p:cNvSpPr txBox="1"/>
          <p:nvPr/>
        </p:nvSpPr>
        <p:spPr>
          <a:xfrm>
            <a:off x="426719" y="783134"/>
            <a:ext cx="8366760" cy="4955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800">
                <a:solidFill>
                  <a:schemeClr val="accent2"/>
                </a:solidFill>
                <a:latin typeface="Georgia"/>
                <a:ea typeface="Georgia"/>
                <a:cs typeface="Georgia"/>
                <a:sym typeface="Georgia"/>
              </a:defRPr>
            </a:pPr>
            <a:r>
              <a:t>Paul Harris Fellow</a:t>
            </a:r>
          </a:p>
          <a:p>
            <a:pPr>
              <a:defRPr sz="2400">
                <a:solidFill>
                  <a:schemeClr val="accent2"/>
                </a:solidFill>
                <a:latin typeface="Georgia"/>
                <a:ea typeface="Georgia"/>
                <a:cs typeface="Georgia"/>
                <a:sym typeface="Georgia"/>
              </a:defRPr>
            </a:pPr>
          </a:p>
          <a:p>
            <a:pPr>
              <a:defRPr sz="2400">
                <a:solidFill>
                  <a:schemeClr val="accent2"/>
                </a:solidFill>
                <a:latin typeface="Georgia"/>
                <a:ea typeface="Georgia"/>
                <a:cs typeface="Georgia"/>
                <a:sym typeface="Georgia"/>
              </a:defRPr>
            </a:pPr>
            <a:r>
              <a:t>The Paul Harris Fellow recognition </a:t>
            </a:r>
          </a:p>
          <a:p>
            <a:pPr>
              <a:defRPr sz="2400">
                <a:solidFill>
                  <a:schemeClr val="accent2"/>
                </a:solidFill>
                <a:latin typeface="Georgia"/>
                <a:ea typeface="Georgia"/>
                <a:cs typeface="Georgia"/>
                <a:sym typeface="Georgia"/>
              </a:defRPr>
            </a:pPr>
            <a:r>
              <a:t>acknowledges individuals who </a:t>
            </a:r>
          </a:p>
          <a:p>
            <a:pPr>
              <a:defRPr sz="2400">
                <a:solidFill>
                  <a:schemeClr val="accent2"/>
                </a:solidFill>
                <a:latin typeface="Georgia"/>
                <a:ea typeface="Georgia"/>
                <a:cs typeface="Georgia"/>
                <a:sym typeface="Georgia"/>
              </a:defRPr>
            </a:pPr>
            <a:r>
              <a:t>contribute, or who have contributions </a:t>
            </a:r>
          </a:p>
          <a:p>
            <a:pPr>
              <a:defRPr sz="2400">
                <a:solidFill>
                  <a:schemeClr val="accent2"/>
                </a:solidFill>
                <a:latin typeface="Georgia"/>
                <a:ea typeface="Georgia"/>
                <a:cs typeface="Georgia"/>
                <a:sym typeface="Georgia"/>
              </a:defRPr>
            </a:pPr>
            <a:r>
              <a:t>made in their name, of $1,000 to </a:t>
            </a:r>
            <a:r>
              <a:rPr b="1"/>
              <a:t>The </a:t>
            </a:r>
            <a:endParaRPr b="1"/>
          </a:p>
          <a:p>
            <a:pPr>
              <a:defRPr b="1" sz="2400">
                <a:solidFill>
                  <a:schemeClr val="accent2"/>
                </a:solidFill>
                <a:latin typeface="Georgia"/>
                <a:ea typeface="Georgia"/>
                <a:cs typeface="Georgia"/>
                <a:sym typeface="Georgia"/>
              </a:defRPr>
            </a:pPr>
            <a:r>
              <a:t>Rotary Foundation</a:t>
            </a:r>
          </a:p>
          <a:p>
            <a:pPr>
              <a:defRPr sz="2400">
                <a:solidFill>
                  <a:schemeClr val="accent2"/>
                </a:solidFill>
                <a:latin typeface="Georgia"/>
                <a:ea typeface="Georgia"/>
                <a:cs typeface="Georgia"/>
                <a:sym typeface="Georgia"/>
              </a:defRPr>
            </a:pPr>
          </a:p>
          <a:p>
            <a:pPr>
              <a:defRPr sz="2400">
                <a:solidFill>
                  <a:schemeClr val="accent2"/>
                </a:solidFill>
                <a:latin typeface="Georgia"/>
                <a:ea typeface="Georgia"/>
                <a:cs typeface="Georgia"/>
                <a:sym typeface="Georgia"/>
              </a:defRPr>
            </a:pPr>
          </a:p>
          <a:p>
            <a:pPr>
              <a:defRPr sz="2400">
                <a:solidFill>
                  <a:schemeClr val="accent2"/>
                </a:solidFill>
                <a:latin typeface="Georgia"/>
                <a:ea typeface="Georgia"/>
                <a:cs typeface="Georgia"/>
                <a:sym typeface="Georgia"/>
              </a:defRPr>
            </a:pPr>
            <a:r>
              <a:t>Rotary established the recognition in 1957 to encourage and show appreciation for substantial contributions to what was then the Foundation’s only program, Rotary Foundation Fellowships for Advanced Study, the precursor to Ambassadorial Scholarships.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Bill &amp; Melinda Gates Foundation…"/>
          <p:cNvSpPr txBox="1"/>
          <p:nvPr/>
        </p:nvSpPr>
        <p:spPr>
          <a:xfrm>
            <a:off x="386246" y="4160916"/>
            <a:ext cx="6039913" cy="1964689"/>
          </a:xfrm>
          <a:prstGeom prst="rect">
            <a:avLst/>
          </a:prstGeom>
          <a:solidFill>
            <a:srgbClr val="FFFFFF"/>
          </a:solidFill>
          <a:ln w="19050">
            <a:solidFill>
              <a:schemeClr val="accent1"/>
            </a:solidFill>
          </a:ln>
          <a:effectLst>
            <a:outerShdw sx="100000" sy="100000" kx="0" ky="0" algn="b" rotWithShape="0" blurRad="50800" dist="25400" dir="5400000">
              <a:srgbClr val="000000">
                <a:alpha val="45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lvl="1" indent="457200">
              <a:defRPr>
                <a:solidFill>
                  <a:schemeClr val="accent2"/>
                </a:solidFill>
                <a:latin typeface="Georgia"/>
                <a:ea typeface="Georgia"/>
                <a:cs typeface="Georgia"/>
                <a:sym typeface="Georgia"/>
              </a:defRPr>
            </a:pPr>
          </a:p>
          <a:p>
            <a:pPr lvl="1" indent="457200">
              <a:defRPr sz="2200">
                <a:solidFill>
                  <a:schemeClr val="accent2"/>
                </a:solidFill>
                <a:latin typeface="Georgia"/>
                <a:ea typeface="Georgia"/>
                <a:cs typeface="Georgia"/>
                <a:sym typeface="Georgia"/>
              </a:defRPr>
            </a:pPr>
            <a:r>
              <a:t>Bill &amp; Melinda Gates Foundation</a:t>
            </a:r>
          </a:p>
          <a:p>
            <a:pPr lvl="1" indent="457200">
              <a:defRPr sz="2200">
                <a:solidFill>
                  <a:schemeClr val="accent2"/>
                </a:solidFill>
                <a:latin typeface="Georgia"/>
                <a:ea typeface="Georgia"/>
                <a:cs typeface="Georgia"/>
                <a:sym typeface="Georgia"/>
              </a:defRPr>
            </a:pPr>
          </a:p>
          <a:p>
            <a:pPr lvl="1" indent="457200">
              <a:defRPr sz="2200">
                <a:solidFill>
                  <a:schemeClr val="accent2"/>
                </a:solidFill>
                <a:latin typeface="Georgia"/>
                <a:ea typeface="Georgia"/>
                <a:cs typeface="Georgia"/>
                <a:sym typeface="Georgia"/>
              </a:defRPr>
            </a:pPr>
            <a:r>
              <a:t>*Since 2013, the Gates Foundation has  matched every $1 Rotary commits to polio eradication 2-to-1</a:t>
            </a:r>
          </a:p>
        </p:txBody>
      </p:sp>
      <p:pic>
        <p:nvPicPr>
          <p:cNvPr id="182" name="Picture 4" descr="Picture 4"/>
          <p:cNvPicPr>
            <a:picLocks noChangeAspect="1"/>
          </p:cNvPicPr>
          <p:nvPr/>
        </p:nvPicPr>
        <p:blipFill>
          <a:blip r:embed="rId2">
            <a:extLst/>
          </a:blip>
          <a:stretch>
            <a:fillRect/>
          </a:stretch>
        </p:blipFill>
        <p:spPr>
          <a:xfrm>
            <a:off x="6579572" y="3880739"/>
            <a:ext cx="2417493" cy="2842547"/>
          </a:xfrm>
          <a:prstGeom prst="rect">
            <a:avLst/>
          </a:prstGeom>
          <a:ln w="12700">
            <a:miter lim="400000"/>
          </a:ln>
        </p:spPr>
      </p:pic>
      <p:sp>
        <p:nvSpPr>
          <p:cNvPr id="183" name="Polio Plus…"/>
          <p:cNvSpPr txBox="1"/>
          <p:nvPr>
            <p:ph type="title" idx="4294967295"/>
          </p:nvPr>
        </p:nvSpPr>
        <p:spPr>
          <a:xfrm>
            <a:off x="298633" y="472063"/>
            <a:ext cx="8229601" cy="3517927"/>
          </a:xfrm>
          <a:prstGeom prst="rect">
            <a:avLst/>
          </a:prstGeom>
        </p:spPr>
        <p:txBody>
          <a:bodyPr/>
          <a:lstStyle/>
          <a:p>
            <a:pPr algn="ctr" defTabSz="804672">
              <a:defRPr b="1" sz="3500">
                <a:solidFill>
                  <a:schemeClr val="accent2"/>
                </a:solidFill>
              </a:defRPr>
            </a:pPr>
            <a:r>
              <a:t>Polio Plus</a:t>
            </a:r>
          </a:p>
          <a:p>
            <a:pPr defTabSz="804672">
              <a:spcBef>
                <a:spcPts val="200"/>
              </a:spcBef>
              <a:defRPr sz="2000">
                <a:solidFill>
                  <a:srgbClr val="417CC4"/>
                </a:solidFill>
                <a:latin typeface="Georgia"/>
                <a:ea typeface="Georgia"/>
                <a:cs typeface="Georgia"/>
                <a:sym typeface="Georgia"/>
              </a:defRPr>
            </a:pPr>
          </a:p>
          <a:p>
            <a:pPr defTabSz="804672">
              <a:spcBef>
                <a:spcPts val="200"/>
              </a:spcBef>
              <a:defRPr b="1" sz="2200">
                <a:solidFill>
                  <a:srgbClr val="417CC4"/>
                </a:solidFill>
                <a:latin typeface="Georgia"/>
                <a:ea typeface="Georgia"/>
                <a:cs typeface="Georgia"/>
                <a:sym typeface="Georgia"/>
              </a:defRPr>
            </a:pPr>
            <a:r>
              <a:t>Rotary is dedicated to the total eradication of Polio from the Earth through mass vaccinations world wide.</a:t>
            </a:r>
          </a:p>
          <a:p>
            <a:pPr defTabSz="804672">
              <a:spcBef>
                <a:spcPts val="200"/>
              </a:spcBef>
              <a:defRPr sz="2000">
                <a:solidFill>
                  <a:srgbClr val="417CC4"/>
                </a:solidFill>
                <a:latin typeface="Georgia"/>
                <a:ea typeface="Georgia"/>
                <a:cs typeface="Georgia"/>
                <a:sym typeface="Georgia"/>
              </a:defRPr>
            </a:pPr>
          </a:p>
          <a:p>
            <a:pPr defTabSz="804672">
              <a:spcBef>
                <a:spcPts val="200"/>
              </a:spcBef>
              <a:defRPr sz="2000">
                <a:solidFill>
                  <a:srgbClr val="417CC4"/>
                </a:solidFill>
                <a:latin typeface="Georgia"/>
                <a:ea typeface="Georgia"/>
                <a:cs typeface="Georgia"/>
                <a:sym typeface="Georgia"/>
              </a:defRPr>
            </a:pPr>
            <a:r>
              <a:t>Launched in 1985, has now vaccinated more than 2.5 Billion children in 122 countries. </a:t>
            </a:r>
          </a:p>
          <a:p>
            <a:pPr defTabSz="804672">
              <a:spcBef>
                <a:spcPts val="200"/>
              </a:spcBef>
              <a:defRPr sz="2000">
                <a:solidFill>
                  <a:srgbClr val="417CC4"/>
                </a:solidFill>
                <a:latin typeface="Georgia"/>
                <a:ea typeface="Georgia"/>
                <a:cs typeface="Georgia"/>
                <a:sym typeface="Georgia"/>
              </a:defRPr>
            </a:pPr>
          </a:p>
          <a:p>
            <a:pPr defTabSz="804672">
              <a:spcBef>
                <a:spcPts val="200"/>
              </a:spcBef>
              <a:defRPr sz="2000">
                <a:solidFill>
                  <a:srgbClr val="417CC4"/>
                </a:solidFill>
                <a:latin typeface="Georgia"/>
                <a:ea typeface="Georgia"/>
                <a:cs typeface="Georgia"/>
                <a:sym typeface="Georgia"/>
              </a:defRPr>
            </a:pPr>
            <a:r>
              <a:t>Founding member of Global Polio Eradication Initiative with WHO, CDC, UNICEF, etc.</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2" descr="Picture 2"/>
          <p:cNvPicPr>
            <a:picLocks noChangeAspect="1"/>
          </p:cNvPicPr>
          <p:nvPr/>
        </p:nvPicPr>
        <p:blipFill>
          <a:blip r:embed="rId3">
            <a:extLst/>
          </a:blip>
          <a:stretch>
            <a:fillRect/>
          </a:stretch>
        </p:blipFill>
        <p:spPr>
          <a:xfrm>
            <a:off x="323110" y="1219200"/>
            <a:ext cx="4419603" cy="4419600"/>
          </a:xfrm>
          <a:prstGeom prst="rect">
            <a:avLst/>
          </a:prstGeom>
          <a:ln w="12700">
            <a:miter lim="400000"/>
          </a:ln>
        </p:spPr>
      </p:pic>
      <p:sp>
        <p:nvSpPr>
          <p:cNvPr id="186" name="TextBox 5"/>
          <p:cNvSpPr txBox="1"/>
          <p:nvPr/>
        </p:nvSpPr>
        <p:spPr>
          <a:xfrm>
            <a:off x="4825753" y="1300481"/>
            <a:ext cx="4023362" cy="4688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000">
                <a:solidFill>
                  <a:srgbClr val="0075CD"/>
                </a:solidFill>
                <a:latin typeface="Georgia"/>
                <a:ea typeface="Georgia"/>
                <a:cs typeface="Georgia"/>
                <a:sym typeface="Georgia"/>
              </a:defRPr>
            </a:pPr>
            <a:r>
              <a:t>Rotary Foundation </a:t>
            </a:r>
          </a:p>
          <a:p>
            <a:pPr algn="ctr">
              <a:defRPr b="1" sz="2600">
                <a:solidFill>
                  <a:srgbClr val="0075CD"/>
                </a:solidFill>
                <a:latin typeface="Georgia"/>
                <a:ea typeface="Georgia"/>
                <a:cs typeface="Georgia"/>
                <a:sym typeface="Georgia"/>
              </a:defRPr>
            </a:pPr>
            <a:r>
              <a:t>Is a 4 Star Charity.</a:t>
            </a:r>
          </a:p>
          <a:p>
            <a:pPr algn="ctr">
              <a:defRPr b="1" sz="2600">
                <a:solidFill>
                  <a:srgbClr val="0075CD"/>
                </a:solidFill>
                <a:latin typeface="Georgia"/>
                <a:ea typeface="Georgia"/>
                <a:cs typeface="Georgia"/>
                <a:sym typeface="Georgia"/>
              </a:defRPr>
            </a:pPr>
          </a:p>
          <a:p>
            <a:pPr algn="ctr">
              <a:defRPr b="1" sz="2600">
                <a:solidFill>
                  <a:srgbClr val="0075CD"/>
                </a:solidFill>
                <a:latin typeface="Georgia"/>
                <a:ea typeface="Georgia"/>
                <a:cs typeface="Georgia"/>
                <a:sym typeface="Georgia"/>
              </a:defRPr>
            </a:pPr>
            <a:r>
              <a:t>2021 Charity Navigator score is 100 out of 100 in: Finance, Accountability, Transparency, Leadership, Culture &amp; Community</a:t>
            </a:r>
          </a:p>
        </p:txBody>
      </p:sp>
      <p:sp>
        <p:nvSpPr>
          <p:cNvPr id="187" name="14 Consecutive years"/>
          <p:cNvSpPr txBox="1"/>
          <p:nvPr>
            <p:ph type="body" sz="quarter" idx="4294967295"/>
          </p:nvPr>
        </p:nvSpPr>
        <p:spPr>
          <a:xfrm>
            <a:off x="331095" y="5875816"/>
            <a:ext cx="4403634" cy="621794"/>
          </a:xfrm>
          <a:prstGeom prst="rect">
            <a:avLst/>
          </a:prstGeom>
        </p:spPr>
        <p:txBody>
          <a:bodyPr/>
          <a:lstStyle>
            <a:lvl1pPr algn="ctr"/>
          </a:lstStyle>
          <a:p>
            <a:pPr/>
            <a:r>
              <a:t>14 Consecutive years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ontent Placeholder 3"/>
          <p:cNvSpPr txBox="1"/>
          <p:nvPr>
            <p:ph type="body" idx="1"/>
          </p:nvPr>
        </p:nvSpPr>
        <p:spPr>
          <a:xfrm>
            <a:off x="765174" y="579120"/>
            <a:ext cx="7615374" cy="6202680"/>
          </a:xfrm>
          <a:prstGeom prst="rect">
            <a:avLst/>
          </a:prstGeom>
          <a:effectLst>
            <a:reflection blurRad="0" stA="50000" stPos="0" endA="0" endPos="40000" dist="0" dir="5400000" fadeDir="5400000" sx="100000" sy="-100000" kx="0" ky="0" algn="bl" rotWithShape="0"/>
          </a:effectLst>
        </p:spPr>
        <p:txBody>
          <a:bodyPr/>
          <a:lstStyle/>
          <a:p>
            <a:pPr indent="109728" algn="ctr">
              <a:defRPr b="1" sz="2800"/>
            </a:pPr>
            <a:r>
              <a:t>Domestic &amp; International Grants </a:t>
            </a:r>
          </a:p>
          <a:p>
            <a:pPr indent="109728" algn="ctr">
              <a:defRPr b="1" sz="2800"/>
            </a:pPr>
            <a:r>
              <a:t>Our Causes:</a:t>
            </a:r>
          </a:p>
          <a:p>
            <a:pPr marL="630237" indent="-630237">
              <a:buClr>
                <a:srgbClr val="FFC000"/>
              </a:buClr>
              <a:buSzPct val="100000"/>
              <a:buFont typeface="Georgia"/>
              <a:buChar char="❑"/>
              <a:defRPr sz="2800"/>
            </a:pPr>
            <a:r>
              <a:t>Peacebuilding &amp; Conflict Prevention</a:t>
            </a:r>
          </a:p>
          <a:p>
            <a:pPr marL="630237" indent="-630237">
              <a:buClr>
                <a:srgbClr val="FFC000"/>
              </a:buClr>
              <a:buSzPct val="100000"/>
              <a:buFont typeface="Georgia"/>
              <a:buChar char="❑"/>
              <a:defRPr sz="2800"/>
            </a:pPr>
            <a:r>
              <a:t>Disease Prevention &amp; Treatment</a:t>
            </a:r>
          </a:p>
          <a:p>
            <a:pPr marL="630237" indent="-630237">
              <a:buClr>
                <a:srgbClr val="FFC000"/>
              </a:buClr>
              <a:buSzPct val="100000"/>
              <a:buFont typeface="Georgia"/>
              <a:buChar char="❑"/>
              <a:defRPr sz="2800"/>
            </a:pPr>
            <a:r>
              <a:t>Water, Sanitation &amp; Hygiene</a:t>
            </a:r>
          </a:p>
          <a:p>
            <a:pPr marL="630237" indent="-630237">
              <a:buClr>
                <a:srgbClr val="FFC000"/>
              </a:buClr>
              <a:buSzPct val="100000"/>
              <a:buFont typeface="Georgia"/>
              <a:buChar char="❑"/>
              <a:defRPr sz="2800"/>
            </a:pPr>
            <a:r>
              <a:t>Maternal &amp; Child Health</a:t>
            </a:r>
          </a:p>
          <a:p>
            <a:pPr marL="630237" indent="-630237">
              <a:buClr>
                <a:srgbClr val="FFC000"/>
              </a:buClr>
              <a:buSzPct val="100000"/>
              <a:buFont typeface="Georgia"/>
              <a:buChar char="❑"/>
              <a:defRPr sz="2800"/>
            </a:pPr>
            <a:r>
              <a:t>Basic Education &amp; Literacy</a:t>
            </a:r>
          </a:p>
          <a:p>
            <a:pPr marL="630237" indent="-630237">
              <a:buClr>
                <a:srgbClr val="FFC000"/>
              </a:buClr>
              <a:buSzPct val="100000"/>
              <a:buFont typeface="Georgia"/>
              <a:buChar char="❑"/>
              <a:defRPr sz="2800"/>
            </a:pPr>
            <a:r>
              <a:t>Economic &amp; Community Development</a:t>
            </a:r>
            <a:endParaRPr sz="3200"/>
          </a:p>
          <a:p>
            <a:pPr marL="630237" indent="-630237">
              <a:buClr>
                <a:srgbClr val="FFC000"/>
              </a:buClr>
              <a:buSzPct val="100000"/>
              <a:buFont typeface="Georgia"/>
              <a:buChar char="❑"/>
              <a:defRPr sz="2800"/>
            </a:pPr>
            <a:r>
              <a:t>Protecting the Environment</a:t>
            </a:r>
          </a:p>
        </p:txBody>
      </p:sp>
      <p:pic>
        <p:nvPicPr>
          <p:cNvPr id="192" name="Picture 2" descr="Picture 2"/>
          <p:cNvPicPr>
            <a:picLocks noChangeAspect="1"/>
          </p:cNvPicPr>
          <p:nvPr/>
        </p:nvPicPr>
        <p:blipFill>
          <a:blip r:embed="rId2">
            <a:extLst/>
          </a:blip>
          <a:stretch>
            <a:fillRect/>
          </a:stretch>
        </p:blipFill>
        <p:spPr>
          <a:xfrm>
            <a:off x="2802743" y="4804545"/>
            <a:ext cx="1266530" cy="1901954"/>
          </a:xfrm>
          <a:prstGeom prst="rect">
            <a:avLst/>
          </a:prstGeom>
          <a:ln w="12700">
            <a:miter lim="400000"/>
          </a:ln>
        </p:spPr>
      </p:pic>
      <p:pic>
        <p:nvPicPr>
          <p:cNvPr id="193" name="Picture 4" descr="Picture 4"/>
          <p:cNvPicPr>
            <a:picLocks noChangeAspect="1"/>
          </p:cNvPicPr>
          <p:nvPr/>
        </p:nvPicPr>
        <p:blipFill>
          <a:blip r:embed="rId3">
            <a:extLst/>
          </a:blip>
          <a:stretch>
            <a:fillRect/>
          </a:stretch>
        </p:blipFill>
        <p:spPr>
          <a:xfrm>
            <a:off x="4343400" y="4685136"/>
            <a:ext cx="2468880" cy="1646436"/>
          </a:xfrm>
          <a:prstGeom prst="rect">
            <a:avLst/>
          </a:prstGeom>
          <a:ln w="12700">
            <a:miter lim="400000"/>
          </a:ln>
        </p:spPr>
      </p:pic>
      <p:pic>
        <p:nvPicPr>
          <p:cNvPr id="194" name="Picture 6" descr="Picture 6"/>
          <p:cNvPicPr>
            <a:picLocks noChangeAspect="1"/>
          </p:cNvPicPr>
          <p:nvPr/>
        </p:nvPicPr>
        <p:blipFill>
          <a:blip r:embed="rId4">
            <a:extLst/>
          </a:blip>
          <a:srcRect l="5864" t="0" r="9520" b="0"/>
          <a:stretch>
            <a:fillRect/>
          </a:stretch>
        </p:blipFill>
        <p:spPr>
          <a:xfrm>
            <a:off x="206102" y="4839137"/>
            <a:ext cx="2322566" cy="1832792"/>
          </a:xfrm>
          <a:prstGeom prst="rect">
            <a:avLst/>
          </a:prstGeom>
          <a:ln w="12700">
            <a:miter lim="400000"/>
          </a:ln>
        </p:spPr>
      </p:pic>
      <p:pic>
        <p:nvPicPr>
          <p:cNvPr id="195" name="Picture 8" descr="Picture 8"/>
          <p:cNvPicPr>
            <a:picLocks noChangeAspect="1"/>
          </p:cNvPicPr>
          <p:nvPr/>
        </p:nvPicPr>
        <p:blipFill>
          <a:blip r:embed="rId5">
            <a:extLst/>
          </a:blip>
          <a:stretch>
            <a:fillRect/>
          </a:stretch>
        </p:blipFill>
        <p:spPr>
          <a:xfrm>
            <a:off x="6684788" y="2162230"/>
            <a:ext cx="2235202" cy="1490601"/>
          </a:xfrm>
          <a:prstGeom prst="rect">
            <a:avLst/>
          </a:prstGeom>
          <a:ln w="12700">
            <a:miter lim="400000"/>
          </a:ln>
        </p:spPr>
      </p:pic>
      <p:pic>
        <p:nvPicPr>
          <p:cNvPr id="196" name="Picture 10" descr="Picture 10"/>
          <p:cNvPicPr>
            <a:picLocks noChangeAspect="1"/>
          </p:cNvPicPr>
          <p:nvPr/>
        </p:nvPicPr>
        <p:blipFill>
          <a:blip r:embed="rId6">
            <a:extLst/>
          </a:blip>
          <a:stretch>
            <a:fillRect/>
          </a:stretch>
        </p:blipFill>
        <p:spPr>
          <a:xfrm>
            <a:off x="7145952" y="4168485"/>
            <a:ext cx="1690146" cy="253737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ctrTitle"/>
          </p:nvPr>
        </p:nvSpPr>
        <p:spPr>
          <a:xfrm>
            <a:off x="152400" y="914400"/>
            <a:ext cx="8915400" cy="1470025"/>
          </a:xfrm>
          <a:prstGeom prst="rect">
            <a:avLst/>
          </a:prstGeom>
        </p:spPr>
        <p:txBody>
          <a:bodyPr/>
          <a:lstStyle>
            <a:lvl1pPr algn="ctr">
              <a:defRPr b="1" sz="7200"/>
            </a:lvl1pPr>
          </a:lstStyle>
          <a:p>
            <a:pPr/>
            <a:r>
              <a:t>Rotary District 6710</a:t>
            </a:r>
          </a:p>
        </p:txBody>
      </p:sp>
      <p:sp>
        <p:nvSpPr>
          <p:cNvPr id="199" name="Subtitle 2"/>
          <p:cNvSpPr txBox="1"/>
          <p:nvPr>
            <p:ph type="subTitle" sz="half" idx="1"/>
          </p:nvPr>
        </p:nvSpPr>
        <p:spPr>
          <a:xfrm>
            <a:off x="457200" y="3899937"/>
            <a:ext cx="6248400" cy="2577064"/>
          </a:xfrm>
          <a:prstGeom prst="rect">
            <a:avLst/>
          </a:prstGeom>
        </p:spPr>
        <p:txBody>
          <a:bodyPr/>
          <a:lstStyle/>
          <a:p>
            <a:pPr>
              <a:spcBef>
                <a:spcPts val="1200"/>
              </a:spcBef>
              <a:defRPr b="1" sz="4000">
                <a:solidFill>
                  <a:srgbClr val="005490"/>
                </a:solidFill>
              </a:defRPr>
            </a:pPr>
            <a:r>
              <a:t>55 Clubs</a:t>
            </a:r>
          </a:p>
          <a:p>
            <a:pPr>
              <a:spcBef>
                <a:spcPts val="1200"/>
              </a:spcBef>
              <a:defRPr b="1" sz="4000">
                <a:solidFill>
                  <a:srgbClr val="005490"/>
                </a:solidFill>
              </a:defRPr>
            </a:pPr>
            <a:r>
              <a:t>12 Areas</a:t>
            </a:r>
          </a:p>
          <a:p>
            <a:pPr>
              <a:spcBef>
                <a:spcPts val="1200"/>
              </a:spcBef>
              <a:defRPr b="1" sz="4000">
                <a:solidFill>
                  <a:srgbClr val="005490"/>
                </a:solidFill>
              </a:defRPr>
            </a:pPr>
            <a:r>
              <a:t>Over 2400 Members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245621" y="731859"/>
            <a:ext cx="8652758" cy="1066801"/>
          </a:xfrm>
          <a:prstGeom prst="rect">
            <a:avLst/>
          </a:prstGeom>
        </p:spPr>
        <p:txBody>
          <a:bodyPr/>
          <a:lstStyle>
            <a:lvl1pPr algn="ctr" defTabSz="694944">
              <a:defRPr b="1" sz="3400"/>
            </a:lvl1pPr>
          </a:lstStyle>
          <a:p>
            <a:pPr/>
            <a:r>
              <a:t>2024 - 25 Rotary District 6710 Leadership</a:t>
            </a:r>
          </a:p>
        </p:txBody>
      </p:sp>
      <p:sp>
        <p:nvSpPr>
          <p:cNvPr id="202" name="Content Placeholder 2"/>
          <p:cNvSpPr txBox="1"/>
          <p:nvPr>
            <p:ph type="body" idx="1"/>
          </p:nvPr>
        </p:nvSpPr>
        <p:spPr>
          <a:xfrm>
            <a:off x="457200" y="1905000"/>
            <a:ext cx="8229600" cy="4648200"/>
          </a:xfrm>
          <a:prstGeom prst="rect">
            <a:avLst/>
          </a:prstGeom>
        </p:spPr>
        <p:txBody>
          <a:bodyPr/>
          <a:lstStyle/>
          <a:p>
            <a:pPr>
              <a:lnSpc>
                <a:spcPct val="80000"/>
              </a:lnSpc>
              <a:defRPr b="1" sz="2500"/>
            </a:pPr>
            <a:r>
              <a:t>District Governor (DG) - Dale Leatherman,</a:t>
            </a:r>
          </a:p>
          <a:p>
            <a:pPr>
              <a:lnSpc>
                <a:spcPct val="80000"/>
              </a:lnSpc>
              <a:defRPr sz="2300"/>
            </a:pPr>
            <a:r>
              <a:t>Vice-Governor - David L. Weller</a:t>
            </a:r>
          </a:p>
          <a:p>
            <a:pPr>
              <a:lnSpc>
                <a:spcPct val="80000"/>
              </a:lnSpc>
              <a:defRPr sz="2300"/>
            </a:pPr>
            <a:r>
              <a:t>District Governor Elect (DG Elect) - Ridley Dorsey</a:t>
            </a:r>
          </a:p>
          <a:p>
            <a:pPr>
              <a:lnSpc>
                <a:spcPct val="80000"/>
              </a:lnSpc>
              <a:defRPr sz="2300"/>
            </a:pPr>
            <a:r>
              <a:t>District Governor Nominee (DG Nominee) - Sherrill Smith</a:t>
            </a:r>
          </a:p>
          <a:p>
            <a:pPr>
              <a:lnSpc>
                <a:spcPct val="80000"/>
              </a:lnSpc>
              <a:defRPr sz="2300"/>
            </a:pPr>
            <a:r>
              <a:t>Immediate Past Governor (iPDG) - Tom Reed II</a:t>
            </a:r>
          </a:p>
          <a:p>
            <a:pPr>
              <a:lnSpc>
                <a:spcPct val="80000"/>
              </a:lnSpc>
              <a:defRPr b="1" sz="2500"/>
            </a:pPr>
            <a:r>
              <a:t>Assistant Governor (AG) - ____________</a:t>
            </a:r>
          </a:p>
          <a:p>
            <a:pPr>
              <a:lnSpc>
                <a:spcPct val="80000"/>
              </a:lnSpc>
              <a:defRPr sz="2300"/>
            </a:pPr>
            <a:r>
              <a:t>District Parliamentarian - Douglas Myers</a:t>
            </a:r>
          </a:p>
          <a:p>
            <a:pPr>
              <a:lnSpc>
                <a:spcPct val="80000"/>
              </a:lnSpc>
              <a:defRPr b="1" sz="2500"/>
            </a:pPr>
            <a:r>
              <a:t>District Admin Assistant - Leigh Perry</a:t>
            </a:r>
          </a:p>
          <a:p>
            <a:pPr>
              <a:lnSpc>
                <a:spcPct val="80000"/>
              </a:lnSpc>
              <a:defRPr sz="2300"/>
            </a:pPr>
            <a:r>
              <a:t>District Training Coordinator - Jayne Crisp</a:t>
            </a:r>
          </a:p>
          <a:p>
            <a:pPr>
              <a:lnSpc>
                <a:spcPct val="80000"/>
              </a:lnSpc>
              <a:defRPr b="1" sz="2500"/>
            </a:pPr>
            <a:r>
              <a:t>District Grant Chair - Ralph Young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457200" y="1143000"/>
            <a:ext cx="8229600" cy="3505200"/>
          </a:xfrm>
          <a:prstGeom prst="rect">
            <a:avLst/>
          </a:prstGeom>
        </p:spPr>
        <p:txBody>
          <a:bodyPr/>
          <a:lstStyle/>
          <a:p>
            <a:pPr algn="ctr" defTabSz="877822">
              <a:defRPr b="1" sz="7600">
                <a:effectLst>
                  <a:outerShdw sx="100000" sy="100000" kx="0" ky="0" algn="b" rotWithShape="0" blurRad="38100" dist="36576" dir="2700000">
                    <a:srgbClr val="000000">
                      <a:alpha val="43137"/>
                    </a:srgbClr>
                  </a:outerShdw>
                </a:effectLst>
              </a:defRPr>
            </a:pPr>
            <a:r>
              <a:t>Rotary </a:t>
            </a:r>
            <a:br/>
            <a:r>
              <a:t>International </a:t>
            </a:r>
            <a:br/>
            <a:r>
              <a:t>(RI)</a:t>
            </a:r>
            <a:r>
              <a:rPr sz="5100"/>
              <a:t>	</a:t>
            </a:r>
          </a:p>
        </p:txBody>
      </p:sp>
      <p:sp>
        <p:nvSpPr>
          <p:cNvPr id="122" name="Content Placeholder 2"/>
          <p:cNvSpPr txBox="1"/>
          <p:nvPr>
            <p:ph type="body" sz="quarter" idx="1"/>
          </p:nvPr>
        </p:nvSpPr>
        <p:spPr>
          <a:xfrm>
            <a:off x="152400" y="5410200"/>
            <a:ext cx="8839200" cy="762000"/>
          </a:xfrm>
          <a:prstGeom prst="rect">
            <a:avLst/>
          </a:prstGeom>
        </p:spPr>
        <p:txBody>
          <a:bodyPr/>
          <a:lstStyle>
            <a:lvl1pPr marL="0" indent="109728" algn="ctr">
              <a:buSzTx/>
              <a:buNone/>
              <a:defRPr i="1" sz="2200"/>
            </a:lvl1pPr>
          </a:lstStyle>
          <a:p>
            <a:pPr/>
            <a:r>
              <a:t>The Rotary Club of ____is part of an international service organization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457200" y="480646"/>
            <a:ext cx="8229600" cy="1066801"/>
          </a:xfrm>
          <a:prstGeom prst="rect">
            <a:avLst/>
          </a:prstGeom>
        </p:spPr>
        <p:txBody>
          <a:bodyPr/>
          <a:lstStyle>
            <a:lvl1pPr algn="ctr">
              <a:defRPr b="1">
                <a:solidFill>
                  <a:srgbClr val="0075CD"/>
                </a:solidFill>
                <a:effectLst>
                  <a:outerShdw sx="100000" sy="100000" kx="0" ky="0" algn="b" rotWithShape="0" blurRad="38100" dist="38100" dir="2700000">
                    <a:srgbClr val="000000">
                      <a:alpha val="43137"/>
                    </a:srgbClr>
                  </a:outerShdw>
                </a:effectLst>
              </a:defRPr>
            </a:lvl1pPr>
          </a:lstStyle>
          <a:p>
            <a:pPr/>
            <a:r>
              <a:t>2024 - 2025 District Leaders</a:t>
            </a:r>
          </a:p>
        </p:txBody>
      </p:sp>
      <p:sp>
        <p:nvSpPr>
          <p:cNvPr id="205" name="Content Placeholder 2"/>
          <p:cNvSpPr txBox="1"/>
          <p:nvPr>
            <p:ph type="body" sz="quarter" idx="1"/>
          </p:nvPr>
        </p:nvSpPr>
        <p:spPr>
          <a:xfrm>
            <a:off x="4762500" y="5868210"/>
            <a:ext cx="3581400" cy="661990"/>
          </a:xfrm>
          <a:prstGeom prst="rect">
            <a:avLst/>
          </a:prstGeom>
        </p:spPr>
        <p:txBody>
          <a:bodyPr/>
          <a:lstStyle>
            <a:lvl1pPr marL="0" indent="109728">
              <a:buSzTx/>
              <a:buNone/>
              <a:defRPr sz="2000"/>
            </a:lvl1pPr>
          </a:lstStyle>
          <a:p>
            <a:pPr/>
            <a:r>
              <a:t>Leigh Perry, Admin Assistant</a:t>
            </a:r>
          </a:p>
        </p:txBody>
      </p:sp>
      <p:sp>
        <p:nvSpPr>
          <p:cNvPr id="206" name="Content Placeholder 2"/>
          <p:cNvSpPr txBox="1"/>
          <p:nvPr/>
        </p:nvSpPr>
        <p:spPr>
          <a:xfrm>
            <a:off x="3177948" y="3376834"/>
            <a:ext cx="3870962" cy="66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indent="109728">
              <a:spcBef>
                <a:spcPts val="300"/>
              </a:spcBef>
              <a:defRPr sz="2000">
                <a:solidFill>
                  <a:schemeClr val="accent2"/>
                </a:solidFill>
                <a:latin typeface="Georgia"/>
                <a:ea typeface="Georgia"/>
                <a:cs typeface="Georgia"/>
                <a:sym typeface="Georgia"/>
              </a:defRPr>
            </a:lvl1pPr>
          </a:lstStyle>
          <a:p>
            <a:pPr/>
            <a:r>
              <a:t>Dale Leatherman, DG</a:t>
            </a:r>
          </a:p>
        </p:txBody>
      </p:sp>
      <p:pic>
        <p:nvPicPr>
          <p:cNvPr id="207" name="Picture 10" descr="Picture 10"/>
          <p:cNvPicPr>
            <a:picLocks noChangeAspect="1"/>
          </p:cNvPicPr>
          <p:nvPr/>
        </p:nvPicPr>
        <p:blipFill>
          <a:blip r:embed="rId2">
            <a:extLst/>
          </a:blip>
          <a:stretch>
            <a:fillRect/>
          </a:stretch>
        </p:blipFill>
        <p:spPr>
          <a:xfrm>
            <a:off x="5853140" y="3887363"/>
            <a:ext cx="1513334" cy="1886623"/>
          </a:xfrm>
          <a:prstGeom prst="rect">
            <a:avLst/>
          </a:prstGeom>
          <a:ln w="12700">
            <a:miter lim="400000"/>
          </a:ln>
          <a:effectLst>
            <a:outerShdw sx="100000" sy="100000" kx="0" ky="0" algn="b" rotWithShape="0" blurRad="292100" dist="139700" dir="2700000">
              <a:srgbClr val="333333">
                <a:alpha val="64999"/>
              </a:srgbClr>
            </a:outerShdw>
          </a:effectLst>
        </p:spPr>
      </p:pic>
      <p:sp>
        <p:nvSpPr>
          <p:cNvPr id="208" name="Content Placeholder 2"/>
          <p:cNvSpPr txBox="1"/>
          <p:nvPr/>
        </p:nvSpPr>
        <p:spPr>
          <a:xfrm>
            <a:off x="1264919" y="5876477"/>
            <a:ext cx="2632344" cy="66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indent="109728">
              <a:lnSpc>
                <a:spcPct val="90000"/>
              </a:lnSpc>
              <a:spcBef>
                <a:spcPts val="300"/>
              </a:spcBef>
              <a:defRPr sz="2000">
                <a:solidFill>
                  <a:schemeClr val="accent2"/>
                </a:solidFill>
                <a:latin typeface="Georgia"/>
                <a:ea typeface="Georgia"/>
                <a:cs typeface="Georgia"/>
                <a:sym typeface="Georgia"/>
              </a:defRPr>
            </a:lvl1pPr>
          </a:lstStyle>
          <a:p>
            <a:pPr/>
            <a:r>
              <a:t>James Gallimore, Assistant DG</a:t>
            </a:r>
          </a:p>
        </p:txBody>
      </p:sp>
      <p:pic>
        <p:nvPicPr>
          <p:cNvPr id="209" name="M800422144.png" descr="M800422144.png"/>
          <p:cNvPicPr>
            <a:picLocks noChangeAspect="1"/>
          </p:cNvPicPr>
          <p:nvPr/>
        </p:nvPicPr>
        <p:blipFill>
          <a:blip r:embed="rId3">
            <a:extLst/>
          </a:blip>
          <a:stretch>
            <a:fillRect/>
          </a:stretch>
        </p:blipFill>
        <p:spPr>
          <a:xfrm>
            <a:off x="1611689" y="3821022"/>
            <a:ext cx="1600201" cy="2019302"/>
          </a:xfrm>
          <a:prstGeom prst="rect">
            <a:avLst/>
          </a:prstGeom>
          <a:ln w="12700">
            <a:miter lim="400000"/>
          </a:ln>
        </p:spPr>
      </p:pic>
      <p:pic>
        <p:nvPicPr>
          <p:cNvPr id="210" name="Picture 14" descr="Picture 14"/>
          <p:cNvPicPr>
            <a:picLocks noChangeAspect="1"/>
          </p:cNvPicPr>
          <p:nvPr/>
        </p:nvPicPr>
        <p:blipFill>
          <a:blip r:embed="rId4">
            <a:extLst/>
          </a:blip>
          <a:stretch>
            <a:fillRect/>
          </a:stretch>
        </p:blipFill>
        <p:spPr>
          <a:xfrm>
            <a:off x="3417889" y="1446412"/>
            <a:ext cx="1740798" cy="1896054"/>
          </a:xfrm>
          <a:prstGeom prst="rect">
            <a:avLst/>
          </a:prstGeom>
          <a:ln w="12700">
            <a:miter lim="400000"/>
          </a:ln>
        </p:spPr>
      </p:pic>
      <p:pic>
        <p:nvPicPr>
          <p:cNvPr id="211" name="Image" descr="Image"/>
          <p:cNvPicPr>
            <a:picLocks noChangeAspect="1"/>
          </p:cNvPicPr>
          <p:nvPr/>
        </p:nvPicPr>
        <p:blipFill>
          <a:blip r:embed="rId5">
            <a:extLst/>
          </a:blip>
          <a:stretch>
            <a:fillRect/>
          </a:stretch>
        </p:blipFill>
        <p:spPr>
          <a:xfrm>
            <a:off x="3399287" y="1251437"/>
            <a:ext cx="1740798" cy="217599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xfrm>
            <a:off x="457200" y="1295400"/>
            <a:ext cx="8229600" cy="1769355"/>
          </a:xfrm>
          <a:prstGeom prst="rect">
            <a:avLst/>
          </a:prstGeom>
        </p:spPr>
        <p:txBody>
          <a:bodyPr/>
          <a:lstStyle/>
          <a:p>
            <a:pPr algn="ctr" defTabSz="594359">
              <a:defRPr b="1" sz="5600">
                <a:effectLst>
                  <a:outerShdw sx="100000" sy="100000" kx="0" ky="0" algn="b" rotWithShape="0" blurRad="38100" dist="24765" dir="2700000">
                    <a:srgbClr val="000000">
                      <a:alpha val="40000"/>
                    </a:srgbClr>
                  </a:outerShdw>
                </a:effectLst>
              </a:defRPr>
            </a:pPr>
            <a:r>
              <a:t>The Rotary Club of </a:t>
            </a:r>
          </a:p>
          <a:p>
            <a:pPr algn="ctr" defTabSz="594359">
              <a:defRPr b="1" sz="5600">
                <a:effectLst>
                  <a:outerShdw sx="100000" sy="100000" kx="0" ky="0" algn="b" rotWithShape="0" blurRad="38100" dist="24765" dir="2700000">
                    <a:srgbClr val="000000">
                      <a:alpha val="40000"/>
                    </a:srgbClr>
                  </a:outerShdw>
                </a:effectLst>
              </a:defRPr>
            </a:pPr>
            <a:r>
              <a:t>________</a:t>
            </a:r>
          </a:p>
        </p:txBody>
      </p:sp>
      <p:sp>
        <p:nvSpPr>
          <p:cNvPr id="214" name="Subtitle 2"/>
          <p:cNvSpPr txBox="1"/>
          <p:nvPr>
            <p:ph type="body" sz="half" idx="1"/>
          </p:nvPr>
        </p:nvSpPr>
        <p:spPr>
          <a:xfrm>
            <a:off x="566115" y="3614115"/>
            <a:ext cx="8011770" cy="2013307"/>
          </a:xfrm>
          <a:prstGeom prst="rect">
            <a:avLst/>
          </a:prstGeom>
          <a:gradFill>
            <a:gsLst>
              <a:gs pos="0">
                <a:srgbClr val="FFFFFF"/>
              </a:gs>
              <a:gs pos="100000">
                <a:srgbClr val="FFC000"/>
              </a:gs>
            </a:gsLst>
            <a:path path="circle">
              <a:fillToRect l="37721" t="-19636" r="62278" b="119636"/>
            </a:path>
          </a:gradFill>
          <a:ln w="38100">
            <a:solidFill>
              <a:schemeClr val="accent2"/>
            </a:solidFill>
            <a:round/>
          </a:ln>
        </p:spPr>
        <p:txBody>
          <a:bodyPr/>
          <a:lstStyle/>
          <a:p>
            <a:pPr marL="0" indent="109728" algn="ctr">
              <a:lnSpc>
                <a:spcPct val="90000"/>
              </a:lnSpc>
              <a:buSzTx/>
              <a:buNone/>
              <a:defRPr b="1" sz="6600"/>
            </a:pPr>
            <a:r>
              <a:t>About </a:t>
            </a:r>
          </a:p>
          <a:p>
            <a:pPr marL="0" indent="109728" algn="ctr">
              <a:lnSpc>
                <a:spcPct val="90000"/>
              </a:lnSpc>
              <a:buSzTx/>
              <a:buNone/>
              <a:defRPr b="1" sz="6600"/>
            </a:pPr>
            <a:r>
              <a:t>Our Club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lub Chartered in —…"/>
          <p:cNvSpPr txBox="1"/>
          <p:nvPr>
            <p:ph type="body" sz="half" idx="1"/>
          </p:nvPr>
        </p:nvSpPr>
        <p:spPr>
          <a:xfrm>
            <a:off x="529607" y="5143798"/>
            <a:ext cx="8084785" cy="1793182"/>
          </a:xfrm>
          <a:prstGeom prst="rect">
            <a:avLst/>
          </a:prstGeom>
        </p:spPr>
        <p:txBody>
          <a:bodyPr/>
          <a:lstStyle/>
          <a:p>
            <a:pPr lvl="1" indent="411480">
              <a:defRPr sz="1600"/>
            </a:pPr>
            <a:r>
              <a:t>Club Chartered in —              </a:t>
            </a:r>
          </a:p>
          <a:p>
            <a:pPr lvl="1" indent="411480">
              <a:defRPr sz="600"/>
            </a:pPr>
          </a:p>
          <a:p>
            <a:pPr lvl="1" indent="411480">
              <a:defRPr sz="1600"/>
            </a:pPr>
            <a:r>
              <a:t>Past District Governors</a:t>
            </a:r>
          </a:p>
          <a:p>
            <a:pPr>
              <a:defRPr sz="600"/>
            </a:pPr>
          </a:p>
          <a:p>
            <a:pPr lvl="1" indent="411480">
              <a:defRPr sz="1600"/>
            </a:pPr>
            <a:r>
              <a:t>Meets </a:t>
            </a:r>
          </a:p>
          <a:p>
            <a:pPr>
              <a:defRPr sz="600"/>
            </a:pPr>
          </a:p>
          <a:p>
            <a:pPr lvl="1" indent="411480">
              <a:defRPr sz="1600"/>
            </a:pPr>
            <a:r>
              <a:t>Currently has — members.</a:t>
            </a:r>
          </a:p>
        </p:txBody>
      </p:sp>
      <p:pic>
        <p:nvPicPr>
          <p:cNvPr id="217" name="IMG_2074 (1).jpeg" descr="IMG_2074 (1).jpeg"/>
          <p:cNvPicPr>
            <a:picLocks noChangeAspect="1"/>
          </p:cNvPicPr>
          <p:nvPr/>
        </p:nvPicPr>
        <p:blipFill>
          <a:blip r:embed="rId2">
            <a:extLst/>
          </a:blip>
          <a:srcRect l="0" t="37558" r="0" b="23725"/>
          <a:stretch>
            <a:fillRect/>
          </a:stretch>
        </p:blipFill>
        <p:spPr>
          <a:xfrm>
            <a:off x="140317" y="566327"/>
            <a:ext cx="8789402" cy="4537123"/>
          </a:xfrm>
          <a:prstGeom prst="rect">
            <a:avLst/>
          </a:prstGeom>
          <a:ln w="12700">
            <a:miter lim="400000"/>
          </a:ln>
        </p:spPr>
      </p:pic>
      <p:sp>
        <p:nvSpPr>
          <p:cNvPr id="218" name="Rotary Club of ____"/>
          <p:cNvSpPr txBox="1"/>
          <p:nvPr>
            <p:ph type="title"/>
          </p:nvPr>
        </p:nvSpPr>
        <p:spPr>
          <a:xfrm>
            <a:off x="2131832" y="-108593"/>
            <a:ext cx="4592983" cy="585220"/>
          </a:xfrm>
          <a:prstGeom prst="rect">
            <a:avLst/>
          </a:prstGeom>
          <a:effectLst>
            <a:outerShdw sx="100000" sy="100000" kx="0" ky="0" algn="b" rotWithShape="0" blurRad="63500" dist="25400" dir="5400000">
              <a:srgbClr val="000000">
                <a:alpha val="50000"/>
              </a:srgbClr>
            </a:outerShdw>
          </a:effectLst>
        </p:spPr>
        <p:txBody>
          <a:bodyPr/>
          <a:lstStyle>
            <a:lvl1pPr algn="l">
              <a:defRPr b="0" sz="3400">
                <a:solidFill>
                  <a:srgbClr val="000000"/>
                </a:solidFill>
              </a:defRPr>
            </a:lvl1pPr>
          </a:lstStyle>
          <a:p>
            <a:pPr/>
            <a:r>
              <a:t>Rotary Club of ____</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nvSpPr>
        <p:spPr>
          <a:xfrm>
            <a:off x="350520" y="784860"/>
            <a:ext cx="8442960" cy="1272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gn="ctr">
              <a:defRPr b="1" sz="8000">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lvl1pPr>
          </a:lstStyle>
          <a:p>
            <a:pPr/>
            <a:r>
              <a:t>Club Leadership</a:t>
            </a:r>
          </a:p>
        </p:txBody>
      </p:sp>
      <p:sp>
        <p:nvSpPr>
          <p:cNvPr id="221" name="President - _____…"/>
          <p:cNvSpPr txBox="1"/>
          <p:nvPr>
            <p:ph type="subTitle" sz="half" idx="1"/>
          </p:nvPr>
        </p:nvSpPr>
        <p:spPr>
          <a:xfrm>
            <a:off x="2170674" y="4007237"/>
            <a:ext cx="4331191" cy="2958065"/>
          </a:xfrm>
          <a:prstGeom prst="rect">
            <a:avLst/>
          </a:prstGeom>
        </p:spPr>
        <p:txBody>
          <a:bodyPr/>
          <a:lstStyle/>
          <a:p>
            <a:pPr>
              <a:defRPr>
                <a:solidFill>
                  <a:schemeClr val="accent4">
                    <a:lumOff val="-4235"/>
                  </a:schemeClr>
                </a:solidFill>
              </a:defRPr>
            </a:pPr>
            <a:r>
              <a:t>President - _____</a:t>
            </a:r>
          </a:p>
          <a:p>
            <a:pPr>
              <a:defRPr>
                <a:solidFill>
                  <a:schemeClr val="accent4">
                    <a:lumOff val="-4235"/>
                  </a:schemeClr>
                </a:solidFill>
              </a:defRPr>
            </a:pPr>
            <a:r>
              <a:t>President Elect - ______</a:t>
            </a:r>
          </a:p>
          <a:p>
            <a:pPr>
              <a:defRPr>
                <a:solidFill>
                  <a:schemeClr val="accent4">
                    <a:lumOff val="-4235"/>
                  </a:schemeClr>
                </a:solidFill>
              </a:defRPr>
            </a:pPr>
            <a:r>
              <a:t>Past President - ______</a:t>
            </a:r>
          </a:p>
          <a:p>
            <a:pPr>
              <a:defRPr>
                <a:solidFill>
                  <a:schemeClr val="accent4">
                    <a:lumOff val="-4235"/>
                  </a:schemeClr>
                </a:solidFill>
              </a:defRPr>
            </a:pPr>
            <a:r>
              <a:t>Foundation - ________</a:t>
            </a:r>
          </a:p>
          <a:p>
            <a:pPr>
              <a:defRPr>
                <a:solidFill>
                  <a:schemeClr val="accent4">
                    <a:lumOff val="-4235"/>
                  </a:schemeClr>
                </a:solidFill>
              </a:defRPr>
            </a:pPr>
            <a:r>
              <a:t>Service - ______</a:t>
            </a:r>
          </a:p>
          <a:p>
            <a:pPr>
              <a:defRPr>
                <a:solidFill>
                  <a:schemeClr val="accent4">
                    <a:lumOff val="-4235"/>
                  </a:schemeClr>
                </a:solidFill>
              </a:defRPr>
            </a:pPr>
            <a:r>
              <a:t>Treasurer - ______</a:t>
            </a:r>
          </a:p>
          <a:p>
            <a:pPr>
              <a:defRPr>
                <a:solidFill>
                  <a:schemeClr val="accent4">
                    <a:lumOff val="-4235"/>
                  </a:schemeClr>
                </a:solidFill>
              </a:defRPr>
            </a:pPr>
            <a:r>
              <a:t>Secretary - _______</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ontent Placeholder 2"/>
          <p:cNvSpPr txBox="1"/>
          <p:nvPr>
            <p:ph type="body" sz="half" idx="1"/>
          </p:nvPr>
        </p:nvSpPr>
        <p:spPr>
          <a:xfrm>
            <a:off x="228600" y="2937706"/>
            <a:ext cx="8686800" cy="1752601"/>
          </a:xfrm>
          <a:prstGeom prst="rect">
            <a:avLst/>
          </a:prstGeom>
        </p:spPr>
        <p:txBody>
          <a:bodyPr/>
          <a:lstStyle/>
          <a:p>
            <a:pPr marL="0" indent="109728" algn="ctr">
              <a:lnSpc>
                <a:spcPct val="90000"/>
              </a:lnSpc>
              <a:buSzTx/>
              <a:buNone/>
              <a:defRPr b="1" sz="2800"/>
            </a:pPr>
            <a:r>
              <a:t>Other local club - </a:t>
            </a:r>
            <a:r>
              <a:rPr b="0"/>
              <a:t>at noon on first 4 Wednesdays at the Library. No meeting on a 5th Wednesday.</a:t>
            </a:r>
          </a:p>
        </p:txBody>
      </p:sp>
      <p:sp>
        <p:nvSpPr>
          <p:cNvPr id="224" name="Title 1"/>
          <p:cNvSpPr txBox="1"/>
          <p:nvPr>
            <p:ph type="title"/>
          </p:nvPr>
        </p:nvSpPr>
        <p:spPr>
          <a:xfrm>
            <a:off x="457200" y="762000"/>
            <a:ext cx="8229600" cy="1066800"/>
          </a:xfrm>
          <a:prstGeom prst="rect">
            <a:avLst/>
          </a:prstGeom>
        </p:spPr>
        <p:txBody>
          <a:bodyPr/>
          <a:lstStyle/>
          <a:p>
            <a:pPr algn="ctr" defTabSz="566927">
              <a:defRPr b="1" sz="3300">
                <a:effectLst>
                  <a:outerShdw sx="100000" sy="100000" kx="0" ky="0" algn="b" rotWithShape="0" blurRad="25400" dist="23622" dir="2700000">
                    <a:srgbClr val="000000">
                      <a:alpha val="43137"/>
                    </a:srgbClr>
                  </a:outerShdw>
                </a:effectLst>
              </a:defRPr>
            </a:pPr>
            <a:r>
              <a:t>Make-up Meeting Information</a:t>
            </a:r>
          </a:p>
          <a:p>
            <a:pPr algn="ctr" defTabSz="566927">
              <a:defRPr b="1" sz="3300">
                <a:effectLst>
                  <a:outerShdw sx="100000" sy="100000" kx="0" ky="0" algn="b" rotWithShape="0" blurRad="25400" dist="23622" dir="2700000">
                    <a:srgbClr val="000000">
                      <a:alpha val="43137"/>
                    </a:srgbClr>
                  </a:outerShdw>
                </a:effectLst>
              </a:defRPr>
            </a:pPr>
            <a:r>
              <a:t> Local Clubs</a:t>
            </a:r>
          </a:p>
        </p:txBody>
      </p:sp>
      <p:sp>
        <p:nvSpPr>
          <p:cNvPr id="225" name="Local Club - at noon on Tuesday at The Keg"/>
          <p:cNvSpPr txBox="1"/>
          <p:nvPr/>
        </p:nvSpPr>
        <p:spPr>
          <a:xfrm>
            <a:off x="1154080" y="1966517"/>
            <a:ext cx="7234420" cy="497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800">
                <a:solidFill>
                  <a:schemeClr val="accent2"/>
                </a:solidFill>
                <a:latin typeface="Georgia"/>
                <a:ea typeface="Georgia"/>
                <a:cs typeface="Georgia"/>
                <a:sym typeface="Georgia"/>
              </a:defRPr>
            </a:pPr>
            <a:r>
              <a:t>Local Club -</a:t>
            </a:r>
            <a:r>
              <a:rPr b="0"/>
              <a:t> at noon on Tuesday at The Keg</a:t>
            </a:r>
            <a:r>
              <a:rPr sz="1800"/>
              <a:t> </a:t>
            </a:r>
          </a:p>
        </p:txBody>
      </p:sp>
      <p:sp>
        <p:nvSpPr>
          <p:cNvPr id="226" name="Other local club - at noon on Thursday at Citizen’s Bank Community room"/>
          <p:cNvSpPr txBox="1"/>
          <p:nvPr/>
        </p:nvSpPr>
        <p:spPr>
          <a:xfrm>
            <a:off x="498767" y="4888451"/>
            <a:ext cx="8462649" cy="904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800">
                <a:solidFill>
                  <a:schemeClr val="accent2"/>
                </a:solidFill>
                <a:latin typeface="Georgia"/>
                <a:ea typeface="Georgia"/>
                <a:cs typeface="Georgia"/>
                <a:sym typeface="Georgia"/>
              </a:defRPr>
            </a:pPr>
            <a:r>
              <a:t>Other local club - </a:t>
            </a:r>
            <a:r>
              <a:rPr b="0"/>
              <a:t>at noon on Thursday at Citizen’s Bank Community room</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nvSpPr>
        <p:spPr>
          <a:xfrm>
            <a:off x="350520" y="784860"/>
            <a:ext cx="8442960" cy="1272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gn="ctr">
              <a:defRPr b="1" sz="8000">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lvl1pPr>
          </a:lstStyle>
          <a:p>
            <a:pPr/>
            <a:r>
              <a:t>Service</a:t>
            </a:r>
          </a:p>
        </p:txBody>
      </p:sp>
      <p:pic>
        <p:nvPicPr>
          <p:cNvPr id="229" name="Image" descr="Image"/>
          <p:cNvPicPr>
            <a:picLocks noChangeAspect="1"/>
          </p:cNvPicPr>
          <p:nvPr/>
        </p:nvPicPr>
        <p:blipFill>
          <a:blip r:embed="rId2">
            <a:extLst/>
          </a:blip>
          <a:stretch>
            <a:fillRect/>
          </a:stretch>
        </p:blipFill>
        <p:spPr>
          <a:xfrm>
            <a:off x="1650781" y="4258059"/>
            <a:ext cx="6027432" cy="232081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ntent Placeholder 2"/>
          <p:cNvSpPr txBox="1"/>
          <p:nvPr>
            <p:ph type="body" idx="1"/>
          </p:nvPr>
        </p:nvSpPr>
        <p:spPr>
          <a:xfrm>
            <a:off x="344770" y="2434434"/>
            <a:ext cx="8454460" cy="3803587"/>
          </a:xfrm>
          <a:prstGeom prst="rect">
            <a:avLst/>
          </a:prstGeom>
        </p:spPr>
        <p:txBody>
          <a:bodyPr/>
          <a:lstStyle/>
          <a:p>
            <a:pPr marL="362102" indent="-253471" defTabSz="905255">
              <a:spcBef>
                <a:spcPts val="1100"/>
              </a:spcBef>
              <a:buClr>
                <a:schemeClr val="accent2"/>
              </a:buClr>
              <a:buChar char="➢"/>
              <a:defRPr b="1" sz="2700"/>
            </a:pPr>
            <a:r>
              <a:t>Serve as Club Officer</a:t>
            </a:r>
          </a:p>
          <a:p>
            <a:pPr marL="362102" indent="-253471" defTabSz="905255">
              <a:spcBef>
                <a:spcPts val="1100"/>
              </a:spcBef>
              <a:buClr>
                <a:schemeClr val="accent2"/>
              </a:buClr>
              <a:buChar char="➢"/>
              <a:defRPr b="1" sz="2700"/>
            </a:pPr>
            <a:r>
              <a:t>Serve on a Committee </a:t>
            </a:r>
          </a:p>
          <a:p>
            <a:pPr marL="362102" indent="-253471" defTabSz="905255">
              <a:spcBef>
                <a:spcPts val="1100"/>
              </a:spcBef>
              <a:buClr>
                <a:schemeClr val="accent2"/>
              </a:buClr>
              <a:buChar char="➢"/>
              <a:defRPr b="1" sz="2700"/>
            </a:pPr>
            <a:r>
              <a:t>Attend/set up meetings and events</a:t>
            </a:r>
          </a:p>
          <a:p>
            <a:pPr marL="362102" indent="-253471" defTabSz="905255">
              <a:spcBef>
                <a:spcPts val="1100"/>
              </a:spcBef>
              <a:buClr>
                <a:schemeClr val="accent2"/>
              </a:buClr>
              <a:buChar char="➢"/>
              <a:defRPr b="1" sz="2700"/>
            </a:pPr>
            <a:r>
              <a:t>Program </a:t>
            </a:r>
          </a:p>
          <a:p>
            <a:pPr marL="362102" indent="-253471" defTabSz="905255">
              <a:spcBef>
                <a:spcPts val="1100"/>
              </a:spcBef>
              <a:buClr>
                <a:schemeClr val="accent2"/>
              </a:buClr>
              <a:buChar char="➢"/>
              <a:defRPr b="1" sz="2700"/>
            </a:pPr>
            <a:r>
              <a:t>Sponsor or Mentor a new member</a:t>
            </a:r>
          </a:p>
          <a:p>
            <a:pPr marL="362102" indent="-253471" defTabSz="905255">
              <a:spcBef>
                <a:spcPts val="1100"/>
              </a:spcBef>
              <a:buClr>
                <a:schemeClr val="accent2"/>
              </a:buClr>
              <a:buChar char="➢"/>
              <a:defRPr b="1" sz="2700"/>
            </a:pPr>
            <a:r>
              <a:t>Public Relations</a:t>
            </a:r>
          </a:p>
          <a:p>
            <a:pPr marL="362102" indent="-253471" defTabSz="905255">
              <a:spcBef>
                <a:spcPts val="1100"/>
              </a:spcBef>
              <a:buClr>
                <a:schemeClr val="accent2"/>
              </a:buClr>
              <a:buChar char="➢"/>
              <a:defRPr b="1" sz="2700"/>
            </a:pPr>
            <a:r>
              <a:t>Make-up meetings</a:t>
            </a:r>
          </a:p>
        </p:txBody>
      </p:sp>
      <p:sp>
        <p:nvSpPr>
          <p:cNvPr id="232" name="Title 6"/>
          <p:cNvSpPr txBox="1"/>
          <p:nvPr>
            <p:ph type="title"/>
          </p:nvPr>
        </p:nvSpPr>
        <p:spPr>
          <a:xfrm>
            <a:off x="457200" y="685800"/>
            <a:ext cx="8229600" cy="1066800"/>
          </a:xfrm>
          <a:prstGeom prst="rect">
            <a:avLst/>
          </a:prstGeom>
        </p:spPr>
        <p:txBody>
          <a:bodyPr/>
          <a:lstStyle>
            <a:lvl1pPr algn="ctr">
              <a:defRPr b="1" sz="6000">
                <a:effectLst>
                  <a:outerShdw sx="100000" sy="100000" kx="0" ky="0" algn="b" rotWithShape="0" blurRad="38100" dist="38100" dir="2700000">
                    <a:srgbClr val="000000">
                      <a:alpha val="43137"/>
                    </a:srgbClr>
                  </a:outerShdw>
                </a:effectLst>
              </a:defRPr>
            </a:lvl1pPr>
          </a:lstStyle>
          <a:p>
            <a:pPr/>
            <a:r>
              <a:t>Club Service</a:t>
            </a:r>
          </a:p>
        </p:txBody>
      </p:sp>
      <p:pic>
        <p:nvPicPr>
          <p:cNvPr id="233" name="Picture 11" descr="Picture 11"/>
          <p:cNvPicPr>
            <a:picLocks noChangeAspect="1"/>
          </p:cNvPicPr>
          <p:nvPr/>
        </p:nvPicPr>
        <p:blipFill>
          <a:blip r:embed="rId3">
            <a:extLst/>
          </a:blip>
          <a:srcRect l="14572" t="15349" r="17053" b="4184"/>
          <a:stretch>
            <a:fillRect/>
          </a:stretch>
        </p:blipFill>
        <p:spPr>
          <a:xfrm>
            <a:off x="-3429000" y="2514599"/>
            <a:ext cx="2813495" cy="2207346"/>
          </a:xfrm>
          <a:prstGeom prst="rect">
            <a:avLst/>
          </a:prstGeom>
          <a:ln w="12700">
            <a:miter lim="400000"/>
          </a:ln>
        </p:spPr>
      </p:pic>
      <p:pic>
        <p:nvPicPr>
          <p:cNvPr id="234" name="Picture 2" descr="Picture 2"/>
          <p:cNvPicPr>
            <a:picLocks noChangeAspect="1"/>
          </p:cNvPicPr>
          <p:nvPr/>
        </p:nvPicPr>
        <p:blipFill>
          <a:blip r:embed="rId4">
            <a:extLst/>
          </a:blip>
          <a:srcRect l="31651" t="26875" r="36092" b="18019"/>
          <a:stretch>
            <a:fillRect/>
          </a:stretch>
        </p:blipFill>
        <p:spPr>
          <a:xfrm>
            <a:off x="-5029202" y="3237252"/>
            <a:ext cx="2182691" cy="2481927"/>
          </a:xfrm>
          <a:prstGeom prst="rect">
            <a:avLst/>
          </a:prstGeom>
          <a:ln w="12700">
            <a:miter lim="400000"/>
          </a:ln>
        </p:spPr>
      </p:pic>
      <p:pic>
        <p:nvPicPr>
          <p:cNvPr id="235" name="Picture 3" descr="Picture 3"/>
          <p:cNvPicPr>
            <a:picLocks noChangeAspect="1"/>
          </p:cNvPicPr>
          <p:nvPr/>
        </p:nvPicPr>
        <p:blipFill>
          <a:blip r:embed="rId5">
            <a:extLst/>
          </a:blip>
          <a:srcRect l="11767" t="12885" r="6784" b="18870"/>
          <a:stretch>
            <a:fillRect/>
          </a:stretch>
        </p:blipFill>
        <p:spPr>
          <a:xfrm>
            <a:off x="-5105402" y="-18482"/>
            <a:ext cx="2569469" cy="287056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otary Club Board"/>
          <p:cNvSpPr txBox="1"/>
          <p:nvPr>
            <p:ph type="title"/>
          </p:nvPr>
        </p:nvSpPr>
        <p:spPr>
          <a:xfrm>
            <a:off x="695049" y="791170"/>
            <a:ext cx="8229601" cy="1066802"/>
          </a:xfrm>
          <a:prstGeom prst="rect">
            <a:avLst/>
          </a:prstGeom>
        </p:spPr>
        <p:txBody>
          <a:bodyPr/>
          <a:lstStyle>
            <a:lvl1pPr>
              <a:defRPr b="1" sz="6000"/>
            </a:lvl1pPr>
          </a:lstStyle>
          <a:p>
            <a:pPr/>
            <a:r>
              <a:t>Rotary Club Board</a:t>
            </a:r>
          </a:p>
        </p:txBody>
      </p:sp>
      <p:sp>
        <p:nvSpPr>
          <p:cNvPr id="240" name="Behind the scenes heart of the club…"/>
          <p:cNvSpPr txBox="1"/>
          <p:nvPr>
            <p:ph type="body" idx="1"/>
          </p:nvPr>
        </p:nvSpPr>
        <p:spPr>
          <a:xfrm>
            <a:off x="457200" y="2249422"/>
            <a:ext cx="8433977" cy="4525965"/>
          </a:xfrm>
          <a:prstGeom prst="rect">
            <a:avLst/>
          </a:prstGeom>
        </p:spPr>
        <p:txBody>
          <a:bodyPr/>
          <a:lstStyle/>
          <a:p>
            <a:pPr>
              <a:defRPr sz="2300"/>
            </a:pPr>
            <a:r>
              <a:t>Behind the scenes heart of the club</a:t>
            </a:r>
          </a:p>
          <a:p>
            <a:pPr>
              <a:defRPr sz="2300"/>
            </a:pPr>
            <a:r>
              <a:t>May be authorized by the club to take action for the club</a:t>
            </a:r>
          </a:p>
          <a:p>
            <a:pPr>
              <a:defRPr sz="2300"/>
            </a:pPr>
            <a:r>
              <a:t>Usually consists of the following officers:</a:t>
            </a:r>
          </a:p>
          <a:p>
            <a:pPr lvl="1" marL="667512" indent="-256031">
              <a:buChar char="•"/>
              <a:defRPr sz="2300"/>
            </a:pPr>
            <a:r>
              <a:t>President</a:t>
            </a:r>
          </a:p>
          <a:p>
            <a:pPr lvl="1" marL="667512" indent="-256031">
              <a:buChar char="•"/>
              <a:defRPr sz="2300"/>
            </a:pPr>
            <a:r>
              <a:t>Past President</a:t>
            </a:r>
          </a:p>
          <a:p>
            <a:pPr lvl="1" marL="667512" indent="-256031">
              <a:buChar char="•"/>
              <a:defRPr sz="2300"/>
            </a:pPr>
            <a:r>
              <a:t>President Elect</a:t>
            </a:r>
          </a:p>
          <a:p>
            <a:pPr lvl="1" marL="667512" indent="-256031">
              <a:buChar char="•"/>
              <a:defRPr sz="2300"/>
            </a:pPr>
            <a:r>
              <a:t>Treasurer</a:t>
            </a:r>
          </a:p>
          <a:p>
            <a:pPr lvl="1" marL="667512" indent="-256031">
              <a:buChar char="•"/>
              <a:defRPr sz="2300"/>
            </a:pPr>
            <a:r>
              <a:t>Secretary</a:t>
            </a:r>
          </a:p>
          <a:p>
            <a:pPr lvl="1" marL="667512" indent="-256031">
              <a:buChar char="•"/>
              <a:defRPr sz="2300"/>
            </a:pPr>
            <a:r>
              <a:t>Membership Chair</a:t>
            </a:r>
          </a:p>
          <a:p>
            <a:pPr lvl="1" marL="667512" indent="-256031">
              <a:buChar char="•"/>
              <a:defRPr sz="2300"/>
            </a:pPr>
            <a:r>
              <a:t>Service Chair</a:t>
            </a:r>
          </a:p>
          <a:p>
            <a:pPr lvl="1" marL="667512" indent="-256031">
              <a:buChar char="•"/>
              <a:defRPr sz="2300"/>
            </a:pPr>
            <a:r>
              <a:t>Public Affairs Chair</a:t>
            </a:r>
          </a:p>
          <a:p>
            <a:pPr lvl="1" marL="667512" indent="-256031">
              <a:buChar char="•"/>
              <a:defRPr sz="2300"/>
            </a:pPr>
            <a:r>
              <a:t>And any others the President sees fit to include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le 1"/>
          <p:cNvSpPr txBox="1"/>
          <p:nvPr>
            <p:ph type="title"/>
          </p:nvPr>
        </p:nvSpPr>
        <p:spPr>
          <a:xfrm>
            <a:off x="457200" y="685800"/>
            <a:ext cx="8229600" cy="1066800"/>
          </a:xfrm>
          <a:prstGeom prst="rect">
            <a:avLst/>
          </a:prstGeom>
        </p:spPr>
        <p:txBody>
          <a:bodyPr/>
          <a:lstStyle>
            <a:lvl1pPr algn="ctr">
              <a:defRPr b="1" sz="5400">
                <a:effectLst>
                  <a:outerShdw sx="100000" sy="100000" kx="0" ky="0" algn="b" rotWithShape="0" blurRad="38100" dist="38100" dir="2700000">
                    <a:srgbClr val="000000">
                      <a:alpha val="43137"/>
                    </a:srgbClr>
                  </a:outerShdw>
                </a:effectLst>
              </a:defRPr>
            </a:lvl1pPr>
          </a:lstStyle>
          <a:p>
            <a:pPr/>
            <a:r>
              <a:t>Community Service</a:t>
            </a:r>
          </a:p>
        </p:txBody>
      </p:sp>
      <p:sp>
        <p:nvSpPr>
          <p:cNvPr id="243" name="Content Placeholder 3"/>
          <p:cNvSpPr txBox="1"/>
          <p:nvPr>
            <p:ph type="body" idx="1"/>
          </p:nvPr>
        </p:nvSpPr>
        <p:spPr>
          <a:xfrm>
            <a:off x="381000" y="2133599"/>
            <a:ext cx="7315200" cy="3803588"/>
          </a:xfrm>
          <a:prstGeom prst="rect">
            <a:avLst/>
          </a:prstGeom>
        </p:spPr>
        <p:txBody>
          <a:bodyPr/>
          <a:lstStyle/>
          <a:p>
            <a:pPr>
              <a:spcBef>
                <a:spcPts val="1200"/>
              </a:spcBef>
              <a:buClr>
                <a:schemeClr val="accent2"/>
              </a:buClr>
              <a:buChar char="➢"/>
              <a:defRPr b="1" sz="2800"/>
            </a:pPr>
            <a:r>
              <a:t>Exemplify the 4 Way Test in your work and life</a:t>
            </a:r>
          </a:p>
          <a:p>
            <a:pPr>
              <a:spcBef>
                <a:spcPts val="1200"/>
              </a:spcBef>
              <a:buClr>
                <a:schemeClr val="accent2"/>
              </a:buClr>
              <a:buChar char="➢"/>
              <a:defRPr b="1" sz="2800"/>
            </a:pPr>
            <a:r>
              <a:t>Scholarships</a:t>
            </a:r>
          </a:p>
          <a:p>
            <a:pPr>
              <a:spcBef>
                <a:spcPts val="1200"/>
              </a:spcBef>
              <a:buClr>
                <a:schemeClr val="accent2"/>
              </a:buClr>
              <a:buChar char="➢"/>
              <a:defRPr b="1" sz="2800"/>
            </a:pPr>
            <a:r>
              <a:t>Club specific Service Projects in your community</a:t>
            </a:r>
          </a:p>
          <a:p>
            <a:pPr>
              <a:spcBef>
                <a:spcPts val="1200"/>
              </a:spcBef>
              <a:buClr>
                <a:schemeClr val="accent2"/>
              </a:buClr>
              <a:buChar char="➢"/>
              <a:defRPr b="1" sz="2800"/>
            </a:pPr>
            <a:r>
              <a:t>Club specific community activities </a:t>
            </a:r>
          </a:p>
          <a:p>
            <a:pPr>
              <a:spcBef>
                <a:spcPts val="1200"/>
              </a:spcBef>
              <a:buClr>
                <a:schemeClr val="accent2"/>
              </a:buClr>
              <a:buChar char="➢"/>
              <a:defRPr b="1" sz="2800"/>
            </a:pPr>
            <a:r>
              <a:t>Volunteering</a:t>
            </a:r>
          </a:p>
        </p:txBody>
      </p:sp>
      <p:pic>
        <p:nvPicPr>
          <p:cNvPr id="244" name="Picture 2" descr="Picture 2"/>
          <p:cNvPicPr>
            <a:picLocks noChangeAspect="1"/>
          </p:cNvPicPr>
          <p:nvPr/>
        </p:nvPicPr>
        <p:blipFill>
          <a:blip r:embed="rId2">
            <a:extLst/>
          </a:blip>
          <a:srcRect l="0" t="14121" r="0" b="15054"/>
          <a:stretch>
            <a:fillRect/>
          </a:stretch>
        </p:blipFill>
        <p:spPr>
          <a:xfrm>
            <a:off x="-2438400" y="-1361101"/>
            <a:ext cx="2267712" cy="200757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442684" y="685800"/>
            <a:ext cx="8229601" cy="1066800"/>
          </a:xfrm>
          <a:prstGeom prst="rect">
            <a:avLst/>
          </a:prstGeom>
        </p:spPr>
        <p:txBody>
          <a:bodyPr/>
          <a:lstStyle>
            <a:lvl1pPr algn="ctr">
              <a:defRPr b="1" sz="5400">
                <a:effectLst>
                  <a:outerShdw sx="100000" sy="100000" kx="0" ky="0" algn="b" rotWithShape="0" blurRad="38100" dist="38100" dir="2700000">
                    <a:srgbClr val="000000">
                      <a:alpha val="43137"/>
                    </a:srgbClr>
                  </a:outerShdw>
                </a:effectLst>
              </a:defRPr>
            </a:lvl1pPr>
          </a:lstStyle>
          <a:p>
            <a:pPr/>
            <a:r>
              <a:t>Youth Service</a:t>
            </a:r>
          </a:p>
        </p:txBody>
      </p:sp>
      <p:sp>
        <p:nvSpPr>
          <p:cNvPr id="247" name="Content Placeholder 2"/>
          <p:cNvSpPr txBox="1"/>
          <p:nvPr>
            <p:ph type="body" idx="1"/>
          </p:nvPr>
        </p:nvSpPr>
        <p:spPr>
          <a:xfrm>
            <a:off x="380999" y="1752599"/>
            <a:ext cx="7752444" cy="4108388"/>
          </a:xfrm>
          <a:prstGeom prst="rect">
            <a:avLst/>
          </a:prstGeom>
        </p:spPr>
        <p:txBody>
          <a:bodyPr/>
          <a:lstStyle/>
          <a:p>
            <a:pPr>
              <a:spcBef>
                <a:spcPts val="1200"/>
              </a:spcBef>
              <a:buClr>
                <a:schemeClr val="accent2"/>
              </a:buClr>
              <a:buChar char="➢"/>
              <a:defRPr b="1" sz="2800"/>
            </a:pPr>
            <a:r>
              <a:t>RYLA</a:t>
            </a:r>
          </a:p>
          <a:p>
            <a:pPr>
              <a:spcBef>
                <a:spcPts val="1200"/>
              </a:spcBef>
              <a:buClr>
                <a:schemeClr val="accent2"/>
              </a:buClr>
              <a:buChar char="➢"/>
              <a:defRPr b="1" sz="2800"/>
            </a:pPr>
            <a:r>
              <a:t>Speech Contest</a:t>
            </a:r>
          </a:p>
          <a:p>
            <a:pPr>
              <a:spcBef>
                <a:spcPts val="1200"/>
              </a:spcBef>
              <a:buClr>
                <a:schemeClr val="accent2"/>
              </a:buClr>
              <a:buChar char="➢"/>
              <a:defRPr b="1" sz="2800"/>
            </a:pPr>
            <a:r>
              <a:t>Rotaract </a:t>
            </a:r>
          </a:p>
          <a:p>
            <a:pPr>
              <a:spcBef>
                <a:spcPts val="1200"/>
              </a:spcBef>
              <a:buClr>
                <a:schemeClr val="accent2"/>
              </a:buClr>
              <a:buChar char="➢"/>
              <a:defRPr b="1" sz="2800"/>
            </a:pPr>
            <a:r>
              <a:t>Interact</a:t>
            </a:r>
          </a:p>
        </p:txBody>
      </p:sp>
      <p:pic>
        <p:nvPicPr>
          <p:cNvPr id="248" name="Picture 8" descr="Picture 8"/>
          <p:cNvPicPr>
            <a:picLocks noChangeAspect="1"/>
          </p:cNvPicPr>
          <p:nvPr/>
        </p:nvPicPr>
        <p:blipFill>
          <a:blip r:embed="rId2">
            <a:extLst/>
          </a:blip>
          <a:srcRect l="3204" t="16339" r="4368" b="23122"/>
          <a:stretch>
            <a:fillRect/>
          </a:stretch>
        </p:blipFill>
        <p:spPr>
          <a:xfrm>
            <a:off x="1143000" y="4495800"/>
            <a:ext cx="3549652" cy="1742741"/>
          </a:xfrm>
          <a:prstGeom prst="rect">
            <a:avLst/>
          </a:prstGeom>
          <a:ln w="12700">
            <a:miter lim="400000"/>
          </a:ln>
        </p:spPr>
      </p:pic>
      <p:pic>
        <p:nvPicPr>
          <p:cNvPr id="249" name="Picture 4" descr="Picture 4"/>
          <p:cNvPicPr>
            <a:picLocks noChangeAspect="1"/>
          </p:cNvPicPr>
          <p:nvPr/>
        </p:nvPicPr>
        <p:blipFill>
          <a:blip r:embed="rId3">
            <a:extLst/>
          </a:blip>
          <a:srcRect l="4330" t="8709" r="14399" b="0"/>
          <a:stretch>
            <a:fillRect/>
          </a:stretch>
        </p:blipFill>
        <p:spPr>
          <a:xfrm>
            <a:off x="5715000" y="1780018"/>
            <a:ext cx="2303712" cy="1725182"/>
          </a:xfrm>
          <a:prstGeom prst="rect">
            <a:avLst/>
          </a:prstGeom>
          <a:ln w="12700">
            <a:miter lim="400000"/>
          </a:ln>
        </p:spPr>
      </p:pic>
      <p:pic>
        <p:nvPicPr>
          <p:cNvPr id="250" name="Picture 2" descr="Picture 2"/>
          <p:cNvPicPr>
            <a:picLocks noChangeAspect="1"/>
          </p:cNvPicPr>
          <p:nvPr/>
        </p:nvPicPr>
        <p:blipFill>
          <a:blip r:embed="rId4">
            <a:extLst/>
          </a:blip>
          <a:stretch>
            <a:fillRect/>
          </a:stretch>
        </p:blipFill>
        <p:spPr>
          <a:xfrm>
            <a:off x="5105400" y="3681988"/>
            <a:ext cx="3200400" cy="2400302"/>
          </a:xfrm>
          <a:prstGeom prst="rect">
            <a:avLst/>
          </a:prstGeom>
          <a:ln w="12700">
            <a:miter lim="400000"/>
          </a:ln>
        </p:spPr>
      </p:pic>
      <p:pic>
        <p:nvPicPr>
          <p:cNvPr id="251" name="Picture 10" descr="Picture 10"/>
          <p:cNvPicPr>
            <a:picLocks noChangeAspect="1"/>
          </p:cNvPicPr>
          <p:nvPr/>
        </p:nvPicPr>
        <p:blipFill>
          <a:blip r:embed="rId5">
            <a:extLst/>
          </a:blip>
          <a:stretch>
            <a:fillRect/>
          </a:stretch>
        </p:blipFill>
        <p:spPr>
          <a:xfrm>
            <a:off x="2842254" y="2834327"/>
            <a:ext cx="2011682" cy="92090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2"/>
          <p:cNvSpPr txBox="1"/>
          <p:nvPr/>
        </p:nvSpPr>
        <p:spPr>
          <a:xfrm>
            <a:off x="312420" y="985280"/>
            <a:ext cx="8519160" cy="2199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65758" indent="-256031">
              <a:spcBef>
                <a:spcPts val="300"/>
              </a:spcBef>
              <a:buClr>
                <a:schemeClr val="accent3"/>
              </a:buClr>
              <a:buSzPct val="100000"/>
              <a:buFont typeface="Georgia"/>
              <a:buChar char="•"/>
              <a:defRPr sz="2800">
                <a:solidFill>
                  <a:schemeClr val="accent2"/>
                </a:solidFill>
                <a:latin typeface="Georgia"/>
                <a:ea typeface="Georgia"/>
                <a:cs typeface="Georgia"/>
                <a:sym typeface="Georgia"/>
              </a:defRPr>
            </a:pPr>
            <a:r>
              <a:t>Started in Chicago in 1905 by Paul Harris</a:t>
            </a:r>
          </a:p>
          <a:p>
            <a:pPr marL="365758" indent="-256031">
              <a:spcBef>
                <a:spcPts val="300"/>
              </a:spcBef>
              <a:buClr>
                <a:schemeClr val="accent3"/>
              </a:buClr>
              <a:buSzPct val="100000"/>
              <a:buFont typeface="Georgia"/>
              <a:buChar char="•"/>
              <a:defRPr sz="2800">
                <a:solidFill>
                  <a:schemeClr val="accent2"/>
                </a:solidFill>
                <a:latin typeface="Georgia"/>
                <a:ea typeface="Georgia"/>
                <a:cs typeface="Georgia"/>
                <a:sym typeface="Georgia"/>
              </a:defRPr>
            </a:pPr>
            <a:r>
              <a:t>Brought together a group of professionals to exchange ideas and form meaningful friendships</a:t>
            </a:r>
          </a:p>
          <a:p>
            <a:pPr marL="365758" indent="-256031">
              <a:spcBef>
                <a:spcPts val="300"/>
              </a:spcBef>
              <a:buClr>
                <a:schemeClr val="accent3"/>
              </a:buClr>
              <a:buSzPct val="100000"/>
              <a:buFont typeface="Georgia"/>
              <a:buChar char="•"/>
              <a:defRPr sz="2800">
                <a:solidFill>
                  <a:schemeClr val="accent2"/>
                </a:solidFill>
                <a:latin typeface="Georgia"/>
                <a:ea typeface="Georgia"/>
                <a:cs typeface="Georgia"/>
                <a:sym typeface="Georgia"/>
              </a:defRPr>
            </a:pPr>
            <a:r>
              <a:t>Four men started meeting for lunch, weekly, </a:t>
            </a:r>
            <a:r>
              <a:rPr b="1">
                <a:effectLst>
                  <a:outerShdw sx="100000" sy="100000" kx="0" ky="0" algn="b" rotWithShape="0" blurRad="38100" dist="38100" dir="2700000">
                    <a:srgbClr val="000000">
                      <a:alpha val="43137"/>
                    </a:srgbClr>
                  </a:outerShdw>
                </a:effectLst>
              </a:rPr>
              <a:t>rotating</a:t>
            </a:r>
            <a:r>
              <a:t> the meetings from office to office</a:t>
            </a:r>
          </a:p>
        </p:txBody>
      </p:sp>
      <p:sp>
        <p:nvSpPr>
          <p:cNvPr id="125" name="TextBox 4"/>
          <p:cNvSpPr txBox="1"/>
          <p:nvPr/>
        </p:nvSpPr>
        <p:spPr>
          <a:xfrm>
            <a:off x="312419" y="3962400"/>
            <a:ext cx="3870961"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400">
                <a:solidFill>
                  <a:schemeClr val="accent2"/>
                </a:solidFill>
                <a:effectLst>
                  <a:outerShdw sx="100000" sy="100000" kx="0" ky="0" algn="b" rotWithShape="0" blurRad="50800" dist="38100" dir="2700000">
                    <a:srgbClr val="000000">
                      <a:alpha val="40000"/>
                    </a:srgbClr>
                  </a:outerShdw>
                </a:effectLst>
                <a:latin typeface="Georgia"/>
                <a:ea typeface="Georgia"/>
                <a:cs typeface="Georgia"/>
                <a:sym typeface="Georgia"/>
              </a:defRPr>
            </a:pPr>
            <a:r>
              <a:t>Thus the </a:t>
            </a:r>
          </a:p>
          <a:p>
            <a:pPr algn="ctr">
              <a:defRPr b="1" sz="4400">
                <a:solidFill>
                  <a:schemeClr val="accent2"/>
                </a:solidFill>
                <a:effectLst>
                  <a:outerShdw sx="100000" sy="100000" kx="0" ky="0" algn="b" rotWithShape="0" blurRad="50800" dist="38100" dir="2700000">
                    <a:srgbClr val="000000">
                      <a:alpha val="40000"/>
                    </a:srgbClr>
                  </a:outerShdw>
                </a:effectLst>
                <a:latin typeface="Georgia"/>
                <a:ea typeface="Georgia"/>
                <a:cs typeface="Georgia"/>
                <a:sym typeface="Georgia"/>
              </a:defRPr>
            </a:pPr>
            <a:r>
              <a:t>name Rotary</a:t>
            </a:r>
          </a:p>
        </p:txBody>
      </p:sp>
      <p:pic>
        <p:nvPicPr>
          <p:cNvPr id="126" name="Picture 2" descr="Picture 2"/>
          <p:cNvPicPr>
            <a:picLocks noChangeAspect="1"/>
          </p:cNvPicPr>
          <p:nvPr/>
        </p:nvPicPr>
        <p:blipFill>
          <a:blip r:embed="rId2">
            <a:extLst/>
          </a:blip>
          <a:stretch>
            <a:fillRect/>
          </a:stretch>
        </p:blipFill>
        <p:spPr>
          <a:xfrm>
            <a:off x="4577862" y="3314074"/>
            <a:ext cx="4059936" cy="2743202"/>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RYLA 2022 | ROTARY YOUTH LEADERSHIP AWARD CAMP" descr="RYLA 2022 | ROTARY YOUTH LEADERSHIP AWARD CAMP"/>
          <p:cNvPicPr>
            <a:picLocks noChangeAspect="0"/>
          </p:cNvPicPr>
          <p:nvPr>
            <a:videoFile xmlns:mc="http://schemas.openxmlformats.org/markup-compatibility/2006" xmlns:aiw="http://developer.apple.com/namespaces/iwork" r:link="rId2" mc:Ignorable="aiw" aiw:title="RYLA 2022 | ROTARY YOUTH LEADERSHIP AWARD CAMP" aiw:author="Trevor Chapman"/>
          </p:nvPr>
        </p:nvPicPr>
        <p:blipFill>
          <a:blip r:embed="rId3">
            <a:extLst/>
          </a:blip>
          <a:stretch>
            <a:fillRect/>
          </a:stretch>
        </p:blipFill>
        <p:spPr>
          <a:xfrm>
            <a:off x="0" y="1511144"/>
            <a:ext cx="9144001" cy="5143502"/>
          </a:xfrm>
          <a:prstGeom prst="rect">
            <a:avLst/>
          </a:prstGeom>
        </p:spPr>
      </p:pic>
      <p:pic>
        <p:nvPicPr>
          <p:cNvPr id="254" name="Picture 10" descr="Picture 10"/>
          <p:cNvPicPr>
            <a:picLocks noChangeAspect="1"/>
          </p:cNvPicPr>
          <p:nvPr/>
        </p:nvPicPr>
        <p:blipFill>
          <a:blip r:embed="rId4">
            <a:extLst/>
          </a:blip>
          <a:stretch>
            <a:fillRect/>
          </a:stretch>
        </p:blipFill>
        <p:spPr>
          <a:xfrm>
            <a:off x="3046677" y="520732"/>
            <a:ext cx="2011683" cy="92090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53"/>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25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253"/>
                </p:tgtEl>
              </p:cMediaNode>
            </p:video>
            <p:seq concurrent="1" prevAc="none" nextAc="seek">
              <p:cTn id="12" evtFilter="cancelBubble" nodeType="interactiveSeq" restart="whenNotActive" fill="hold">
                <p:stCondLst>
                  <p:cond delay="0" evt="onClick">
                    <p:tgtEl>
                      <p:spTgt spid="253"/>
                    </p:tgtEl>
                  </p:cond>
                </p:stCondLst>
                <p:endSync delay="0" evt="end">
                  <p:rtn val="all"/>
                </p:endSync>
                <p:childTnLst>
                  <p:par>
                    <p:cTn id="13" fill="hold">
                      <p:stCondLst>
                        <p:cond delay="0"/>
                      </p:stCondLst>
                      <p:childTnLst>
                        <p:par>
                          <p:cTn id="14" fill="hold">
                            <p:stCondLst>
                              <p:cond delay="0"/>
                            </p:stCondLst>
                            <p:childTnLst>
                              <p:par>
                                <p:cTn id="15" presetClass="mediacall" nodeType="clickEffect" presetSubtype="0" presetID="2" fill="hold">
                                  <p:stCondLst>
                                    <p:cond delay="0"/>
                                  </p:stCondLst>
                                  <p:childTnLst>
                                    <p:cmd type="call" cmd="togglePause">
                                      <p:cBhvr>
                                        <p:cTn id="16" dur="1" fill="hold"/>
                                        <p:tgtEl>
                                          <p:spTgt spid="253"/>
                                        </p:tgtEl>
                                      </p:cBhvr>
                                    </p:cmd>
                                  </p:childTnLst>
                                </p:cTn>
                              </p:par>
                            </p:childTnLst>
                          </p:cTn>
                        </p:par>
                      </p:childTnLst>
                    </p:cTn>
                  </p:par>
                </p:childTnLst>
              </p:cTn>
              <p:nextCondLst>
                <p:cond delay="0" evt="onClick">
                  <p:tgtEl>
                    <p:spTgt spid="25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xfrm>
            <a:off x="245778" y="589330"/>
            <a:ext cx="8229601" cy="1168841"/>
          </a:xfrm>
          <a:prstGeom prst="rect">
            <a:avLst/>
          </a:prstGeom>
        </p:spPr>
        <p:txBody>
          <a:bodyPr/>
          <a:lstStyle/>
          <a:p>
            <a:pPr defTabSz="621791">
              <a:defRPr b="1" sz="3600">
                <a:effectLst>
                  <a:outerShdw sx="100000" sy="100000" kx="0" ky="0" algn="b" rotWithShape="0" blurRad="25400" dist="25908" dir="2700000">
                    <a:srgbClr val="000000">
                      <a:alpha val="43137"/>
                    </a:srgbClr>
                  </a:outerShdw>
                </a:effectLst>
              </a:defRPr>
            </a:pPr>
            <a:r>
              <a:t>Vocational and </a:t>
            </a:r>
          </a:p>
          <a:p>
            <a:pPr defTabSz="621791">
              <a:defRPr b="1" sz="3600">
                <a:effectLst>
                  <a:outerShdw sx="100000" sy="100000" kx="0" ky="0" algn="b" rotWithShape="0" blurRad="25400" dist="25908" dir="2700000">
                    <a:srgbClr val="000000">
                      <a:alpha val="43137"/>
                    </a:srgbClr>
                  </a:outerShdw>
                </a:effectLst>
              </a:defRPr>
            </a:pPr>
            <a:r>
              <a:t>International Service</a:t>
            </a:r>
          </a:p>
        </p:txBody>
      </p:sp>
      <p:sp>
        <p:nvSpPr>
          <p:cNvPr id="257" name="Content Placeholder 3"/>
          <p:cNvSpPr txBox="1"/>
          <p:nvPr>
            <p:ph type="body" idx="1"/>
          </p:nvPr>
        </p:nvSpPr>
        <p:spPr>
          <a:xfrm>
            <a:off x="460374" y="1947784"/>
            <a:ext cx="8291287" cy="4338440"/>
          </a:xfrm>
          <a:prstGeom prst="rect">
            <a:avLst/>
          </a:prstGeom>
        </p:spPr>
        <p:txBody>
          <a:bodyPr/>
          <a:lstStyle/>
          <a:p>
            <a:pPr>
              <a:spcBef>
                <a:spcPts val="1200"/>
              </a:spcBef>
              <a:buClr>
                <a:schemeClr val="accent2"/>
              </a:buClr>
              <a:buChar char="➢"/>
              <a:defRPr b="1" sz="2800"/>
            </a:pPr>
            <a:r>
              <a:t>Career Development</a:t>
            </a:r>
          </a:p>
          <a:p>
            <a:pPr>
              <a:spcBef>
                <a:spcPts val="1200"/>
              </a:spcBef>
              <a:buClr>
                <a:schemeClr val="accent2"/>
              </a:buClr>
              <a:buChar char="➢"/>
              <a:defRPr b="1" sz="2800"/>
            </a:pPr>
            <a:r>
              <a:t>Rotary Foundation Global Grants</a:t>
            </a:r>
          </a:p>
          <a:p>
            <a:pPr>
              <a:spcBef>
                <a:spcPts val="1200"/>
              </a:spcBef>
              <a:buClr>
                <a:schemeClr val="accent2"/>
              </a:buClr>
              <a:buChar char="➢"/>
              <a:defRPr b="1" sz="2800"/>
            </a:pPr>
            <a:r>
              <a:t>World Service &amp; Exchanges</a:t>
            </a:r>
          </a:p>
          <a:p>
            <a:pPr>
              <a:spcBef>
                <a:spcPts val="1200"/>
              </a:spcBef>
              <a:buClr>
                <a:schemeClr val="accent2"/>
              </a:buClr>
              <a:buChar char="➢"/>
              <a:defRPr b="1" sz="2800"/>
            </a:pPr>
            <a:r>
              <a:t>District Speech Tournament</a:t>
            </a:r>
          </a:p>
          <a:p>
            <a:pPr lvl="8" marL="3943350" indent="-285750" algn="r">
              <a:spcBef>
                <a:spcPts val="0"/>
              </a:spcBef>
              <a:buClrTx/>
              <a:buChar char="❖"/>
              <a:defRPr sz="1800"/>
            </a:pPr>
            <a:r>
              <a:t>Local event before February</a:t>
            </a:r>
          </a:p>
          <a:p>
            <a:pPr lvl="8" marL="3943350" indent="-285750" algn="r">
              <a:spcBef>
                <a:spcPts val="0"/>
              </a:spcBef>
              <a:buClrTx/>
              <a:buChar char="❖"/>
              <a:defRPr sz="1800"/>
            </a:pPr>
            <a:r>
              <a:t>Winners receive $200 &amp; $100</a:t>
            </a:r>
          </a:p>
          <a:p>
            <a:pPr lvl="8" marL="3943350" indent="-285750" algn="r">
              <a:spcBef>
                <a:spcPts val="0"/>
              </a:spcBef>
              <a:buClrTx/>
              <a:buChar char="❖"/>
              <a:defRPr sz="1800"/>
            </a:pPr>
            <a:r>
              <a:t>1</a:t>
            </a:r>
            <a:r>
              <a:rPr baseline="30000"/>
              <a:t>st</a:t>
            </a:r>
            <a:r>
              <a:t> Place winner advances to sectional</a:t>
            </a:r>
          </a:p>
          <a:p>
            <a:pPr lvl="8" marL="3943350" indent="-285750" algn="r">
              <a:spcBef>
                <a:spcPts val="0"/>
              </a:spcBef>
              <a:buClrTx/>
              <a:buChar char="❖"/>
              <a:defRPr sz="1800"/>
            </a:pPr>
            <a:r>
              <a:t>Recruit contestants</a:t>
            </a:r>
          </a:p>
          <a:p>
            <a:pPr lvl="8" marL="3943350" indent="-285750" algn="r">
              <a:spcBef>
                <a:spcPts val="0"/>
              </a:spcBef>
              <a:buClrTx/>
              <a:buChar char="❖"/>
              <a:defRPr sz="1800"/>
            </a:pPr>
            <a:r>
              <a:t>$2,00o total potential if win District</a:t>
            </a:r>
          </a:p>
        </p:txBody>
      </p:sp>
      <p:pic>
        <p:nvPicPr>
          <p:cNvPr id="258" name="Picture 4" descr="Picture 4"/>
          <p:cNvPicPr>
            <a:picLocks noChangeAspect="1"/>
          </p:cNvPicPr>
          <p:nvPr/>
        </p:nvPicPr>
        <p:blipFill>
          <a:blip r:embed="rId2">
            <a:extLst/>
          </a:blip>
          <a:srcRect l="2648" t="11569" r="0" b="3726"/>
          <a:stretch>
            <a:fillRect/>
          </a:stretch>
        </p:blipFill>
        <p:spPr>
          <a:xfrm>
            <a:off x="5793373" y="588942"/>
            <a:ext cx="2967319" cy="1936377"/>
          </a:xfrm>
          <a:prstGeom prst="rect">
            <a:avLst/>
          </a:prstGeom>
          <a:ln w="12700">
            <a:miter lim="400000"/>
          </a:ln>
        </p:spPr>
      </p:pic>
      <p:pic>
        <p:nvPicPr>
          <p:cNvPr id="259" name="Picture 2" descr="Picture 2"/>
          <p:cNvPicPr>
            <a:picLocks noChangeAspect="1"/>
          </p:cNvPicPr>
          <p:nvPr/>
        </p:nvPicPr>
        <p:blipFill>
          <a:blip r:embed="rId3">
            <a:extLst/>
          </a:blip>
          <a:srcRect l="7265" t="3461" r="10079" b="21229"/>
          <a:stretch>
            <a:fillRect/>
          </a:stretch>
        </p:blipFill>
        <p:spPr>
          <a:xfrm>
            <a:off x="880638" y="4871808"/>
            <a:ext cx="2494132" cy="1699593"/>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xfrm>
            <a:off x="152400" y="914400"/>
            <a:ext cx="8991600" cy="1295400"/>
          </a:xfrm>
          <a:prstGeom prst="rect">
            <a:avLst/>
          </a:prstGeom>
        </p:spPr>
        <p:txBody>
          <a:bodyPr/>
          <a:lstStyle>
            <a:lvl1pPr algn="ctr">
              <a:defRPr b="1" sz="6000">
                <a:effectLst>
                  <a:outerShdw sx="100000" sy="100000" kx="0" ky="0" algn="b" rotWithShape="0" blurRad="38100" dist="38100" dir="2700000">
                    <a:srgbClr val="000000">
                      <a:alpha val="43137"/>
                    </a:srgbClr>
                  </a:outerShdw>
                </a:effectLst>
              </a:defRPr>
            </a:lvl1pPr>
          </a:lstStyle>
          <a:p>
            <a:pPr/>
            <a:r>
              <a:t>How Much Does it Cost?</a:t>
            </a:r>
          </a:p>
        </p:txBody>
      </p:sp>
      <p:sp>
        <p:nvSpPr>
          <p:cNvPr id="262" name="TextBox 2"/>
          <p:cNvSpPr txBox="1"/>
          <p:nvPr/>
        </p:nvSpPr>
        <p:spPr>
          <a:xfrm>
            <a:off x="354148" y="2209801"/>
            <a:ext cx="8138160" cy="90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800">
                <a:solidFill>
                  <a:schemeClr val="accent2"/>
                </a:solidFill>
                <a:latin typeface="Georgia"/>
                <a:ea typeface="Georgia"/>
                <a:cs typeface="Georgia"/>
                <a:sym typeface="Georgia"/>
              </a:defRPr>
            </a:pPr>
            <a:r>
              <a:t>Dues: </a:t>
            </a:r>
            <a:r>
              <a:rPr b="0"/>
              <a:t>usually paid quarterly, vary by club depending on what is included.</a:t>
            </a:r>
          </a:p>
        </p:txBody>
      </p:sp>
      <p:grpSp>
        <p:nvGrpSpPr>
          <p:cNvPr id="265" name="Text Placeholder 3"/>
          <p:cNvGrpSpPr/>
          <p:nvPr/>
        </p:nvGrpSpPr>
        <p:grpSpPr>
          <a:xfrm>
            <a:off x="232228" y="3282765"/>
            <a:ext cx="8382001" cy="914402"/>
            <a:chOff x="0" y="0"/>
            <a:chExt cx="8382000" cy="914400"/>
          </a:xfrm>
        </p:grpSpPr>
        <p:sp>
          <p:nvSpPr>
            <p:cNvPr id="263" name="Rectangle"/>
            <p:cNvSpPr/>
            <p:nvPr/>
          </p:nvSpPr>
          <p:spPr>
            <a:xfrm>
              <a:off x="0" y="0"/>
              <a:ext cx="8382001" cy="914401"/>
            </a:xfrm>
            <a:prstGeom prst="rect">
              <a:avLst/>
            </a:prstGeom>
            <a:solidFill>
              <a:schemeClr val="accent2">
                <a:alpha val="25000"/>
              </a:schemeClr>
            </a:solidFill>
            <a:ln w="12700" cap="flat">
              <a:solidFill>
                <a:schemeClr val="accent2"/>
              </a:solidFill>
              <a:prstDash val="solid"/>
              <a:round/>
            </a:ln>
            <a:effectLst/>
          </p:spPr>
          <p:txBody>
            <a:bodyPr wrap="square" lIns="45718" tIns="45718" rIns="45718" bIns="45718" numCol="1" anchor="ctr">
              <a:noAutofit/>
            </a:bodyPr>
            <a:lstStyle/>
            <a:p>
              <a:pPr indent="45718">
                <a:spcBef>
                  <a:spcPts val="300"/>
                </a:spcBef>
                <a:defRPr b="1" sz="3600">
                  <a:solidFill>
                    <a:srgbClr val="006EBF"/>
                  </a:solidFill>
                  <a:latin typeface="Georgia"/>
                  <a:ea typeface="Georgia"/>
                  <a:cs typeface="Georgia"/>
                  <a:sym typeface="Georgia"/>
                </a:defRPr>
              </a:pPr>
            </a:p>
          </p:txBody>
        </p:sp>
        <p:sp>
          <p:nvSpPr>
            <p:cNvPr id="264" name="What is covered by Dues?"/>
            <p:cNvSpPr txBox="1"/>
            <p:nvPr/>
          </p:nvSpPr>
          <p:spPr>
            <a:xfrm>
              <a:off x="6350" y="6351"/>
              <a:ext cx="8369301" cy="9016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rmAutofit fontScale="100000" lnSpcReduction="0"/>
            </a:bodyPr>
            <a:lstStyle>
              <a:lvl1pPr indent="45718">
                <a:spcBef>
                  <a:spcPts val="300"/>
                </a:spcBef>
                <a:defRPr b="1" sz="3600">
                  <a:solidFill>
                    <a:srgbClr val="006EBF"/>
                  </a:solidFill>
                  <a:latin typeface="Georgia"/>
                  <a:ea typeface="Georgia"/>
                  <a:cs typeface="Georgia"/>
                  <a:sym typeface="Georgia"/>
                </a:defRPr>
              </a:lvl1pPr>
            </a:lstStyle>
            <a:p>
              <a:pPr/>
              <a:r>
                <a:t>What is covered by Dues?</a:t>
              </a:r>
            </a:p>
          </p:txBody>
        </p:sp>
      </p:grpSp>
      <p:sp>
        <p:nvSpPr>
          <p:cNvPr id="266" name="TextBox 6"/>
          <p:cNvSpPr txBox="1"/>
          <p:nvPr/>
        </p:nvSpPr>
        <p:spPr>
          <a:xfrm>
            <a:off x="312420" y="4498031"/>
            <a:ext cx="8519160" cy="211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600"/>
              </a:spcBef>
              <a:buSzPct val="100000"/>
              <a:buFont typeface="Georgia"/>
              <a:buChar char="✓"/>
              <a:defRPr b="1" sz="2400">
                <a:solidFill>
                  <a:schemeClr val="accent2"/>
                </a:solidFill>
                <a:latin typeface="Georgia"/>
                <a:ea typeface="Georgia"/>
                <a:cs typeface="Georgia"/>
                <a:sym typeface="Georgia"/>
              </a:defRPr>
            </a:pPr>
            <a:r>
              <a:t>Weekly Meal</a:t>
            </a:r>
            <a:endParaRPr sz="1600"/>
          </a:p>
          <a:p>
            <a:pPr marL="342900" indent="-342900">
              <a:spcBef>
                <a:spcPts val="600"/>
              </a:spcBef>
              <a:buSzPct val="100000"/>
              <a:buFont typeface="Georgia"/>
              <a:buChar char="✓"/>
              <a:defRPr b="1" sz="2400">
                <a:solidFill>
                  <a:schemeClr val="accent2"/>
                </a:solidFill>
                <a:latin typeface="Georgia"/>
                <a:ea typeface="Georgia"/>
                <a:cs typeface="Georgia"/>
                <a:sym typeface="Georgia"/>
              </a:defRPr>
            </a:pPr>
            <a:r>
              <a:t>District Dues</a:t>
            </a:r>
          </a:p>
          <a:p>
            <a:pPr marL="342900" indent="-342900">
              <a:spcBef>
                <a:spcPts val="600"/>
              </a:spcBef>
              <a:buSzPct val="100000"/>
              <a:buFont typeface="Georgia"/>
              <a:buChar char="✓"/>
              <a:defRPr b="1" sz="2400">
                <a:solidFill>
                  <a:schemeClr val="accent2"/>
                </a:solidFill>
                <a:latin typeface="Georgia"/>
                <a:ea typeface="Georgia"/>
                <a:cs typeface="Georgia"/>
                <a:sym typeface="Georgia"/>
              </a:defRPr>
            </a:pPr>
            <a:r>
              <a:t>Rotary International Dues</a:t>
            </a:r>
          </a:p>
          <a:p>
            <a:pPr marL="342900" indent="-342900">
              <a:spcBef>
                <a:spcPts val="600"/>
              </a:spcBef>
              <a:buSzPct val="100000"/>
              <a:buFont typeface="Georgia"/>
              <a:buChar char="✓"/>
              <a:defRPr b="1" sz="2400">
                <a:solidFill>
                  <a:schemeClr val="accent2"/>
                </a:solidFill>
                <a:latin typeface="Georgia"/>
                <a:ea typeface="Georgia"/>
                <a:cs typeface="Georgia"/>
                <a:sym typeface="Georgia"/>
              </a:defRPr>
            </a:pPr>
            <a:r>
              <a:t>Rotary Magazine Subscription</a:t>
            </a:r>
          </a:p>
          <a:p>
            <a:pPr marL="342900" indent="-342900">
              <a:spcBef>
                <a:spcPts val="600"/>
              </a:spcBef>
              <a:buSzPct val="100000"/>
              <a:buFont typeface="Georgia"/>
              <a:buChar char="✓"/>
              <a:defRPr b="1" sz="2400">
                <a:solidFill>
                  <a:schemeClr val="accent2"/>
                </a:solidFill>
                <a:latin typeface="Georgia"/>
                <a:ea typeface="Georgia"/>
                <a:cs typeface="Georgia"/>
                <a:sym typeface="Georgia"/>
              </a:defRPr>
            </a:pPr>
            <a:r>
              <a:t>Other club specific items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xfrm>
            <a:off x="152400" y="762000"/>
            <a:ext cx="8763000" cy="1295400"/>
          </a:xfrm>
          <a:prstGeom prst="rect">
            <a:avLst/>
          </a:prstGeom>
        </p:spPr>
        <p:txBody>
          <a:bodyPr/>
          <a:lstStyle>
            <a:lvl1pPr algn="ctr">
              <a:defRPr b="1" sz="4400">
                <a:solidFill>
                  <a:schemeClr val="accent2"/>
                </a:solidFill>
                <a:effectLst>
                  <a:outerShdw sx="100000" sy="100000" kx="0" ky="0" algn="b" rotWithShape="0" blurRad="38100" dist="38100" dir="2700000">
                    <a:srgbClr val="000000">
                      <a:alpha val="43137"/>
                    </a:srgbClr>
                  </a:outerShdw>
                </a:effectLst>
              </a:defRPr>
            </a:lvl1pPr>
          </a:lstStyle>
          <a:p>
            <a:pPr/>
            <a:r>
              <a:t>Miscellaneous Costs &amp; Expenses</a:t>
            </a:r>
          </a:p>
        </p:txBody>
      </p:sp>
      <p:sp>
        <p:nvSpPr>
          <p:cNvPr id="269" name="Content Placeholder 2"/>
          <p:cNvSpPr txBox="1"/>
          <p:nvPr>
            <p:ph type="body" idx="1"/>
          </p:nvPr>
        </p:nvSpPr>
        <p:spPr>
          <a:xfrm>
            <a:off x="457200" y="2249422"/>
            <a:ext cx="8229600" cy="4325115"/>
          </a:xfrm>
          <a:prstGeom prst="rect">
            <a:avLst/>
          </a:prstGeom>
        </p:spPr>
        <p:txBody>
          <a:bodyPr/>
          <a:lstStyle/>
          <a:p>
            <a:pPr/>
            <a:r>
              <a:t>Fines - vary by club, </a:t>
            </a:r>
          </a:p>
          <a:p>
            <a:pPr lvl="1" marL="667512" indent="-256031">
              <a:buChar char="•"/>
            </a:pPr>
            <a:r>
              <a:t>refer to your Seargent At Arms</a:t>
            </a:r>
          </a:p>
          <a:p>
            <a:pPr/>
            <a:r>
              <a:t>Happy Dollars</a:t>
            </a:r>
          </a:p>
          <a:p>
            <a:pPr/>
            <a:r>
              <a:t>Donations to Projects</a:t>
            </a:r>
          </a:p>
          <a:p>
            <a:pPr/>
            <a:r>
              <a:t>Invited guests meal cost </a:t>
            </a:r>
          </a:p>
          <a:p>
            <a:pPr/>
            <a:r>
              <a:t>District or Club Event costs</a:t>
            </a:r>
          </a:p>
          <a:p>
            <a:pPr/>
            <a:r>
              <a:t>Donations to the Foundation</a:t>
            </a:r>
          </a:p>
          <a:p>
            <a:pPr lvl="1" marL="667512" indent="-256031">
              <a:buChar char="•"/>
            </a:pPr>
            <a:r>
              <a:t>EREY</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xfrm>
            <a:off x="381000" y="1143000"/>
            <a:ext cx="8382000" cy="1069848"/>
          </a:xfrm>
          <a:prstGeom prst="rect">
            <a:avLst/>
          </a:prstGeom>
          <a:solidFill>
            <a:srgbClr val="FFC000"/>
          </a:solidFill>
        </p:spPr>
        <p:txBody>
          <a:bodyPr/>
          <a:lstStyle>
            <a:lvl1pPr algn="ctr" defTabSz="859536">
              <a:defRPr sz="4100">
                <a:solidFill>
                  <a:srgbClr val="0075CD"/>
                </a:solidFill>
                <a:effectLst>
                  <a:outerShdw sx="100000" sy="100000" kx="0" ky="0" algn="b" rotWithShape="0" blurRad="63500" dist="291406" dir="7680000">
                    <a:srgbClr val="000000">
                      <a:alpha val="32000"/>
                    </a:srgbClr>
                  </a:outerShdw>
                </a:effectLst>
              </a:defRPr>
            </a:lvl1pPr>
          </a:lstStyle>
          <a:p>
            <a:pPr/>
            <a:r>
              <a:t>Expectations of New Club Members </a:t>
            </a:r>
          </a:p>
        </p:txBody>
      </p:sp>
      <p:sp>
        <p:nvSpPr>
          <p:cNvPr id="272" name="Text Placeholder 2"/>
          <p:cNvSpPr txBox="1"/>
          <p:nvPr>
            <p:ph type="body" idx="1"/>
          </p:nvPr>
        </p:nvSpPr>
        <p:spPr>
          <a:xfrm>
            <a:off x="381000" y="2286000"/>
            <a:ext cx="8382000" cy="4191000"/>
          </a:xfrm>
          <a:prstGeom prst="rect">
            <a:avLst/>
          </a:prstGeom>
        </p:spPr>
        <p:txBody>
          <a:bodyPr/>
          <a:lstStyle/>
          <a:p>
            <a:pPr indent="29716" algn="ctr" defTabSz="594359">
              <a:spcBef>
                <a:spcPts val="1100"/>
              </a:spcBef>
              <a:defRPr sz="1500"/>
            </a:pPr>
          </a:p>
          <a:p>
            <a:pPr indent="29716" algn="ctr" defTabSz="594359">
              <a:spcBef>
                <a:spcPts val="1100"/>
              </a:spcBef>
              <a:defRPr sz="1500"/>
            </a:pPr>
          </a:p>
          <a:p>
            <a:pPr indent="29716" algn="ctr" defTabSz="594359">
              <a:spcBef>
                <a:spcPts val="1000"/>
              </a:spcBef>
              <a:defRPr sz="1600">
                <a:solidFill>
                  <a:schemeClr val="accent2"/>
                </a:solidFill>
              </a:defRPr>
            </a:pPr>
            <a:r>
              <a:t>Serve your community by exemplifying Rotary</a:t>
            </a:r>
          </a:p>
          <a:p>
            <a:pPr indent="29716" algn="ctr" defTabSz="594359">
              <a:spcBef>
                <a:spcPts val="1000"/>
              </a:spcBef>
              <a:defRPr sz="1600">
                <a:solidFill>
                  <a:schemeClr val="accent2"/>
                </a:solidFill>
              </a:defRPr>
            </a:pPr>
            <a:r>
              <a:t>Participate in Club Projects &amp; Activities</a:t>
            </a:r>
          </a:p>
          <a:p>
            <a:pPr indent="29716" algn="ctr" defTabSz="594359">
              <a:spcBef>
                <a:spcPts val="1000"/>
              </a:spcBef>
              <a:defRPr sz="1600">
                <a:solidFill>
                  <a:schemeClr val="accent2"/>
                </a:solidFill>
              </a:defRPr>
            </a:pPr>
            <a:r>
              <a:t>Attend Weekly Meetings and Social events</a:t>
            </a:r>
          </a:p>
          <a:p>
            <a:pPr indent="29716" algn="ctr" defTabSz="594359">
              <a:spcBef>
                <a:spcPts val="1000"/>
              </a:spcBef>
              <a:defRPr sz="1600">
                <a:solidFill>
                  <a:schemeClr val="accent2"/>
                </a:solidFill>
              </a:defRPr>
            </a:pPr>
            <a:r>
              <a:t>Pay Dues in a Timely Manner</a:t>
            </a:r>
          </a:p>
          <a:p>
            <a:pPr indent="29716" algn="ctr" defTabSz="594359">
              <a:spcBef>
                <a:spcPts val="1000"/>
              </a:spcBef>
              <a:defRPr sz="1600">
                <a:solidFill>
                  <a:schemeClr val="accent2"/>
                </a:solidFill>
              </a:defRPr>
            </a:pPr>
            <a:r>
              <a:t>Support the Rotary Foundation ( achieving EREY )</a:t>
            </a:r>
          </a:p>
          <a:p>
            <a:pPr indent="29716" algn="ctr" defTabSz="594359">
              <a:spcBef>
                <a:spcPts val="1000"/>
              </a:spcBef>
              <a:defRPr sz="1600">
                <a:solidFill>
                  <a:schemeClr val="accent2"/>
                </a:solidFill>
              </a:defRPr>
            </a:pPr>
            <a:r>
              <a:t> Practice the Four Way Test in Your Personal &amp; Professional Life </a:t>
            </a:r>
          </a:p>
          <a:p>
            <a:pPr indent="29716" algn="ctr" defTabSz="594359">
              <a:spcBef>
                <a:spcPts val="100"/>
              </a:spcBef>
              <a:defRPr sz="1500"/>
            </a:pPr>
          </a:p>
          <a:p>
            <a:pPr indent="29716" algn="ctr" defTabSz="594359">
              <a:spcBef>
                <a:spcPts val="100"/>
              </a:spcBef>
              <a:defRPr b="0" sz="3900">
                <a:latin typeface="Phosphate Inline"/>
                <a:ea typeface="Phosphate Inline"/>
                <a:cs typeface="Phosphate Inline"/>
                <a:sym typeface="Phosphate Inline"/>
              </a:defRPr>
            </a:pPr>
            <a:r>
              <a:t>Put Service Above Self</a:t>
            </a:r>
          </a:p>
          <a:p>
            <a:pPr indent="29716" algn="ctr" defTabSz="594359">
              <a:spcBef>
                <a:spcPts val="100"/>
              </a:spcBef>
              <a:defRPr sz="1500"/>
            </a:pPr>
            <a:r>
              <a:t>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xfrm>
            <a:off x="381000" y="1143000"/>
            <a:ext cx="8382000" cy="1069848"/>
          </a:xfrm>
          <a:prstGeom prst="rect">
            <a:avLst/>
          </a:prstGeom>
          <a:solidFill>
            <a:srgbClr val="FFC000"/>
          </a:solidFill>
        </p:spPr>
        <p:txBody>
          <a:bodyPr/>
          <a:lstStyle>
            <a:lvl1pPr algn="ctr">
              <a:defRPr b="1" sz="5400">
                <a:solidFill>
                  <a:srgbClr val="0075CD"/>
                </a:solidFill>
                <a:effectLst>
                  <a:outerShdw sx="100000" sy="100000" kx="0" ky="0" algn="b" rotWithShape="0" blurRad="63500" dist="310007" dir="7680000">
                    <a:srgbClr val="000000">
                      <a:alpha val="32000"/>
                    </a:srgbClr>
                  </a:outerShdw>
                </a:effectLst>
              </a:defRPr>
            </a:lvl1pPr>
          </a:lstStyle>
          <a:p>
            <a:pPr/>
            <a:r>
              <a:t>Your Expectations</a:t>
            </a:r>
          </a:p>
        </p:txBody>
      </p:sp>
      <p:sp>
        <p:nvSpPr>
          <p:cNvPr id="277" name="Text Placeholder 2"/>
          <p:cNvSpPr txBox="1"/>
          <p:nvPr>
            <p:ph type="body" idx="1"/>
          </p:nvPr>
        </p:nvSpPr>
        <p:spPr>
          <a:xfrm>
            <a:off x="381000" y="2438400"/>
            <a:ext cx="8382000" cy="4038600"/>
          </a:xfrm>
          <a:prstGeom prst="rect">
            <a:avLst/>
          </a:prstGeom>
        </p:spPr>
        <p:txBody>
          <a:bodyPr/>
          <a:lstStyle/>
          <a:p>
            <a:pPr indent="27889" algn="ctr" defTabSz="557783">
              <a:spcBef>
                <a:spcPts val="1000"/>
              </a:spcBef>
              <a:defRPr sz="1400"/>
            </a:pPr>
          </a:p>
          <a:p>
            <a:pPr indent="27889" algn="ctr" defTabSz="557783">
              <a:spcBef>
                <a:spcPts val="1000"/>
              </a:spcBef>
              <a:defRPr sz="1400"/>
            </a:pPr>
          </a:p>
          <a:p>
            <a:pPr indent="27889" algn="ctr" defTabSz="557783">
              <a:spcBef>
                <a:spcPts val="1000"/>
              </a:spcBef>
              <a:defRPr sz="2900">
                <a:solidFill>
                  <a:schemeClr val="accent2"/>
                </a:solidFill>
              </a:defRPr>
            </a:pPr>
            <a:r>
              <a:t>Think about why you </a:t>
            </a:r>
          </a:p>
          <a:p>
            <a:pPr indent="27889" algn="ctr" defTabSz="557783">
              <a:spcBef>
                <a:spcPts val="1000"/>
              </a:spcBef>
              <a:defRPr sz="2900">
                <a:solidFill>
                  <a:schemeClr val="accent2"/>
                </a:solidFill>
              </a:defRPr>
            </a:pPr>
            <a:r>
              <a:t>joined Rotary?</a:t>
            </a:r>
          </a:p>
          <a:p>
            <a:pPr indent="27889" algn="ctr" defTabSz="557783">
              <a:spcBef>
                <a:spcPts val="1000"/>
              </a:spcBef>
              <a:defRPr sz="2900">
                <a:solidFill>
                  <a:schemeClr val="accent2"/>
                </a:solidFill>
              </a:defRPr>
            </a:pPr>
            <a:r>
              <a:t>Set your own goals, </a:t>
            </a:r>
          </a:p>
          <a:p>
            <a:pPr indent="27889" algn="ctr" defTabSz="557783">
              <a:spcBef>
                <a:spcPts val="1000"/>
              </a:spcBef>
              <a:defRPr sz="2900">
                <a:solidFill>
                  <a:schemeClr val="accent2"/>
                </a:solidFill>
              </a:defRPr>
            </a:pPr>
            <a:r>
              <a:t>Then work to achieve them.</a:t>
            </a:r>
          </a:p>
          <a:p>
            <a:pPr indent="27889" algn="ctr" defTabSz="557783">
              <a:spcBef>
                <a:spcPts val="1000"/>
              </a:spcBef>
              <a:defRPr sz="1400">
                <a:solidFill>
                  <a:schemeClr val="accent2"/>
                </a:solidFill>
              </a:defRPr>
            </a:pPr>
          </a:p>
          <a:p>
            <a:pPr indent="27889" algn="ctr" defTabSz="557783">
              <a:spcBef>
                <a:spcPts val="100"/>
              </a:spcBef>
              <a:defRPr sz="1400"/>
            </a:pPr>
          </a:p>
          <a:p>
            <a:pPr indent="27889" algn="ctr" defTabSz="557783">
              <a:spcBef>
                <a:spcPts val="100"/>
              </a:spcBef>
              <a:defRPr sz="1400"/>
            </a:pPr>
          </a:p>
          <a:p>
            <a:pPr indent="27889" algn="ctr" defTabSz="557783">
              <a:spcBef>
                <a:spcPts val="100"/>
              </a:spcBef>
              <a:defRPr sz="1400"/>
            </a:pPr>
            <a:r>
              <a:t>	</a:t>
            </a:r>
          </a:p>
        </p:txBody>
      </p:sp>
      <p:sp>
        <p:nvSpPr>
          <p:cNvPr id="278" name="Rectangle 3"/>
          <p:cNvSpPr txBox="1"/>
          <p:nvPr/>
        </p:nvSpPr>
        <p:spPr>
          <a:xfrm>
            <a:off x="-4831080" y="1752600"/>
            <a:ext cx="4480560" cy="3558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2"/>
                </a:solidFill>
                <a:latin typeface="Georgia"/>
                <a:ea typeface="Georgia"/>
                <a:cs typeface="Georgia"/>
                <a:sym typeface="Georgia"/>
              </a:defRPr>
            </a:lvl1pPr>
          </a:lstStyle>
          <a:p>
            <a:pPr/>
            <a:r>
              <a:t>Rotary is an international membership organization made up of people who share a passion for and commitment to enhancing communities and improving lives across the world. Rotary clubs exist in almost every country. Our members change lives locally and connect with other clubs to work on international projects that address today’s most pressing challenges. Being a member is an opportunity to take action and make a difference, and it brings personal rewards and lifelong friendships in the process.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ph type="title"/>
          </p:nvPr>
        </p:nvSpPr>
        <p:spPr>
          <a:xfrm>
            <a:off x="457200" y="685800"/>
            <a:ext cx="8229600" cy="1524000"/>
          </a:xfrm>
          <a:prstGeom prst="rect">
            <a:avLst/>
          </a:prstGeom>
        </p:spPr>
        <p:txBody>
          <a:bodyPr/>
          <a:lstStyle>
            <a:lvl1pPr algn="ctr">
              <a:defRPr b="1">
                <a:solidFill>
                  <a:schemeClr val="accent2"/>
                </a:solidFill>
                <a:effectLst>
                  <a:outerShdw sx="100000" sy="100000" kx="0" ky="0" algn="b" rotWithShape="0" blurRad="38100" dist="38100" dir="2700000">
                    <a:srgbClr val="000000">
                      <a:alpha val="43137"/>
                    </a:srgbClr>
                  </a:outerShdw>
                </a:effectLst>
              </a:defRPr>
            </a:lvl1pPr>
          </a:lstStyle>
          <a:p>
            <a:pPr/>
            <a:r>
              <a:t>Some Ways to Get Involved</a:t>
            </a:r>
          </a:p>
        </p:txBody>
      </p:sp>
      <p:sp>
        <p:nvSpPr>
          <p:cNvPr id="281" name="Content Placeholder 3"/>
          <p:cNvSpPr txBox="1"/>
          <p:nvPr>
            <p:ph type="body" idx="1"/>
          </p:nvPr>
        </p:nvSpPr>
        <p:spPr>
          <a:xfrm>
            <a:off x="457200" y="2249422"/>
            <a:ext cx="8229600" cy="4292232"/>
          </a:xfrm>
          <a:prstGeom prst="rect">
            <a:avLst/>
          </a:prstGeom>
        </p:spPr>
        <p:txBody>
          <a:bodyPr/>
          <a:lstStyle/>
          <a:p>
            <a:pPr/>
            <a:r>
              <a:t>Introduce yourself to two new people each week</a:t>
            </a:r>
          </a:p>
          <a:p>
            <a:pPr/>
            <a:r>
              <a:t>Participate in a service project</a:t>
            </a:r>
          </a:p>
          <a:p>
            <a:pPr/>
            <a:r>
              <a:t>Join a committee </a:t>
            </a:r>
          </a:p>
          <a:p>
            <a:pPr/>
            <a:r>
              <a:t>Attend a club board meeting </a:t>
            </a:r>
          </a:p>
          <a:p>
            <a:pPr/>
            <a:r>
              <a:t>Attend a district meeting, training or convention</a:t>
            </a:r>
          </a:p>
          <a:p>
            <a:pPr/>
            <a:r>
              <a:t>Create a My Rotary account </a:t>
            </a:r>
          </a:p>
          <a:p>
            <a:pPr/>
            <a:r>
              <a:t>Take an online course in the Learning Center</a:t>
            </a:r>
          </a:p>
          <a:p>
            <a:pPr/>
            <a:r>
              <a:t>Invite a friend to a meeting</a:t>
            </a:r>
          </a:p>
          <a:p>
            <a:pPr/>
            <a:r>
              <a:t>Attend a meeting in a neighboring Club</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icture 2" descr="Picture 2"/>
          <p:cNvPicPr>
            <a:picLocks noChangeAspect="1"/>
          </p:cNvPicPr>
          <p:nvPr/>
        </p:nvPicPr>
        <p:blipFill>
          <a:blip r:embed="rId2">
            <a:extLst/>
          </a:blip>
          <a:srcRect l="5240" t="13733" r="0" b="18432"/>
          <a:stretch>
            <a:fillRect/>
          </a:stretch>
        </p:blipFill>
        <p:spPr>
          <a:xfrm>
            <a:off x="-4114800" y="1017586"/>
            <a:ext cx="3119439" cy="2233616"/>
          </a:xfrm>
          <a:prstGeom prst="rect">
            <a:avLst/>
          </a:prstGeom>
          <a:ln w="12700">
            <a:miter lim="400000"/>
          </a:ln>
        </p:spPr>
      </p:pic>
      <p:pic>
        <p:nvPicPr>
          <p:cNvPr id="284" name="Picture 3" descr="Picture 3"/>
          <p:cNvPicPr>
            <a:picLocks noChangeAspect="1"/>
          </p:cNvPicPr>
          <p:nvPr/>
        </p:nvPicPr>
        <p:blipFill>
          <a:blip r:embed="rId3">
            <a:extLst/>
          </a:blip>
          <a:srcRect l="674" t="16034" r="27161" b="18917"/>
          <a:stretch>
            <a:fillRect/>
          </a:stretch>
        </p:blipFill>
        <p:spPr>
          <a:xfrm>
            <a:off x="9372600" y="870619"/>
            <a:ext cx="3035301" cy="2051053"/>
          </a:xfrm>
          <a:prstGeom prst="rect">
            <a:avLst/>
          </a:prstGeom>
          <a:ln w="12700">
            <a:miter lim="400000"/>
          </a:ln>
        </p:spPr>
      </p:pic>
      <p:pic>
        <p:nvPicPr>
          <p:cNvPr id="285" name="Picture 4" descr="Picture 4"/>
          <p:cNvPicPr>
            <a:picLocks noChangeAspect="1"/>
          </p:cNvPicPr>
          <p:nvPr/>
        </p:nvPicPr>
        <p:blipFill>
          <a:blip r:embed="rId4">
            <a:extLst/>
          </a:blip>
          <a:srcRect l="14331" t="18059" r="18741" b="10288"/>
          <a:stretch>
            <a:fillRect/>
          </a:stretch>
        </p:blipFill>
        <p:spPr>
          <a:xfrm>
            <a:off x="-2286001" y="-496644"/>
            <a:ext cx="1800226" cy="1446213"/>
          </a:xfrm>
          <a:prstGeom prst="rect">
            <a:avLst/>
          </a:prstGeom>
          <a:ln w="12700">
            <a:miter lim="400000"/>
          </a:ln>
        </p:spPr>
      </p:pic>
      <p:pic>
        <p:nvPicPr>
          <p:cNvPr id="286" name="Picture 5" descr="Picture 5"/>
          <p:cNvPicPr>
            <a:picLocks noChangeAspect="1"/>
          </p:cNvPicPr>
          <p:nvPr/>
        </p:nvPicPr>
        <p:blipFill>
          <a:blip r:embed="rId5">
            <a:extLst/>
          </a:blip>
          <a:stretch>
            <a:fillRect/>
          </a:stretch>
        </p:blipFill>
        <p:spPr>
          <a:xfrm>
            <a:off x="9753600" y="3200767"/>
            <a:ext cx="2057400" cy="2743202"/>
          </a:xfrm>
          <a:prstGeom prst="rect">
            <a:avLst/>
          </a:prstGeom>
          <a:ln w="12700">
            <a:miter lim="400000"/>
          </a:ln>
        </p:spPr>
      </p:pic>
      <p:sp>
        <p:nvSpPr>
          <p:cNvPr id="287" name="Rectangle 8"/>
          <p:cNvSpPr txBox="1"/>
          <p:nvPr/>
        </p:nvSpPr>
        <p:spPr>
          <a:xfrm>
            <a:off x="198120" y="1811808"/>
            <a:ext cx="8747760" cy="420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spcBef>
                <a:spcPts val="600"/>
              </a:spcBef>
              <a:buSzPct val="100000"/>
              <a:buFont typeface="Arial"/>
              <a:buChar char="•"/>
              <a:defRPr sz="2600">
                <a:solidFill>
                  <a:schemeClr val="accent2"/>
                </a:solidFill>
                <a:latin typeface="Georgia"/>
                <a:ea typeface="Georgia"/>
                <a:cs typeface="Georgia"/>
                <a:sym typeface="Georgia"/>
              </a:defRPr>
            </a:pPr>
            <a:r>
              <a:t>Professional Development &amp; Personal Growth</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Opportunity to Serve</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Make a Difference in the Lives of Others </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Build your Network</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Fun and Fellowship</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Build Lifelong Friendships </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Attend Rotary club meetings anywhere in the world</a:t>
            </a:r>
          </a:p>
          <a:p>
            <a:pPr marL="285750" indent="-285750">
              <a:spcBef>
                <a:spcPts val="600"/>
              </a:spcBef>
              <a:buSzPct val="100000"/>
              <a:buFont typeface="Arial"/>
              <a:buChar char="•"/>
              <a:defRPr sz="2600">
                <a:solidFill>
                  <a:schemeClr val="accent2"/>
                </a:solidFill>
                <a:latin typeface="Georgia"/>
                <a:ea typeface="Georgia"/>
                <a:cs typeface="Georgia"/>
                <a:sym typeface="Georgia"/>
              </a:defRPr>
            </a:pPr>
            <a:r>
              <a:t> Make International Connections in a Worldwide Org.</a:t>
            </a:r>
          </a:p>
          <a:p>
            <a:pPr>
              <a:defRPr>
                <a:solidFill>
                  <a:schemeClr val="accent2"/>
                </a:solidFill>
                <a:latin typeface="Georgia"/>
                <a:ea typeface="Georgia"/>
                <a:cs typeface="Georgia"/>
                <a:sym typeface="Georgia"/>
              </a:defRPr>
            </a:pPr>
          </a:p>
          <a:p>
            <a:pPr>
              <a:defRPr>
                <a:solidFill>
                  <a:schemeClr val="accent2"/>
                </a:solidFill>
                <a:latin typeface="Georgia"/>
                <a:ea typeface="Georgia"/>
                <a:cs typeface="Georgia"/>
                <a:sym typeface="Georgia"/>
              </a:defRPr>
            </a:pPr>
            <a:r>
              <a:t> </a:t>
            </a:r>
          </a:p>
        </p:txBody>
      </p:sp>
      <p:sp>
        <p:nvSpPr>
          <p:cNvPr id="288" name="Rectangle 1"/>
          <p:cNvSpPr txBox="1"/>
          <p:nvPr/>
        </p:nvSpPr>
        <p:spPr>
          <a:xfrm>
            <a:off x="655319" y="663644"/>
            <a:ext cx="7985760"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4000">
                <a:solidFill>
                  <a:srgbClr val="FFD966"/>
                </a:solidFill>
                <a:effectLst>
                  <a:outerShdw sx="100000" sy="100000" kx="0" ky="0" algn="b" rotWithShape="0" blurRad="38100" dist="38100" dir="2700000">
                    <a:srgbClr val="000000">
                      <a:alpha val="43137"/>
                    </a:srgbClr>
                  </a:outerShdw>
                </a:effectLst>
                <a:latin typeface="Georgia"/>
                <a:ea typeface="Georgia"/>
                <a:cs typeface="Georgia"/>
                <a:sym typeface="Georgia"/>
              </a:defRPr>
            </a:lvl1pPr>
          </a:lstStyle>
          <a:p>
            <a:pPr/>
            <a:r>
              <a:t>BENEFITS OF MEMBERSHIP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xfrm>
            <a:off x="482011" y="353995"/>
            <a:ext cx="8229601" cy="1298451"/>
          </a:xfrm>
          <a:prstGeom prst="rect">
            <a:avLst/>
          </a:prstGeom>
        </p:spPr>
        <p:txBody>
          <a:bodyPr/>
          <a:lstStyle>
            <a:lvl1pPr algn="ctr">
              <a:defRPr b="1" sz="5400">
                <a:solidFill>
                  <a:srgbClr val="0075CD"/>
                </a:solidFill>
                <a:effectLst>
                  <a:outerShdw sx="100000" sy="100000" kx="0" ky="0" algn="b" rotWithShape="0" blurRad="38100" dist="38100" dir="2700000">
                    <a:srgbClr val="000000">
                      <a:alpha val="43137"/>
                    </a:srgbClr>
                  </a:outerShdw>
                </a:effectLst>
              </a:defRPr>
            </a:lvl1pPr>
          </a:lstStyle>
          <a:p>
            <a:pPr/>
            <a:r>
              <a:t>Rotary Resources</a:t>
            </a:r>
          </a:p>
        </p:txBody>
      </p:sp>
      <p:sp>
        <p:nvSpPr>
          <p:cNvPr id="291" name="TextBox 2"/>
          <p:cNvSpPr txBox="1"/>
          <p:nvPr/>
        </p:nvSpPr>
        <p:spPr>
          <a:xfrm>
            <a:off x="457200" y="1589431"/>
            <a:ext cx="8229600" cy="5958839"/>
          </a:xfrm>
          <a:prstGeom prst="rect">
            <a:avLst/>
          </a:prstGeom>
          <a:solidFill>
            <a:srgbClr val="FFD966"/>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2400"/>
              </a:spcBef>
              <a:defRPr b="1" sz="2600">
                <a:solidFill>
                  <a:schemeClr val="accent2"/>
                </a:solidFill>
                <a:latin typeface="Trebuchet MS"/>
                <a:ea typeface="Trebuchet MS"/>
                <a:cs typeface="Trebuchet MS"/>
                <a:sym typeface="Trebuchet MS"/>
              </a:defRPr>
            </a:pPr>
            <a:r>
              <a:t>Club Facebook page:  search club name</a:t>
            </a:r>
          </a:p>
          <a:p>
            <a:pPr>
              <a:spcBef>
                <a:spcPts val="2400"/>
              </a:spcBef>
              <a:defRPr b="1" sz="2600">
                <a:solidFill>
                  <a:schemeClr val="accent2"/>
                </a:solidFill>
                <a:latin typeface="Trebuchet MS"/>
                <a:ea typeface="Trebuchet MS"/>
                <a:cs typeface="Trebuchet MS"/>
                <a:sym typeface="Trebuchet MS"/>
              </a:defRPr>
            </a:pPr>
            <a:r>
              <a:t>Club Website:_________</a:t>
            </a:r>
          </a:p>
          <a:p>
            <a:pPr>
              <a:spcBef>
                <a:spcPts val="2400"/>
              </a:spcBef>
              <a:defRPr b="1" sz="2600">
                <a:solidFill>
                  <a:schemeClr val="accent2"/>
                </a:solidFill>
                <a:latin typeface="Trebuchet MS"/>
                <a:ea typeface="Trebuchet MS"/>
                <a:cs typeface="Trebuchet MS"/>
                <a:sym typeface="Trebuchet MS"/>
              </a:defRPr>
            </a:pPr>
            <a:r>
              <a:t>District 6710 news email: Spectrum</a:t>
            </a:r>
          </a:p>
          <a:p>
            <a:pPr>
              <a:spcBef>
                <a:spcPts val="2400"/>
              </a:spcBef>
              <a:defRPr b="1" sz="2600">
                <a:solidFill>
                  <a:schemeClr val="accent2"/>
                </a:solidFill>
                <a:latin typeface="Trebuchet MS"/>
                <a:ea typeface="Trebuchet MS"/>
                <a:cs typeface="Trebuchet MS"/>
                <a:sym typeface="Trebuchet MS"/>
              </a:defRPr>
            </a:pPr>
            <a:r>
              <a:t>District Website:  </a:t>
            </a:r>
            <a:r>
              <a:rPr u="sng">
                <a:solidFill>
                  <a:srgbClr val="0000FF"/>
                </a:solidFill>
                <a:uFill>
                  <a:solidFill>
                    <a:srgbClr val="0000FF"/>
                  </a:solidFill>
                </a:uFill>
                <a:hlinkClick r:id="rId2" invalidUrl="" action="" tgtFrame="" tooltip="" history="1" highlightClick="0" endSnd="0"/>
              </a:rPr>
              <a:t>rotarydistrict6710.org</a:t>
            </a:r>
            <a:r>
              <a:t> </a:t>
            </a:r>
          </a:p>
          <a:p>
            <a:pPr>
              <a:spcBef>
                <a:spcPts val="2400"/>
              </a:spcBef>
              <a:defRPr b="1" sz="2600">
                <a:solidFill>
                  <a:schemeClr val="accent2"/>
                </a:solidFill>
                <a:latin typeface="Trebuchet MS"/>
                <a:ea typeface="Trebuchet MS"/>
                <a:cs typeface="Trebuchet MS"/>
                <a:sym typeface="Trebuchet MS"/>
              </a:defRPr>
            </a:pPr>
            <a:r>
              <a:t>MyRotary: </a:t>
            </a:r>
            <a:r>
              <a:rPr u="sng">
                <a:solidFill>
                  <a:srgbClr val="0000FF"/>
                </a:solidFill>
                <a:uFill>
                  <a:solidFill>
                    <a:srgbClr val="0000FF"/>
                  </a:solidFill>
                </a:uFill>
                <a:hlinkClick r:id="rId3" invalidUrl="" action="" tgtFrame="" tooltip="" history="1" highlightClick="0" endSnd="0"/>
              </a:rPr>
              <a:t>myrotary.org</a:t>
            </a:r>
            <a:r>
              <a:t>  </a:t>
            </a:r>
          </a:p>
          <a:p>
            <a:pPr lvl="1" indent="457200">
              <a:spcBef>
                <a:spcPts val="2400"/>
              </a:spcBef>
              <a:defRPr b="1" sz="2600">
                <a:solidFill>
                  <a:schemeClr val="accent2"/>
                </a:solidFill>
                <a:latin typeface="Trebuchet MS"/>
                <a:ea typeface="Trebuchet MS"/>
                <a:cs typeface="Trebuchet MS"/>
                <a:sym typeface="Trebuchet MS"/>
              </a:defRPr>
            </a:pPr>
            <a:r>
              <a:t>+ Learning Center - Online courses</a:t>
            </a:r>
          </a:p>
          <a:p>
            <a:pPr>
              <a:spcBef>
                <a:spcPts val="2400"/>
              </a:spcBef>
              <a:defRPr b="1" sz="2600">
                <a:solidFill>
                  <a:schemeClr val="accent2"/>
                </a:solidFill>
                <a:latin typeface="Trebuchet MS"/>
                <a:ea typeface="Trebuchet MS"/>
                <a:cs typeface="Trebuchet MS"/>
                <a:sym typeface="Trebuchet MS"/>
              </a:defRPr>
            </a:pPr>
            <a:r>
              <a:t> </a:t>
            </a:r>
            <a:r>
              <a:rPr u="sng">
                <a:solidFill>
                  <a:srgbClr val="0000FF"/>
                </a:solidFill>
                <a:uFill>
                  <a:solidFill>
                    <a:srgbClr val="0000FF"/>
                  </a:solidFill>
                </a:uFill>
                <a:hlinkClick r:id="rId4" invalidUrl="" action="" tgtFrame="" tooltip="" history="1" highlightClick="0" endSnd="0"/>
              </a:rPr>
              <a:t>DACdb.org</a:t>
            </a:r>
            <a:r>
              <a:t> (District &amp; Club Database)</a:t>
            </a:r>
          </a:p>
          <a:p>
            <a:pPr>
              <a:spcBef>
                <a:spcPts val="2400"/>
              </a:spcBef>
              <a:defRPr b="1" sz="2600">
                <a:solidFill>
                  <a:schemeClr val="accent2"/>
                </a:solidFill>
                <a:latin typeface="Trebuchet MS"/>
                <a:ea typeface="Trebuchet MS"/>
                <a:cs typeface="Trebuchet MS"/>
                <a:sym typeface="Trebuchet MS"/>
              </a:defRPr>
            </a:pPr>
            <a:r>
              <a:t>Rotary International Website:  </a:t>
            </a:r>
            <a:r>
              <a:rPr u="sng">
                <a:solidFill>
                  <a:srgbClr val="0000FF"/>
                </a:solidFill>
                <a:uFill>
                  <a:solidFill>
                    <a:srgbClr val="0000FF"/>
                  </a:solidFill>
                </a:uFill>
                <a:hlinkClick r:id="rId5" invalidUrl="" action="" tgtFrame="" tooltip="" history="1" highlightClick="0" endSnd="0"/>
              </a:rPr>
              <a:t>rotary.org</a:t>
            </a:r>
          </a:p>
          <a:p>
            <a:pPr>
              <a:spcBef>
                <a:spcPts val="2400"/>
              </a:spcBef>
              <a:defRPr b="1" sz="2600">
                <a:solidFill>
                  <a:schemeClr val="accent2"/>
                </a:solidFill>
                <a:latin typeface="Trebuchet MS"/>
                <a:ea typeface="Trebuchet MS"/>
                <a:cs typeface="Trebuchet MS"/>
                <a:sym typeface="Trebuchet MS"/>
              </a:defRPr>
            </a:pPr>
            <a:r>
              <a:t>Rotarian Magazine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1"/>
          <p:cNvSpPr txBox="1"/>
          <p:nvPr>
            <p:ph type="ctrTitle"/>
          </p:nvPr>
        </p:nvSpPr>
        <p:spPr>
          <a:xfrm>
            <a:off x="342900" y="557195"/>
            <a:ext cx="8458200" cy="2587309"/>
          </a:xfrm>
          <a:prstGeom prst="rect">
            <a:avLst/>
          </a:prstGeom>
        </p:spPr>
        <p:txBody>
          <a:bodyPr/>
          <a:lstStyle/>
          <a:p>
            <a:pPr algn="ctr" defTabSz="850391">
              <a:defRPr b="1" sz="5500">
                <a:effectLst>
                  <a:outerShdw sx="100000" sy="100000" kx="0" ky="0" algn="b" rotWithShape="0" blurRad="38100" dist="35433" dir="2700000">
                    <a:srgbClr val="000000">
                      <a:alpha val="43137"/>
                    </a:srgbClr>
                  </a:outerShdw>
                </a:effectLst>
              </a:defRPr>
            </a:pPr>
            <a:r>
              <a:t>Welcome to the </a:t>
            </a:r>
            <a:br/>
            <a:r>
              <a:t>_______ </a:t>
            </a:r>
          </a:p>
          <a:p>
            <a:pPr algn="ctr" defTabSz="850391">
              <a:defRPr b="1" sz="5500">
                <a:effectLst>
                  <a:outerShdw sx="100000" sy="100000" kx="0" ky="0" algn="b" rotWithShape="0" blurRad="38100" dist="35433" dir="2700000">
                    <a:srgbClr val="000000">
                      <a:alpha val="43137"/>
                    </a:srgbClr>
                  </a:outerShdw>
                </a:effectLst>
              </a:defRPr>
            </a:pPr>
            <a:r>
              <a:t>Rotary Club !</a:t>
            </a:r>
          </a:p>
        </p:txBody>
      </p:sp>
      <p:sp>
        <p:nvSpPr>
          <p:cNvPr id="294" name="Subtitle 2"/>
          <p:cNvSpPr txBox="1"/>
          <p:nvPr>
            <p:ph type="subTitle" sz="half" idx="1"/>
          </p:nvPr>
        </p:nvSpPr>
        <p:spPr>
          <a:xfrm>
            <a:off x="0" y="4706587"/>
            <a:ext cx="9144001" cy="1752602"/>
          </a:xfrm>
          <a:prstGeom prst="rect">
            <a:avLst/>
          </a:prstGeom>
        </p:spPr>
        <p:txBody>
          <a:bodyPr/>
          <a:lstStyle/>
          <a:p>
            <a:pPr algn="ctr">
              <a:defRPr b="1" sz="5400">
                <a:effectLst>
                  <a:outerShdw sx="100000" sy="100000" kx="0" ky="0" algn="b" rotWithShape="0" blurRad="38100" dist="38100" dir="2700000">
                    <a:srgbClr val="000000">
                      <a:alpha val="43137"/>
                    </a:srgbClr>
                  </a:outerShdw>
                </a:effectLst>
              </a:defRPr>
            </a:pPr>
            <a:r>
              <a:t>We’re Glad You’re Here!</a:t>
            </a:r>
            <a:r>
              <a:rPr>
                <a:solidFill>
                  <a:srgbClr val="4F8F00"/>
                </a:solidFill>
              </a:rPr>
              <a:t>Questions?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xfrm>
            <a:off x="381000" y="1143000"/>
            <a:ext cx="8382000" cy="1069848"/>
          </a:xfrm>
          <a:prstGeom prst="rect">
            <a:avLst/>
          </a:prstGeom>
        </p:spPr>
        <p:txBody>
          <a:bodyPr/>
          <a:lstStyle>
            <a:lvl1pPr algn="ctr">
              <a:defRPr b="1" sz="4800"/>
            </a:lvl1pPr>
          </a:lstStyle>
          <a:p>
            <a:pPr/>
            <a:r>
              <a:t>Official Mottoes of Rotary</a:t>
            </a:r>
          </a:p>
        </p:txBody>
      </p:sp>
      <p:sp>
        <p:nvSpPr>
          <p:cNvPr id="129" name="Text Placeholder 2"/>
          <p:cNvSpPr txBox="1"/>
          <p:nvPr>
            <p:ph type="body" sz="quarter" idx="1"/>
          </p:nvPr>
        </p:nvSpPr>
        <p:spPr>
          <a:xfrm>
            <a:off x="1447800" y="2362200"/>
            <a:ext cx="5943600" cy="1066800"/>
          </a:xfrm>
          <a:prstGeom prst="rect">
            <a:avLst/>
          </a:prstGeom>
        </p:spPr>
        <p:txBody>
          <a:bodyPr/>
          <a:lstStyle>
            <a:lvl1pPr algn="ctr">
              <a:defRPr sz="4000"/>
            </a:lvl1pPr>
          </a:lstStyle>
          <a:p>
            <a:pPr/>
            <a:r>
              <a:t>Service Above Self</a:t>
            </a:r>
          </a:p>
        </p:txBody>
      </p:sp>
      <p:sp>
        <p:nvSpPr>
          <p:cNvPr id="130" name="Text Placeholder 3"/>
          <p:cNvSpPr/>
          <p:nvPr>
            <p:ph type="body" idx="21"/>
          </p:nvPr>
        </p:nvSpPr>
        <p:spPr>
          <a:xfrm>
            <a:off x="1481526" y="4876799"/>
            <a:ext cx="5943603" cy="1488833"/>
          </a:xfrm>
          <a:prstGeom prst="rect">
            <a:avLst/>
          </a:prstGeom>
          <a:extLst>
            <a:ext uri="{C572A759-6A51-4108-AA02-DFA0A04FC94B}">
              <ma14:wrappingTextBoxFlag xmlns:ma14="http://schemas.microsoft.com/office/mac/drawingml/2011/main" val="1"/>
            </a:ext>
          </a:extLst>
        </p:spPr>
        <p:txBody>
          <a:bodyPr/>
          <a:lstStyle>
            <a:lvl1pPr marL="0" indent="109728" algn="ctr">
              <a:buSzTx/>
              <a:buNone/>
              <a:defRPr b="1" sz="4000">
                <a:solidFill>
                  <a:srgbClr val="417CC4"/>
                </a:solidFill>
              </a:defRPr>
            </a:lvl1pPr>
          </a:lstStyle>
          <a:p>
            <a:pPr/>
            <a:r>
              <a:t>One Profits Most Who Serves Best</a:t>
            </a:r>
          </a:p>
        </p:txBody>
      </p:sp>
      <p:sp>
        <p:nvSpPr>
          <p:cNvPr id="131" name="Rectangle 6"/>
          <p:cNvSpPr txBox="1"/>
          <p:nvPr/>
        </p:nvSpPr>
        <p:spPr>
          <a:xfrm>
            <a:off x="-5440680" y="762000"/>
            <a:ext cx="4480560" cy="675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2"/>
                </a:solidFill>
                <a:latin typeface="Georgia"/>
                <a:ea typeface="Georgia"/>
                <a:cs typeface="Georgia"/>
                <a:sym typeface="Georgia"/>
              </a:defRPr>
            </a:lvl1pPr>
          </a:lstStyle>
          <a:p>
            <a:pPr/>
            <a:r>
              <a:t>Rotary’s official mottoes are Service Above Self and One Profits Most Who Serves Best.   These mottoes date back to the early days of Rotary.   “Service Above Self” was inspired in 1911 at the second convention of the National Association of Rotary Clubs of America in Portland, Oregon.  During a convention outing, the president of the Rotary Club of Minneapolis, Ben Collins talked with a Seattle Rotarian about the proper way to organize a Rotary club, offering the principle his club had adopted:  Service, Not Self.  Paul Harris who was also on the boat trip joined the conversation and Harris asked Collins to address the convention and the phrase Service, Not Self was met with great enthusiasm.   It was at the 1950 RI Convention in Detroit that the slightly modified version was formally approved as one of the official mottoes of Rotary:  Service Above Self.  The 1989 Council on Legislation established Service Above Self as the principal motto of Rotary because it best conveys the philosophy of unselfish volunteer service</a:t>
            </a:r>
          </a:p>
        </p:txBody>
      </p:sp>
      <p:sp>
        <p:nvSpPr>
          <p:cNvPr id="132" name="TextBox 7"/>
          <p:cNvSpPr txBox="1"/>
          <p:nvPr/>
        </p:nvSpPr>
        <p:spPr>
          <a:xfrm>
            <a:off x="1493519" y="3485823"/>
            <a:ext cx="5775962"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a:solidFill>
                  <a:schemeClr val="accent2"/>
                </a:solidFill>
                <a:latin typeface="Georgia"/>
                <a:ea typeface="Georgia"/>
                <a:cs typeface="Georgia"/>
                <a:sym typeface="Georgia"/>
              </a:defRPr>
            </a:lvl1pPr>
          </a:lstStyle>
          <a:p>
            <a:pPr/>
            <a:r>
              <a:t>Principal motto because it best conveys the philosophy of unselfish volunteer service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57200" y="838200"/>
            <a:ext cx="8229600" cy="1066800"/>
          </a:xfrm>
          <a:prstGeom prst="rect">
            <a:avLst/>
          </a:prstGeom>
        </p:spPr>
        <p:txBody>
          <a:bodyPr/>
          <a:lstStyle>
            <a:lvl1pPr defTabSz="841247">
              <a:defRPr b="1" sz="6600"/>
            </a:lvl1pPr>
          </a:lstStyle>
          <a:p>
            <a:pPr/>
            <a:r>
              <a:t>Guiding Principles</a:t>
            </a:r>
          </a:p>
        </p:txBody>
      </p:sp>
      <p:sp>
        <p:nvSpPr>
          <p:cNvPr id="135" name="Content Placeholder 2"/>
          <p:cNvSpPr txBox="1"/>
          <p:nvPr>
            <p:ph type="body" idx="1"/>
          </p:nvPr>
        </p:nvSpPr>
        <p:spPr>
          <a:xfrm>
            <a:off x="609600" y="2532888"/>
            <a:ext cx="8229600" cy="3639313"/>
          </a:xfrm>
          <a:prstGeom prst="rect">
            <a:avLst/>
          </a:prstGeom>
        </p:spPr>
        <p:txBody>
          <a:bodyPr/>
          <a:lstStyle/>
          <a:p>
            <a:pPr>
              <a:defRPr b="1" sz="4400"/>
            </a:pPr>
            <a:r>
              <a:t>Object of Rotary</a:t>
            </a:r>
          </a:p>
          <a:p>
            <a:pPr marL="0" indent="109728">
              <a:buSzTx/>
              <a:buNone/>
              <a:defRPr b="1"/>
            </a:pPr>
          </a:p>
          <a:p>
            <a:pPr>
              <a:defRPr b="1" sz="4400"/>
            </a:pPr>
            <a:r>
              <a:t>The Four-Way Test</a:t>
            </a:r>
          </a:p>
          <a:p>
            <a:pPr marL="0" indent="109728">
              <a:buSzTx/>
              <a:buNone/>
              <a:defRPr b="1"/>
            </a:pPr>
          </a:p>
          <a:p>
            <a:pPr>
              <a:defRPr b="1" sz="4400"/>
            </a:pPr>
            <a:r>
              <a:t>Avenues of Service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ctangle 1"/>
          <p:cNvSpPr txBox="1"/>
          <p:nvPr/>
        </p:nvSpPr>
        <p:spPr>
          <a:xfrm>
            <a:off x="236220" y="457201"/>
            <a:ext cx="8671560" cy="5273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3600">
                <a:solidFill>
                  <a:schemeClr val="accent2"/>
                </a:solidFill>
                <a:latin typeface="Georgia"/>
                <a:ea typeface="Georgia"/>
                <a:cs typeface="Georgia"/>
                <a:sym typeface="Georgia"/>
              </a:defRPr>
            </a:pPr>
            <a:r>
              <a:t>Object of Rotary</a:t>
            </a:r>
          </a:p>
          <a:p>
            <a:pPr>
              <a:defRPr b="1" sz="1600">
                <a:solidFill>
                  <a:schemeClr val="accent2"/>
                </a:solidFill>
                <a:latin typeface="Georgia"/>
                <a:ea typeface="Georgia"/>
                <a:cs typeface="Georgia"/>
                <a:sym typeface="Georgia"/>
              </a:defRPr>
            </a:pPr>
          </a:p>
          <a:p>
            <a:pPr>
              <a:defRPr b="1" sz="2400">
                <a:solidFill>
                  <a:schemeClr val="accent2"/>
                </a:solidFill>
                <a:latin typeface="Georgia"/>
                <a:ea typeface="Georgia"/>
                <a:cs typeface="Georgia"/>
                <a:sym typeface="Georgia"/>
              </a:defRPr>
            </a:pPr>
            <a:r>
              <a:t>The Object of Rotary is to encourage and foster the ideal of service as a basis of worthy enterprise and, in particular, to encourage and foster:</a:t>
            </a:r>
          </a:p>
          <a:p>
            <a:pPr>
              <a:defRPr b="1">
                <a:solidFill>
                  <a:schemeClr val="accent2"/>
                </a:solidFill>
                <a:latin typeface="Georgia"/>
                <a:ea typeface="Georgia"/>
                <a:cs typeface="Georgia"/>
                <a:sym typeface="Georgia"/>
              </a:defRPr>
            </a:pPr>
          </a:p>
          <a:p>
            <a:pPr>
              <a:defRPr sz="2000">
                <a:solidFill>
                  <a:schemeClr val="accent2"/>
                </a:solidFill>
                <a:latin typeface="Georgia"/>
                <a:ea typeface="Georgia"/>
                <a:cs typeface="Georgia"/>
                <a:sym typeface="Georgia"/>
              </a:defRPr>
            </a:pPr>
            <a:r>
              <a:t>FIRST: The development of acquaintance as an opportunity for service;</a:t>
            </a:r>
          </a:p>
          <a:p>
            <a:pPr>
              <a:defRPr sz="1400">
                <a:solidFill>
                  <a:schemeClr val="accent2"/>
                </a:solidFill>
                <a:latin typeface="Georgia"/>
                <a:ea typeface="Georgia"/>
                <a:cs typeface="Georgia"/>
                <a:sym typeface="Georgia"/>
              </a:defRPr>
            </a:pPr>
          </a:p>
          <a:p>
            <a:pPr>
              <a:defRPr sz="2000">
                <a:solidFill>
                  <a:schemeClr val="accent2"/>
                </a:solidFill>
                <a:latin typeface="Georgia"/>
                <a:ea typeface="Georgia"/>
                <a:cs typeface="Georgia"/>
                <a:sym typeface="Georgia"/>
              </a:defRPr>
            </a:pPr>
            <a:r>
              <a:t>SECOND: High ethical standards in business and professions; the recognition of the worthiness of all useful occupations; and the dignifying of each Rotarian’s occupation as an opportunity to serve society;</a:t>
            </a:r>
          </a:p>
          <a:p>
            <a:pPr>
              <a:defRPr sz="1400">
                <a:solidFill>
                  <a:schemeClr val="accent2"/>
                </a:solidFill>
                <a:latin typeface="Georgia"/>
                <a:ea typeface="Georgia"/>
                <a:cs typeface="Georgia"/>
                <a:sym typeface="Georgia"/>
              </a:defRPr>
            </a:pPr>
          </a:p>
          <a:p>
            <a:pPr>
              <a:defRPr sz="2000">
                <a:solidFill>
                  <a:schemeClr val="accent2"/>
                </a:solidFill>
                <a:latin typeface="Georgia"/>
                <a:ea typeface="Georgia"/>
                <a:cs typeface="Georgia"/>
                <a:sym typeface="Georgia"/>
              </a:defRPr>
            </a:pPr>
            <a:r>
              <a:t>THIRD: The application of the ideal of service in each Rotarian’s personal, business, and community life;</a:t>
            </a:r>
          </a:p>
          <a:p>
            <a:pPr>
              <a:defRPr sz="1400">
                <a:solidFill>
                  <a:schemeClr val="accent2"/>
                </a:solidFill>
                <a:latin typeface="Georgia"/>
                <a:ea typeface="Georgia"/>
                <a:cs typeface="Georgia"/>
                <a:sym typeface="Georgia"/>
              </a:defRPr>
            </a:pPr>
          </a:p>
          <a:p>
            <a:pPr>
              <a:defRPr sz="2000">
                <a:solidFill>
                  <a:schemeClr val="accent2"/>
                </a:solidFill>
                <a:latin typeface="Georgia"/>
                <a:ea typeface="Georgia"/>
                <a:cs typeface="Georgia"/>
                <a:sym typeface="Georgia"/>
              </a:defRPr>
            </a:pPr>
            <a:r>
              <a:t>FOURTH: The advancement of international understanding, goodwill, and peace through a world fellowship of business and professional persons united in the ideal of service.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tangle 4"/>
          <p:cNvSpPr txBox="1"/>
          <p:nvPr/>
        </p:nvSpPr>
        <p:spPr>
          <a:xfrm>
            <a:off x="274320" y="685800"/>
            <a:ext cx="8671560" cy="504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3600">
                <a:solidFill>
                  <a:schemeClr val="accent2"/>
                </a:solidFill>
                <a:latin typeface="Georgia"/>
                <a:ea typeface="Georgia"/>
                <a:cs typeface="Georgia"/>
                <a:sym typeface="Georgia"/>
              </a:defRPr>
            </a:pPr>
            <a:r>
              <a:t>The Four-Way Test</a:t>
            </a:r>
          </a:p>
          <a:p>
            <a:pPr>
              <a:defRPr b="1" sz="2400">
                <a:solidFill>
                  <a:schemeClr val="accent2"/>
                </a:solidFill>
                <a:latin typeface="Georgia"/>
                <a:ea typeface="Georgia"/>
                <a:cs typeface="Georgia"/>
                <a:sym typeface="Georgia"/>
              </a:defRPr>
            </a:pPr>
          </a:p>
          <a:p>
            <a:pPr>
              <a:defRPr b="1" sz="2400">
                <a:solidFill>
                  <a:schemeClr val="accent2"/>
                </a:solidFill>
                <a:latin typeface="Georgia"/>
                <a:ea typeface="Georgia"/>
                <a:cs typeface="Georgia"/>
                <a:sym typeface="Georgia"/>
              </a:defRPr>
            </a:pPr>
            <a:r>
              <a:t>The Four-Way Test is a nonpartisan and nonsectarian ethical guide for Rotarians to use for their personal and professional relationships.  Many clubs recite this at every club meeting.</a:t>
            </a:r>
          </a:p>
          <a:p>
            <a:pPr>
              <a:defRPr b="1" sz="2400">
                <a:solidFill>
                  <a:schemeClr val="accent2"/>
                </a:solidFill>
                <a:latin typeface="Georgia"/>
                <a:ea typeface="Georgia"/>
                <a:cs typeface="Georgia"/>
                <a:sym typeface="Georgia"/>
              </a:defRPr>
            </a:pPr>
            <a:br/>
            <a:r>
              <a:t>Of the things we think, say or do</a:t>
            </a:r>
          </a:p>
          <a:p>
            <a:pPr marL="514350" indent="-514350">
              <a:buSzPct val="100000"/>
              <a:buAutoNum type="arabicPeriod" startAt="1"/>
              <a:defRPr sz="2800">
                <a:solidFill>
                  <a:schemeClr val="accent2"/>
                </a:solidFill>
                <a:latin typeface="Georgia"/>
                <a:ea typeface="Georgia"/>
                <a:cs typeface="Georgia"/>
                <a:sym typeface="Georgia"/>
              </a:defRPr>
            </a:pPr>
            <a:r>
              <a:t>Is it the </a:t>
            </a:r>
            <a:r>
              <a:rPr b="1"/>
              <a:t>TRUTH?</a:t>
            </a:r>
            <a:endParaRPr b="1"/>
          </a:p>
          <a:p>
            <a:pPr marL="514350" indent="-514350">
              <a:buSzPct val="100000"/>
              <a:buAutoNum type="arabicPeriod" startAt="1"/>
              <a:defRPr sz="2800">
                <a:solidFill>
                  <a:schemeClr val="accent2"/>
                </a:solidFill>
                <a:latin typeface="Georgia"/>
                <a:ea typeface="Georgia"/>
                <a:cs typeface="Georgia"/>
                <a:sym typeface="Georgia"/>
              </a:defRPr>
            </a:pPr>
            <a:r>
              <a:t>Is it</a:t>
            </a:r>
            <a:r>
              <a:rPr b="1"/>
              <a:t> FAIR </a:t>
            </a:r>
            <a:r>
              <a:t>to all concerned?</a:t>
            </a:r>
          </a:p>
          <a:p>
            <a:pPr marL="514350" indent="-514350">
              <a:buSzPct val="100000"/>
              <a:buAutoNum type="arabicPeriod" startAt="1"/>
              <a:defRPr sz="2800">
                <a:solidFill>
                  <a:schemeClr val="accent2"/>
                </a:solidFill>
                <a:latin typeface="Georgia"/>
                <a:ea typeface="Georgia"/>
                <a:cs typeface="Georgia"/>
                <a:sym typeface="Georgia"/>
              </a:defRPr>
            </a:pPr>
            <a:r>
              <a:t>Will it build </a:t>
            </a:r>
            <a:r>
              <a:rPr b="1"/>
              <a:t>GOODWILL</a:t>
            </a:r>
            <a:r>
              <a:t> and </a:t>
            </a:r>
            <a:r>
              <a:rPr b="1"/>
              <a:t>BETTER     FRIENDSHIPS?</a:t>
            </a:r>
            <a:endParaRPr b="1"/>
          </a:p>
          <a:p>
            <a:pPr marL="514350" indent="-514350">
              <a:buSzPct val="100000"/>
              <a:buAutoNum type="arabicPeriod" startAt="1"/>
              <a:defRPr sz="2800">
                <a:solidFill>
                  <a:schemeClr val="accent2"/>
                </a:solidFill>
                <a:latin typeface="Georgia"/>
                <a:ea typeface="Georgia"/>
                <a:cs typeface="Georgia"/>
                <a:sym typeface="Georgia"/>
              </a:defRPr>
            </a:pPr>
            <a:r>
              <a:t>Will it be </a:t>
            </a:r>
            <a:r>
              <a:rPr b="1"/>
              <a:t>BENEFICIAL</a:t>
            </a:r>
            <a:r>
              <a:t> to all concerned?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Rectangle 1"/>
          <p:cNvSpPr txBox="1"/>
          <p:nvPr/>
        </p:nvSpPr>
        <p:spPr>
          <a:xfrm>
            <a:off x="281576" y="889843"/>
            <a:ext cx="8595361" cy="5222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3600">
                <a:solidFill>
                  <a:schemeClr val="accent2"/>
                </a:solidFill>
                <a:latin typeface="Georgia"/>
                <a:ea typeface="Georgia"/>
                <a:cs typeface="Georgia"/>
                <a:sym typeface="Georgia"/>
              </a:defRPr>
            </a:pPr>
            <a:r>
              <a:t>Avenues of Service</a:t>
            </a:r>
          </a:p>
          <a:p>
            <a:pPr>
              <a:defRPr>
                <a:solidFill>
                  <a:schemeClr val="accent2"/>
                </a:solidFill>
                <a:latin typeface="Georgia"/>
                <a:ea typeface="Georgia"/>
                <a:cs typeface="Georgia"/>
                <a:sym typeface="Georgia"/>
              </a:defRPr>
            </a:pPr>
            <a:r>
              <a:t>We channel our commitment to service at home and abroad through five Avenues of Service, which are the foundation of club activity.</a:t>
            </a:r>
          </a:p>
          <a:p>
            <a:pPr>
              <a:defRPr>
                <a:solidFill>
                  <a:schemeClr val="accent2"/>
                </a:solidFill>
                <a:latin typeface="Georgia"/>
                <a:ea typeface="Georgia"/>
                <a:cs typeface="Georgia"/>
                <a:sym typeface="Georgia"/>
              </a:defRPr>
            </a:pPr>
          </a:p>
          <a:p>
            <a:pPr>
              <a:defRPr b="1">
                <a:solidFill>
                  <a:schemeClr val="accent2"/>
                </a:solidFill>
                <a:latin typeface="Georgia"/>
                <a:ea typeface="Georgia"/>
                <a:cs typeface="Georgia"/>
                <a:sym typeface="Georgia"/>
              </a:defRPr>
            </a:pPr>
            <a:r>
              <a:t>Club Service </a:t>
            </a:r>
            <a:r>
              <a:rPr b="0"/>
              <a:t>focuses on making clubs strong. A thriving club is anchored by strong relationships and an active membership development plan.</a:t>
            </a:r>
          </a:p>
          <a:p>
            <a:pPr>
              <a:defRPr sz="1100">
                <a:solidFill>
                  <a:schemeClr val="accent2"/>
                </a:solidFill>
                <a:latin typeface="Georgia"/>
                <a:ea typeface="Georgia"/>
                <a:cs typeface="Georgia"/>
                <a:sym typeface="Georgia"/>
              </a:defRPr>
            </a:pPr>
          </a:p>
          <a:p>
            <a:pPr>
              <a:defRPr b="1">
                <a:solidFill>
                  <a:schemeClr val="accent2"/>
                </a:solidFill>
                <a:latin typeface="Georgia"/>
                <a:ea typeface="Georgia"/>
                <a:cs typeface="Georgia"/>
                <a:sym typeface="Georgia"/>
              </a:defRPr>
            </a:pPr>
            <a:r>
              <a:t>Vocational Service </a:t>
            </a:r>
            <a:r>
              <a:rPr b="0"/>
              <a:t>calls on every Rotarian to work with integrity and contribute their expertise to the problems and needs of society.</a:t>
            </a:r>
          </a:p>
          <a:p>
            <a:pPr>
              <a:defRPr sz="1100">
                <a:solidFill>
                  <a:schemeClr val="accent2"/>
                </a:solidFill>
                <a:latin typeface="Georgia"/>
                <a:ea typeface="Georgia"/>
                <a:cs typeface="Georgia"/>
                <a:sym typeface="Georgia"/>
              </a:defRPr>
            </a:pPr>
          </a:p>
          <a:p>
            <a:pPr>
              <a:defRPr b="1">
                <a:solidFill>
                  <a:schemeClr val="accent2"/>
                </a:solidFill>
                <a:latin typeface="Georgia"/>
                <a:ea typeface="Georgia"/>
                <a:cs typeface="Georgia"/>
                <a:sym typeface="Georgia"/>
              </a:defRPr>
            </a:pPr>
            <a:r>
              <a:t>Community Service </a:t>
            </a:r>
            <a:r>
              <a:rPr b="0"/>
              <a:t>encourages every Rotarian to find ways to improve the quality of life for people in their communities and to serve the public interest.</a:t>
            </a:r>
          </a:p>
          <a:p>
            <a:pPr>
              <a:defRPr sz="1100">
                <a:solidFill>
                  <a:schemeClr val="accent2"/>
                </a:solidFill>
                <a:latin typeface="Georgia"/>
                <a:ea typeface="Georgia"/>
                <a:cs typeface="Georgia"/>
                <a:sym typeface="Georgia"/>
              </a:defRPr>
            </a:pPr>
          </a:p>
          <a:p>
            <a:pPr>
              <a:defRPr b="1">
                <a:solidFill>
                  <a:schemeClr val="accent2"/>
                </a:solidFill>
                <a:latin typeface="Georgia"/>
                <a:ea typeface="Georgia"/>
                <a:cs typeface="Georgia"/>
                <a:sym typeface="Georgia"/>
              </a:defRPr>
            </a:pPr>
            <a:r>
              <a:t>International Service </a:t>
            </a:r>
            <a:r>
              <a:rPr b="0"/>
              <a:t>exemplifies our global reach in promoting peace and understanding. We support this service avenue by sponsoring or volunteering on international projects, seeking partners abroad, and more.</a:t>
            </a:r>
          </a:p>
          <a:p>
            <a:pPr>
              <a:defRPr sz="1100">
                <a:solidFill>
                  <a:schemeClr val="accent2"/>
                </a:solidFill>
                <a:latin typeface="Georgia"/>
                <a:ea typeface="Georgia"/>
                <a:cs typeface="Georgia"/>
                <a:sym typeface="Georgia"/>
              </a:defRPr>
            </a:pPr>
          </a:p>
          <a:p>
            <a:pPr>
              <a:defRPr b="1">
                <a:solidFill>
                  <a:schemeClr val="accent2"/>
                </a:solidFill>
                <a:latin typeface="Georgia"/>
                <a:ea typeface="Georgia"/>
                <a:cs typeface="Georgia"/>
                <a:sym typeface="Georgia"/>
              </a:defRPr>
            </a:pPr>
            <a:r>
              <a:t>Youth Service </a:t>
            </a:r>
            <a:r>
              <a:rPr b="0"/>
              <a:t>recognizes the importance of empowering youth and young professionals through leadership development programs such as Rotaract, Interact and Rotary Youth Leadership Awards.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457200" y="609600"/>
            <a:ext cx="8229600" cy="1066800"/>
          </a:xfrm>
          <a:prstGeom prst="rect">
            <a:avLst/>
          </a:prstGeom>
        </p:spPr>
        <p:txBody>
          <a:bodyPr/>
          <a:lstStyle>
            <a:lvl1pPr algn="ctr">
              <a:defRPr b="1" sz="6600"/>
            </a:lvl1pPr>
          </a:lstStyle>
          <a:p>
            <a:pPr/>
            <a:r>
              <a:t>Structure</a:t>
            </a:r>
          </a:p>
        </p:txBody>
      </p:sp>
      <p:sp>
        <p:nvSpPr>
          <p:cNvPr id="146" name="Content Placeholder 2"/>
          <p:cNvSpPr txBox="1"/>
          <p:nvPr>
            <p:ph type="body" idx="1"/>
          </p:nvPr>
        </p:nvSpPr>
        <p:spPr>
          <a:xfrm>
            <a:off x="457200" y="1752600"/>
            <a:ext cx="8229600" cy="4325112"/>
          </a:xfrm>
          <a:prstGeom prst="rect">
            <a:avLst/>
          </a:prstGeom>
        </p:spPr>
        <p:txBody>
          <a:bodyPr/>
          <a:lstStyle/>
          <a:p>
            <a:pPr marL="0" indent="104240" defTabSz="868680">
              <a:spcBef>
                <a:spcPts val="200"/>
              </a:spcBef>
              <a:buSzTx/>
              <a:buNone/>
              <a:defRPr b="1" sz="3400"/>
            </a:pPr>
            <a:r>
              <a:t>Rotary is made up of three parts: </a:t>
            </a:r>
          </a:p>
          <a:p>
            <a:pPr marL="0" indent="104240" defTabSz="868680">
              <a:spcBef>
                <a:spcPts val="200"/>
              </a:spcBef>
              <a:buSzTx/>
              <a:buNone/>
              <a:defRPr sz="1700"/>
            </a:pPr>
          </a:p>
          <a:p>
            <a:pPr lvl="1" marL="870851" indent="-488631" defTabSz="868680">
              <a:spcBef>
                <a:spcPts val="1100"/>
              </a:spcBef>
              <a:buClr>
                <a:schemeClr val="accent2"/>
              </a:buClr>
              <a:buFontTx/>
              <a:buAutoNum type="arabicPeriod" startAt="1"/>
              <a:defRPr b="1" sz="3200"/>
            </a:pPr>
            <a:r>
              <a:t>OUR CLUBS</a:t>
            </a:r>
            <a:endParaRPr sz="2400"/>
          </a:p>
          <a:p>
            <a:pPr marL="0" indent="104240" defTabSz="868680">
              <a:spcBef>
                <a:spcPts val="1100"/>
              </a:spcBef>
              <a:buSzTx/>
              <a:buNone/>
              <a:defRPr b="1" sz="3400"/>
            </a:pPr>
            <a:r>
              <a:t>	</a:t>
            </a:r>
            <a:r>
              <a:rPr b="0" sz="3200"/>
              <a:t>35,000+ clubs worldwide</a:t>
            </a:r>
            <a:endParaRPr sz="3200"/>
          </a:p>
          <a:p>
            <a:pPr marL="0" indent="104240" defTabSz="868680">
              <a:spcBef>
                <a:spcPts val="1100"/>
              </a:spcBef>
              <a:buSzTx/>
              <a:buNone/>
              <a:defRPr sz="700"/>
            </a:pPr>
          </a:p>
          <a:p>
            <a:pPr lvl="1" marL="0" indent="382218" defTabSz="868680">
              <a:spcBef>
                <a:spcPts val="1100"/>
              </a:spcBef>
              <a:buSzTx/>
              <a:buNone/>
              <a:defRPr sz="3200"/>
            </a:pPr>
            <a:r>
              <a:t>	Over 1.2 million members</a:t>
            </a:r>
            <a:endParaRPr sz="2400"/>
          </a:p>
          <a:p>
            <a:pPr lvl="1" marL="0" indent="382218" defTabSz="868680">
              <a:spcBef>
                <a:spcPts val="1100"/>
              </a:spcBef>
              <a:buSzTx/>
              <a:buNone/>
              <a:defRPr sz="600"/>
            </a:pPr>
          </a:p>
          <a:p>
            <a:pPr lvl="1" marL="0" indent="382218" defTabSz="868680">
              <a:spcBef>
                <a:spcPts val="1100"/>
              </a:spcBef>
              <a:buSzTx/>
              <a:buNone/>
              <a:defRPr sz="3200"/>
            </a:pPr>
            <a:r>
              <a:t>	Zones &amp; Districts </a:t>
            </a:r>
          </a:p>
          <a:p>
            <a:pPr lvl="4" marL="0" indent="1442008" defTabSz="868680">
              <a:spcBef>
                <a:spcPts val="1100"/>
              </a:spcBef>
              <a:buSzTx/>
              <a:buNone/>
              <a:defRPr sz="3200"/>
            </a:pPr>
            <a:r>
              <a:t>(Zone 30 District 6710)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Urban">
  <a:themeElements>
    <a:clrScheme name="Urban">
      <a:dk1>
        <a:srgbClr val="FFFFFF"/>
      </a:dk1>
      <a:lt1>
        <a:srgbClr val="FFFFFF"/>
      </a:lt1>
      <a:dk2>
        <a:srgbClr val="A7A7A7"/>
      </a:dk2>
      <a:lt2>
        <a:srgbClr val="535353"/>
      </a:lt2>
      <a:accent1>
        <a:srgbClr val="9BD4FF"/>
      </a:accent1>
      <a:accent2>
        <a:srgbClr val="0070C0"/>
      </a:accent2>
      <a:accent3>
        <a:srgbClr val="7FC9FF"/>
      </a:accent3>
      <a:accent4>
        <a:srgbClr val="003F6C"/>
      </a:accent4>
      <a:accent5>
        <a:srgbClr val="E0A17B"/>
      </a:accent5>
      <a:accent6>
        <a:srgbClr val="438086"/>
      </a:accent6>
      <a:hlink>
        <a:srgbClr val="0000FF"/>
      </a:hlink>
      <a:folHlink>
        <a:srgbClr val="FF00FF"/>
      </a:folHlink>
    </a:clrScheme>
    <a:fontScheme name="Urban">
      <a:majorFont>
        <a:latin typeface="Calibri"/>
        <a:ea typeface="Calibri"/>
        <a:cs typeface="Calibri"/>
      </a:majorFont>
      <a:minorFont>
        <a:latin typeface="Helvetica"/>
        <a:ea typeface="Helvetica"/>
        <a:cs typeface="Helvetica"/>
      </a:minorFont>
    </a:fontScheme>
    <a:fmtScheme name="Urb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a:solidFill>
            <a:schemeClr val="accent1"/>
          </a:solidFill>
          <a:prstDash val="solid"/>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Urban">
  <a:themeElements>
    <a:clrScheme name="Urban">
      <a:dk1>
        <a:srgbClr val="000000"/>
      </a:dk1>
      <a:lt1>
        <a:srgbClr val="FFFFFF"/>
      </a:lt1>
      <a:dk2>
        <a:srgbClr val="A7A7A7"/>
      </a:dk2>
      <a:lt2>
        <a:srgbClr val="535353"/>
      </a:lt2>
      <a:accent1>
        <a:srgbClr val="9BD4FF"/>
      </a:accent1>
      <a:accent2>
        <a:srgbClr val="0070C0"/>
      </a:accent2>
      <a:accent3>
        <a:srgbClr val="7FC9FF"/>
      </a:accent3>
      <a:accent4>
        <a:srgbClr val="003F6C"/>
      </a:accent4>
      <a:accent5>
        <a:srgbClr val="E0A17B"/>
      </a:accent5>
      <a:accent6>
        <a:srgbClr val="438086"/>
      </a:accent6>
      <a:hlink>
        <a:srgbClr val="0000FF"/>
      </a:hlink>
      <a:folHlink>
        <a:srgbClr val="FF00FF"/>
      </a:folHlink>
    </a:clrScheme>
    <a:fontScheme name="Urban">
      <a:majorFont>
        <a:latin typeface="Calibri"/>
        <a:ea typeface="Calibri"/>
        <a:cs typeface="Calibri"/>
      </a:majorFont>
      <a:minorFont>
        <a:latin typeface="Helvetica"/>
        <a:ea typeface="Helvetica"/>
        <a:cs typeface="Helvetica"/>
      </a:minorFont>
    </a:fontScheme>
    <a:fmtScheme name="Urb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
          <a:effectLst>
            <a:outerShdw sx="100000" sy="100000" kx="0" ky="0" algn="b" rotWithShape="0" blurRad="50800" dist="254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5400" cap="flat">
          <a:solidFill>
            <a:schemeClr val="accent1"/>
          </a:solidFill>
          <a:prstDash val="solid"/>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