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29" r:id="rId5"/>
    <p:sldId id="375" r:id="rId6"/>
    <p:sldId id="312" r:id="rId7"/>
    <p:sldId id="384" r:id="rId8"/>
    <p:sldId id="315" r:id="rId9"/>
    <p:sldId id="268" r:id="rId10"/>
    <p:sldId id="416" r:id="rId11"/>
    <p:sldId id="342" r:id="rId12"/>
    <p:sldId id="415" r:id="rId13"/>
    <p:sldId id="377" r:id="rId14"/>
    <p:sldId id="406" r:id="rId15"/>
    <p:sldId id="405" r:id="rId16"/>
    <p:sldId id="407" r:id="rId17"/>
    <p:sldId id="258" r:id="rId18"/>
    <p:sldId id="376" r:id="rId19"/>
    <p:sldId id="348" r:id="rId20"/>
    <p:sldId id="4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Nakato" initials="JN" lastIdx="1" clrIdx="0">
    <p:extLst>
      <p:ext uri="{19B8F6BF-5375-455C-9EA6-DF929625EA0E}">
        <p15:presenceInfo xmlns:p15="http://schemas.microsoft.com/office/powerpoint/2012/main" userId="S::nakato@usc.edu::693cb81b-1f75-4419-9ded-ce48f95512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175"/>
    <a:srgbClr val="D9255C"/>
    <a:srgbClr val="FF7600"/>
    <a:srgbClr val="F7A81B"/>
    <a:srgbClr val="01B4E7"/>
    <a:srgbClr val="005DAA"/>
    <a:srgbClr val="D91B5C"/>
    <a:srgbClr val="009999"/>
    <a:srgbClr val="17458F"/>
    <a:srgbClr val="1A72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EE8E82-7249-44DA-9671-0566151697D4}" v="6" dt="2021-12-29T15:11:19.8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68961" autoAdjust="0"/>
  </p:normalViewPr>
  <p:slideViewPr>
    <p:cSldViewPr snapToGrid="0" showGuides="1">
      <p:cViewPr varScale="1">
        <p:scale>
          <a:sx n="46" d="100"/>
          <a:sy n="46" d="100"/>
        </p:scale>
        <p:origin x="1508" y="-8"/>
      </p:cViewPr>
      <p:guideLst>
        <p:guide orient="horz" pos="2632"/>
        <p:guide pos="3840"/>
      </p:guideLst>
    </p:cSldViewPr>
  </p:slideViewPr>
  <p:outlineViewPr>
    <p:cViewPr>
      <p:scale>
        <a:sx n="33" d="100"/>
        <a:sy n="33" d="100"/>
      </p:scale>
      <p:origin x="0" y="-3504"/>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49" d="100"/>
          <a:sy n="49" d="100"/>
        </p:scale>
        <p:origin x="146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3/12/2024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236463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Cadre comprises of professional experts in all seven areas of focus, as well as financial auditing. Each Cadre member has a unique specialization that can help Rotarians with project design. For example, whether a club is designing a micro credit project or a cancer prevention project, there is a Cadre member with relevant expertise who can provide project design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Planning an international service project requires a firm understanding of the project sector as well as foundational knowledge of the region the project is taking place. The Cadre connects clubs planning projects with access to trustworthy and regionally applicable technical expertise which allows projects to have a better chance of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50387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0" dirty="0">
                <a:latin typeface="Arial" panose="020B0604020202020204" pitchFamily="34" charset="0"/>
                <a:ea typeface="ヒラギノ角ゴ Pro W3" pitchFamily="-84" charset="-128"/>
              </a:rPr>
              <a:t>The Cadre can also provide guidance and training on project planning and implementation topics such as:</a:t>
            </a:r>
          </a:p>
          <a:p>
            <a:endParaRPr lang="en-US" altLang="en-US" b="1"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Community Assessments</a:t>
            </a:r>
            <a:r>
              <a:rPr lang="en-US" altLang="en-US" dirty="0">
                <a:latin typeface="Arial" panose="020B0604020202020204" pitchFamily="34" charset="0"/>
                <a:ea typeface="ヒラギノ角ゴ Pro W3" pitchFamily="-84" charset="-128"/>
              </a:rPr>
              <a:t>: Community Assessments help host Rotary members better understand the needs of a community. Community assessments are the foundation of project sustainability. They guarantee that the people to benefit from the project have a voice in the project from the beginning.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Cadre members can encourage Rotarian hosts to establish relationships and have discussions with project beneficiaries, and then guide Rotary members towards the most appropriate community assessments for the area. </a:t>
            </a:r>
          </a:p>
          <a:p>
            <a:endParaRPr lang="en-US" altLang="en-US"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Area of focus questions. </a:t>
            </a:r>
            <a:r>
              <a:rPr lang="en-US" altLang="en-US" dirty="0">
                <a:latin typeface="Arial" panose="020B0604020202020204" pitchFamily="34" charset="0"/>
                <a:ea typeface="ヒラギノ角ゴ Pro W3" pitchFamily="-84" charset="-128"/>
              </a:rPr>
              <a:t>With professional expertise within Rotary’s areas of focus, Cadre can help solve technical project concerns and provide guidance to Rotary members on the area of focus requirements for global grants. </a:t>
            </a:r>
          </a:p>
          <a:p>
            <a:endParaRPr lang="en-US" altLang="en-US" dirty="0">
              <a:latin typeface="Arial" panose="020B0604020202020204" pitchFamily="34" charset="0"/>
              <a:ea typeface="ヒラギノ角ゴ Pro W3" pitchFamily="-84" charset="-128"/>
            </a:endParaRP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3468936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Arial" panose="020B0604020202020204" pitchFamily="34" charset="0"/>
                <a:ea typeface="ヒラギノ角ゴ Pro W3" pitchFamily="-84" charset="-128"/>
              </a:rPr>
              <a:t>Monitoring and Evaluation</a:t>
            </a:r>
            <a:r>
              <a:rPr lang="en-US" altLang="en-US" dirty="0">
                <a:latin typeface="Arial" panose="020B0604020202020204" pitchFamily="34" charset="0"/>
                <a:ea typeface="ヒラギノ角ゴ Pro W3" pitchFamily="-84" charset="-128"/>
              </a:rPr>
              <a:t>: Cadre members can guide Rotary members towards establishing strong project objectives and clear project measures, and encourage them to maintain trusting relationships with beneficiaries so that if there is a problem – and all projects encounter problems - they will hear about it directly from the beneficiaries. Such relationships are important to help Rotarians in their oversight of the cooperating organization.</a:t>
            </a:r>
          </a:p>
          <a:p>
            <a:endParaRPr lang="en-US" altLang="en-US" b="1" dirty="0">
              <a:latin typeface="Arial" panose="020B0604020202020204" pitchFamily="34" charset="0"/>
              <a:ea typeface="ヒラギノ角ゴ Pro W3" pitchFamily="-84" charset="-128"/>
            </a:endParaRPr>
          </a:p>
          <a:p>
            <a:r>
              <a:rPr lang="en-US" altLang="en-US" b="1" dirty="0">
                <a:latin typeface="Arial" panose="020B0604020202020204" pitchFamily="34" charset="0"/>
                <a:ea typeface="ヒラギノ角ゴ Pro W3" pitchFamily="-84" charset="-128"/>
              </a:rPr>
              <a:t>Elements of Planning Sustainable Projects</a:t>
            </a:r>
            <a:r>
              <a:rPr lang="en-US" altLang="en-US" dirty="0">
                <a:latin typeface="Arial" panose="020B0604020202020204" pitchFamily="34" charset="0"/>
                <a:ea typeface="ヒラギノ角ゴ Pro W3" pitchFamily="-84" charset="-128"/>
              </a:rPr>
              <a:t>: Cadre members can assist host Rotarians in considering other elements of project planning, such as using local materials; identifying local funding sources; providing training, education and community outreach; and motivating beneficiaries to take ownership.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1156999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Lastly, Cadre members can provide direct support with the grant application process. Applying for a global grant is a laborious process and can be overwhelming for clubs that are applying for the first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addition to their professional experience, Cadre also have extensive knowledge of the global grant model and its requirements. Cadre can guide sponsors through the global grant application process and help them understand how to meet requirements for global grants, including the programmatic requirements each area of focus has. Area of Focus fit is a common reason for global grants to be declined. Utilizing the Cadre early in the project planning process can help clubs better align their projects to the area of focus requirements for global grants.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10832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aseline="0" dirty="0"/>
              <a:t>Cadre and its members are organized by area of focus, or technical sector, as well as regionally, which helps foster collaborative efforts. </a:t>
            </a:r>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92931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Cadre are organized in eight technical sector groups, one per each area of focus plus financial auditing. </a:t>
            </a:r>
          </a:p>
          <a:p>
            <a:endParaRPr lang="en-US" dirty="0"/>
          </a:p>
          <a:p>
            <a:r>
              <a:rPr lang="en-US" dirty="0"/>
              <a:t>Each of the eight groups is led by technical coordinators. Technical coordinators have extensive technical and project development experience, as well as strong familiarity with the Cadre and Foundation programs. They serve as leaders and mentors to Cadre members and consult with Foundation staff as needed on projects within their areas of expertise. </a:t>
            </a:r>
          </a:p>
        </p:txBody>
      </p:sp>
      <p:sp>
        <p:nvSpPr>
          <p:cNvPr id="4" name="Slide Number Placeholder 3"/>
          <p:cNvSpPr>
            <a:spLocks noGrp="1"/>
          </p:cNvSpPr>
          <p:nvPr>
            <p:ph type="sldNum" sz="quarter" idx="10"/>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78583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being organized by technical sector, Cadre are now also organized regionally. Regional organization not only strengthens local connections between Cadre members, but also helps to develop relationships between Cadre and regional and district leaders. There are seven geographic regions that are supported by the Cadre. Each region is led by a Cadre regional organizer who focuses on building relationships between the Cadre and their region’s club, district and regional leaders.</a:t>
            </a:r>
          </a:p>
        </p:txBody>
      </p:sp>
      <p:sp>
        <p:nvSpPr>
          <p:cNvPr id="4" name="Slide Number Placeholder 3"/>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2947931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today’s presentation, or would like help in connecting with Cadre in your region, please contact a Cadre leader in your area by using the Cadre Leadership Directory found on My Rotary (linked in </a:t>
            </a:r>
            <a:r>
              <a:rPr lang="en-US"/>
              <a:t>current slide) or </a:t>
            </a:r>
            <a:r>
              <a:rPr lang="en-US" dirty="0"/>
              <a:t>email Foundation staff at Cadre@rotary.org</a:t>
            </a:r>
          </a:p>
        </p:txBody>
      </p:sp>
      <p:sp>
        <p:nvSpPr>
          <p:cNvPr id="4" name="Slide Number Placeholder 3"/>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326717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Cadre is a group of volunteer Rotarians that possess professional expertise in one of Rotary’s areas of focus, as well as auditing. The mission of the Cadre is to strengthen the impact of Rotary’s grants by assisting Rotarians planning projects and safeguarding Foundation funds. </a:t>
            </a:r>
          </a:p>
          <a:p>
            <a:endParaRPr lang="en-US" dirty="0"/>
          </a:p>
          <a:p>
            <a:r>
              <a:rPr lang="en-US" dirty="0"/>
              <a:t>Cadre are not appointed positions. Any Rotarian with the requisite experience can apply to become a Cadre member. In order to apply to become a Cadre member, individuals must be a current, active member of a functioning Rotary club, be in good standing with TRF and RI, have two years of professional experience in one of the seven areas of focus or financial auditing, and complete certain courses in the Learning Center. </a:t>
            </a:r>
          </a:p>
        </p:txBody>
      </p:sp>
      <p:sp>
        <p:nvSpPr>
          <p:cNvPr id="4" name="Slide Number Placeholder 3"/>
          <p:cNvSpPr>
            <a:spLocks noGrp="1"/>
          </p:cNvSpPr>
          <p:nvPr>
            <p:ph type="sldNum" sz="quarter" idx="10"/>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1879427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more than 500 Cadre members from over 75 different countries.</a:t>
            </a:r>
          </a:p>
        </p:txBody>
      </p:sp>
      <p:sp>
        <p:nvSpPr>
          <p:cNvPr id="4" name="Slide Number Placeholder 3"/>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116241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ea typeface="ヒラギノ角ゴ Pro W3" pitchFamily="-84" charset="-128"/>
              </a:rPr>
              <a:t>This graph displays</a:t>
            </a:r>
            <a:r>
              <a:rPr lang="en-US" altLang="en-US" baseline="0" dirty="0">
                <a:latin typeface="Arial" panose="020B0604020202020204" pitchFamily="34" charset="0"/>
                <a:ea typeface="ヒラギノ角ゴ Pro W3" pitchFamily="-84" charset="-128"/>
              </a:rPr>
              <a:t> a</a:t>
            </a:r>
            <a:r>
              <a:rPr lang="en-US" altLang="en-US" dirty="0">
                <a:latin typeface="Arial" panose="020B0604020202020204" pitchFamily="34" charset="0"/>
                <a:ea typeface="ヒラギノ角ゴ Pro W3" pitchFamily="-84" charset="-128"/>
              </a:rPr>
              <a:t> representation of where the</a:t>
            </a:r>
            <a:r>
              <a:rPr lang="en-US" altLang="en-US" baseline="0" dirty="0">
                <a:latin typeface="Arial" panose="020B0604020202020204" pitchFamily="34" charset="0"/>
                <a:ea typeface="ヒラギノ角ゴ Pro W3" pitchFamily="-84" charset="-128"/>
              </a:rPr>
              <a:t> Foundation’s Cadre members live.  The bigger the circle the larger the concentration of Cadre members.  </a:t>
            </a:r>
          </a:p>
          <a:p>
            <a:endParaRPr lang="en-US" dirty="0"/>
          </a:p>
        </p:txBody>
      </p:sp>
      <p:sp>
        <p:nvSpPr>
          <p:cNvPr id="4" name="Slide Number Placeholder 3"/>
          <p:cNvSpPr>
            <a:spLocks noGrp="1"/>
          </p:cNvSpPr>
          <p:nvPr>
            <p:ph type="sldNum" sz="quarter" idx="10"/>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390515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itchFamily="-107" charset="0"/>
                <a:ea typeface="ＭＳ Ｐゴシック" charset="0"/>
                <a:cs typeface="ヒラギノ角ゴ Pro W3" pitchFamily="-107" charset="-128"/>
              </a:rPr>
              <a:t>Now that we have a better idea of who the Cadre are, let’s talk about their roles. </a:t>
            </a:r>
          </a:p>
        </p:txBody>
      </p:sp>
      <p:sp>
        <p:nvSpPr>
          <p:cNvPr id="4" name="Slide Number Placeholder 3"/>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330097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roles of the Cadre are to assist TRF with the evaluation of Rotary Grants and help Rotary members with the planning and implementation of humanitarian projects, including global grants.</a:t>
            </a:r>
          </a:p>
        </p:txBody>
      </p:sp>
      <p:sp>
        <p:nvSpPr>
          <p:cNvPr id="4" name="Slide Number Placeholder 3"/>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145692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Cadre assist TRF </a:t>
            </a:r>
            <a:r>
              <a:rPr lang="en-US" sz="1200" dirty="0"/>
              <a:t>with the evaluation of Rotary grants</a:t>
            </a:r>
            <a:r>
              <a:rPr lang="en-US" dirty="0"/>
              <a:t> by reviewing grant applications, visiting project sites to evaluate project implementation, and performing programmatic audits to ensure proper stewardship of Foundation funds. TRF Cadre reviews are required for global grant applications requesting more than US$50,000 from the World Fund. Cadre expertise is also utilized in other organizational programs, such as Programs of Scale. </a:t>
            </a:r>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331790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2015-20 Rotary years, Cadre visited more than 900 projects in over 100 countries. Of these visits, the most took place in India (224), followed by Guatemala and the Philippines (both 37), Uganda (36) and Kenya (35)</a:t>
            </a:r>
          </a:p>
        </p:txBody>
      </p:sp>
      <p:sp>
        <p:nvSpPr>
          <p:cNvPr id="4" name="Slide Number Placeholder 3"/>
          <p:cNvSpPr>
            <a:spLocks noGrp="1"/>
          </p:cNvSpPr>
          <p:nvPr>
            <p:ph type="sldNum" sz="quarter" idx="10"/>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39952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ea typeface="ヒラギノ角ゴ Pro W3" pitchFamily="-84" charset="-128"/>
              </a:rPr>
              <a:t>As we’ve just seen, Cadre members are an invaluable resource to TRF in evaluating projects and ensuring stewardship of Foundation funds. However, Cadre are not only a resource for TRF. Cadre have instrumental knowledge and expertise that Rotary members at the club, district and regional level can leverage.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The Cadre has technical and regional expertise as well as expertise in project planning and implementation, and with the global grant application process. </a:t>
            </a:r>
          </a:p>
          <a:p>
            <a:endParaRPr lang="en-US" altLang="en-US" dirty="0">
              <a:latin typeface="Arial" panose="020B0604020202020204" pitchFamily="34" charset="0"/>
              <a:ea typeface="ヒラギノ角ゴ Pro W3" pitchFamily="-84" charset="-128"/>
            </a:endParaRPr>
          </a:p>
          <a:p>
            <a:r>
              <a:rPr lang="en-US" altLang="en-US" dirty="0">
                <a:latin typeface="Arial" panose="020B0604020202020204" pitchFamily="34" charset="0"/>
                <a:ea typeface="ヒラギノ角ゴ Pro W3" pitchFamily="-84" charset="-128"/>
              </a:rPr>
              <a:t>By assisting clubs with the initial planning of global grants, cadre members can guide grant sponsors towards creating sustainable projects from the start. The following slides will provide more detail on how Rotary members can utilize the Cadre to improve their projects. </a:t>
            </a:r>
          </a:p>
          <a:p>
            <a:endParaRPr lang="en-US" sz="1200" kern="1200" dirty="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42584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12192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174066"/>
            <a:ext cx="10532534" cy="465667"/>
          </a:xfrm>
        </p:spPr>
        <p:txBody>
          <a:bodyPr/>
          <a:lstStyle>
            <a:lvl1pPr marL="0" indent="0" algn="ctr">
              <a:buNone/>
              <a:defRPr sz="2400">
                <a:solidFill>
                  <a:srgbClr val="01B0E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744390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5140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6096000" y="0"/>
            <a:ext cx="6096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43743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457200" indent="0" algn="ctr">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829733" y="4330700"/>
            <a:ext cx="10532534" cy="465667"/>
          </a:xfrm>
        </p:spPr>
        <p:txBody>
          <a:bodyPr tIns="91440">
            <a:noAutofit/>
          </a:bodyPr>
          <a:lstStyle>
            <a:lvl1pPr marL="0" indent="0" algn="ctr">
              <a:buNone/>
              <a:defRPr sz="3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17090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36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12192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829733" y="3429000"/>
            <a:ext cx="10532534" cy="1135062"/>
          </a:xfrm>
        </p:spPr>
        <p:txBody>
          <a:bodyPr>
            <a:normAutofit/>
          </a:bodyPr>
          <a:lstStyle>
            <a:lvl1pPr marL="0" indent="0" algn="ctr">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01055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12084" y="-4763"/>
            <a:ext cx="12216168"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6"/>
            <a:ext cx="12192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b">
            <a:noAutofit/>
          </a:bodyPr>
          <a:lstStyle/>
          <a:p>
            <a:pPr algn="l"/>
            <a:r>
              <a:rPr lang="en-US"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3913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12192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93866"/>
            <a:ext cx="11065934"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1338932"/>
            <a:ext cx="11065934"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5"/>
            <a:ext cx="12192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indent="-228600">
              <a:lnSpc>
                <a:spcPct val="90000"/>
              </a:lnSpc>
              <a:spcBef>
                <a:spcPts val="1000"/>
              </a:spcBef>
              <a:buFont typeface="Arial" panose="020B0604020202020204" pitchFamily="34" charset="0"/>
              <a:buChar char="•"/>
            </a:pPr>
            <a:r>
              <a:rPr lang="en-US"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9617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8971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96333" y="6042779"/>
            <a:ext cx="9733038" cy="465667"/>
          </a:xfrm>
        </p:spPr>
        <p:txBody>
          <a:bodyPr/>
          <a:lstStyle>
            <a:lvl1pPr marL="0" indent="0" algn="l">
              <a:buNone/>
              <a:defRPr sz="2400">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10196211" y="6043056"/>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307768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91018"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2209799" y="-1027549"/>
            <a:ext cx="2114552"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4889269" y="-1027549"/>
            <a:ext cx="1789604"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Tree>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1" r:id="rId3"/>
    <p:sldLayoutId id="2147483663" r:id="rId4"/>
    <p:sldLayoutId id="2147483664" r:id="rId5"/>
    <p:sldLayoutId id="2147483668" r:id="rId6"/>
    <p:sldLayoutId id="2147483666" r:id="rId7"/>
    <p:sldLayoutId id="2147483667" r:id="rId8"/>
    <p:sldLayoutId id="2147483655" r:id="rId9"/>
    <p:sldLayoutId id="2147483678" r:id="rId10"/>
    <p:sldLayoutId id="2147483650" r:id="rId11"/>
    <p:sldLayoutId id="2147483673" r:id="rId12"/>
    <p:sldLayoutId id="2147483659" r:id="rId13"/>
    <p:sldLayoutId id="2147483676" r:id="rId14"/>
    <p:sldLayoutId id="2147483652" r:id="rId15"/>
    <p:sldLayoutId id="2147483657" r:id="rId16"/>
    <p:sldLayoutId id="2147483662" r:id="rId17"/>
    <p:sldLayoutId id="2147483670" r:id="rId18"/>
    <p:sldLayoutId id="2147483672" r:id="rId19"/>
    <p:sldLayoutId id="2147483656" r:id="rId20"/>
    <p:sldLayoutId id="2147483674" r:id="rId21"/>
    <p:sldLayoutId id="2147483658" r:id="rId22"/>
    <p:sldLayoutId id="2147483661" r:id="rId23"/>
    <p:sldLayoutId id="2147483675" r:id="rId24"/>
    <p:sldLayoutId id="2147483681" r:id="rId25"/>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1.xml"/><Relationship Id="rId5" Type="http://schemas.openxmlformats.org/officeDocument/2006/relationships/image" Target="../media/image2.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hyperlink" Target="mailto:cadre@rotary.org" TargetMode="External"/><Relationship Id="rId4" Type="http://schemas.openxmlformats.org/officeDocument/2006/relationships/hyperlink" Target="https://my-cms.rotary.org/en/document/cadre-technical-advisers-technical-coordinato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7" name="Subtitle 3">
            <a:extLst>
              <a:ext uri="{FF2B5EF4-FFF2-40B4-BE49-F238E27FC236}">
                <a16:creationId xmlns:a16="http://schemas.microsoft.com/office/drawing/2014/main" id="{845797E6-E33A-4BB3-AD76-A78A99297F15}"/>
              </a:ext>
            </a:extLst>
          </p:cNvPr>
          <p:cNvSpPr txBox="1">
            <a:spLocks/>
          </p:cNvSpPr>
          <p:nvPr/>
        </p:nvSpPr>
        <p:spPr>
          <a:xfrm>
            <a:off x="485503" y="3291261"/>
            <a:ext cx="12192000" cy="587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b="1" dirty="0">
                <a:solidFill>
                  <a:schemeClr val="bg1"/>
                </a:solidFill>
                <a:latin typeface="Arial" panose="020B0604020202020204" pitchFamily="34" charset="0"/>
                <a:cs typeface="Arial" panose="020B0604020202020204" pitchFamily="34" charset="0"/>
              </a:rPr>
              <a:t>TRF CADRE OF TECHNICAL ADVISERS</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0" y="332423"/>
            <a:ext cx="7073575" cy="773332"/>
          </a:xfrm>
        </p:spPr>
        <p:txBody>
          <a:bodyPr>
            <a:normAutofit fontScale="90000"/>
          </a:bodyPr>
          <a:lstStyle/>
          <a:p>
            <a:r>
              <a:rPr lang="en-US" sz="4000" dirty="0"/>
              <a:t>Professional Expertise</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118533" y="1647464"/>
            <a:ext cx="11786252" cy="5210536"/>
          </a:xfrm>
        </p:spPr>
        <p:txBody>
          <a:bodyPr>
            <a:normAutofit/>
          </a:bodyPr>
          <a:lstStyle/>
          <a:p>
            <a:r>
              <a:rPr lang="en-US" sz="3200" dirty="0">
                <a:latin typeface="+mj-lt"/>
              </a:rPr>
              <a:t>Professional experts in all seven areas of focus</a:t>
            </a:r>
          </a:p>
          <a:p>
            <a:pPr marL="0" indent="0">
              <a:buNone/>
            </a:pPr>
            <a:endParaRPr lang="en-US" sz="3200" dirty="0">
              <a:latin typeface="+mj-lt"/>
            </a:endParaRPr>
          </a:p>
          <a:p>
            <a:r>
              <a:rPr lang="en-US" sz="3200" dirty="0">
                <a:latin typeface="+mj-lt"/>
              </a:rPr>
              <a:t>Available to provide technical and regional expertise </a:t>
            </a:r>
          </a:p>
          <a:p>
            <a:pPr marL="0" indent="0">
              <a:buNone/>
            </a:pPr>
            <a:endParaRPr lang="en-US" dirty="0">
              <a:latin typeface="+mj-lt"/>
            </a:endParaRPr>
          </a:p>
          <a:p>
            <a:r>
              <a:rPr lang="en-US" sz="3200" dirty="0">
                <a:latin typeface="+mj-lt"/>
              </a:rPr>
              <a:t>Serve as project resource during planning and implementation phase</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10</a:t>
            </a:fld>
            <a:endParaRPr lang="en-US" dirty="0"/>
          </a:p>
        </p:txBody>
      </p:sp>
    </p:spTree>
    <p:extLst>
      <p:ext uri="{BB962C8B-B14F-4D97-AF65-F5344CB8AC3E}">
        <p14:creationId xmlns:p14="http://schemas.microsoft.com/office/powerpoint/2010/main" val="58075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298132"/>
            <a:ext cx="11811000" cy="808892"/>
          </a:xfrm>
        </p:spPr>
        <p:txBody>
          <a:bodyPr/>
          <a:lstStyle/>
          <a:p>
            <a:r>
              <a:rPr lang="en-US" dirty="0"/>
              <a:t>Project planning</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0" y="1881554"/>
            <a:ext cx="4941277" cy="4574664"/>
          </a:xfrm>
        </p:spPr>
        <p:txBody>
          <a:bodyPr>
            <a:normAutofit/>
          </a:bodyPr>
          <a:lstStyle/>
          <a:p>
            <a:pPr marL="571500" indent="-571500"/>
            <a:endParaRPr lang="en-US" altLang="en-US" sz="2800" dirty="0">
              <a:latin typeface="+mj-lt"/>
              <a:cs typeface="Arial" panose="020B0604020202020204" pitchFamily="34" charset="0"/>
            </a:endParaRPr>
          </a:p>
          <a:p>
            <a:pPr marL="571500" indent="-571500"/>
            <a:r>
              <a:rPr lang="en-US" altLang="en-US" sz="2800" dirty="0">
                <a:latin typeface="+mj-lt"/>
                <a:cs typeface="Arial" panose="020B0604020202020204" pitchFamily="34" charset="0"/>
              </a:rPr>
              <a:t>Community assessments</a:t>
            </a:r>
          </a:p>
          <a:p>
            <a:pPr marL="0" indent="0">
              <a:buNone/>
            </a:pPr>
            <a:r>
              <a:rPr lang="es-ES" altLang="en-US" sz="2800" dirty="0">
                <a:latin typeface="+mj-lt"/>
                <a:cs typeface="Arial" panose="020B0604020202020204" pitchFamily="34" charset="0"/>
              </a:rPr>
              <a:t> </a:t>
            </a:r>
            <a:endParaRPr lang="en-US" altLang="en-US" sz="2800" dirty="0">
              <a:latin typeface="+mj-lt"/>
              <a:cs typeface="Arial" panose="020B0604020202020204" pitchFamily="34" charset="0"/>
            </a:endParaRPr>
          </a:p>
          <a:p>
            <a:pPr marL="571500" indent="-571500"/>
            <a:r>
              <a:rPr lang="en-US" altLang="en-US" sz="2800" dirty="0">
                <a:latin typeface="+mj-lt"/>
                <a:cs typeface="Arial" panose="020B0604020202020204" pitchFamily="34" charset="0"/>
              </a:rPr>
              <a:t>Area of focus questions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11</a:t>
            </a:fld>
            <a:endParaRPr lang="en-US" dirty="0"/>
          </a:p>
        </p:txBody>
      </p:sp>
      <p:pic>
        <p:nvPicPr>
          <p:cNvPr id="6" name="Picture 5">
            <a:extLst>
              <a:ext uri="{FF2B5EF4-FFF2-40B4-BE49-F238E27FC236}">
                <a16:creationId xmlns:a16="http://schemas.microsoft.com/office/drawing/2014/main" id="{D3B0BEE1-37BA-42DA-B83A-DE9A7DFF5DC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81600" y="1540044"/>
            <a:ext cx="7010400" cy="5317956"/>
          </a:xfrm>
          <a:prstGeom prst="rect">
            <a:avLst/>
          </a:prstGeom>
        </p:spPr>
      </p:pic>
    </p:spTree>
    <p:extLst>
      <p:ext uri="{BB962C8B-B14F-4D97-AF65-F5344CB8AC3E}">
        <p14:creationId xmlns:p14="http://schemas.microsoft.com/office/powerpoint/2010/main" val="270424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262467" y="0"/>
            <a:ext cx="11811000" cy="1200409"/>
          </a:xfrm>
        </p:spPr>
        <p:txBody>
          <a:bodyPr/>
          <a:lstStyle/>
          <a:p>
            <a:r>
              <a:rPr lang="en-US" dirty="0"/>
              <a:t>Project planning</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6897729" y="1932695"/>
            <a:ext cx="5175738" cy="4528230"/>
          </a:xfrm>
        </p:spPr>
        <p:txBody>
          <a:bodyPr>
            <a:normAutofit/>
          </a:bodyPr>
          <a:lstStyle/>
          <a:p>
            <a:pPr marL="571500" indent="-571500"/>
            <a:endParaRPr lang="en-US" altLang="en-US" sz="2800" dirty="0">
              <a:latin typeface="Arial" panose="020B0604020202020204" pitchFamily="34" charset="0"/>
              <a:cs typeface="Arial" panose="020B0604020202020204" pitchFamily="34" charset="0"/>
            </a:endParaRPr>
          </a:p>
          <a:p>
            <a:pPr marL="571500" indent="-571500"/>
            <a:r>
              <a:rPr lang="en-US" altLang="en-US" sz="2800" dirty="0">
                <a:latin typeface="Arial" panose="020B0604020202020204" pitchFamily="34" charset="0"/>
                <a:cs typeface="Arial" panose="020B0604020202020204" pitchFamily="34" charset="0"/>
              </a:rPr>
              <a:t>Monitoring and evaluation</a:t>
            </a:r>
          </a:p>
          <a:p>
            <a:pPr marL="0" indent="0">
              <a:buNone/>
            </a:pPr>
            <a:endParaRPr lang="en-US" altLang="en-US" sz="2800" dirty="0">
              <a:latin typeface="Arial" panose="020B0604020202020204" pitchFamily="34" charset="0"/>
              <a:cs typeface="Arial" panose="020B0604020202020204" pitchFamily="34" charset="0"/>
            </a:endParaRPr>
          </a:p>
          <a:p>
            <a:pPr marL="571500" indent="-571500"/>
            <a:r>
              <a:rPr lang="en-US" altLang="en-US" sz="2800" dirty="0">
                <a:latin typeface="Arial" panose="020B0604020202020204" pitchFamily="34" charset="0"/>
                <a:cs typeface="Arial" panose="020B0604020202020204" pitchFamily="34" charset="0"/>
              </a:rPr>
              <a:t>Project sustainability</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12</a:t>
            </a:fld>
            <a:endParaRPr lang="en-US" dirty="0"/>
          </a:p>
        </p:txBody>
      </p:sp>
      <p:pic>
        <p:nvPicPr>
          <p:cNvPr id="6" name="Picture 5">
            <a:extLst>
              <a:ext uri="{FF2B5EF4-FFF2-40B4-BE49-F238E27FC236}">
                <a16:creationId xmlns:a16="http://schemas.microsoft.com/office/drawing/2014/main" id="{310EDBDE-985B-4DDC-A45C-6CCE414716E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1535620"/>
            <a:ext cx="6800603" cy="5322380"/>
          </a:xfrm>
          <a:prstGeom prst="rect">
            <a:avLst/>
          </a:prstGeom>
        </p:spPr>
      </p:pic>
    </p:spTree>
    <p:extLst>
      <p:ext uri="{BB962C8B-B14F-4D97-AF65-F5344CB8AC3E}">
        <p14:creationId xmlns:p14="http://schemas.microsoft.com/office/powerpoint/2010/main" val="20889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298132"/>
            <a:ext cx="11811000" cy="808892"/>
          </a:xfrm>
        </p:spPr>
        <p:txBody>
          <a:bodyPr/>
          <a:lstStyle/>
          <a:p>
            <a:r>
              <a:rPr lang="en-US" dirty="0"/>
              <a:t>Grant Application process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a:xfrm>
            <a:off x="209712" y="1856509"/>
            <a:ext cx="11440421" cy="4885921"/>
          </a:xfrm>
        </p:spPr>
        <p:txBody>
          <a:bodyPr>
            <a:normAutofit/>
          </a:bodyPr>
          <a:lstStyle/>
          <a:p>
            <a:pPr marL="571500" indent="-571500"/>
            <a:r>
              <a:rPr lang="en-US" altLang="en-US" sz="3200" dirty="0">
                <a:latin typeface="Arial" panose="020B0604020202020204" pitchFamily="34" charset="0"/>
                <a:cs typeface="Arial" panose="020B0604020202020204" pitchFamily="34" charset="0"/>
              </a:rPr>
              <a:t>Advise on global grant requirements</a:t>
            </a:r>
          </a:p>
          <a:p>
            <a:pPr marL="571500" indent="-571500"/>
            <a:endParaRPr lang="en-US" altLang="en-US" sz="3200" dirty="0">
              <a:latin typeface="Arial" panose="020B0604020202020204" pitchFamily="34" charset="0"/>
              <a:cs typeface="Arial" panose="020B0604020202020204" pitchFamily="34" charset="0"/>
            </a:endParaRPr>
          </a:p>
          <a:p>
            <a:pPr marL="571500" indent="-571500"/>
            <a:r>
              <a:rPr lang="en-US" altLang="en-US" sz="3200" dirty="0">
                <a:latin typeface="Arial" panose="020B0604020202020204" pitchFamily="34" charset="0"/>
                <a:cs typeface="Arial" panose="020B0604020202020204" pitchFamily="34" charset="0"/>
              </a:rPr>
              <a:t>Provide support through application process</a:t>
            </a:r>
          </a:p>
          <a:p>
            <a:pPr marL="571500" indent="-571500"/>
            <a:endParaRPr lang="en-US" altLang="en-US"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13</a:t>
            </a:fld>
            <a:endParaRPr lang="en-US" dirty="0"/>
          </a:p>
        </p:txBody>
      </p:sp>
    </p:spTree>
    <p:extLst>
      <p:ext uri="{BB962C8B-B14F-4D97-AF65-F5344CB8AC3E}">
        <p14:creationId xmlns:p14="http://schemas.microsoft.com/office/powerpoint/2010/main" val="230936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a:xfrm>
            <a:off x="6324600" y="2293938"/>
            <a:ext cx="5537200" cy="2250353"/>
          </a:xfrm>
        </p:spPr>
        <p:txBody>
          <a:bodyPr>
            <a:normAutofit/>
          </a:bodyPr>
          <a:lstStyle/>
          <a:p>
            <a:pPr marL="342900" indent="-342900">
              <a:buFont typeface="Arial" panose="020B0604020202020204" pitchFamily="34" charset="0"/>
              <a:buChar char="•"/>
            </a:pPr>
            <a:r>
              <a:rPr lang="en-US" sz="3200" dirty="0"/>
              <a:t>Technical sector</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a:t>Regionally</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a:xfrm>
            <a:off x="639618" y="2293938"/>
            <a:ext cx="4978400" cy="1135062"/>
          </a:xfrm>
        </p:spPr>
        <p:txBody>
          <a:bodyPr/>
          <a:lstStyle/>
          <a:p>
            <a:pPr lvl="0"/>
            <a:r>
              <a:rPr lang="en-US" dirty="0"/>
              <a:t>CADRE ORGANIZATION</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14</a:t>
            </a:fld>
            <a:endParaRPr lang="en-US"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381000" y="264695"/>
            <a:ext cx="11506200" cy="871774"/>
          </a:xfrm>
        </p:spPr>
        <p:txBody>
          <a:bodyPr/>
          <a:lstStyle/>
          <a:p>
            <a:r>
              <a:rPr lang="en-US" dirty="0"/>
              <a:t>Technical sector</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
        <p:nvSpPr>
          <p:cNvPr id="7" name="Content Placeholder 7">
            <a:extLst>
              <a:ext uri="{FF2B5EF4-FFF2-40B4-BE49-F238E27FC236}">
                <a16:creationId xmlns:a16="http://schemas.microsoft.com/office/drawing/2014/main" id="{080356D1-8491-4D3F-A23B-9317F31E57FF}"/>
              </a:ext>
            </a:extLst>
          </p:cNvPr>
          <p:cNvSpPr>
            <a:spLocks noGrp="1"/>
          </p:cNvSpPr>
          <p:nvPr>
            <p:ph idx="1"/>
          </p:nvPr>
        </p:nvSpPr>
        <p:spPr>
          <a:xfrm>
            <a:off x="1110761" y="3691140"/>
            <a:ext cx="9970477" cy="2984029"/>
          </a:xfrm>
        </p:spPr>
        <p:txBody>
          <a:bodyPr numCol="1">
            <a:normAutofit/>
          </a:bodyPr>
          <a:lstStyle/>
          <a:p>
            <a:endParaRPr lang="en-US" sz="2800" dirty="0"/>
          </a:p>
          <a:p>
            <a:pPr marL="0" indent="0">
              <a:buNone/>
            </a:pPr>
            <a:endParaRPr lang="en-US" dirty="0"/>
          </a:p>
        </p:txBody>
      </p:sp>
      <p:sp>
        <p:nvSpPr>
          <p:cNvPr id="9" name="Content Placeholder 7">
            <a:extLst>
              <a:ext uri="{FF2B5EF4-FFF2-40B4-BE49-F238E27FC236}">
                <a16:creationId xmlns:a16="http://schemas.microsoft.com/office/drawing/2014/main" id="{773D926A-5737-4EE6-B95D-298A72418A8E}"/>
              </a:ext>
            </a:extLst>
          </p:cNvPr>
          <p:cNvSpPr txBox="1">
            <a:spLocks/>
          </p:cNvSpPr>
          <p:nvPr/>
        </p:nvSpPr>
        <p:spPr>
          <a:xfrm>
            <a:off x="446779" y="1827338"/>
            <a:ext cx="11440421" cy="45282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33333"/>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33333"/>
                </a:solidFill>
                <a:latin typeface="+mn-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571500"/>
            <a:endParaRPr lang="en-US" altLang="en-US" dirty="0">
              <a:latin typeface="Arial" panose="020B0604020202020204" pitchFamily="34" charset="0"/>
              <a:cs typeface="Arial" panose="020B0604020202020204" pitchFamily="34" charset="0"/>
            </a:endParaRPr>
          </a:p>
          <a:p>
            <a:pPr marL="571500" indent="-571500"/>
            <a:endParaRPr lang="en-US" altLang="en-US" dirty="0">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71169047-E102-4B45-8C65-BF82AA6BE655}"/>
              </a:ext>
            </a:extLst>
          </p:cNvPr>
          <p:cNvSpPr/>
          <p:nvPr/>
        </p:nvSpPr>
        <p:spPr>
          <a:xfrm>
            <a:off x="8490432" y="3458407"/>
            <a:ext cx="2590806" cy="1362917"/>
          </a:xfrm>
          <a:prstGeom prst="ellipse">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 FINANCIAL AUDITING</a:t>
            </a:r>
          </a:p>
        </p:txBody>
      </p:sp>
      <p:pic>
        <p:nvPicPr>
          <p:cNvPr id="12" name="Picture 11">
            <a:extLst>
              <a:ext uri="{FF2B5EF4-FFF2-40B4-BE49-F238E27FC236}">
                <a16:creationId xmlns:a16="http://schemas.microsoft.com/office/drawing/2014/main" id="{A6795529-DB18-4C49-AC10-88D45FE1B7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668" y="1827338"/>
            <a:ext cx="7271475" cy="4399903"/>
          </a:xfrm>
          <a:prstGeom prst="rect">
            <a:avLst/>
          </a:prstGeom>
        </p:spPr>
      </p:pic>
      <p:sp>
        <p:nvSpPr>
          <p:cNvPr id="4" name="Cross 3">
            <a:extLst>
              <a:ext uri="{FF2B5EF4-FFF2-40B4-BE49-F238E27FC236}">
                <a16:creationId xmlns:a16="http://schemas.microsoft.com/office/drawing/2014/main" id="{EB106AE7-5892-4EB1-96A2-CD4FA4416FAD}"/>
              </a:ext>
            </a:extLst>
          </p:cNvPr>
          <p:cNvSpPr/>
          <p:nvPr/>
        </p:nvSpPr>
        <p:spPr>
          <a:xfrm>
            <a:off x="7826450" y="3974122"/>
            <a:ext cx="367675" cy="369277"/>
          </a:xfrm>
          <a:prstGeom prst="plus">
            <a:avLst>
              <a:gd name="adj" fmla="val 435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79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a:xfrm>
            <a:off x="0" y="-11575"/>
            <a:ext cx="11506200" cy="1273216"/>
          </a:xfrm>
        </p:spPr>
        <p:txBody>
          <a:bodyPr>
            <a:normAutofit/>
          </a:bodyPr>
          <a:lstStyle/>
          <a:p>
            <a:r>
              <a:rPr lang="en-US" dirty="0"/>
              <a:t>Geographic Regions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16</a:t>
            </a:fld>
            <a:endParaRPr lang="en-US" dirty="0"/>
          </a:p>
        </p:txBody>
      </p:sp>
      <p:sp>
        <p:nvSpPr>
          <p:cNvPr id="9" name="TextBox 1"/>
          <p:cNvSpPr txBox="1">
            <a:spLocks noChangeArrowheads="1"/>
          </p:cNvSpPr>
          <p:nvPr/>
        </p:nvSpPr>
        <p:spPr bwMode="auto">
          <a:xfrm>
            <a:off x="0" y="1696022"/>
            <a:ext cx="11233604"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4" charset="-128"/>
              </a:defRPr>
            </a:lvl1pPr>
            <a:lvl2pPr>
              <a:defRPr sz="2400">
                <a:solidFill>
                  <a:schemeClr val="tx1"/>
                </a:solidFill>
                <a:latin typeface="Arial" panose="020B0604020202020204" pitchFamily="34" charset="0"/>
                <a:ea typeface="ヒラギノ角ゴ Pro W3" pitchFamily="-84" charset="-128"/>
              </a:defRPr>
            </a:lvl2pPr>
            <a:lvl3pPr marL="800100" indent="-342900">
              <a:defRPr sz="2400">
                <a:solidFill>
                  <a:schemeClr val="tx1"/>
                </a:solidFill>
                <a:latin typeface="Arial" panose="020B0604020202020204" pitchFamily="34" charset="0"/>
                <a:ea typeface="ヒラギノ角ゴ Pro W3" pitchFamily="-84" charset="-128"/>
              </a:defRPr>
            </a:lvl3pPr>
            <a:lvl4pPr marL="1600200" indent="-228600">
              <a:defRPr sz="2400">
                <a:solidFill>
                  <a:schemeClr val="tx1"/>
                </a:solidFill>
                <a:latin typeface="Arial" panose="020B0604020202020204" pitchFamily="34" charset="0"/>
                <a:ea typeface="ヒラギノ角ゴ Pro W3" pitchFamily="-84" charset="-128"/>
              </a:defRPr>
            </a:lvl4pPr>
            <a:lvl5pPr marL="2057400" indent="-228600">
              <a:defRPr sz="2400">
                <a:solidFill>
                  <a:schemeClr val="tx1"/>
                </a:solidFill>
                <a:latin typeface="Arial" panose="020B0604020202020204"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lvl="2" eaLnBrk="0" fontAlgn="base" hangingPunct="0">
              <a:spcBef>
                <a:spcPct val="0"/>
              </a:spcBef>
              <a:spcAft>
                <a:spcPct val="0"/>
              </a:spcAft>
              <a:buFont typeface="Arial" panose="020B0604020202020204" pitchFamily="34" charset="0"/>
              <a:buChar char="•"/>
              <a:defRPr/>
            </a:pPr>
            <a:endParaRPr lang="en-US" altLang="en-US" sz="2200" dirty="0">
              <a:solidFill>
                <a:srgbClr val="1B1A11"/>
              </a:solidFill>
            </a:endParaRPr>
          </a:p>
          <a:p>
            <a:pPr marL="342900" indent="-342900" eaLnBrk="0" fontAlgn="base" hangingPunct="0">
              <a:spcBef>
                <a:spcPct val="0"/>
              </a:spcBef>
              <a:spcAft>
                <a:spcPct val="0"/>
              </a:spcAft>
              <a:buFont typeface="Arial" panose="020B0604020202020204" pitchFamily="34" charset="0"/>
              <a:buChar char="•"/>
              <a:defRPr/>
            </a:pPr>
            <a:endParaRPr lang="en-US" altLang="en-US" sz="2200" dirty="0">
              <a:solidFill>
                <a:srgbClr val="1B1A11"/>
              </a:solidFill>
            </a:endParaRPr>
          </a:p>
          <a:p>
            <a:pPr eaLnBrk="0" fontAlgn="base" hangingPunct="0">
              <a:spcBef>
                <a:spcPct val="0"/>
              </a:spcBef>
              <a:spcAft>
                <a:spcPct val="0"/>
              </a:spcAft>
              <a:defRPr/>
            </a:pPr>
            <a:endParaRPr lang="en-US" altLang="en-US" sz="2200" dirty="0">
              <a:solidFill>
                <a:srgbClr val="1B1A11"/>
              </a:solidFill>
            </a:endParaRPr>
          </a:p>
          <a:p>
            <a:pPr eaLnBrk="0" fontAlgn="base" hangingPunct="0">
              <a:spcBef>
                <a:spcPct val="0"/>
              </a:spcBef>
              <a:spcAft>
                <a:spcPct val="0"/>
              </a:spcAft>
              <a:defRPr/>
            </a:pPr>
            <a:endParaRPr lang="en-US" altLang="en-US" dirty="0">
              <a:solidFill>
                <a:srgbClr val="1B1A11"/>
              </a:solidFill>
            </a:endParaRPr>
          </a:p>
          <a:p>
            <a:pPr marL="342900" lvl="1" indent="-342900" eaLnBrk="0" fontAlgn="base" hangingPunct="0">
              <a:spcBef>
                <a:spcPct val="0"/>
              </a:spcBef>
              <a:spcAft>
                <a:spcPct val="0"/>
              </a:spcAft>
              <a:buFont typeface="Arial" panose="020B0604020202020204" pitchFamily="34" charset="0"/>
              <a:buChar char="•"/>
              <a:defRPr/>
            </a:pPr>
            <a:endParaRPr lang="en-US" altLang="en-US" dirty="0">
              <a:solidFill>
                <a:srgbClr val="1B1A11"/>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613189" y="1696022"/>
            <a:ext cx="11036944" cy="499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74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a:endParaRPr lang="en-US" sz="4400" b="1" dirty="0">
              <a:solidFill>
                <a:schemeClr val="bg1"/>
              </a:solidFill>
              <a:latin typeface="Arial" panose="020B0604020202020204" pitchFamily="34" charset="0"/>
              <a:ea typeface="Arial" charset="0"/>
              <a:cs typeface="Arial" panose="020B0604020202020204" pitchFamily="34" charset="0"/>
            </a:endParaRPr>
          </a:p>
          <a:p>
            <a:pPr algn="ctr"/>
            <a:r>
              <a:rPr lang="en-US" sz="4400" b="1" dirty="0">
                <a:solidFill>
                  <a:schemeClr val="bg1"/>
                </a:solidFill>
                <a:latin typeface="Arial" panose="020B0604020202020204" pitchFamily="34" charset="0"/>
                <a:ea typeface="Arial" charset="0"/>
                <a:cs typeface="Arial" panose="020B0604020202020204" pitchFamily="34" charset="0"/>
                <a:hlinkClick r:id="rId4"/>
              </a:rPr>
              <a:t>Cadre Leadership Directory</a:t>
            </a:r>
            <a:endParaRPr lang="en-US" sz="4400" b="1" dirty="0">
              <a:solidFill>
                <a:schemeClr val="bg1"/>
              </a:solidFill>
              <a:latin typeface="Arial" panose="020B0604020202020204" pitchFamily="34" charset="0"/>
              <a:ea typeface="Arial" charset="0"/>
              <a:cs typeface="Arial" panose="020B0604020202020204" pitchFamily="34" charset="0"/>
            </a:endParaRPr>
          </a:p>
          <a:p>
            <a:pPr algn="ctr"/>
            <a:endParaRPr lang="en-US" sz="4400" b="1" dirty="0">
              <a:solidFill>
                <a:schemeClr val="bg1"/>
              </a:solidFill>
              <a:latin typeface="Arial" panose="020B0604020202020204" pitchFamily="34" charset="0"/>
              <a:ea typeface="Arial" charset="0"/>
              <a:cs typeface="Arial" panose="020B0604020202020204" pitchFamily="34" charset="0"/>
              <a:hlinkClick r:id="rId5"/>
            </a:endParaRPr>
          </a:p>
          <a:p>
            <a:pPr algn="ctr"/>
            <a:r>
              <a:rPr lang="en-US" sz="4400" b="1" dirty="0">
                <a:solidFill>
                  <a:schemeClr val="bg1"/>
                </a:solidFill>
                <a:latin typeface="Arial" panose="020B0604020202020204" pitchFamily="34" charset="0"/>
                <a:ea typeface="Arial" charset="0"/>
                <a:cs typeface="Arial" panose="020B0604020202020204" pitchFamily="34" charset="0"/>
                <a:hlinkClick r:id="rId5"/>
              </a:rPr>
              <a:t>cadre@rotary.org</a:t>
            </a:r>
            <a:endParaRPr lang="en-US" sz="4400" b="1" dirty="0">
              <a:solidFill>
                <a:schemeClr val="bg1"/>
              </a:solidFill>
              <a:latin typeface="Arial" panose="020B0604020202020204" pitchFamily="34" charset="0"/>
              <a:ea typeface="Arial" charset="0"/>
              <a:cs typeface="Arial" panose="020B0604020202020204" pitchFamily="34" charset="0"/>
            </a:endParaRPr>
          </a:p>
          <a:p>
            <a:pPr algn="ctr"/>
            <a:endParaRPr lang="en-US" sz="4400" b="1" dirty="0">
              <a:solidFill>
                <a:schemeClr val="bg1"/>
              </a:solidFill>
              <a:latin typeface="Arial" panose="020B0604020202020204" pitchFamily="34" charset="0"/>
              <a:ea typeface="Arial" charset="0"/>
              <a:cs typeface="Arial" panose="020B0604020202020204" pitchFamily="34" charset="0"/>
            </a:endParaRP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fld id="{97A94E25-127B-4C48-AF96-44BA7B823777}" type="slidenum">
              <a:rPr lang="en-US" smtClean="0"/>
              <a:pPr/>
              <a:t>17</a:t>
            </a:fld>
            <a:endParaRPr lang="en-US" dirty="0"/>
          </a:p>
        </p:txBody>
      </p:sp>
    </p:spTree>
    <p:extLst>
      <p:ext uri="{BB962C8B-B14F-4D97-AF65-F5344CB8AC3E}">
        <p14:creationId xmlns:p14="http://schemas.microsoft.com/office/powerpoint/2010/main" val="34336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8">
            <a:extLst>
              <a:ext uri="{FF2B5EF4-FFF2-40B4-BE49-F238E27FC236}">
                <a16:creationId xmlns:a16="http://schemas.microsoft.com/office/drawing/2014/main" id="{6FBF68A1-0609-4861-B99B-BACBC5CFB180}"/>
              </a:ext>
            </a:extLst>
          </p:cNvPr>
          <p:cNvPicPr>
            <a:picLocks noChangeAspect="1"/>
          </p:cNvPicPr>
          <p:nvPr/>
        </p:nvPicPr>
        <p:blipFill rotWithShape="1">
          <a:blip r:embed="rId3"/>
          <a:srcRect l="35426" r="29703"/>
          <a:stretch/>
        </p:blipFill>
        <p:spPr>
          <a:xfrm>
            <a:off x="0" y="0"/>
            <a:ext cx="6705600" cy="6858000"/>
          </a:xfrm>
          <a:prstGeom prst="rect">
            <a:avLst/>
          </a:prstGeom>
        </p:spPr>
      </p:pic>
      <p:sp>
        <p:nvSpPr>
          <p:cNvPr id="10" name="Text Placeholder 9">
            <a:extLst>
              <a:ext uri="{FF2B5EF4-FFF2-40B4-BE49-F238E27FC236}">
                <a16:creationId xmlns:a16="http://schemas.microsoft.com/office/drawing/2014/main" id="{C326CBDE-A692-46D8-9DE7-453F7ADE680B}"/>
              </a:ext>
            </a:extLst>
          </p:cNvPr>
          <p:cNvSpPr>
            <a:spLocks noGrp="1"/>
          </p:cNvSpPr>
          <p:nvPr>
            <p:ph type="body" sz="quarter" idx="18"/>
          </p:nvPr>
        </p:nvSpPr>
        <p:spPr>
          <a:solidFill>
            <a:srgbClr val="01B4E7"/>
          </a:solidFill>
        </p:spPr>
        <p:txBody>
          <a:bodyPr/>
          <a:lstStyle/>
          <a:p>
            <a:endParaRPr lang="en-US" dirty="0"/>
          </a:p>
        </p:txBody>
      </p:sp>
      <p:sp>
        <p:nvSpPr>
          <p:cNvPr id="16" name="Text Placeholder 15">
            <a:extLst>
              <a:ext uri="{FF2B5EF4-FFF2-40B4-BE49-F238E27FC236}">
                <a16:creationId xmlns:a16="http://schemas.microsoft.com/office/drawing/2014/main" id="{61206A8F-83E5-4FEA-8A5E-D732E9029D69}"/>
              </a:ext>
            </a:extLst>
          </p:cNvPr>
          <p:cNvSpPr>
            <a:spLocks noGrp="1"/>
          </p:cNvSpPr>
          <p:nvPr>
            <p:ph type="body" sz="quarter" idx="14"/>
          </p:nvPr>
        </p:nvSpPr>
        <p:spPr>
          <a:xfrm>
            <a:off x="6654799" y="1744610"/>
            <a:ext cx="4978400" cy="1135062"/>
          </a:xfrm>
          <a:ln>
            <a:noFill/>
          </a:ln>
        </p:spPr>
        <p:txBody>
          <a:bodyPr/>
          <a:lstStyle/>
          <a:p>
            <a:pPr lvl="0" algn="ctr"/>
            <a:r>
              <a:rPr lang="en-US" dirty="0"/>
              <a:t>Who are the Cadre?</a:t>
            </a:r>
          </a:p>
        </p:txBody>
      </p:sp>
      <p:sp>
        <p:nvSpPr>
          <p:cNvPr id="20" name="Subtitle 19">
            <a:extLst>
              <a:ext uri="{FF2B5EF4-FFF2-40B4-BE49-F238E27FC236}">
                <a16:creationId xmlns:a16="http://schemas.microsoft.com/office/drawing/2014/main" id="{C6ABCA3A-7B17-4B98-9BEA-CA08529E4BB5}"/>
              </a:ext>
            </a:extLst>
          </p:cNvPr>
          <p:cNvSpPr>
            <a:spLocks noGrp="1"/>
          </p:cNvSpPr>
          <p:nvPr>
            <p:ph type="subTitle" idx="1"/>
          </p:nvPr>
        </p:nvSpPr>
        <p:spPr>
          <a:xfrm>
            <a:off x="6519334" y="3110790"/>
            <a:ext cx="5554133" cy="2209355"/>
          </a:xfrm>
        </p:spPr>
        <p:txBody>
          <a:bodyPr>
            <a:normAutofit/>
          </a:bodyPr>
          <a:lstStyle/>
          <a:p>
            <a:pPr marL="342900" indent="-342900">
              <a:buFont typeface="Arial" panose="020B0604020202020204" pitchFamily="34" charset="0"/>
              <a:buChar char="•"/>
            </a:pPr>
            <a:r>
              <a:rPr lang="en-US" sz="2800" dirty="0"/>
              <a:t>A group of volunteer Rotarians </a:t>
            </a:r>
          </a:p>
          <a:p>
            <a:pPr marL="342900" indent="-342900">
              <a:buFont typeface="Arial" panose="020B0604020202020204" pitchFamily="34" charset="0"/>
              <a:buChar char="•"/>
            </a:pPr>
            <a:r>
              <a:rPr lang="en-US" sz="2800" dirty="0"/>
              <a:t>Possess professional expertise in Rotary’s areas of focus </a:t>
            </a:r>
            <a:endParaRPr lang="en-US" sz="2800" dirty="0">
              <a:solidFill>
                <a:schemeClr val="accent2">
                  <a:lumMod val="50000"/>
                </a:schemeClr>
              </a:solidFill>
            </a:endParaRPr>
          </a:p>
        </p:txBody>
      </p:sp>
      <p:sp>
        <p:nvSpPr>
          <p:cNvPr id="8" name="Slide Number Placeholder 7">
            <a:extLst>
              <a:ext uri="{FF2B5EF4-FFF2-40B4-BE49-F238E27FC236}">
                <a16:creationId xmlns:a16="http://schemas.microsoft.com/office/drawing/2014/main" id="{4AB0A0D4-FE26-4E8C-BEC1-CF94D310E9A9}"/>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
        <p:nvSpPr>
          <p:cNvPr id="6" name="TextBox 5">
            <a:extLst>
              <a:ext uri="{FF2B5EF4-FFF2-40B4-BE49-F238E27FC236}">
                <a16:creationId xmlns:a16="http://schemas.microsoft.com/office/drawing/2014/main" id="{7855F15E-88EA-6B40-8A63-8C3680F4916F}"/>
              </a:ext>
            </a:extLst>
          </p:cNvPr>
          <p:cNvSpPr txBox="1"/>
          <p:nvPr/>
        </p:nvSpPr>
        <p:spPr>
          <a:xfrm>
            <a:off x="1659835" y="-14908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4599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a:xfrm>
            <a:off x="189652" y="3251974"/>
            <a:ext cx="4986867" cy="1524268"/>
          </a:xfrm>
        </p:spPr>
        <p:txBody>
          <a:bodyPr/>
          <a:lstStyle/>
          <a:p>
            <a:r>
              <a:rPr lang="en-US" dirty="0"/>
              <a:t>More than 500 Rotarians from over 75 different countries</a:t>
            </a:r>
          </a:p>
          <a:p>
            <a:endParaRPr lang="en-US"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a:xfrm>
            <a:off x="189653" y="1866312"/>
            <a:ext cx="5906347" cy="1135062"/>
          </a:xfrm>
        </p:spPr>
        <p:txBody>
          <a:bodyPr/>
          <a:lstStyle/>
          <a:p>
            <a:pPr lvl="0"/>
            <a:r>
              <a:rPr lang="en-US" dirty="0"/>
              <a:t>Cadre Global Membership</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98975" y="2244060"/>
            <a:ext cx="4251158" cy="2369880"/>
          </a:xfrm>
          <a:prstGeom prst="rect">
            <a:avLst/>
          </a:prstGeom>
          <a:noFill/>
        </p:spPr>
        <p:txBody>
          <a:bodyPr wrap="square" rtlCol="0">
            <a:spAutoFit/>
          </a:bodyPr>
          <a:lstStyle/>
          <a:p>
            <a:pPr algn="ctr"/>
            <a:r>
              <a:rPr lang="en-US" sz="10000" b="1" dirty="0">
                <a:solidFill>
                  <a:srgbClr val="FFFFFF"/>
                </a:solidFill>
                <a:latin typeface="Arial Black" panose="020B0A04020102020204" pitchFamily="34" charset="0"/>
                <a:ea typeface="Arial Black" charset="0"/>
                <a:cs typeface="Arial Black" charset="0"/>
              </a:rPr>
              <a:t>500+ </a:t>
            </a:r>
            <a:r>
              <a:rPr lang="en-US" sz="4400" b="1" dirty="0">
                <a:solidFill>
                  <a:srgbClr val="FFFFFF"/>
                </a:solidFill>
                <a:latin typeface="Arial Black" panose="020B0A04020102020204" pitchFamily="34" charset="0"/>
                <a:ea typeface="Arial Black" charset="0"/>
                <a:cs typeface="Arial Black" charset="0"/>
              </a:rPr>
              <a:t>members</a:t>
            </a:r>
            <a:endParaRPr lang="en-US" sz="10000" b="1" dirty="0">
              <a:solidFill>
                <a:srgbClr val="FFFFFF"/>
              </a:solidFill>
              <a:latin typeface="Arial Black" panose="020B0A04020102020204" pitchFamily="34" charset="0"/>
              <a:ea typeface="Arial Black" charset="0"/>
              <a:cs typeface="Arial Black" charset="0"/>
            </a:endParaRP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A6175C30-90BB-4CD1-8C47-5F3F59EE9D2F}"/>
              </a:ext>
            </a:extLst>
          </p:cNvPr>
          <p:cNvPicPr>
            <a:picLocks noGrp="1" noChangeAspect="1"/>
          </p:cNvPicPr>
          <p:nvPr>
            <p:ph type="pic" sz="quarter" idx="16"/>
          </p:nvPr>
        </p:nvPicPr>
        <p:blipFill>
          <a:blip r:embed="rId3">
            <a:extLst>
              <a:ext uri="{28A0092B-C50C-407E-A947-70E740481C1C}">
                <a14:useLocalDpi xmlns:a14="http://schemas.microsoft.com/office/drawing/2010/main"/>
              </a:ext>
            </a:extLst>
          </a:blip>
          <a:stretch>
            <a:fillRect/>
          </a:stretch>
        </p:blipFill>
        <p:spPr>
          <a:xfrm>
            <a:off x="0" y="-273263"/>
            <a:ext cx="12192000" cy="7131263"/>
          </a:xfrm>
        </p:spPr>
      </p:pic>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fld id="{97A94E25-127B-4C48-AF96-44BA7B823777}" type="slidenum">
              <a:rPr lang="en-US" smtClean="0"/>
              <a:pPr/>
              <a:t>4</a:t>
            </a:fld>
            <a:endParaRPr lang="en-US" dirty="0"/>
          </a:p>
        </p:txBody>
      </p:sp>
    </p:spTree>
    <p:extLst>
      <p:ext uri="{BB962C8B-B14F-4D97-AF65-F5344CB8AC3E}">
        <p14:creationId xmlns:p14="http://schemas.microsoft.com/office/powerpoint/2010/main" val="132883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Placeholder 39">
            <a:extLst>
              <a:ext uri="{FF2B5EF4-FFF2-40B4-BE49-F238E27FC236}">
                <a16:creationId xmlns:a16="http://schemas.microsoft.com/office/drawing/2014/main" id="{CA9FC7AA-77A0-42FF-BF94-CFBD4F63E7E3}"/>
              </a:ext>
            </a:extLst>
          </p:cNvPr>
          <p:cNvSpPr>
            <a:spLocks noGrp="1"/>
          </p:cNvSpPr>
          <p:nvPr>
            <p:ph type="body" sz="quarter" idx="16"/>
          </p:nvPr>
        </p:nvSpPr>
        <p:spPr/>
        <p:txBody>
          <a:bodyPr/>
          <a:lstStyle/>
          <a:p>
            <a:r>
              <a:rPr lang="en-US" dirty="0"/>
              <a:t>subhead</a:t>
            </a:r>
          </a:p>
        </p:txBody>
      </p:sp>
      <p:sp>
        <p:nvSpPr>
          <p:cNvPr id="6" name="Slide Number Placeholder 5">
            <a:extLst>
              <a:ext uri="{FF2B5EF4-FFF2-40B4-BE49-F238E27FC236}">
                <a16:creationId xmlns:a16="http://schemas.microsoft.com/office/drawing/2014/main" id="{FD6E5075-0151-4976-AD23-641993172150}"/>
              </a:ext>
            </a:extLst>
          </p:cNvPr>
          <p:cNvSpPr>
            <a:spLocks noGrp="1"/>
          </p:cNvSpPr>
          <p:nvPr>
            <p:ph type="sldNum" sz="quarter" idx="12"/>
          </p:nvPr>
        </p:nvSpPr>
        <p:spPr/>
        <p:txBody>
          <a:bodyPr/>
          <a:lstStyle/>
          <a:p>
            <a:fld id="{97A94E25-127B-4C48-AF96-44BA7B823777}" type="slidenum">
              <a:rPr lang="en-US" smtClean="0"/>
              <a:pPr/>
              <a:t>5</a:t>
            </a:fld>
            <a:endParaRPr lang="en-US" dirty="0"/>
          </a:p>
        </p:txBody>
      </p:sp>
      <p:pic>
        <p:nvPicPr>
          <p:cNvPr id="4" name="Picture Placeholder 3">
            <a:extLst>
              <a:ext uri="{FF2B5EF4-FFF2-40B4-BE49-F238E27FC236}">
                <a16:creationId xmlns:a16="http://schemas.microsoft.com/office/drawing/2014/main" id="{DC66CCF0-66B1-413C-B0C7-0596ADE52F3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0" y="0"/>
            <a:ext cx="6096001" cy="6858000"/>
          </a:xfrm>
        </p:spPr>
      </p:pic>
      <p:sp>
        <p:nvSpPr>
          <p:cNvPr id="13" name="Text Placeholder 26">
            <a:extLst>
              <a:ext uri="{FF2B5EF4-FFF2-40B4-BE49-F238E27FC236}">
                <a16:creationId xmlns:a16="http://schemas.microsoft.com/office/drawing/2014/main" id="{495F941A-67B1-4050-9628-7F4663285213}"/>
              </a:ext>
            </a:extLst>
          </p:cNvPr>
          <p:cNvSpPr>
            <a:spLocks noGrp="1"/>
          </p:cNvSpPr>
          <p:nvPr>
            <p:ph type="body" sz="quarter" idx="14"/>
          </p:nvPr>
        </p:nvSpPr>
        <p:spPr>
          <a:xfrm>
            <a:off x="6515108" y="2536887"/>
            <a:ext cx="4978400" cy="1135062"/>
          </a:xfrm>
        </p:spPr>
        <p:txBody>
          <a:bodyPr/>
          <a:lstStyle/>
          <a:p>
            <a:pPr lvl="0"/>
            <a:r>
              <a:rPr lang="en-US" dirty="0"/>
              <a:t>Role of the cadre</a:t>
            </a:r>
          </a:p>
        </p:txBody>
      </p:sp>
    </p:spTree>
    <p:extLst>
      <p:ext uri="{BB962C8B-B14F-4D97-AF65-F5344CB8AC3E}">
        <p14:creationId xmlns:p14="http://schemas.microsoft.com/office/powerpoint/2010/main" val="252465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normAutofit/>
          </a:bodyPr>
          <a:lstStyle/>
          <a:p>
            <a:r>
              <a:rPr lang="en-US" sz="4000" dirty="0"/>
              <a:t>Role of the cadre</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normAutofit/>
          </a:bodyPr>
          <a:lstStyle/>
          <a:p>
            <a:pPr marL="342900" indent="-342900"/>
            <a:r>
              <a:rPr lang="en-US" sz="2800" dirty="0"/>
              <a:t>Assist TRF with grant evaluation</a:t>
            </a:r>
          </a:p>
          <a:p>
            <a:pPr marL="342900" indent="-342900"/>
            <a:endParaRPr lang="en-US" sz="2800" dirty="0"/>
          </a:p>
          <a:p>
            <a:pPr marL="342900" indent="-342900"/>
            <a:r>
              <a:rPr lang="en-US" sz="2800" dirty="0"/>
              <a:t>Help Rotary members plan and implement projects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fld id="{97A94E25-127B-4C48-AF96-44BA7B823777}" type="slidenum">
              <a:rPr lang="en-US" smtClean="0"/>
              <a:pPr/>
              <a:t>6</a:t>
            </a:fld>
            <a:endParaRPr lang="en-US"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A5C10FB-4C06-43AD-A3DA-115FCF8D8AE5}"/>
              </a:ext>
            </a:extLst>
          </p:cNvPr>
          <p:cNvSpPr/>
          <p:nvPr/>
        </p:nvSpPr>
        <p:spPr>
          <a:xfrm>
            <a:off x="6101830" y="883"/>
            <a:ext cx="618518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endParaRPr lang="en-US" sz="2200" dirty="0">
              <a:solidFill>
                <a:prstClr val="white"/>
              </a:solidFill>
            </a:endParaRP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7</a:t>
            </a:fld>
            <a:endParaRPr lang="en-US" dirty="0"/>
          </a:p>
        </p:txBody>
      </p:sp>
      <p:sp>
        <p:nvSpPr>
          <p:cNvPr id="5" name="Rectangle 4"/>
          <p:cNvSpPr/>
          <p:nvPr/>
        </p:nvSpPr>
        <p:spPr>
          <a:xfrm>
            <a:off x="0" y="-883"/>
            <a:ext cx="618518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endParaRPr lang="en-US" sz="2200" dirty="0">
              <a:solidFill>
                <a:prstClr val="white"/>
              </a:solidFill>
            </a:endParaRPr>
          </a:p>
        </p:txBody>
      </p:sp>
      <p:sp>
        <p:nvSpPr>
          <p:cNvPr id="7" name="TextBox 6"/>
          <p:cNvSpPr txBox="1"/>
          <p:nvPr/>
        </p:nvSpPr>
        <p:spPr>
          <a:xfrm>
            <a:off x="1072022" y="1355190"/>
            <a:ext cx="4430651" cy="3139321"/>
          </a:xfrm>
          <a:prstGeom prst="rect">
            <a:avLst/>
          </a:prstGeom>
          <a:noFill/>
        </p:spPr>
        <p:txBody>
          <a:bodyPr wrap="square" rtlCol="0">
            <a:spAutoFit/>
          </a:bodyPr>
          <a:lstStyle/>
          <a:p>
            <a:pPr lvl="0">
              <a:lnSpc>
                <a:spcPct val="90000"/>
              </a:lnSpc>
              <a:spcBef>
                <a:spcPts val="1000"/>
              </a:spcBef>
            </a:pPr>
            <a:r>
              <a:rPr lang="en-US" sz="4400" b="1" cap="all" dirty="0">
                <a:solidFill>
                  <a:prstClr val="white"/>
                </a:solidFill>
              </a:rPr>
              <a:t>How does the cadre assist The Rotary Foundation?</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6700986" y="2152716"/>
            <a:ext cx="4986867" cy="3034146"/>
          </a:xfrm>
        </p:spPr>
        <p:txBody>
          <a:bodyPr>
            <a:normAutofit/>
          </a:bodyPr>
          <a:lstStyle/>
          <a:p>
            <a:pPr marL="342900" indent="-342900">
              <a:buFont typeface="Arial" panose="020B0604020202020204" pitchFamily="34" charset="0"/>
              <a:buChar char="•"/>
            </a:pPr>
            <a:r>
              <a:rPr lang="en-US" sz="2800" dirty="0"/>
              <a:t>Review grant applications</a:t>
            </a:r>
          </a:p>
          <a:p>
            <a:pPr marL="342900" indent="-342900">
              <a:buFont typeface="Arial" panose="020B0604020202020204" pitchFamily="34" charset="0"/>
              <a:buChar char="•"/>
            </a:pPr>
            <a:r>
              <a:rPr lang="en-US" sz="2800" dirty="0"/>
              <a:t>Visit project sites</a:t>
            </a:r>
          </a:p>
          <a:p>
            <a:pPr marL="342900" indent="-342900">
              <a:buFont typeface="Arial" panose="020B0604020202020204" pitchFamily="34" charset="0"/>
              <a:buChar char="•"/>
            </a:pPr>
            <a:r>
              <a:rPr lang="en-US" sz="2800" dirty="0"/>
              <a:t>Perform programmatic audits</a:t>
            </a:r>
          </a:p>
          <a:p>
            <a:endParaRPr lang="en-US" sz="2800" dirty="0"/>
          </a:p>
        </p:txBody>
      </p:sp>
    </p:spTree>
    <p:extLst>
      <p:ext uri="{BB962C8B-B14F-4D97-AF65-F5344CB8AC3E}">
        <p14:creationId xmlns:p14="http://schemas.microsoft.com/office/powerpoint/2010/main" val="203861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a:xfrm>
            <a:off x="342900" y="378115"/>
            <a:ext cx="11506200" cy="717549"/>
          </a:xfrm>
        </p:spPr>
        <p:txBody>
          <a:bodyPr/>
          <a:lstStyle/>
          <a:p>
            <a:pPr lvl="0"/>
            <a:r>
              <a:rPr lang="en-US" dirty="0"/>
              <a:t>Cadre SITE VISIT Activity (2015-20)</a:t>
            </a:r>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4750" y="1877042"/>
            <a:ext cx="9842500" cy="4953247"/>
          </a:xfrm>
          <a:prstGeom prst="rect">
            <a:avLst/>
          </a:prstGeom>
        </p:spPr>
      </p:pic>
    </p:spTree>
    <p:extLst>
      <p:ext uri="{BB962C8B-B14F-4D97-AF65-F5344CB8AC3E}">
        <p14:creationId xmlns:p14="http://schemas.microsoft.com/office/powerpoint/2010/main" val="42499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697DB9-B84C-441C-B1B5-A21FFAA760E5}"/>
              </a:ext>
            </a:extLst>
          </p:cNvPr>
          <p:cNvSpPr/>
          <p:nvPr/>
        </p:nvSpPr>
        <p:spPr>
          <a:xfrm>
            <a:off x="6101830" y="883"/>
            <a:ext cx="618518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endParaRPr lang="en-US" sz="2200" dirty="0">
              <a:solidFill>
                <a:prstClr val="white"/>
              </a:solidFill>
            </a:endParaRP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309029" y="951593"/>
            <a:ext cx="4986867" cy="1071522"/>
          </a:xfrm>
        </p:spPr>
        <p:txBody>
          <a:bodyPr>
            <a:normAutofit lnSpcReduction="10000"/>
          </a:bodyPr>
          <a:lstStyle/>
          <a:p>
            <a:pPr marL="342900" indent="-342900">
              <a:buFont typeface="Arial" panose="020B0604020202020204" pitchFamily="34" charset="0"/>
              <a:buChar char="•"/>
            </a:pPr>
            <a:r>
              <a:rPr lang="en-US" sz="1900" dirty="0"/>
              <a:t>Technical and regional expertise</a:t>
            </a:r>
          </a:p>
          <a:p>
            <a:pPr marL="342900" indent="-342900">
              <a:buFont typeface="Arial" panose="020B0604020202020204" pitchFamily="34" charset="0"/>
              <a:buChar char="•"/>
            </a:pPr>
            <a:r>
              <a:rPr lang="en-US" sz="1900" dirty="0"/>
              <a:t>Project planning and implementation </a:t>
            </a:r>
          </a:p>
          <a:p>
            <a:pPr marL="342900" indent="-342900">
              <a:buFont typeface="Arial" panose="020B0604020202020204" pitchFamily="34" charset="0"/>
              <a:buChar char="•"/>
            </a:pPr>
            <a:r>
              <a:rPr lang="en-US" sz="1900" dirty="0"/>
              <a:t>Grant application process</a:t>
            </a:r>
          </a:p>
          <a:p>
            <a:endParaRPr lang="en-US" dirty="0"/>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fld id="{97A94E25-127B-4C48-AF96-44BA7B823777}" type="slidenum">
              <a:rPr lang="en-US" smtClean="0"/>
              <a:pPr/>
              <a:t>9</a:t>
            </a:fld>
            <a:endParaRPr lang="en-US" dirty="0"/>
          </a:p>
        </p:txBody>
      </p:sp>
      <p:sp>
        <p:nvSpPr>
          <p:cNvPr id="5" name="Rectangle 4"/>
          <p:cNvSpPr/>
          <p:nvPr/>
        </p:nvSpPr>
        <p:spPr>
          <a:xfrm>
            <a:off x="-101523" y="-11741"/>
            <a:ext cx="618518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pPr>
            <a:endParaRPr lang="en-US" sz="2200" dirty="0">
              <a:solidFill>
                <a:prstClr val="white"/>
              </a:solidFill>
            </a:endParaRPr>
          </a:p>
        </p:txBody>
      </p:sp>
      <p:sp>
        <p:nvSpPr>
          <p:cNvPr id="7" name="TextBox 6"/>
          <p:cNvSpPr txBox="1"/>
          <p:nvPr/>
        </p:nvSpPr>
        <p:spPr>
          <a:xfrm>
            <a:off x="478170" y="1815297"/>
            <a:ext cx="5228278" cy="2862322"/>
          </a:xfrm>
          <a:prstGeom prst="rect">
            <a:avLst/>
          </a:prstGeom>
          <a:noFill/>
        </p:spPr>
        <p:txBody>
          <a:bodyPr wrap="square" rtlCol="0">
            <a:spAutoFit/>
          </a:bodyPr>
          <a:lstStyle/>
          <a:p>
            <a:pPr lvl="0">
              <a:lnSpc>
                <a:spcPct val="90000"/>
              </a:lnSpc>
              <a:spcBef>
                <a:spcPts val="1000"/>
              </a:spcBef>
            </a:pPr>
            <a:r>
              <a:rPr lang="en-US" sz="4000" b="1" cap="all" dirty="0">
                <a:solidFill>
                  <a:prstClr val="white"/>
                </a:solidFill>
              </a:rPr>
              <a:t>How can the cadre assist rotary members in your districts?</a:t>
            </a:r>
          </a:p>
        </p:txBody>
      </p:sp>
      <p:sp>
        <p:nvSpPr>
          <p:cNvPr id="19" name="Content Placeholder 22">
            <a:extLst>
              <a:ext uri="{FF2B5EF4-FFF2-40B4-BE49-F238E27FC236}">
                <a16:creationId xmlns:a16="http://schemas.microsoft.com/office/drawing/2014/main" id="{427392A9-409B-4894-93A8-2E39719432A9}"/>
              </a:ext>
            </a:extLst>
          </p:cNvPr>
          <p:cNvSpPr txBox="1">
            <a:spLocks/>
          </p:cNvSpPr>
          <p:nvPr/>
        </p:nvSpPr>
        <p:spPr>
          <a:xfrm>
            <a:off x="6843018" y="2143109"/>
            <a:ext cx="5348982" cy="11033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bg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sz="2800" dirty="0"/>
              <a:t>Technical and regional expertise</a:t>
            </a:r>
          </a:p>
          <a:p>
            <a:pPr marL="342900" indent="-342900">
              <a:buFont typeface="Arial" panose="020B0604020202020204" pitchFamily="34" charset="0"/>
              <a:buChar char="•"/>
            </a:pPr>
            <a:r>
              <a:rPr lang="en-US" sz="2800" dirty="0"/>
              <a:t>Project planning and implementation </a:t>
            </a:r>
          </a:p>
          <a:p>
            <a:pPr marL="342900" indent="-342900">
              <a:buFont typeface="Arial" panose="020B0604020202020204" pitchFamily="34" charset="0"/>
              <a:buChar char="•"/>
            </a:pPr>
            <a:r>
              <a:rPr lang="en-US" sz="2800" dirty="0"/>
              <a:t>Grant application process</a:t>
            </a:r>
          </a:p>
        </p:txBody>
      </p:sp>
    </p:spTree>
    <p:extLst>
      <p:ext uri="{BB962C8B-B14F-4D97-AF65-F5344CB8AC3E}">
        <p14:creationId xmlns:p14="http://schemas.microsoft.com/office/powerpoint/2010/main" val="177938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BEE347-2580-4A5A-ACC3-EAF1AE508B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069370df-1b75-469d-a9d4-424b0b9f5a67"/>
    <ds:schemaRef ds:uri="710d263c-44d6-4b3f-885c-e31229c24d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0DC917-550B-433B-9C3A-7ABC12196287}">
  <ds:schemaRefs>
    <ds:schemaRef ds:uri="http://purl.org/dc/terms/"/>
    <ds:schemaRef ds:uri="http://schemas.openxmlformats.org/package/2006/metadata/core-properties"/>
    <ds:schemaRef ds:uri="4ebb0dbe-bb25-47eb-a97c-79577be83e8b"/>
    <ds:schemaRef ds:uri="http://schemas.microsoft.com/office/2006/documentManagement/types"/>
    <ds:schemaRef ds:uri="http://schemas.microsoft.com/office/infopath/2007/PartnerControls"/>
    <ds:schemaRef ds:uri="http://purl.org/dc/elements/1.1/"/>
    <ds:schemaRef ds:uri="http://schemas.microsoft.com/office/2006/metadata/properties"/>
    <ds:schemaRef ds:uri="5c26a22f-bb78-46da-b0bc-cc362c4d1a3e"/>
    <ds:schemaRef ds:uri="http://www.w3.org/XML/1998/namespace"/>
    <ds:schemaRef ds:uri="http://purl.org/dc/dcmitype/"/>
    <ds:schemaRef ds:uri="069370df-1b75-469d-a9d4-424b0b9f5a67"/>
    <ds:schemaRef ds:uri="710d263c-44d6-4b3f-885c-e31229c24d0d"/>
  </ds:schemaRefs>
</ds:datastoreItem>
</file>

<file path=customXml/itemProps3.xml><?xml version="1.0" encoding="utf-8"?>
<ds:datastoreItem xmlns:ds="http://schemas.openxmlformats.org/officeDocument/2006/customXml" ds:itemID="{470356E4-9DE1-4948-B8BC-59E578E27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6905</TotalTime>
  <Words>1419</Words>
  <Application>Microsoft Office PowerPoint</Application>
  <PresentationFormat>Widescreen</PresentationFormat>
  <Paragraphs>128</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Role of the cadre</vt:lpstr>
      <vt:lpstr>PowerPoint Presentation</vt:lpstr>
      <vt:lpstr>Cadre SITE VISIT Activity (2015-20)</vt:lpstr>
      <vt:lpstr>PowerPoint Presentation</vt:lpstr>
      <vt:lpstr>Professional Expertise</vt:lpstr>
      <vt:lpstr>Project planning</vt:lpstr>
      <vt:lpstr>Project planning</vt:lpstr>
      <vt:lpstr>Grant Application process</vt:lpstr>
      <vt:lpstr>PowerPoint Presentation</vt:lpstr>
      <vt:lpstr>Technical sector</vt:lpstr>
      <vt:lpstr>Geographic Regions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Lauren Sterenberg</cp:lastModifiedBy>
  <cp:revision>164</cp:revision>
  <cp:lastPrinted>2019-12-04T20:41:25Z</cp:lastPrinted>
  <dcterms:created xsi:type="dcterms:W3CDTF">2019-11-18T03:22:22Z</dcterms:created>
  <dcterms:modified xsi:type="dcterms:W3CDTF">2024-03-13T02:58:50Z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MediaServiceImageTags">
    <vt:lpwstr/>
  </property>
</Properties>
</file>