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6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ph Young" userId="244935d676cb81c6" providerId="LiveId" clId="{2E7EFA52-0997-4095-9647-FDD335D23BE4}"/>
    <pc:docChg chg="delSld">
      <pc:chgData name="Ralph Young" userId="244935d676cb81c6" providerId="LiveId" clId="{2E7EFA52-0997-4095-9647-FDD335D23BE4}" dt="2021-11-11T17:10:08.075" v="23" actId="47"/>
      <pc:docMkLst>
        <pc:docMk/>
      </pc:docMkLst>
      <pc:sldChg chg="del">
        <pc:chgData name="Ralph Young" userId="244935d676cb81c6" providerId="LiveId" clId="{2E7EFA52-0997-4095-9647-FDD335D23BE4}" dt="2021-11-11T17:09:34.067" v="0" actId="47"/>
        <pc:sldMkLst>
          <pc:docMk/>
          <pc:sldMk cId="1647445293" sldId="257"/>
        </pc:sldMkLst>
      </pc:sldChg>
      <pc:sldChg chg="del">
        <pc:chgData name="Ralph Young" userId="244935d676cb81c6" providerId="LiveId" clId="{2E7EFA52-0997-4095-9647-FDD335D23BE4}" dt="2021-11-11T17:09:37.520" v="1" actId="47"/>
        <pc:sldMkLst>
          <pc:docMk/>
          <pc:sldMk cId="1875525720" sldId="258"/>
        </pc:sldMkLst>
      </pc:sldChg>
      <pc:sldChg chg="del">
        <pc:chgData name="Ralph Young" userId="244935d676cb81c6" providerId="LiveId" clId="{2E7EFA52-0997-4095-9647-FDD335D23BE4}" dt="2021-11-11T17:09:39.191" v="2" actId="47"/>
        <pc:sldMkLst>
          <pc:docMk/>
          <pc:sldMk cId="340635923" sldId="259"/>
        </pc:sldMkLst>
      </pc:sldChg>
      <pc:sldChg chg="del">
        <pc:chgData name="Ralph Young" userId="244935d676cb81c6" providerId="LiveId" clId="{2E7EFA52-0997-4095-9647-FDD335D23BE4}" dt="2021-11-11T17:09:40.503" v="3" actId="47"/>
        <pc:sldMkLst>
          <pc:docMk/>
          <pc:sldMk cId="770653993" sldId="260"/>
        </pc:sldMkLst>
      </pc:sldChg>
      <pc:sldChg chg="del">
        <pc:chgData name="Ralph Young" userId="244935d676cb81c6" providerId="LiveId" clId="{2E7EFA52-0997-4095-9647-FDD335D23BE4}" dt="2021-11-11T17:09:41.878" v="4" actId="47"/>
        <pc:sldMkLst>
          <pc:docMk/>
          <pc:sldMk cId="866029990" sldId="261"/>
        </pc:sldMkLst>
      </pc:sldChg>
      <pc:sldChg chg="del">
        <pc:chgData name="Ralph Young" userId="244935d676cb81c6" providerId="LiveId" clId="{2E7EFA52-0997-4095-9647-FDD335D23BE4}" dt="2021-11-11T17:09:43.065" v="5" actId="47"/>
        <pc:sldMkLst>
          <pc:docMk/>
          <pc:sldMk cId="858331676" sldId="262"/>
        </pc:sldMkLst>
      </pc:sldChg>
      <pc:sldChg chg="del">
        <pc:chgData name="Ralph Young" userId="244935d676cb81c6" providerId="LiveId" clId="{2E7EFA52-0997-4095-9647-FDD335D23BE4}" dt="2021-11-11T17:09:44.596" v="6" actId="47"/>
        <pc:sldMkLst>
          <pc:docMk/>
          <pc:sldMk cId="2878720853" sldId="263"/>
        </pc:sldMkLst>
      </pc:sldChg>
      <pc:sldChg chg="del">
        <pc:chgData name="Ralph Young" userId="244935d676cb81c6" providerId="LiveId" clId="{2E7EFA52-0997-4095-9647-FDD335D23BE4}" dt="2021-11-11T17:09:46.236" v="7" actId="47"/>
        <pc:sldMkLst>
          <pc:docMk/>
          <pc:sldMk cId="712434327" sldId="264"/>
        </pc:sldMkLst>
      </pc:sldChg>
      <pc:sldChg chg="del">
        <pc:chgData name="Ralph Young" userId="244935d676cb81c6" providerId="LiveId" clId="{2E7EFA52-0997-4095-9647-FDD335D23BE4}" dt="2021-11-11T17:09:48.080" v="8" actId="47"/>
        <pc:sldMkLst>
          <pc:docMk/>
          <pc:sldMk cId="4068421075" sldId="265"/>
        </pc:sldMkLst>
      </pc:sldChg>
      <pc:sldChg chg="del">
        <pc:chgData name="Ralph Young" userId="244935d676cb81c6" providerId="LiveId" clId="{2E7EFA52-0997-4095-9647-FDD335D23BE4}" dt="2021-11-11T17:10:00.467" v="17" actId="47"/>
        <pc:sldMkLst>
          <pc:docMk/>
          <pc:sldMk cId="3253482299" sldId="368"/>
        </pc:sldMkLst>
      </pc:sldChg>
      <pc:sldChg chg="del">
        <pc:chgData name="Ralph Young" userId="244935d676cb81c6" providerId="LiveId" clId="{2E7EFA52-0997-4095-9647-FDD335D23BE4}" dt="2021-11-11T17:09:49.345" v="9" actId="47"/>
        <pc:sldMkLst>
          <pc:docMk/>
          <pc:sldMk cId="2314470147" sldId="373"/>
        </pc:sldMkLst>
      </pc:sldChg>
      <pc:sldChg chg="del">
        <pc:chgData name="Ralph Young" userId="244935d676cb81c6" providerId="LiveId" clId="{2E7EFA52-0997-4095-9647-FDD335D23BE4}" dt="2021-11-11T17:09:51.407" v="11" actId="47"/>
        <pc:sldMkLst>
          <pc:docMk/>
          <pc:sldMk cId="3973025037" sldId="374"/>
        </pc:sldMkLst>
      </pc:sldChg>
      <pc:sldChg chg="del">
        <pc:chgData name="Ralph Young" userId="244935d676cb81c6" providerId="LiveId" clId="{2E7EFA52-0997-4095-9647-FDD335D23BE4}" dt="2021-11-11T17:09:50.439" v="10" actId="47"/>
        <pc:sldMkLst>
          <pc:docMk/>
          <pc:sldMk cId="3498244009" sldId="375"/>
        </pc:sldMkLst>
      </pc:sldChg>
      <pc:sldChg chg="del">
        <pc:chgData name="Ralph Young" userId="244935d676cb81c6" providerId="LiveId" clId="{2E7EFA52-0997-4095-9647-FDD335D23BE4}" dt="2021-11-11T17:09:58.140" v="15" actId="47"/>
        <pc:sldMkLst>
          <pc:docMk/>
          <pc:sldMk cId="1259156994" sldId="376"/>
        </pc:sldMkLst>
      </pc:sldChg>
      <pc:sldChg chg="del">
        <pc:chgData name="Ralph Young" userId="244935d676cb81c6" providerId="LiveId" clId="{2E7EFA52-0997-4095-9647-FDD335D23BE4}" dt="2021-11-11T17:10:01.592" v="18" actId="47"/>
        <pc:sldMkLst>
          <pc:docMk/>
          <pc:sldMk cId="1045850679" sldId="378"/>
        </pc:sldMkLst>
      </pc:sldChg>
      <pc:sldChg chg="del">
        <pc:chgData name="Ralph Young" userId="244935d676cb81c6" providerId="LiveId" clId="{2E7EFA52-0997-4095-9647-FDD335D23BE4}" dt="2021-11-11T17:10:02.670" v="19" actId="47"/>
        <pc:sldMkLst>
          <pc:docMk/>
          <pc:sldMk cId="1016977252" sldId="379"/>
        </pc:sldMkLst>
      </pc:sldChg>
      <pc:sldChg chg="del">
        <pc:chgData name="Ralph Young" userId="244935d676cb81c6" providerId="LiveId" clId="{2E7EFA52-0997-4095-9647-FDD335D23BE4}" dt="2021-11-11T17:10:05.138" v="21" actId="47"/>
        <pc:sldMkLst>
          <pc:docMk/>
          <pc:sldMk cId="2768202174" sldId="381"/>
        </pc:sldMkLst>
      </pc:sldChg>
      <pc:sldChg chg="del">
        <pc:chgData name="Ralph Young" userId="244935d676cb81c6" providerId="LiveId" clId="{2E7EFA52-0997-4095-9647-FDD335D23BE4}" dt="2021-11-11T17:10:03.857" v="20" actId="47"/>
        <pc:sldMkLst>
          <pc:docMk/>
          <pc:sldMk cId="3300406688" sldId="383"/>
        </pc:sldMkLst>
      </pc:sldChg>
      <pc:sldChg chg="del">
        <pc:chgData name="Ralph Young" userId="244935d676cb81c6" providerId="LiveId" clId="{2E7EFA52-0997-4095-9647-FDD335D23BE4}" dt="2021-11-11T17:10:06.654" v="22" actId="47"/>
        <pc:sldMkLst>
          <pc:docMk/>
          <pc:sldMk cId="3336165295" sldId="386"/>
        </pc:sldMkLst>
      </pc:sldChg>
      <pc:sldChg chg="del">
        <pc:chgData name="Ralph Young" userId="244935d676cb81c6" providerId="LiveId" clId="{2E7EFA52-0997-4095-9647-FDD335D23BE4}" dt="2021-11-11T17:09:55.859" v="13" actId="47"/>
        <pc:sldMkLst>
          <pc:docMk/>
          <pc:sldMk cId="1134682384" sldId="393"/>
        </pc:sldMkLst>
      </pc:sldChg>
      <pc:sldChg chg="del">
        <pc:chgData name="Ralph Young" userId="244935d676cb81c6" providerId="LiveId" clId="{2E7EFA52-0997-4095-9647-FDD335D23BE4}" dt="2021-11-11T17:10:08.075" v="23" actId="47"/>
        <pc:sldMkLst>
          <pc:docMk/>
          <pc:sldMk cId="3315172358" sldId="402"/>
        </pc:sldMkLst>
      </pc:sldChg>
      <pc:sldChg chg="del">
        <pc:chgData name="Ralph Young" userId="244935d676cb81c6" providerId="LiveId" clId="{2E7EFA52-0997-4095-9647-FDD335D23BE4}" dt="2021-11-11T17:09:52.782" v="12" actId="47"/>
        <pc:sldMkLst>
          <pc:docMk/>
          <pc:sldMk cId="1211349238" sldId="403"/>
        </pc:sldMkLst>
      </pc:sldChg>
      <pc:sldChg chg="del">
        <pc:chgData name="Ralph Young" userId="244935d676cb81c6" providerId="LiveId" clId="{2E7EFA52-0997-4095-9647-FDD335D23BE4}" dt="2021-11-11T17:09:57.156" v="14" actId="47"/>
        <pc:sldMkLst>
          <pc:docMk/>
          <pc:sldMk cId="1681379571" sldId="404"/>
        </pc:sldMkLst>
      </pc:sldChg>
      <pc:sldChg chg="del">
        <pc:chgData name="Ralph Young" userId="244935d676cb81c6" providerId="LiveId" clId="{2E7EFA52-0997-4095-9647-FDD335D23BE4}" dt="2021-11-11T17:09:59.515" v="16" actId="47"/>
        <pc:sldMkLst>
          <pc:docMk/>
          <pc:sldMk cId="3695412016" sldId="4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C859-D6E4-413A-86CB-6D5A434AE9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D3394-6E22-464C-BA71-2D58282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68E6-CF8B-46E0-9D4F-0C4217D6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C2BBC-2A92-4C6C-8CA7-E3168B3FB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0209-9650-43CB-8F51-E0A6E884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9B38-F0AB-4EFF-A843-EA168A72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99B9-2EDD-4C18-B61B-E31477BD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EAC7-3D27-470C-A24A-FC1716F8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FFDED-4025-4A46-AC82-18FE7CB51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E03B9-9936-4DB3-A801-B1FE7920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076D-325C-494F-940A-F78B91B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4D978-5DD2-4B62-B968-BCF64010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B2C6E-41CF-4143-AA7A-F7ACF71F0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63B79-3384-4CE4-BD56-59F1813D8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E56EA-57C3-47A9-A3F0-E4F83A65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27DD-8491-4A93-9950-C9D23A38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469D-97C3-42B9-8D2E-11F140CB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CB3C6C-AB79-4C35-9877-3E77F8CE84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09833-66CD-4698-A0C5-9D6CB35C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51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AE4143-4BE2-468B-861E-1CA4B91F7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B5217-1BAC-4739-BD06-C178FFB8D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27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15A9B2-BAE8-47F8-84D2-366AE7CBD8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41F9D-292A-4FCB-B9CD-D9EB5B568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6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FE6CB3-CF81-4813-8BF9-AB9CF60CC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71B70-41EF-4111-97A3-2091C6DF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1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16D66-6996-4AA7-9F62-A500863659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C5264-0CB0-468D-BE13-D05828DF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72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5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2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95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AF2F-D50F-4213-9F93-B1E37A03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1644-D1BE-4316-9848-038EB2F34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5AC72-BC9F-4B3F-8C6A-12CE8551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E9788-9C92-4035-8B73-44FA8847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C7C94-90EF-4275-B444-C67653C7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69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43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82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91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28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00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E27B-7604-43DB-BEAD-4DE0BC2C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3467-5261-477E-9C52-74B41E5B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70504-F71B-43FF-AD51-AE56AB50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C96AC-78C9-46B8-B93D-7140FE08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7BB3C-D1E1-4388-985C-CD9CA327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A1A-A15D-4053-AA13-792D7C1E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05B7-527E-42AB-9989-5B87F01E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CA5E3-812C-426E-891F-445F07782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BC720-85E8-4951-90F6-0D93CB70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CB53D-7DE7-4B3D-81AA-3CB4BBC2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43C53-269E-478D-808A-1B0759DF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7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E8D8-9E65-4719-BFB3-EA3BFDC1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631F3-4767-44CA-A0E0-3F702470C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4DFF1-03E0-4D75-A90E-0AF6A7816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AAFEA-A561-48D6-8D9D-C8CF45D55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A6CBB-5C17-4242-88CA-BBF953703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6025D-2863-4D5D-8CA2-F584A711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C9344-0F85-4EC6-893D-08FD3DA5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CC1E7-9571-42C6-AEBE-393068AA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7E18-C444-4508-BA53-93400953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C10B1-EEE4-45E8-A77D-E4A70503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07275-E315-4AA1-BE41-D3BB531B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8ABEB-FACE-431D-AE79-C613FBDF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59C30-F496-4B56-B8EB-08982584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802FB-C73E-4772-AC56-1D858B31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42799-A5D0-4CEF-94BF-3FE528ED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5DF8-14C0-4F22-994F-DECDC67D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003D-3257-4EE1-AF24-0FA7E8DA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FAA83-36A8-42A2-BC03-E602A34C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37D47-2EE7-4D7B-A955-3E91896D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EE57E-B109-4326-8AFD-A47D534C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EC9D2-D0B3-4F14-B8F5-73D1C14D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5218-9B19-4014-BF6E-1431B59C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72B25-0407-40E2-A5EC-0D8BA8F68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F123-E8FA-4B3A-861F-7F5CB4F90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78E08-8226-46E4-B590-D17A16BC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0505D-3BE4-407D-A755-FA2D0E09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97672-EAFB-4154-9494-E84570C5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1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C2DCD-CA9C-4B00-9849-C316B4A8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B2BD0-C549-443B-8C55-73A659059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5A790-297F-4EEA-93E7-D7287DA2B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E4A7-B118-4A2A-931B-19774A677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D0838-7CF5-48F7-B523-1B32CB8D8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CD4695-A70A-417A-AE60-789C0BD69444}"/>
              </a:ext>
            </a:extLst>
          </p:cNvPr>
          <p:cNvSpPr txBox="1"/>
          <p:nvPr/>
        </p:nvSpPr>
        <p:spPr>
          <a:xfrm>
            <a:off x="9448800" y="6477001"/>
            <a:ext cx="21336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3141FCDC-39E8-41F2-900F-82A310637F52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E5AA5EFB-8931-4067-B657-3A3349E835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8" y="6299200"/>
            <a:ext cx="118956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EF88-3664-4AC0-A57A-C28981513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14" y="842683"/>
            <a:ext cx="5489986" cy="24132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 Nova" panose="020B0504020202020204" pitchFamily="34" charset="0"/>
              </a:rPr>
              <a:t>District 6710 Grant Management Seminar 2022-2023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98516-F1B4-459E-8977-86F28D1D4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42" y="4139921"/>
            <a:ext cx="6624918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/>
              <a:t>Presenters:</a:t>
            </a:r>
          </a:p>
          <a:p>
            <a:pPr algn="l"/>
            <a:r>
              <a:rPr lang="en-US" sz="2000" dirty="0"/>
              <a:t>Rick Harned, District Rotary Foundation Chair, 2016-2022</a:t>
            </a:r>
          </a:p>
          <a:p>
            <a:pPr algn="l"/>
            <a:r>
              <a:rPr lang="en-US" sz="2000" dirty="0"/>
              <a:t>Ralph Young, District Grants Subcommittee Chair, 2018-2022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7CD939-6649-450C-B59D-C56181002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83" y="1075765"/>
            <a:ext cx="3020235" cy="113851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B9B45B9-600E-444D-99A4-2EC4A682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64" y="3917577"/>
            <a:ext cx="2260002" cy="22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3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414D08-54C6-41B9-95F0-5BF0C4B3687C}"/>
              </a:ext>
            </a:extLst>
          </p:cNvPr>
          <p:cNvSpPr txBox="1"/>
          <p:nvPr/>
        </p:nvSpPr>
        <p:spPr>
          <a:xfrm>
            <a:off x="516835" y="596348"/>
            <a:ext cx="10681252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If More Money is Requested than We Have…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C3BEF-A90D-42B7-A928-B04D047E126F}"/>
              </a:ext>
            </a:extLst>
          </p:cNvPr>
          <p:cNvSpPr txBox="1"/>
          <p:nvPr/>
        </p:nvSpPr>
        <p:spPr>
          <a:xfrm>
            <a:off x="66261" y="1615055"/>
            <a:ext cx="11131826" cy="462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First Priority Applications will be reviewed together. If there is enough money, Second Priority Grants will be reviewed. A Club can submit up to two applications each year.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there is not enough money to fund all grants in a priority group, then…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Applications will be graded on four criteria: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Club per-capita support for the Rotary Foundation Annual Fund – SHARE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Number of Rotarians involved hands-on in the project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Publicity plan for the project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Innovativeness of the project</a:t>
            </a:r>
          </a:p>
          <a:p>
            <a:pPr marR="0" lvl="2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Georgia"/>
              <a:ea typeface="MS PGothic" panose="020B0600070205080204" pitchFamily="34" charset="-128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Criteria for grading are in the District Grant Guidelines document, </a:t>
            </a:r>
            <a:r>
              <a:rPr lang="en-US" sz="2000" b="1" dirty="0">
                <a:solidFill>
                  <a:srgbClr val="58585A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available in DACdb Documents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970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9D693C-CB4F-4DAB-8351-03F320851076}"/>
              </a:ext>
            </a:extLst>
          </p:cNvPr>
          <p:cNvSpPr txBox="1"/>
          <p:nvPr/>
        </p:nvSpPr>
        <p:spPr>
          <a:xfrm>
            <a:off x="503583" y="556591"/>
            <a:ext cx="10668000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Reporting Requirements for District Grants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70DB4-4846-4DBD-9B0A-4CAAA721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732" y="1745918"/>
            <a:ext cx="2895851" cy="4346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5E75B-D65B-4FE1-B521-223B5E587902}"/>
              </a:ext>
            </a:extLst>
          </p:cNvPr>
          <p:cNvSpPr txBox="1"/>
          <p:nvPr/>
        </p:nvSpPr>
        <p:spPr>
          <a:xfrm>
            <a:off x="1232452" y="2004561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All Reporting will also be on DACdb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Progress Reports are due by February 15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Final Reports are due by May 31 (unless an extension is requested and granted) or 30 days after project completion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Funds are released to Clubs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after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Final Report is reviewed and accepted</a:t>
            </a:r>
          </a:p>
        </p:txBody>
      </p:sp>
    </p:spTree>
    <p:extLst>
      <p:ext uri="{BB962C8B-B14F-4D97-AF65-F5344CB8AC3E}">
        <p14:creationId xmlns:p14="http://schemas.microsoft.com/office/powerpoint/2010/main" val="378224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667E4D-9BAC-4E69-BD00-66EE5073663C}"/>
              </a:ext>
            </a:extLst>
          </p:cNvPr>
          <p:cNvSpPr txBox="1"/>
          <p:nvPr/>
        </p:nvSpPr>
        <p:spPr>
          <a:xfrm>
            <a:off x="1537252" y="622852"/>
            <a:ext cx="8613913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District Grants -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31870-A2E5-4C06-8F56-788261A79C90}"/>
              </a:ext>
            </a:extLst>
          </p:cNvPr>
          <p:cNvSpPr txBox="1"/>
          <p:nvPr/>
        </p:nvSpPr>
        <p:spPr>
          <a:xfrm>
            <a:off x="1537252" y="1834061"/>
            <a:ext cx="86139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Foundation funds are available to help your club do good in your community and elsewhere.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Your active support of the Rotary Foundation enables us all to do more good wherever we are.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Qualifying for Foundation programs helps you with club projects, with helping your students get scholarships, and with developing skills for promoting peace.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What else do you need for your club to make a real difference in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24923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CE17F-B9E7-4B4A-88E2-499BB9B953AA}"/>
              </a:ext>
            </a:extLst>
          </p:cNvPr>
          <p:cNvSpPr txBox="1"/>
          <p:nvPr/>
        </p:nvSpPr>
        <p:spPr>
          <a:xfrm>
            <a:off x="1298713" y="2226365"/>
            <a:ext cx="9170504" cy="132343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How to Apply for a District Grant</a:t>
            </a:r>
          </a:p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on DACdb</a:t>
            </a:r>
          </a:p>
        </p:txBody>
      </p:sp>
    </p:spTree>
    <p:extLst>
      <p:ext uri="{BB962C8B-B14F-4D97-AF65-F5344CB8AC3E}">
        <p14:creationId xmlns:p14="http://schemas.microsoft.com/office/powerpoint/2010/main" val="338520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921B3-3B14-4D13-BDDA-1D3D8A5BB59A}"/>
              </a:ext>
            </a:extLst>
          </p:cNvPr>
          <p:cNvSpPr txBox="1"/>
          <p:nvPr/>
        </p:nvSpPr>
        <p:spPr>
          <a:xfrm>
            <a:off x="881270" y="293453"/>
            <a:ext cx="10429460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Confirm that Your Club is Qualified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37606-5249-4706-B0B5-BAAE8119BCAA}"/>
              </a:ext>
            </a:extLst>
          </p:cNvPr>
          <p:cNvSpPr txBox="1"/>
          <p:nvPr/>
        </p:nvSpPr>
        <p:spPr>
          <a:xfrm>
            <a:off x="1333168" y="1227220"/>
            <a:ext cx="9568069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Confirm that you have met your club’s requirements for proposing a District Grant project.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Log into DACdb. You will see the District’s Home page, with 5-7 tabs at the top.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BA81C-6543-4E88-887D-ECBCB074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458" y="3096628"/>
            <a:ext cx="9016779" cy="35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7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0F2A9-B582-487C-AE87-8F4381B30933}"/>
              </a:ext>
            </a:extLst>
          </p:cNvPr>
          <p:cNvSpPr txBox="1"/>
          <p:nvPr/>
        </p:nvSpPr>
        <p:spPr>
          <a:xfrm>
            <a:off x="1188720" y="384048"/>
            <a:ext cx="9747504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Find the Grants Module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D99E1-CD06-457A-A771-05D29FAD756B}"/>
              </a:ext>
            </a:extLst>
          </p:cNvPr>
          <p:cNvSpPr txBox="1"/>
          <p:nvPr/>
        </p:nvSpPr>
        <p:spPr>
          <a:xfrm>
            <a:off x="1921564" y="1108185"/>
            <a:ext cx="7712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Select the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District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Tab to see the available icons, one of which is Grants. You may have to add this icon.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17BBD-FBC5-46F7-9698-6A34BF010F47}"/>
              </a:ext>
            </a:extLst>
          </p:cNvPr>
          <p:cNvSpPr txBox="1"/>
          <p:nvPr/>
        </p:nvSpPr>
        <p:spPr>
          <a:xfrm>
            <a:off x="1921564" y="5388954"/>
            <a:ext cx="7858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Selecting the Grants icon will take you to a Grants Overview page</a:t>
            </a:r>
            <a:endParaRPr lang="en-US" dirty="0">
              <a:solidFill>
                <a:srgbClr val="06060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9970F-B6CF-4A00-A2F3-0CE0694F5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88" y="2328944"/>
            <a:ext cx="4797968" cy="2895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44B7E-CB4B-4557-A73B-49EC59438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016" y="1981074"/>
            <a:ext cx="4797968" cy="2895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2F6B3-E428-4CD0-A0B3-AC196369F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215" y="3675966"/>
            <a:ext cx="1353429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8D0859-6464-4536-BED0-539A22C87F71}"/>
              </a:ext>
            </a:extLst>
          </p:cNvPr>
          <p:cNvSpPr txBox="1"/>
          <p:nvPr/>
        </p:nvSpPr>
        <p:spPr>
          <a:xfrm>
            <a:off x="1404730" y="424070"/>
            <a:ext cx="8839200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The Grants Overview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0CEF5-93AC-4572-9799-2B3370E19788}"/>
              </a:ext>
            </a:extLst>
          </p:cNvPr>
          <p:cNvSpPr txBox="1"/>
          <p:nvPr/>
        </p:nvSpPr>
        <p:spPr>
          <a:xfrm>
            <a:off x="795130" y="1363751"/>
            <a:ext cx="101909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On the Overview page, make sure it shows the correct  Rotary year (until June 30, 2022, it will show 2021-2022). Use the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ChangeOrgYear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button in the upper right to change to 2022-2023.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49002-504D-4D08-BD19-15D3DDE5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9" y="2656673"/>
            <a:ext cx="8872696" cy="37772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644AF0-411D-4135-9EE8-9EEE456DA688}"/>
              </a:ext>
            </a:extLst>
          </p:cNvPr>
          <p:cNvCxnSpPr/>
          <p:nvPr/>
        </p:nvCxnSpPr>
        <p:spPr>
          <a:xfrm>
            <a:off x="8044070" y="3074505"/>
            <a:ext cx="1325217" cy="168965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1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27C7F-8619-450B-872F-E33EF97490ED}"/>
              </a:ext>
            </a:extLst>
          </p:cNvPr>
          <p:cNvSpPr txBox="1"/>
          <p:nvPr/>
        </p:nvSpPr>
        <p:spPr>
          <a:xfrm>
            <a:off x="1789043" y="490330"/>
            <a:ext cx="7832035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Where to Find Help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54B66-4BF2-46C6-BBD5-3B112AC97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89" y="1604510"/>
            <a:ext cx="1664352" cy="4523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6B82D6-AF5B-47B1-8206-0D7F06D3EE20}"/>
              </a:ext>
            </a:extLst>
          </p:cNvPr>
          <p:cNvSpPr txBox="1"/>
          <p:nvPr/>
        </p:nvSpPr>
        <p:spPr>
          <a:xfrm>
            <a:off x="5104799" y="1776788"/>
            <a:ext cx="5512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60606"/>
                </a:solidFill>
              </a:rPr>
              <a:t>The Help Menu on the Grant Navigation Column has Instruction Documents</a:t>
            </a:r>
          </a:p>
          <a:p>
            <a:endParaRPr lang="en-US" sz="2400" b="1" dirty="0">
              <a:solidFill>
                <a:srgbClr val="060606"/>
              </a:solidFill>
            </a:endParaRPr>
          </a:p>
          <a:p>
            <a:endParaRPr lang="en-US" sz="2400" b="1" dirty="0">
              <a:solidFill>
                <a:srgbClr val="060606"/>
              </a:solidFill>
            </a:endParaRPr>
          </a:p>
          <a:p>
            <a:endParaRPr lang="en-US" sz="2400" b="1" dirty="0">
              <a:solidFill>
                <a:srgbClr val="060606"/>
              </a:solidFill>
            </a:endParaRPr>
          </a:p>
          <a:p>
            <a:endParaRPr lang="en-US" sz="2400" b="1" dirty="0">
              <a:solidFill>
                <a:srgbClr val="060606"/>
              </a:solidFill>
            </a:endParaRPr>
          </a:p>
          <a:p>
            <a:endParaRPr lang="en-US" sz="2400" b="1" dirty="0">
              <a:solidFill>
                <a:srgbClr val="060606"/>
              </a:solidFill>
            </a:endParaRPr>
          </a:p>
          <a:p>
            <a:endParaRPr lang="en-US" sz="2400" b="1" dirty="0">
              <a:solidFill>
                <a:srgbClr val="060606"/>
              </a:solidFill>
            </a:endParaRPr>
          </a:p>
          <a:p>
            <a:r>
              <a:rPr lang="en-US" sz="2400" b="1" dirty="0">
                <a:solidFill>
                  <a:srgbClr val="060606"/>
                </a:solidFill>
              </a:rPr>
              <a:t>The “Grant 1 Video” will walk you through the Application process.</a:t>
            </a:r>
          </a:p>
          <a:p>
            <a:endParaRPr lang="en-US" sz="2400" b="1" dirty="0">
              <a:solidFill>
                <a:srgbClr val="060606"/>
              </a:solidFill>
            </a:endParaRPr>
          </a:p>
          <a:p>
            <a:r>
              <a:rPr lang="en-US" sz="2400" b="1" dirty="0">
                <a:solidFill>
                  <a:srgbClr val="060606"/>
                </a:solidFill>
              </a:rPr>
              <a:t>And your Grant Mentor can help!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BAAE9-0374-4C28-8DD3-49258C356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12" y="2693371"/>
            <a:ext cx="1955116" cy="976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517A9E-9993-408E-9771-0CFA0D8AB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39" y="4336720"/>
            <a:ext cx="2249393" cy="7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6ED670-CDB5-437F-B356-77D91860BAAB}"/>
              </a:ext>
            </a:extLst>
          </p:cNvPr>
          <p:cNvSpPr txBox="1"/>
          <p:nvPr/>
        </p:nvSpPr>
        <p:spPr>
          <a:xfrm>
            <a:off x="1524000" y="490330"/>
            <a:ext cx="8176591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Naming Club Signatories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5491E-C90C-4EFC-A1BF-DF17D5BC1C96}"/>
              </a:ext>
            </a:extLst>
          </p:cNvPr>
          <p:cNvSpPr txBox="1"/>
          <p:nvPr/>
        </p:nvSpPr>
        <p:spPr>
          <a:xfrm>
            <a:off x="1033669" y="1416746"/>
            <a:ext cx="9157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Club Officer must login and, using the “Admin” link, name at least two members who can approve the grant in the club’s name.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56A35-CBF1-4B88-AABE-54D2A17CA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69" y="2466273"/>
            <a:ext cx="9639487" cy="404666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FC991-397C-40D1-8BC9-8F52A17B4E6A}"/>
              </a:ext>
            </a:extLst>
          </p:cNvPr>
          <p:cNvCxnSpPr/>
          <p:nvPr/>
        </p:nvCxnSpPr>
        <p:spPr>
          <a:xfrm>
            <a:off x="331304" y="4465983"/>
            <a:ext cx="503583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C24A06-96D9-4566-B228-953AE9518CCE}"/>
              </a:ext>
            </a:extLst>
          </p:cNvPr>
          <p:cNvSpPr txBox="1"/>
          <p:nvPr/>
        </p:nvSpPr>
        <p:spPr>
          <a:xfrm>
            <a:off x="1550504" y="371061"/>
            <a:ext cx="9104244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Starting the 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014E2-891B-4444-92A9-8982A67B60D1}"/>
              </a:ext>
            </a:extLst>
          </p:cNvPr>
          <p:cNvSpPr txBox="1"/>
          <p:nvPr/>
        </p:nvSpPr>
        <p:spPr>
          <a:xfrm>
            <a:off x="1351722" y="1391323"/>
            <a:ext cx="9303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“Club Grants View” has a long button for beginning a new grant application.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198D5-FC67-4623-BC23-5334CADA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2" y="2627461"/>
            <a:ext cx="11700776" cy="293198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7F1E88C-0CE0-40F0-960A-F23F3910EAD6}"/>
              </a:ext>
            </a:extLst>
          </p:cNvPr>
          <p:cNvSpPr/>
          <p:nvPr/>
        </p:nvSpPr>
        <p:spPr>
          <a:xfrm>
            <a:off x="0" y="3935896"/>
            <a:ext cx="1722783" cy="569843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257B48-70FC-4FA7-A9F6-248F1D9B5925}"/>
              </a:ext>
            </a:extLst>
          </p:cNvPr>
          <p:cNvCxnSpPr/>
          <p:nvPr/>
        </p:nvCxnSpPr>
        <p:spPr>
          <a:xfrm>
            <a:off x="6255026" y="1881809"/>
            <a:ext cx="2928731" cy="111318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3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291B23-C46E-47DA-ADF6-81D253A80F10}"/>
              </a:ext>
            </a:extLst>
          </p:cNvPr>
          <p:cNvSpPr txBox="1"/>
          <p:nvPr/>
        </p:nvSpPr>
        <p:spPr>
          <a:xfrm>
            <a:off x="2333462" y="729023"/>
            <a:ext cx="7262037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060606"/>
                </a:solidFill>
                <a:latin typeface="Arial Nova" panose="020B0504020202020204" pitchFamily="34" charset="0"/>
              </a:rPr>
              <a:t>District Grants - Basics</a:t>
            </a:r>
            <a:endParaRPr lang="en-US" sz="4000" dirty="0">
              <a:solidFill>
                <a:srgbClr val="060606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65A03-41FA-4B28-99BB-13F39F5D5115}"/>
              </a:ext>
            </a:extLst>
          </p:cNvPr>
          <p:cNvSpPr txBox="1"/>
          <p:nvPr/>
        </p:nvSpPr>
        <p:spPr>
          <a:xfrm>
            <a:off x="2916557" y="1934817"/>
            <a:ext cx="74731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OR International</a:t>
            </a:r>
          </a:p>
          <a:p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Club and DDF (District funds)</a:t>
            </a:r>
          </a:p>
          <a:p>
            <a:pPr lvl="1"/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funds are disbursed AFTER Final Report is approved.</a:t>
            </a:r>
          </a:p>
          <a:p>
            <a:pPr lvl="1"/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Active Rotarian Engagement</a:t>
            </a:r>
          </a:p>
          <a:p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match reflects Club contributions to Annual Fund – SHARE</a:t>
            </a:r>
          </a:p>
          <a:p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Completed in less than 1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6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28929-BB13-4C26-8066-DC3E165B6579}"/>
              </a:ext>
            </a:extLst>
          </p:cNvPr>
          <p:cNvSpPr txBox="1"/>
          <p:nvPr/>
        </p:nvSpPr>
        <p:spPr>
          <a:xfrm>
            <a:off x="2093843" y="516835"/>
            <a:ext cx="8203096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The First Grant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60EDC-D67E-476C-847D-0805899CF7B0}"/>
              </a:ext>
            </a:extLst>
          </p:cNvPr>
          <p:cNvSpPr txBox="1"/>
          <p:nvPr/>
        </p:nvSpPr>
        <p:spPr>
          <a:xfrm>
            <a:off x="2093844" y="1497089"/>
            <a:ext cx="7765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New Grant Form has Four Tabs for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2ABC1-EB5C-4BFB-817D-E4CAFA52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74" y="2029726"/>
            <a:ext cx="7582543" cy="43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3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9F3C0A-0FC6-4261-94D3-C7E23B621852}"/>
              </a:ext>
            </a:extLst>
          </p:cNvPr>
          <p:cNvSpPr txBox="1"/>
          <p:nvPr/>
        </p:nvSpPr>
        <p:spPr>
          <a:xfrm>
            <a:off x="1325217" y="503583"/>
            <a:ext cx="9011479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Certifications Required to Save Draft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00960-A2DB-4B0D-83FA-C879928D8CE9}"/>
              </a:ext>
            </a:extLst>
          </p:cNvPr>
          <p:cNvSpPr txBox="1"/>
          <p:nvPr/>
        </p:nvSpPr>
        <p:spPr>
          <a:xfrm>
            <a:off x="1265582" y="1599697"/>
            <a:ext cx="9130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Note that the draft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cannot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 saved until three certification boxes on the Application page are checked: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31DD8-49CA-4BF8-9C2B-1ABDAB9A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47" y="2430694"/>
            <a:ext cx="8792449" cy="2405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2C60A0-F659-475A-8088-D22DFD157416}"/>
              </a:ext>
            </a:extLst>
          </p:cNvPr>
          <p:cNvSpPr txBox="1"/>
          <p:nvPr/>
        </p:nvSpPr>
        <p:spPr>
          <a:xfrm>
            <a:off x="1265582" y="5125883"/>
            <a:ext cx="9687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edit the saved draft,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select the pencil icon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next to the project name. Any Club member can edit the draft.</a:t>
            </a:r>
          </a:p>
        </p:txBody>
      </p:sp>
    </p:spTree>
    <p:extLst>
      <p:ext uri="{BB962C8B-B14F-4D97-AF65-F5344CB8AC3E}">
        <p14:creationId xmlns:p14="http://schemas.microsoft.com/office/powerpoint/2010/main" val="132753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E523D-93C9-4602-8937-6526D8F68CE8}"/>
              </a:ext>
            </a:extLst>
          </p:cNvPr>
          <p:cNvSpPr txBox="1"/>
          <p:nvPr/>
        </p:nvSpPr>
        <p:spPr>
          <a:xfrm>
            <a:off x="3008243" y="463826"/>
            <a:ext cx="5724940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Save Your Draft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7B2B9-3C78-4D72-A18E-C5174C4F5B19}"/>
              </a:ext>
            </a:extLst>
          </p:cNvPr>
          <p:cNvSpPr txBox="1"/>
          <p:nvPr/>
        </p:nvSpPr>
        <p:spPr>
          <a:xfrm>
            <a:off x="1192697" y="1449698"/>
            <a:ext cx="9448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Saving your Draft Grant will cause two new tabs to appear – Budget and Documents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Budget asks for details on income and expenses for the grant – and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must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balance!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Documents is where you can upload documents such as your MoU, expense receipts, photos, and where your interim and final reports will appear.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9F8FB-DC4F-457D-B679-464AD821C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26" y="3907987"/>
            <a:ext cx="7061142" cy="26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8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F63E67-A57A-4B70-A85E-447CD74B272B}"/>
              </a:ext>
            </a:extLst>
          </p:cNvPr>
          <p:cNvSpPr txBox="1"/>
          <p:nvPr/>
        </p:nvSpPr>
        <p:spPr>
          <a:xfrm>
            <a:off x="1166192" y="622852"/>
            <a:ext cx="8971721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Remember – the Icons Allow Actions!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4C9B6-8DAE-4371-8072-901272B7ECC6}"/>
              </a:ext>
            </a:extLst>
          </p:cNvPr>
          <p:cNvSpPr txBox="1"/>
          <p:nvPr/>
        </p:nvSpPr>
        <p:spPr>
          <a:xfrm>
            <a:off x="1351722" y="1519464"/>
            <a:ext cx="87861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Pencil icon allows you to edit or add information to the Draft. The Project Name will not!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Red “X” will delete the Draft.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Notepad allows Admins to send you information.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9410D-72EC-4B12-ADFB-AEF0EE42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43" y="3766233"/>
            <a:ext cx="8061048" cy="26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39174D-F628-4A44-AFC9-C74DB20F4041}"/>
              </a:ext>
            </a:extLst>
          </p:cNvPr>
          <p:cNvSpPr txBox="1"/>
          <p:nvPr/>
        </p:nvSpPr>
        <p:spPr>
          <a:xfrm>
            <a:off x="2239617" y="530086"/>
            <a:ext cx="7301948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Budgets Should be Detailed!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114C7-D5C0-43BA-8994-265AD8E5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44" y="1510604"/>
            <a:ext cx="4596571" cy="4817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AF2E25-D92A-4D13-96B2-680A6FA5E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98" y="1792317"/>
            <a:ext cx="2932430" cy="91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3B789A-7C8C-40B0-AE42-E3C4B725A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0" y="2706795"/>
            <a:ext cx="3424360" cy="2396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6158F-1E9A-495D-AA11-B0E924D0E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446" y="5267048"/>
            <a:ext cx="307874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6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A1D68-5263-4A26-8819-F23EF1B54683}"/>
              </a:ext>
            </a:extLst>
          </p:cNvPr>
          <p:cNvSpPr txBox="1"/>
          <p:nvPr/>
        </p:nvSpPr>
        <p:spPr>
          <a:xfrm>
            <a:off x="2054087" y="291548"/>
            <a:ext cx="7527234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Collect Club Signatures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6B4DC-B862-434C-9038-7411E67C4C82}"/>
              </a:ext>
            </a:extLst>
          </p:cNvPr>
          <p:cNvSpPr txBox="1"/>
          <p:nvPr/>
        </p:nvSpPr>
        <p:spPr>
          <a:xfrm>
            <a:off x="768626" y="1535107"/>
            <a:ext cx="5579165" cy="442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When you are satisfied with the draft, select the “Club: Collect Grant Signatures” button in the upper right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This causes two new tabs to appear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Activity Log – lists every action taken on an application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Signature Log – lists names of all who have signed off on the application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After a club leader “signs” an application, no changes can be made unless it is reverted to Draft status – which will wipe out the previous signatures so that they will have to be redone.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B9A04-F7F9-464B-ADCE-8BC4B7641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61" y="2516510"/>
            <a:ext cx="295072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B37B2-792B-4B67-AD53-1C8870AD0D95}"/>
              </a:ext>
            </a:extLst>
          </p:cNvPr>
          <p:cNvSpPr txBox="1"/>
          <p:nvPr/>
        </p:nvSpPr>
        <p:spPr>
          <a:xfrm>
            <a:off x="2451653" y="491563"/>
            <a:ext cx="6933660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Signing the 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10CCC-0F2F-49F6-82C4-3FD2D9313C08}"/>
              </a:ext>
            </a:extLst>
          </p:cNvPr>
          <p:cNvSpPr txBox="1"/>
          <p:nvPr/>
        </p:nvSpPr>
        <p:spPr>
          <a:xfrm>
            <a:off x="530087" y="1856262"/>
            <a:ext cx="8083826" cy="314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District subcommittee members – including your Grant Mentor -  can help you improve your application – if you ask them! Changes are more of a problem after the draft is submitted for club signatures.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Club officers “sign” the grant by: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Logging into DACdb, finding the grant in Club Grants, and selecting the pencil icon. Two signatures are required!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Then clicking the “Club: Sign Grant Application” button; or they can put it back into Draft status.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52BAC-9E6C-4950-B2ED-0250F4A6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405" y="5001738"/>
            <a:ext cx="3682303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D4BC4D-388C-4907-81F8-40E350D702F6}"/>
              </a:ext>
            </a:extLst>
          </p:cNvPr>
          <p:cNvSpPr txBox="1"/>
          <p:nvPr/>
        </p:nvSpPr>
        <p:spPr>
          <a:xfrm>
            <a:off x="1736034" y="397565"/>
            <a:ext cx="8322365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Submit the Grant to the District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5BA7DD-3CCA-4F8D-82CF-FBA702D5DDDF}"/>
              </a:ext>
            </a:extLst>
          </p:cNvPr>
          <p:cNvSpPr txBox="1"/>
          <p:nvPr/>
        </p:nvSpPr>
        <p:spPr>
          <a:xfrm>
            <a:off x="1464365" y="1831639"/>
            <a:ext cx="9263270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When two Club Officers have “signed” the application, they can then submit it to the District – again, by clicking a button.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Three Grants Subcommittee Members must approve before the grant is added to the list for Foundation approval. This step adds two more tabs to the grant – space for you to write an Interim Report and a Final Report – which </a:t>
            </a: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MUST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be submitted before the funds are </a:t>
            </a: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distributed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315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77D200-262E-4695-A7A2-B2CBD5A14588}"/>
              </a:ext>
            </a:extLst>
          </p:cNvPr>
          <p:cNvSpPr txBox="1"/>
          <p:nvPr/>
        </p:nvSpPr>
        <p:spPr>
          <a:xfrm>
            <a:off x="2292626" y="463826"/>
            <a:ext cx="7341704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Approval by the Foundation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456AA-AFCD-4CD5-8523-E8B668458E34}"/>
              </a:ext>
            </a:extLst>
          </p:cNvPr>
          <p:cNvSpPr txBox="1"/>
          <p:nvPr/>
        </p:nvSpPr>
        <p:spPr>
          <a:xfrm>
            <a:off x="1431235" y="2208607"/>
            <a:ext cx="9753600" cy="2825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When the District receives notice that the Rotary Foundation has approved its block grant, THEN Presidents of all clubs applying for grants will be notified by email – AND ONLY THEN can they begin working the grant and making purchases.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THEN  the Application process is complete! And you can begin your real Rotary work!</a:t>
            </a:r>
          </a:p>
        </p:txBody>
      </p:sp>
    </p:spTree>
    <p:extLst>
      <p:ext uri="{BB962C8B-B14F-4D97-AF65-F5344CB8AC3E}">
        <p14:creationId xmlns:p14="http://schemas.microsoft.com/office/powerpoint/2010/main" val="23532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E3FA08-E037-412C-97A2-5B30133589A1}"/>
              </a:ext>
            </a:extLst>
          </p:cNvPr>
          <p:cNvSpPr txBox="1"/>
          <p:nvPr/>
        </p:nvSpPr>
        <p:spPr>
          <a:xfrm>
            <a:off x="2027583" y="702365"/>
            <a:ext cx="8309113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You Have Completed the Seminar!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6BFD4-7FA0-491F-91CF-898001E9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42" y="1966814"/>
            <a:ext cx="3351958" cy="4308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28D65-4F6A-4190-BAB5-2448A4392782}"/>
              </a:ext>
            </a:extLst>
          </p:cNvPr>
          <p:cNvSpPr txBox="1"/>
          <p:nvPr/>
        </p:nvSpPr>
        <p:spPr>
          <a:xfrm>
            <a:off x="7381461" y="3220278"/>
            <a:ext cx="31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60606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2162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35E8D9-963A-4804-B4C6-2CDE097E80C9}"/>
              </a:ext>
            </a:extLst>
          </p:cNvPr>
          <p:cNvSpPr txBox="1"/>
          <p:nvPr/>
        </p:nvSpPr>
        <p:spPr>
          <a:xfrm>
            <a:off x="2558995" y="439973"/>
            <a:ext cx="6797040" cy="132343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To Apply for a District Grant, A Club Must: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13597-E91F-4457-B912-3D054475DB76}"/>
              </a:ext>
            </a:extLst>
          </p:cNvPr>
          <p:cNvSpPr txBox="1"/>
          <p:nvPr/>
        </p:nvSpPr>
        <p:spPr>
          <a:xfrm>
            <a:off x="1775792" y="2040835"/>
            <a:ext cx="92500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Qualified for Grants before the Current Year Starts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Current on all Dues and Tax Obligations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 Club Memo of Understanding (MOU)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Entered a Giving Goal for the Annual Fund on Rotary Club Central and named a Club Foundation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DACdb, Name at least 2 officers to approve grant applications for the Club</a:t>
            </a:r>
          </a:p>
        </p:txBody>
      </p:sp>
    </p:spTree>
    <p:extLst>
      <p:ext uri="{BB962C8B-B14F-4D97-AF65-F5344CB8AC3E}">
        <p14:creationId xmlns:p14="http://schemas.microsoft.com/office/powerpoint/2010/main" val="239861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41024D-40FC-4081-BD59-2FCF8AF5B763}"/>
              </a:ext>
            </a:extLst>
          </p:cNvPr>
          <p:cNvSpPr txBox="1"/>
          <p:nvPr/>
        </p:nvSpPr>
        <p:spPr>
          <a:xfrm>
            <a:off x="1504122" y="755374"/>
            <a:ext cx="9183755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Planning Your District Grant Project - 1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BED82-177B-4333-907A-DF00C7728C0A}"/>
              </a:ext>
            </a:extLst>
          </p:cNvPr>
          <p:cNvSpPr txBox="1"/>
          <p:nvPr/>
        </p:nvSpPr>
        <p:spPr>
          <a:xfrm>
            <a:off x="2425148" y="2107096"/>
            <a:ext cx="75669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applications and reports will be done on </a:t>
            </a:r>
            <a:r>
              <a:rPr lang="en-US" sz="2400" b="1" dirty="0" err="1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DaCdb</a:t>
            </a: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two project leaders / contacts will be required on the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a Cooperating Organization, an MoU with it will be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36718-B68E-47C9-B66C-7345BE8C2BA9}"/>
              </a:ext>
            </a:extLst>
          </p:cNvPr>
          <p:cNvSpPr txBox="1"/>
          <p:nvPr/>
        </p:nvSpPr>
        <p:spPr>
          <a:xfrm>
            <a:off x="1166191" y="728869"/>
            <a:ext cx="9568070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Planning Your District Grant Project - 2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FEF01-5947-4FD8-8A5F-4CE07DB85E04}"/>
              </a:ext>
            </a:extLst>
          </p:cNvPr>
          <p:cNvSpPr txBox="1"/>
          <p:nvPr/>
        </p:nvSpPr>
        <p:spPr>
          <a:xfrm>
            <a:off x="1596886" y="1710400"/>
            <a:ext cx="87066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budget with as much detail as possible; plan for hands-on involvement by your members and for publicity.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must have named two signatories who approve grants for the club.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your Grant Mentor early in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the deadline for submitting grant applications is always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31 of the Rotary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7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5EAF39-76C7-413E-89C6-C7E497686AE5}"/>
              </a:ext>
            </a:extLst>
          </p:cNvPr>
          <p:cNvSpPr txBox="1"/>
          <p:nvPr/>
        </p:nvSpPr>
        <p:spPr>
          <a:xfrm>
            <a:off x="278295" y="715618"/>
            <a:ext cx="11198087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How Much Money Can We Get from the District?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8732E-00DD-459F-9EED-B3E8738CD33E}"/>
              </a:ext>
            </a:extLst>
          </p:cNvPr>
          <p:cNvSpPr txBox="1"/>
          <p:nvPr/>
        </p:nvSpPr>
        <p:spPr>
          <a:xfrm>
            <a:off x="1470990" y="1895061"/>
            <a:ext cx="87199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based on your club’s support of the Rotary Foundation Annual Fund in the previous TWO Rotary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District looks at the first $2,000 your club puts into the project.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club averages $100 per member in giving (“Star Club” for 2 years), you can get up to $3,000 per project - $1.50 for each $1.00 the club invests.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average support has been between $75 and $100 per member, you can get dollar-for dollar – up to $2,000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support has been less than $75 per member, you get $0.75 per dollar – up to $1,500 maximum.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5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85B16-2D1D-4DA0-A44E-201E3ADF6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298" y="2702678"/>
            <a:ext cx="7613404" cy="2067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07F31E-4D72-4DD3-8F65-B3954BA27976}"/>
              </a:ext>
            </a:extLst>
          </p:cNvPr>
          <p:cNvSpPr txBox="1"/>
          <p:nvPr/>
        </p:nvSpPr>
        <p:spPr>
          <a:xfrm>
            <a:off x="1961322" y="427552"/>
            <a:ext cx="7941380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DDF Support of Your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60D2D-93B7-4970-B487-CE4AEB7A1945}"/>
              </a:ext>
            </a:extLst>
          </p:cNvPr>
          <p:cNvSpPr txBox="1"/>
          <p:nvPr/>
        </p:nvSpPr>
        <p:spPr>
          <a:xfrm>
            <a:off x="2884012" y="1555259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greater your Club’s support of the Annual Fund - SHARE, the better your match for your district projects.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3BBCB-D357-4262-8462-D034F0BBCE29}"/>
              </a:ext>
            </a:extLst>
          </p:cNvPr>
          <p:cNvSpPr txBox="1"/>
          <p:nvPr/>
        </p:nvSpPr>
        <p:spPr>
          <a:xfrm>
            <a:off x="2884012" y="4915025"/>
            <a:ext cx="6096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your project is completed under budget, your district match will be reduced in proportion to your club contribution.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Clubs can apply for up to TWO district grants each year.</a:t>
            </a:r>
          </a:p>
        </p:txBody>
      </p:sp>
    </p:spTree>
    <p:extLst>
      <p:ext uri="{BB962C8B-B14F-4D97-AF65-F5344CB8AC3E}">
        <p14:creationId xmlns:p14="http://schemas.microsoft.com/office/powerpoint/2010/main" val="66486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8B078-0DA1-4153-8FA9-05E326B39C1D}"/>
              </a:ext>
            </a:extLst>
          </p:cNvPr>
          <p:cNvSpPr txBox="1"/>
          <p:nvPr/>
        </p:nvSpPr>
        <p:spPr>
          <a:xfrm>
            <a:off x="1484243" y="556591"/>
            <a:ext cx="9316279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Examples of District Funding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D5AF7-29A6-4FBC-BE3F-6514CA181973}"/>
              </a:ext>
            </a:extLst>
          </p:cNvPr>
          <p:cNvSpPr txBox="1"/>
          <p:nvPr/>
        </p:nvSpPr>
        <p:spPr>
          <a:xfrm>
            <a:off x="2100469" y="1706677"/>
            <a:ext cx="799106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SUPPOSE: Club has averaged $80 per member in giving to the Annual Fund for  the past 2 years, so qualifies for $1 to $1 match up to $2,000.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do a project costing $5,000 total, the club must invest $5,000, of which the District will reimburse $2,000.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do a project costing $2,000, the club must invest $2,000, the District will reimburse $1,000.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the actual total cost of the project is only $1,800, the District will supply $900, to match the club’s $900, even if the grant was approved for $1,000.</a:t>
            </a:r>
          </a:p>
        </p:txBody>
      </p:sp>
    </p:spTree>
    <p:extLst>
      <p:ext uri="{BB962C8B-B14F-4D97-AF65-F5344CB8AC3E}">
        <p14:creationId xmlns:p14="http://schemas.microsoft.com/office/powerpoint/2010/main" val="195217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21906-698D-40F8-88FC-5E0182A61498}"/>
              </a:ext>
            </a:extLst>
          </p:cNvPr>
          <p:cNvSpPr txBox="1"/>
          <p:nvPr/>
        </p:nvSpPr>
        <p:spPr>
          <a:xfrm>
            <a:off x="1378226" y="728870"/>
            <a:ext cx="8971722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Approval Process for District Grants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EB289-114F-4E78-BA97-6964465D7FA1}"/>
              </a:ext>
            </a:extLst>
          </p:cNvPr>
          <p:cNvSpPr txBox="1"/>
          <p:nvPr/>
        </p:nvSpPr>
        <p:spPr>
          <a:xfrm>
            <a:off x="2107095" y="1874728"/>
            <a:ext cx="801756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After the District Subcommittee receives grants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By August 31!!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), it reviews them and sends valid grants to the Rotary Foundation for final approval.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Clubs and grant contacts are notified by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Pmail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as soon as Foundation approval is received.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 Funds can be spent on a grant before it is formally approved by the Rotary Foundation!</a:t>
            </a:r>
          </a:p>
        </p:txBody>
      </p:sp>
    </p:spTree>
    <p:extLst>
      <p:ext uri="{BB962C8B-B14F-4D97-AF65-F5344CB8AC3E}">
        <p14:creationId xmlns:p14="http://schemas.microsoft.com/office/powerpoint/2010/main" val="16109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F-PowerpointDesignEN_Light.ppt  -  Compatibility Mode" id="{E697F4B9-62E1-40A1-BEFE-6D5C826E4D8D}" vid="{B2D6ABAB-FD9E-45B0-80FE-C355AF4A15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12539</TotalTime>
  <Words>1614</Words>
  <Application>Microsoft Office PowerPoint</Application>
  <PresentationFormat>Widescreen</PresentationFormat>
  <Paragraphs>156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Arial Nova</vt:lpstr>
      <vt:lpstr>Calibri</vt:lpstr>
      <vt:lpstr>Georgia</vt:lpstr>
      <vt:lpstr>Office Theme</vt:lpstr>
      <vt:lpstr>Custom Design</vt:lpstr>
      <vt:lpstr>District 6710 Grant Management Seminar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6710 Grant Management Seminar 2022-2023</dc:title>
  <dc:creator>Rick Harned</dc:creator>
  <cp:lastModifiedBy>Ralph Young</cp:lastModifiedBy>
  <cp:revision>11</cp:revision>
  <dcterms:created xsi:type="dcterms:W3CDTF">2021-10-20T18:37:52Z</dcterms:created>
  <dcterms:modified xsi:type="dcterms:W3CDTF">2021-11-11T17:10:27Z</dcterms:modified>
</cp:coreProperties>
</file>