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68" r:id="rId4"/>
    <p:sldId id="378" r:id="rId5"/>
    <p:sldId id="379" r:id="rId6"/>
    <p:sldId id="383" r:id="rId7"/>
    <p:sldId id="381" r:id="rId8"/>
    <p:sldId id="386" r:id="rId9"/>
    <p:sldId id="402" r:id="rId10"/>
    <p:sldId id="43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06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2C859-D6E4-413A-86CB-6D5A434AE9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D3394-6E22-464C-BA71-2D58282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Clubs can participate in a Global Grant for as little as $100  - when you join together with other clubs.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F480B-908F-4BA8-A9CE-C37B0BDCE2E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99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Grant applications are done on-line at https://rotary.org. Logging in to My Rotary is required. Then you can navigate to the Grant Center.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F480B-908F-4BA8-A9CE-C37B0BDCE2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08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conflict of interest exists whenever a Rotarian benefits financially or personally from a grant. The benefit might be direct to a Rotarian or indirect, to an associate of the Rotarian. If one exists, it must be disclosed in the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F480B-908F-4BA8-A9CE-C37B0BDCE2E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06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points should be expanded on separate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F480B-908F-4BA8-A9CE-C37B0BDCE2E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92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68E6-CF8B-46E0-9D4F-0C4217D65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C2BBC-2A92-4C6C-8CA7-E3168B3FB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40209-9650-43CB-8F51-E0A6E884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B9B38-F0AB-4EFF-A843-EA168A72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799B9-2EDD-4C18-B61B-E31477BD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EAC7-3D27-470C-A24A-FC1716F8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FFDED-4025-4A46-AC82-18FE7CB51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E03B9-9936-4DB3-A801-B1FE7920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B076D-325C-494F-940A-F78B91B8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4D978-5DD2-4B62-B968-BCF64010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B2C6E-41CF-4143-AA7A-F7ACF71F0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63B79-3384-4CE4-BD56-59F1813D8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E56EA-57C3-47A9-A3F0-E4F83A65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27DD-8491-4A93-9950-C9D23A38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C469D-97C3-42B9-8D2E-11F140CB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9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CB3C6C-AB79-4C35-9877-3E77F8CE84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09833-66CD-4698-A0C5-9D6CB35C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051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AE4143-4BE2-468B-861E-1CA4B91F74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B5217-1BAC-4739-BD06-C178FFB8D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27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15A9B2-BAE8-47F8-84D2-366AE7CBD8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641F9D-292A-4FCB-B9CD-D9EB5B568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6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FE6CB3-CF81-4813-8BF9-AB9CF60CC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71B70-41EF-4111-97A3-2091C6DF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1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16D66-6996-4AA7-9F62-A500863659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C5264-0CB0-468D-BE13-D05828DFB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7726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5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62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195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3AF2F-D50F-4213-9F93-B1E37A03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1644-D1BE-4316-9848-038EB2F34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5AC72-BC9F-4B3F-8C6A-12CE8551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E9788-9C92-4035-8B73-44FA8847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C7C94-90EF-4275-B444-C67653C7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69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43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1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82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91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5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286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00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E27B-7604-43DB-BEAD-4DE0BC2C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B3467-5261-477E-9C52-74B41E5B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70504-F71B-43FF-AD51-AE56AB50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C96AC-78C9-46B8-B93D-7140FE08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7BB3C-D1E1-4388-985C-CD9CA327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A1A-A15D-4053-AA13-792D7C1E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A05B7-527E-42AB-9989-5B87F01E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CA5E3-812C-426E-891F-445F07782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BC720-85E8-4951-90F6-0D93CB70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CB53D-7DE7-4B3D-81AA-3CB4BBC2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43C53-269E-478D-808A-1B0759DF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7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E8D8-9E65-4719-BFB3-EA3BFDC1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631F3-4767-44CA-A0E0-3F702470C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4DFF1-03E0-4D75-A90E-0AF6A7816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AAFEA-A561-48D6-8D9D-C8CF45D55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A6CBB-5C17-4242-88CA-BBF953703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6025D-2863-4D5D-8CA2-F584A711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C9344-0F85-4EC6-893D-08FD3DA5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CC1E7-9571-42C6-AEBE-393068AA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4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7E18-C444-4508-BA53-93400953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C10B1-EEE4-45E8-A77D-E4A70503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07275-E315-4AA1-BE41-D3BB531B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8ABEB-FACE-431D-AE79-C613FBDF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59C30-F496-4B56-B8EB-08982584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802FB-C73E-4772-AC56-1D858B31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42799-A5D0-4CEF-94BF-3FE528ED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2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5DF8-14C0-4F22-994F-DECDC67D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003D-3257-4EE1-AF24-0FA7E8DAF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FAA83-36A8-42A2-BC03-E602A34C6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37D47-2EE7-4D7B-A955-3E91896D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EE57E-B109-4326-8AFD-A47D534C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EC9D2-D0B3-4F14-B8F5-73D1C14D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5218-9B19-4014-BF6E-1431B59C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72B25-0407-40E2-A5EC-0D8BA8F68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2F123-E8FA-4B3A-861F-7F5CB4F90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78E08-8226-46E4-B590-D17A16BC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0505D-3BE4-407D-A755-FA2D0E09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97672-EAFB-4154-9494-E84570C5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1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C2DCD-CA9C-4B00-9849-C316B4A8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B2BD0-C549-443B-8C55-73A659059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5A790-297F-4EEA-93E7-D7287DA2B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5E4A7-B118-4A2A-931B-19774A677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D0838-7CF5-48F7-B523-1B32CB8D8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7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CD4695-A70A-417A-AE60-789C0BD69444}"/>
              </a:ext>
            </a:extLst>
          </p:cNvPr>
          <p:cNvSpPr txBox="1"/>
          <p:nvPr/>
        </p:nvSpPr>
        <p:spPr>
          <a:xfrm>
            <a:off x="9448800" y="6477001"/>
            <a:ext cx="21336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3141FCDC-39E8-41F2-900F-82A310637F52}" type="slidenum"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E5AA5EFB-8931-4067-B657-3A3349E835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8" y="6299200"/>
            <a:ext cx="118956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09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EF88-3664-4AC0-A57A-C28981513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14" y="842683"/>
            <a:ext cx="5489986" cy="241328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 Nova" panose="020B0504020202020204" pitchFamily="34" charset="0"/>
              </a:rPr>
              <a:t>District 6710 Grant Management Seminar 2022-2023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98516-F1B4-459E-8977-86F28D1D4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142" y="4139921"/>
            <a:ext cx="6624918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/>
              <a:t>Presenters:</a:t>
            </a:r>
          </a:p>
          <a:p>
            <a:pPr algn="l"/>
            <a:r>
              <a:rPr lang="en-US" sz="2000" dirty="0"/>
              <a:t>Rick Harned, District Rotary Foundation Chair, 2016-2022</a:t>
            </a:r>
          </a:p>
          <a:p>
            <a:pPr algn="l"/>
            <a:r>
              <a:rPr lang="en-US" sz="2000" dirty="0"/>
              <a:t>Ralph Young, District Grants Subcommittee Chair, 2018-2022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47CD939-6649-450C-B59D-C56181002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83" y="1075765"/>
            <a:ext cx="3020235" cy="113851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B9B45B9-600E-444D-99A4-2EC4A682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164" y="3917577"/>
            <a:ext cx="2260002" cy="22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3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8AD695-033C-46BE-B031-30D125FF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92" y="567266"/>
            <a:ext cx="7990541" cy="533400"/>
          </a:xfrm>
          <a:solidFill>
            <a:srgbClr val="B4C7E7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Remember How Annual Fund Gifts Are Used?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4BCE0E-684E-43CB-B84F-3AB668E4FB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65867" y="1303866"/>
            <a:ext cx="8229600" cy="4792134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investment for 3 years, funds go into 2 buckets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6" name="Can 2">
            <a:extLst>
              <a:ext uri="{FF2B5EF4-FFF2-40B4-BE49-F238E27FC236}">
                <a16:creationId xmlns:a16="http://schemas.microsoft.com/office/drawing/2014/main" id="{9E1B549E-11D7-48B7-823F-70766F97141D}"/>
              </a:ext>
            </a:extLst>
          </p:cNvPr>
          <p:cNvSpPr/>
          <p:nvPr/>
        </p:nvSpPr>
        <p:spPr>
          <a:xfrm>
            <a:off x="3206045" y="2393245"/>
            <a:ext cx="1840089" cy="3160889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Available for Global Grants, Scholarships, Peace Fellowships, Vocational Training Teams</a:t>
            </a:r>
          </a:p>
        </p:txBody>
      </p:sp>
      <p:sp>
        <p:nvSpPr>
          <p:cNvPr id="7" name="Can 3">
            <a:extLst>
              <a:ext uri="{FF2B5EF4-FFF2-40B4-BE49-F238E27FC236}">
                <a16:creationId xmlns:a16="http://schemas.microsoft.com/office/drawing/2014/main" id="{E6E73449-56F3-4DA9-9ADB-C796BE0DEE99}"/>
              </a:ext>
            </a:extLst>
          </p:cNvPr>
          <p:cNvSpPr/>
          <p:nvPr/>
        </p:nvSpPr>
        <p:spPr>
          <a:xfrm>
            <a:off x="7309555" y="2393245"/>
            <a:ext cx="1840089" cy="3160889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al Grants, Scholarships, etc.</a:t>
            </a:r>
          </a:p>
        </p:txBody>
      </p:sp>
      <p:sp>
        <p:nvSpPr>
          <p:cNvPr id="8" name="Can 5">
            <a:extLst>
              <a:ext uri="{FF2B5EF4-FFF2-40B4-BE49-F238E27FC236}">
                <a16:creationId xmlns:a16="http://schemas.microsoft.com/office/drawing/2014/main" id="{76342F61-FF8E-4D42-B17E-823E968530AA}"/>
              </a:ext>
            </a:extLst>
          </p:cNvPr>
          <p:cNvSpPr/>
          <p:nvPr/>
        </p:nvSpPr>
        <p:spPr>
          <a:xfrm>
            <a:off x="7309554" y="3781779"/>
            <a:ext cx="1840089" cy="1924755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/>
              </a:rPr>
              <a:t>50% of DDF can go to District Grants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E3C6A-32AA-4F0E-AC56-9A81371C8866}"/>
              </a:ext>
            </a:extLst>
          </p:cNvPr>
          <p:cNvSpPr txBox="1"/>
          <p:nvPr/>
        </p:nvSpPr>
        <p:spPr>
          <a:xfrm>
            <a:off x="2946400" y="1821555"/>
            <a:ext cx="717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 50% WORLD FUND                                  50% DISTRICT DESIGNATED FUND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566DB-C004-4C3D-A3D2-F2B2B00A0537}"/>
              </a:ext>
            </a:extLst>
          </p:cNvPr>
          <p:cNvSpPr txBox="1"/>
          <p:nvPr/>
        </p:nvSpPr>
        <p:spPr>
          <a:xfrm>
            <a:off x="7388576" y="2967336"/>
            <a:ext cx="16820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</a:rPr>
              <a:t>DDF Match for Global Grants, Scholarships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FE879F-91A8-46E2-BBAC-0C851790ADA5}"/>
              </a:ext>
            </a:extLst>
          </p:cNvPr>
          <p:cNvSpPr txBox="1"/>
          <p:nvPr/>
        </p:nvSpPr>
        <p:spPr>
          <a:xfrm>
            <a:off x="3206046" y="5890624"/>
            <a:ext cx="565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Global Grants use Funds from Both Buckets!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82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491">
        <p15:prstTrans prst="peelOff" invX="1"/>
      </p:transition>
    </mc:Choice>
    <mc:Fallback xmlns="">
      <p:transition spd="slow" advTm="1949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29376F-F7AE-4506-A890-3CCB88267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9257" y="693737"/>
            <a:ext cx="7637929" cy="726272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</a:rPr>
              <a:t>How the Grant Funding Works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63C867-730F-43ED-81E0-84CCF7F2C0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9252" y="1638300"/>
            <a:ext cx="9266686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 your club has identified a project that has a budget of $30,000 (the minimum size).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club (and others) can contribute 			$11,000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District(s) will match with DDF				  11,000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World Fund matches DDF $0.80 for $1		    8,800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TOTAL									$30,800</a:t>
            </a: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Club dollars are multiplied nearly 3 times!!  - And they don’t have to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come from just one club or one district!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30809F-9B15-4A1A-9556-13A42D9F20F0}"/>
              </a:ext>
            </a:extLst>
          </p:cNvPr>
          <p:cNvCxnSpPr/>
          <p:nvPr/>
        </p:nvCxnSpPr>
        <p:spPr>
          <a:xfrm>
            <a:off x="7148457" y="3793863"/>
            <a:ext cx="129540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85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8853">
        <p15:prstTrans prst="peelOff" invX="1"/>
      </p:transition>
    </mc:Choice>
    <mc:Fallback xmlns="">
      <p:transition spd="slow" advTm="4885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F09FFD-5693-489A-8CC7-D08D96F304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9863" y="623550"/>
            <a:ext cx="8068684" cy="729151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</a:rPr>
              <a:t>How to Apply for a Global Grant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11088-8448-4A9B-894F-BF89BC694857}"/>
              </a:ext>
            </a:extLst>
          </p:cNvPr>
          <p:cNvSpPr txBox="1"/>
          <p:nvPr/>
        </p:nvSpPr>
        <p:spPr>
          <a:xfrm>
            <a:off x="3192780" y="1548452"/>
            <a:ext cx="6446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Log into My Rotary at Rotary.org (NOT DACdb!)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Hover your cursor over The Rotary Foundation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Select Grant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E7462-C3A1-410C-AA48-442EB72CF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7" y="2884224"/>
            <a:ext cx="9144000" cy="27454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2A90355-8722-499F-95E3-1ABE592C3FC5}"/>
              </a:ext>
            </a:extLst>
          </p:cNvPr>
          <p:cNvSpPr/>
          <p:nvPr/>
        </p:nvSpPr>
        <p:spPr>
          <a:xfrm>
            <a:off x="3581400" y="4320511"/>
            <a:ext cx="1524000" cy="15048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697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309">
        <p15:prstTrans prst="peelOff" invX="1"/>
      </p:transition>
    </mc:Choice>
    <mc:Fallback xmlns="">
      <p:transition spd="slow" advTm="2130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B6C72B-A65F-4028-8DD8-5FD820C68E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25618" y="724794"/>
            <a:ext cx="8014447" cy="754092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</a:rPr>
              <a:t>Requirements for All Grants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0B75C1-7C3B-4103-B499-F9BAEF44FC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9247" y="1832095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will require minimum 3-person committee in both sponsor clubs to manage project.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Budget should be as detailed as possible, and match the funding committed.</a:t>
            </a:r>
          </a:p>
          <a:p>
            <a:pPr lvl="1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application automatically calculates the available World Fund contribution, based on Club and District contributions. 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“Cooperating Organization” is involved, an MoU must be signed by all parties.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Conflicts of Interest must be confronted and disclosed.</a:t>
            </a:r>
          </a:p>
        </p:txBody>
      </p:sp>
    </p:spTree>
    <p:extLst>
      <p:ext uri="{BB962C8B-B14F-4D97-AF65-F5344CB8AC3E}">
        <p14:creationId xmlns:p14="http://schemas.microsoft.com/office/powerpoint/2010/main" val="3300406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2509">
        <p15:prstTrans prst="peelOff" invX="1"/>
      </p:transition>
    </mc:Choice>
    <mc:Fallback xmlns="">
      <p:transition spd="slow" advTm="4250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72E1E1-9B88-402B-A4FF-49D5E71ABB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0175" y="446088"/>
            <a:ext cx="7572450" cy="773112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</a:rPr>
              <a:t>Managing the Grant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C984F-DF3F-4473-B251-490A0CE19F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2885" y="1660263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Foundation will require the lead club to establish a bank account used only for this project. It will collect all funding and deposit it in this account.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expenditures must be documented, and records retained for reporting for at least five years.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Reports must be submitted to the Foundation at least every 12 months. All expenses must be documented.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02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166">
        <p15:prstTrans prst="peelOff" invX="1"/>
      </p:transition>
    </mc:Choice>
    <mc:Fallback xmlns="">
      <p:transition spd="slow" advTm="1916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A671FA-B901-4DEB-9F96-88023BCF5A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2000" y="563563"/>
            <a:ext cx="8453120" cy="791901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</a:rPr>
              <a:t>Plan to Evaluate the Project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596116-3710-488F-8BDD-D5CC2C6DC7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8639" y="1649506"/>
            <a:ext cx="5292763" cy="3869167"/>
          </a:xfrm>
          <a:prstGeom prst="rect">
            <a:avLst/>
          </a:prstGeom>
        </p:spPr>
        <p:txBody>
          <a:bodyPr/>
          <a:lstStyle/>
          <a:p>
            <a:pPr>
              <a:buFontTx/>
              <a:buChar char="•"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for reporting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 future </a:t>
            </a:r>
            <a:br>
              <a:rPr lang="en-US" sz="240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based on goals 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ongoing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successes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2" descr="C:\Users\nicholsk\Desktop\Slide show images\20071013_US_080.jpg">
            <a:extLst>
              <a:ext uri="{FF2B5EF4-FFF2-40B4-BE49-F238E27FC236}">
                <a16:creationId xmlns:a16="http://schemas.microsoft.com/office/drawing/2014/main" id="{5A6004E2-5E09-4806-989D-634C49A61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5960"/>
            <a:ext cx="438912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16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476">
        <p15:prstTrans prst="peelOff" invX="1"/>
      </p:transition>
    </mc:Choice>
    <mc:Fallback xmlns="">
      <p:transition spd="slow" advTm="1747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E70388-45E7-48D7-92ED-0654D9A486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1045" y="457200"/>
            <a:ext cx="6505986" cy="857026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</a:rPr>
              <a:t>Global Grants - Summary</a:t>
            </a:r>
            <a:r>
              <a:rPr lang="en-US" sz="2800" dirty="0">
                <a:latin typeface="Arial Narrow Bold" panose="020B0706020202030204" pitchFamily="34" charset="0"/>
              </a:rPr>
              <a:t>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D6F00A-A0EC-403A-B7DA-BD8F4C5EFE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1200" y="1443318"/>
            <a:ext cx="8229600" cy="4957482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Global Grants are rewarding and demanding – but are accessible to all qualified clubs, big and small. </a:t>
            </a:r>
          </a:p>
          <a:p>
            <a:endParaRPr lang="en-US" sz="1600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Global Grants require international cooperation – and offer an opportunity for lasting friendships!</a:t>
            </a:r>
          </a:p>
          <a:p>
            <a:endParaRPr lang="en-US" sz="1600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At least 3 Global Grant projects in the USA are being developed by Heart 2 Heart districts and Mexican clubs.</a:t>
            </a:r>
          </a:p>
          <a:p>
            <a:endParaRPr lang="en-US" sz="1600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Global Grants can include funding for Rotary signage and publicity – and their stories should be told, following Rotary’s signage requirements.</a:t>
            </a:r>
          </a:p>
          <a:p>
            <a:endParaRPr lang="en-US" sz="1600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Lots of assistance is available from the Foundation, your District Leadership, and Heart 2 Heart.</a:t>
            </a:r>
          </a:p>
        </p:txBody>
      </p:sp>
    </p:spTree>
    <p:extLst>
      <p:ext uri="{BB962C8B-B14F-4D97-AF65-F5344CB8AC3E}">
        <p14:creationId xmlns:p14="http://schemas.microsoft.com/office/powerpoint/2010/main" val="3315172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363">
        <p15:prstTrans prst="peelOff" invX="1"/>
      </p:transition>
    </mc:Choice>
    <mc:Fallback xmlns="">
      <p:transition spd="slow" advTm="3636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E3FA08-E037-412C-97A2-5B30133589A1}"/>
              </a:ext>
            </a:extLst>
          </p:cNvPr>
          <p:cNvSpPr txBox="1"/>
          <p:nvPr/>
        </p:nvSpPr>
        <p:spPr>
          <a:xfrm>
            <a:off x="2027583" y="702365"/>
            <a:ext cx="8309113" cy="1323439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You </a:t>
            </a:r>
            <a:r>
              <a:rPr lang="en-US" sz="4000">
                <a:solidFill>
                  <a:srgbClr val="060606"/>
                </a:solidFill>
                <a:latin typeface="Arial Nova" panose="020B0504020202020204" pitchFamily="34" charset="0"/>
              </a:rPr>
              <a:t>Have Almost Completed </a:t>
            </a:r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the Seminar!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6BFD4-7FA0-491F-91CF-898001E9F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042" y="1966814"/>
            <a:ext cx="3351958" cy="4308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28D65-4F6A-4190-BAB5-2448A4392782}"/>
              </a:ext>
            </a:extLst>
          </p:cNvPr>
          <p:cNvSpPr txBox="1"/>
          <p:nvPr/>
        </p:nvSpPr>
        <p:spPr>
          <a:xfrm>
            <a:off x="7381461" y="3220278"/>
            <a:ext cx="31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60606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2162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F-PowerpointDesignEN_Light.ppt  -  Compatibility Mode" id="{E697F4B9-62E1-40A1-BEFE-6D5C826E4D8D}" vid="{B2D6ABAB-FD9E-45B0-80FE-C355AF4A15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12543</TotalTime>
  <Words>628</Words>
  <Application>Microsoft Office PowerPoint</Application>
  <PresentationFormat>Widescreen</PresentationFormat>
  <Paragraphs>62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Arial Narrow Bold</vt:lpstr>
      <vt:lpstr>Arial Nova</vt:lpstr>
      <vt:lpstr>Calibri</vt:lpstr>
      <vt:lpstr>Georgia</vt:lpstr>
      <vt:lpstr>Office Theme</vt:lpstr>
      <vt:lpstr>Custom Design</vt:lpstr>
      <vt:lpstr>District 6710 Grant Management Seminar 2022-2023</vt:lpstr>
      <vt:lpstr>Remember How Annual Fund Gifts Are Used?</vt:lpstr>
      <vt:lpstr>How the Grant Funding Works</vt:lpstr>
      <vt:lpstr>How to Apply for a Global Grant</vt:lpstr>
      <vt:lpstr>Requirements for All Grants</vt:lpstr>
      <vt:lpstr>Managing the Grant</vt:lpstr>
      <vt:lpstr>Plan to Evaluate the Project</vt:lpstr>
      <vt:lpstr>Global Grants - Summary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6710 Grant Management Seminar 2022-2023</dc:title>
  <dc:creator>Rick Harned</dc:creator>
  <cp:lastModifiedBy>Ralph Young</cp:lastModifiedBy>
  <cp:revision>13</cp:revision>
  <dcterms:created xsi:type="dcterms:W3CDTF">2021-10-20T18:37:52Z</dcterms:created>
  <dcterms:modified xsi:type="dcterms:W3CDTF">2021-11-11T17:17:48Z</dcterms:modified>
</cp:coreProperties>
</file>