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375" r:id="rId4"/>
    <p:sldId id="434" r:id="rId5"/>
    <p:sldId id="374" r:id="rId6"/>
    <p:sldId id="403" r:id="rId7"/>
    <p:sldId id="393" r:id="rId8"/>
    <p:sldId id="404" r:id="rId9"/>
    <p:sldId id="376" r:id="rId10"/>
    <p:sldId id="405" r:id="rId11"/>
    <p:sldId id="433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B6E109-25D4-4664-966F-57C51C4BB6F5}" v="2" dt="2021-11-11T17:26:40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ph Young" userId="244935d676cb81c6" providerId="LiveId" clId="{B2B6E109-25D4-4664-966F-57C51C4BB6F5}"/>
    <pc:docChg chg="undo custSel addSld delSld modSld modNotesMaster">
      <pc:chgData name="Ralph Young" userId="244935d676cb81c6" providerId="LiveId" clId="{B2B6E109-25D4-4664-966F-57C51C4BB6F5}" dt="2021-11-11T17:30:16.864" v="331" actId="255"/>
      <pc:docMkLst>
        <pc:docMk/>
      </pc:docMkLst>
      <pc:sldChg chg="del">
        <pc:chgData name="Ralph Young" userId="244935d676cb81c6" providerId="LiveId" clId="{B2B6E109-25D4-4664-966F-57C51C4BB6F5}" dt="2021-11-11T17:15:56.683" v="0" actId="47"/>
        <pc:sldMkLst>
          <pc:docMk/>
          <pc:sldMk cId="3253482299" sldId="368"/>
        </pc:sldMkLst>
      </pc:sldChg>
      <pc:sldChg chg="modSp del mod chgLayout">
        <pc:chgData name="Ralph Young" userId="244935d676cb81c6" providerId="LiveId" clId="{B2B6E109-25D4-4664-966F-57C51C4BB6F5}" dt="2021-11-11T17:27:24.514" v="27" actId="47"/>
        <pc:sldMkLst>
          <pc:docMk/>
          <pc:sldMk cId="2314470147" sldId="373"/>
        </pc:sldMkLst>
        <pc:spChg chg="mod ord">
          <ac:chgData name="Ralph Young" userId="244935d676cb81c6" providerId="LiveId" clId="{B2B6E109-25D4-4664-966F-57C51C4BB6F5}" dt="2021-11-11T17:23:16.658" v="21" actId="700"/>
          <ac:spMkLst>
            <pc:docMk/>
            <pc:sldMk cId="2314470147" sldId="373"/>
            <ac:spMk id="4" creationId="{4BB4A264-90D2-438A-A6A4-A0070F677226}"/>
          </ac:spMkLst>
        </pc:spChg>
        <pc:spChg chg="mod ord">
          <ac:chgData name="Ralph Young" userId="244935d676cb81c6" providerId="LiveId" clId="{B2B6E109-25D4-4664-966F-57C51C4BB6F5}" dt="2021-11-11T17:23:16.658" v="21" actId="700"/>
          <ac:spMkLst>
            <pc:docMk/>
            <pc:sldMk cId="2314470147" sldId="373"/>
            <ac:spMk id="5" creationId="{8024BC0C-9808-4F2A-8F9C-F19AF7755F60}"/>
          </ac:spMkLst>
        </pc:spChg>
      </pc:sldChg>
      <pc:sldChg chg="modSp mod">
        <pc:chgData name="Ralph Young" userId="244935d676cb81c6" providerId="LiveId" clId="{B2B6E109-25D4-4664-966F-57C51C4BB6F5}" dt="2021-11-11T17:30:16.864" v="331" actId="255"/>
        <pc:sldMkLst>
          <pc:docMk/>
          <pc:sldMk cId="3498244009" sldId="375"/>
        </pc:sldMkLst>
        <pc:spChg chg="mod">
          <ac:chgData name="Ralph Young" userId="244935d676cb81c6" providerId="LiveId" clId="{B2B6E109-25D4-4664-966F-57C51C4BB6F5}" dt="2021-11-11T17:27:41.588" v="47" actId="20577"/>
          <ac:spMkLst>
            <pc:docMk/>
            <pc:sldMk cId="3498244009" sldId="375"/>
            <ac:spMk id="2" creationId="{98968AFC-7589-4B14-99E0-0E78DD634035}"/>
          </ac:spMkLst>
        </pc:spChg>
        <pc:spChg chg="mod">
          <ac:chgData name="Ralph Young" userId="244935d676cb81c6" providerId="LiveId" clId="{B2B6E109-25D4-4664-966F-57C51C4BB6F5}" dt="2021-11-11T17:30:16.864" v="331" actId="255"/>
          <ac:spMkLst>
            <pc:docMk/>
            <pc:sldMk cId="3498244009" sldId="375"/>
            <ac:spMk id="3" creationId="{4A914BED-4265-46A7-B258-0D29486BC53B}"/>
          </ac:spMkLst>
        </pc:spChg>
      </pc:sldChg>
      <pc:sldChg chg="del">
        <pc:chgData name="Ralph Young" userId="244935d676cb81c6" providerId="LiveId" clId="{B2B6E109-25D4-4664-966F-57C51C4BB6F5}" dt="2021-11-11T17:15:57.980" v="1" actId="47"/>
        <pc:sldMkLst>
          <pc:docMk/>
          <pc:sldMk cId="1045850679" sldId="378"/>
        </pc:sldMkLst>
      </pc:sldChg>
      <pc:sldChg chg="del">
        <pc:chgData name="Ralph Young" userId="244935d676cb81c6" providerId="LiveId" clId="{B2B6E109-25D4-4664-966F-57C51C4BB6F5}" dt="2021-11-11T17:15:59.370" v="2" actId="47"/>
        <pc:sldMkLst>
          <pc:docMk/>
          <pc:sldMk cId="1016977252" sldId="379"/>
        </pc:sldMkLst>
      </pc:sldChg>
      <pc:sldChg chg="del">
        <pc:chgData name="Ralph Young" userId="244935d676cb81c6" providerId="LiveId" clId="{B2B6E109-25D4-4664-966F-57C51C4BB6F5}" dt="2021-11-11T17:16:03.041" v="4" actId="47"/>
        <pc:sldMkLst>
          <pc:docMk/>
          <pc:sldMk cId="2768202174" sldId="381"/>
        </pc:sldMkLst>
      </pc:sldChg>
      <pc:sldChg chg="del">
        <pc:chgData name="Ralph Young" userId="244935d676cb81c6" providerId="LiveId" clId="{B2B6E109-25D4-4664-966F-57C51C4BB6F5}" dt="2021-11-11T17:16:01.166" v="3" actId="47"/>
        <pc:sldMkLst>
          <pc:docMk/>
          <pc:sldMk cId="3300406688" sldId="383"/>
        </pc:sldMkLst>
      </pc:sldChg>
      <pc:sldChg chg="del">
        <pc:chgData name="Ralph Young" userId="244935d676cb81c6" providerId="LiveId" clId="{B2B6E109-25D4-4664-966F-57C51C4BB6F5}" dt="2021-11-11T17:16:04.728" v="5" actId="47"/>
        <pc:sldMkLst>
          <pc:docMk/>
          <pc:sldMk cId="3336165295" sldId="386"/>
        </pc:sldMkLst>
      </pc:sldChg>
      <pc:sldChg chg="del">
        <pc:chgData name="Ralph Young" userId="244935d676cb81c6" providerId="LiveId" clId="{B2B6E109-25D4-4664-966F-57C51C4BB6F5}" dt="2021-11-11T17:16:06.087" v="6" actId="47"/>
        <pc:sldMkLst>
          <pc:docMk/>
          <pc:sldMk cId="3315172358" sldId="402"/>
        </pc:sldMkLst>
      </pc:sldChg>
      <pc:sldChg chg="modSp mod">
        <pc:chgData name="Ralph Young" userId="244935d676cb81c6" providerId="LiveId" clId="{B2B6E109-25D4-4664-966F-57C51C4BB6F5}" dt="2021-11-11T17:16:14.695" v="13" actId="20577"/>
        <pc:sldMkLst>
          <pc:docMk/>
          <pc:sldMk cId="1321626100" sldId="433"/>
        </pc:sldMkLst>
        <pc:spChg chg="mod">
          <ac:chgData name="Ralph Young" userId="244935d676cb81c6" providerId="LiveId" clId="{B2B6E109-25D4-4664-966F-57C51C4BB6F5}" dt="2021-11-11T17:16:14.695" v="13" actId="20577"/>
          <ac:spMkLst>
            <pc:docMk/>
            <pc:sldMk cId="1321626100" sldId="433"/>
            <ac:spMk id="2" creationId="{0EE3FA08-E037-412C-97A2-5B30133589A1}"/>
          </ac:spMkLst>
        </pc:spChg>
      </pc:sldChg>
      <pc:sldChg chg="new del">
        <pc:chgData name="Ralph Young" userId="244935d676cb81c6" providerId="LiveId" clId="{B2B6E109-25D4-4664-966F-57C51C4BB6F5}" dt="2021-11-11T17:23:52.444" v="24" actId="47"/>
        <pc:sldMkLst>
          <pc:docMk/>
          <pc:sldMk cId="2609501297" sldId="434"/>
        </pc:sldMkLst>
      </pc:sldChg>
      <pc:sldChg chg="add">
        <pc:chgData name="Ralph Young" userId="244935d676cb81c6" providerId="LiveId" clId="{B2B6E109-25D4-4664-966F-57C51C4BB6F5}" dt="2021-11-11T17:27:10.704" v="26" actId="2890"/>
        <pc:sldMkLst>
          <pc:docMk/>
          <pc:sldMk cId="3073342433" sldId="434"/>
        </pc:sldMkLst>
      </pc:sldChg>
      <pc:sldChg chg="add del">
        <pc:chgData name="Ralph Young" userId="244935d676cb81c6" providerId="LiveId" clId="{B2B6E109-25D4-4664-966F-57C51C4BB6F5}" dt="2021-11-11T17:23:51.380" v="23" actId="47"/>
        <pc:sldMkLst>
          <pc:docMk/>
          <pc:sldMk cId="4088736815" sldId="4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D2C859-D6E4-413A-86CB-6D5A434AE93C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86D3394-6E22-464C-BA71-2D58282E5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find an International partner club without leaving home – start by participating in a Grant managed by another Club, in our District or in another District. Our District did its first Friendship Exchange to India in 2019 – more are on tap. The Heart 2 Heart program links clubs and districts in Zones 30-31 with Districts in Mexico – and has a long history of good projects that you can visit. Project Fairs are a special opportunity starting this year – a District Grant can help cover travel costs! Rotary Fellowships and Action Groups link Rotarians worldwide who share interests or professions.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2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602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9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best way to understand what a community really needs is to ask them. Rotary has required a systematic community assessment for Global Grants since the 2018-2019 Rotary Year. Your partner club can play a key role here. It is the first step to assure the project is sustainable.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2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602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773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descriptions of what each Area of Focus encompasses are in the documents to be downloaded.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028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480B-908F-4BA8-A9CE-C37B0BDCE2E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defTabSz="96028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33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8E6-CF8B-46E0-9D4F-0C4217D6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C2BBC-2A92-4C6C-8CA7-E3168B3FB6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40209-9650-43CB-8F51-E0A6E8844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B9B38-F0AB-4EFF-A843-EA168A720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799B9-2EDD-4C18-B61B-E31477BD4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EAC7-3D27-470C-A24A-FC1716F8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FFDED-4025-4A46-AC82-18FE7CB51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E03B9-9936-4DB3-A801-B1FE7920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B076D-325C-494F-940A-F78B91B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4D978-5DD2-4B62-B968-BCF64010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B2C6E-41CF-4143-AA7A-F7ACF71F0D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63B79-3384-4CE4-BD56-59F1813D8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E56EA-57C3-47A9-A3F0-E4F83A65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827DD-8491-4A93-9950-C9D23A38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C469D-97C3-42B9-8D2E-11F140CB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90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CB3C6C-AB79-4C35-9877-3E77F8CE84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309833-66CD-4698-A0C5-9D6CB35C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518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AE4143-4BE2-468B-861E-1CA4B91F74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DB5217-1BAC-4739-BD06-C178FFB8D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15A9B2-BAE8-47F8-84D2-366AE7CBD8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641F9D-292A-4FCB-B9CD-D9EB5B568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68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FE6CB3-CF81-4813-8BF9-AB9CF60CCC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871B70-41EF-4111-97A3-2091C6DF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3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716D66-6996-4AA7-9F62-A500863659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C5264-0CB0-468D-BE13-D05828DF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7726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53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622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95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3AF2F-D50F-4213-9F93-B1E37A03A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1644-D1BE-4316-9848-038EB2F34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5AC72-BC9F-4B3F-8C6A-12CE8551B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E9788-9C92-4035-8B73-44FA8847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C94-90EF-4275-B444-C67653C7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69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43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1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821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91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45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286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00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E27B-7604-43DB-BEAD-4DE0BC2CA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B3467-5261-477E-9C52-74B41E5B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0504-F71B-43FF-AD51-AE56AB501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C96AC-78C9-46B8-B93D-7140FE08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7BB3C-D1E1-4388-985C-CD9CA32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4A1A-A15D-4053-AA13-792D7C1E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A05B7-527E-42AB-9989-5B87F01E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CA5E3-812C-426E-891F-445F07782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BC720-85E8-4951-90F6-0D93CB70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CB53D-7DE7-4B3D-81AA-3CB4BBC2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43C53-269E-478D-808A-1B0759DF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7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AE8D8-9E65-4719-BFB3-EA3BFDC1B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631F3-4767-44CA-A0E0-3F702470C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4DFF1-03E0-4D75-A90E-0AF6A781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AAFEA-A561-48D6-8D9D-C8CF45D55E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A6CBB-5C17-4242-88CA-BBF9537034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6025D-2863-4D5D-8CA2-F584A7112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C9344-0F85-4EC6-893D-08FD3DA5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CC1E7-9571-42C6-AEBE-393068AA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4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7E18-C444-4508-BA53-93400953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C10B1-EEE4-45E8-A77D-E4A70503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07275-E315-4AA1-BE41-D3BB531B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8ABEB-FACE-431D-AE79-C613FBDF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959C30-F496-4B56-B8EB-089825847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7802FB-C73E-4772-AC56-1D858B31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42799-A5D0-4CEF-94BF-3FE528ED1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5DF8-14C0-4F22-994F-DECDC67DF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003D-3257-4EE1-AF24-0FA7E8DAF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FAA83-36A8-42A2-BC03-E602A34C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E37D47-2EE7-4D7B-A955-3E91896D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EE57E-B109-4326-8AFD-A47D534C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EC9D2-D0B3-4F14-B8F5-73D1C14D8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5218-9B19-4014-BF6E-1431B59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72B25-0407-40E2-A5EC-0D8BA8F688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D2F123-E8FA-4B3A-861F-7F5CB4F90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78E08-8226-46E4-B590-D17A16BC5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0505D-3BE4-407D-A755-FA2D0E09D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97672-EAFB-4154-9494-E84570C5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6C2DCD-CA9C-4B00-9849-C316B4A8E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B2BD0-C549-443B-8C55-73A65905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5A790-297F-4EEA-93E7-D7287DA2B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12FB-4420-4154-8F30-F6DAA914720F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5E4A7-B118-4A2A-931B-19774A677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D0838-7CF5-48F7-B523-1B32CB8D8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7D928-00B9-4EB1-AFB1-7A259372D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7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CD4695-A70A-417A-AE60-789C0BD69444}"/>
              </a:ext>
            </a:extLst>
          </p:cNvPr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3141FCDC-39E8-41F2-900F-82A310637F52}" type="slidenum"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pPr algn="r"/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>
            <a:extLst>
              <a:ext uri="{FF2B5EF4-FFF2-40B4-BE49-F238E27FC236}">
                <a16:creationId xmlns:a16="http://schemas.microsoft.com/office/drawing/2014/main" id="{E5AA5EFB-8931-4067-B657-3A3349E8356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8" y="6299200"/>
            <a:ext cx="118956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09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EF88-3664-4AC0-A57A-C28981513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4" y="842683"/>
            <a:ext cx="5489986" cy="24132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 Nova" panose="020B0504020202020204" pitchFamily="34" charset="0"/>
              </a:rPr>
              <a:t>District 6710 Grant Management Seminar 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098516-F1B4-459E-8977-86F28D1D4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42" y="4139921"/>
            <a:ext cx="662491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/>
              <a:t>Presenters:</a:t>
            </a:r>
          </a:p>
          <a:p>
            <a:pPr algn="l"/>
            <a:r>
              <a:rPr lang="en-US" sz="2000" dirty="0"/>
              <a:t>Rick Harned, District Rotary Foundation Chair, 2016-2022</a:t>
            </a:r>
          </a:p>
          <a:p>
            <a:pPr algn="l"/>
            <a:r>
              <a:rPr lang="en-US" sz="2000" dirty="0"/>
              <a:t>Ralph Young, District Grants Subcommittee Chair, 2018-2022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7CD939-6649-450C-B59D-C56181002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183" y="1075765"/>
            <a:ext cx="3020235" cy="1138518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6B9B45B9-600E-444D-99A4-2EC4A682F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164" y="3917577"/>
            <a:ext cx="2260002" cy="22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35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3FA08-E037-412C-97A2-5B30133589A1}"/>
              </a:ext>
            </a:extLst>
          </p:cNvPr>
          <p:cNvSpPr txBox="1"/>
          <p:nvPr/>
        </p:nvSpPr>
        <p:spPr>
          <a:xfrm>
            <a:off x="2027583" y="702365"/>
            <a:ext cx="8309113" cy="132343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You </a:t>
            </a:r>
            <a:r>
              <a:rPr lang="en-US" sz="4000">
                <a:solidFill>
                  <a:srgbClr val="060606"/>
                </a:solidFill>
                <a:latin typeface="Arial Nova" panose="020B0504020202020204" pitchFamily="34" charset="0"/>
              </a:rPr>
              <a:t>Have Almost Completed </a:t>
            </a:r>
            <a:r>
              <a:rPr lang="en-US" sz="4000" dirty="0">
                <a:solidFill>
                  <a:srgbClr val="060606"/>
                </a:solidFill>
                <a:latin typeface="Arial Nova" panose="020B0504020202020204" pitchFamily="34" charset="0"/>
              </a:rPr>
              <a:t>the Seminar!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F6BFD4-7FA0-491F-91CF-898001E9F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042" y="1966814"/>
            <a:ext cx="3351958" cy="4308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028D65-4F6A-4190-BAB5-2448A4392782}"/>
              </a:ext>
            </a:extLst>
          </p:cNvPr>
          <p:cNvSpPr txBox="1"/>
          <p:nvPr/>
        </p:nvSpPr>
        <p:spPr>
          <a:xfrm>
            <a:off x="7381461" y="3220278"/>
            <a:ext cx="3101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60606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21626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AFC-7589-4B14-99E0-0E78DD63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681037"/>
            <a:ext cx="10515600" cy="807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Global Grant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4BED-4265-46A7-B258-0D29486B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– 2 Clubs in Different Countries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Minimum 3 – person team in each Club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Sustainable, Longer-Term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Total Budget $30 K or more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Address at least One of the Seven Areas of Focus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Separate Bank Account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Management Plan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AFC-7589-4B14-99E0-0E78DD634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019" y="681037"/>
            <a:ext cx="10515600" cy="80745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Nova" panose="020B0504020202020204" pitchFamily="34" charset="0"/>
              </a:rPr>
              <a:t>How do you get Started with Global Grants?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14BED-4265-46A7-B258-0D29486B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Clubs in our District have many opportunities for you to participate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Prospect/Goshen has many clubs taking part in their Haiti Cervical Cancer projects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Paducah has led water projects in Mexico and school projects in Africa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Louisville has multiple water, sanitation, &amp; health projects in Central and South America and in Africa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Murray is  taking the lead on a project in Mexico</a:t>
            </a:r>
          </a:p>
          <a:p>
            <a:pPr lvl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Other US Clubs can help you learn the ropes!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easy to start making connections!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4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E100D2-F118-4068-8104-FAED5D77B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755" y="789883"/>
            <a:ext cx="8259482" cy="769975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Finding a Project to Do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8BD014-C2A4-46CF-B51C-9A0844D29F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21800" y="1871830"/>
            <a:ext cx="8388949" cy="3625327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buNone/>
            </a:pPr>
            <a:endParaRPr lang="en-US" sz="2400" kern="0" dirty="0">
              <a:solidFill>
                <a:srgbClr val="585858"/>
              </a:solidFill>
              <a:latin typeface="Georgia" pitchFamily="18" charset="0"/>
              <a:cs typeface="Arial"/>
            </a:endParaRP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Clubs when you travel</a:t>
            </a: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Friendship Exchanges</a:t>
            </a: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a Project Fair</a:t>
            </a:r>
          </a:p>
          <a:p>
            <a:pPr defTabSz="914400"/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 2 Heart Program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a Fellowship or RAG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International Convention</a:t>
            </a:r>
          </a:p>
          <a:p>
            <a:pPr defTabSz="914400">
              <a:buFontTx/>
              <a:buChar char="•"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www.matchinggrants.org/global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3ADD4-41A6-480A-BE92-1CA9646EC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799" y="2402575"/>
            <a:ext cx="3962400" cy="26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2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9627">
        <p15:prstTrans prst="peelOff" invX="1"/>
      </p:transition>
    </mc:Choice>
    <mc:Fallback xmlns="">
      <p:transition spd="slow" advTm="4962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49DE30-F15D-43D6-98BE-41E175B0A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018" y="697997"/>
            <a:ext cx="9813964" cy="814686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</a:rPr>
              <a:t>Heart 2 Heart Unites US and Mexican Rotarians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32EF9-48A6-4EF1-A3BC-462D5422AC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8836" y="1839558"/>
            <a:ext cx="6070303" cy="3905605"/>
          </a:xfrm>
          <a:prstGeom prst="rect">
            <a:avLst/>
          </a:prstGeo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2004, Rotarians in Zones 30 and 31 have connected with Rotarians in Mexico Districts 4140 and 4170 to do multiple health, education, water, and housing projects.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H2H sponsors a project tour every November to see work needed and work accomplished.</a:t>
            </a: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District 6710 leaders can connect you so that you can meet key players and see the work first-hand.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D2865-31E8-487F-97A0-541416925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91" y="2368781"/>
            <a:ext cx="2943286" cy="25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49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069">
        <p15:prstTrans prst="peelOff" invX="1"/>
      </p:transition>
    </mc:Choice>
    <mc:Fallback xmlns="">
      <p:transition spd="slow" advTm="3606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8E757F-F747-40A4-91AE-E33A165C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366" y="601980"/>
            <a:ext cx="7603266" cy="667422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A Heart 2 Heart Project in Kentucky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2CFF60-D501-445F-9CC9-F1E03E239D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3212623" y="1505759"/>
            <a:ext cx="5766753" cy="3846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DFF1B-E201-4BC8-B312-4F2C4001C23D}"/>
              </a:ext>
            </a:extLst>
          </p:cNvPr>
          <p:cNvSpPr txBox="1"/>
          <p:nvPr/>
        </p:nvSpPr>
        <p:spPr>
          <a:xfrm>
            <a:off x="3409726" y="5588597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Global Grant led by London, KY Rotary</a:t>
            </a:r>
          </a:p>
        </p:txBody>
      </p:sp>
      <p:pic>
        <p:nvPicPr>
          <p:cNvPr id="2" name="Video 1">
            <a:hlinkClick r:id="" action="ppaction://media"/>
            <a:extLst>
              <a:ext uri="{FF2B5EF4-FFF2-40B4-BE49-F238E27FC236}">
                <a16:creationId xmlns:a16="http://schemas.microsoft.com/office/drawing/2014/main" id="{CB1B5C54-3657-4913-B8B0-A545E1DFFCB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6399" y="6781800"/>
            <a:ext cx="1016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82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472">
        <p15:prstTrans prst="peelOff" invX="1"/>
      </p:transition>
    </mc:Choice>
    <mc:Fallback xmlns="">
      <p:transition spd="slow" advTm="28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3BB10A-CC0B-419E-AA74-55435256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667408"/>
            <a:ext cx="9733280" cy="682106"/>
          </a:xfrm>
          <a:solidFill>
            <a:srgbClr val="B4C7E7"/>
          </a:solidFill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A Community Assessment is Required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D435A1-BAC5-4C68-A997-20BA6359E83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098800" y="2961657"/>
            <a:ext cx="5765800" cy="167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B4DBC6-ACE8-47EF-B018-47BDD7B38909}"/>
              </a:ext>
            </a:extLst>
          </p:cNvPr>
          <p:cNvSpPr txBox="1"/>
          <p:nvPr/>
        </p:nvSpPr>
        <p:spPr>
          <a:xfrm>
            <a:off x="2260600" y="1546232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958D85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817B9E-FD59-49A9-9D02-6B1F8B0A04D9}"/>
              </a:ext>
            </a:extLst>
          </p:cNvPr>
          <p:cNvSpPr txBox="1"/>
          <p:nvPr/>
        </p:nvSpPr>
        <p:spPr>
          <a:xfrm>
            <a:off x="2819400" y="1875784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Assessing your target community’s strengths, weaknesses, needs, and assets is an essential first step in planning an effective project. Methods may include: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E0B839-8615-4123-9FE9-808C0915C1A4}"/>
              </a:ext>
            </a:extLst>
          </p:cNvPr>
          <p:cNvSpPr txBox="1"/>
          <p:nvPr/>
        </p:nvSpPr>
        <p:spPr>
          <a:xfrm>
            <a:off x="2895600" y="4800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A project is unlikely to be sustainable without active community involvement!</a:t>
            </a:r>
          </a:p>
        </p:txBody>
      </p:sp>
    </p:spTree>
    <p:extLst>
      <p:ext uri="{BB962C8B-B14F-4D97-AF65-F5344CB8AC3E}">
        <p14:creationId xmlns:p14="http://schemas.microsoft.com/office/powerpoint/2010/main" val="1681379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8519">
        <p15:prstTrans prst="peelOff" invX="1"/>
      </p:transition>
    </mc:Choice>
    <mc:Fallback xmlns="">
      <p:transition spd="slow" advTm="3851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F6635-8236-4E68-9AF5-25AB9609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624" y="600646"/>
            <a:ext cx="6843656" cy="533400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Plan for Sustainability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21D73E-E0EA-40C9-ABF4-7061F08FA6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01034" y="1503903"/>
            <a:ext cx="8229600" cy="1600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Rotary, sustainability means providing long-term solutions to community problems that community members themselves can and will support after the grant funding ends. The community assessment is the first step.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3490E-6260-4D8E-96BA-B36378AD2850}"/>
              </a:ext>
            </a:extLst>
          </p:cNvPr>
          <p:cNvSpPr txBox="1"/>
          <p:nvPr/>
        </p:nvSpPr>
        <p:spPr>
          <a:xfrm>
            <a:off x="1097392" y="3104103"/>
            <a:ext cx="470456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Sustainability implies: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Training for project management &amp; maintenance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Use of local materials and supplies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Local funding for project maintenance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Measurement of project outcomes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958D85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35EDCF-1940-4D23-BBB9-81804AD17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371" y="3104103"/>
            <a:ext cx="3771429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336">
        <p15:prstTrans prst="peelOff" invX="1"/>
      </p:transition>
    </mc:Choice>
    <mc:Fallback xmlns="">
      <p:transition spd="slow" advTm="3633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5885D-BD33-444C-8658-C82C2228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012" y="442943"/>
            <a:ext cx="8689788" cy="533400"/>
          </a:xfrm>
          <a:solidFill>
            <a:srgbClr val="B4C7E7"/>
          </a:solidFill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>
                    <a:lumMod val="50000"/>
                  </a:schemeClr>
                </a:solidFill>
                <a:latin typeface="Arial Nova" panose="020B0504020202020204" pitchFamily="34" charset="0"/>
              </a:rPr>
              <a:t>Project Must Fit At Least One Area of Focus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FD14ADB2-6B4E-4DAF-BB1E-E7642C830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592" y="1690657"/>
            <a:ext cx="3390472" cy="4191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535219A-49E3-44AC-A756-DBFF2751BF64}"/>
              </a:ext>
            </a:extLst>
          </p:cNvPr>
          <p:cNvSpPr txBox="1"/>
          <p:nvPr/>
        </p:nvSpPr>
        <p:spPr>
          <a:xfrm>
            <a:off x="2133600" y="1524001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Water, Sanitation, &amp; Hygiene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Maternal &amp; Child Health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Disease Prevention and Treatment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Basic Education &amp; Literacy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Community Economic Development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Peacebuilding &amp; Conflict Prevention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6E5D8">
                    <a:lumMod val="10000"/>
                  </a:srgb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Supporting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69541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8923">
        <p15:prstTrans prst="peelOff" invX="1"/>
      </p:transition>
    </mc:Choice>
    <mc:Fallback xmlns="">
      <p:transition spd="slow" advTm="78923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F-PowerpointDesignEN_Light.ppt  -  Compatibility Mode" id="{E697F4B9-62E1-40A1-BEFE-6D5C826E4D8D}" vid="{B2D6ABAB-FD9E-45B0-80FE-C355AF4A158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12554</TotalTime>
  <Words>621</Words>
  <Application>Microsoft Office PowerPoint</Application>
  <PresentationFormat>Widescreen</PresentationFormat>
  <Paragraphs>74</Paragraphs>
  <Slides>10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Arial Nova</vt:lpstr>
      <vt:lpstr>Calibri</vt:lpstr>
      <vt:lpstr>Georgia</vt:lpstr>
      <vt:lpstr>Office Theme</vt:lpstr>
      <vt:lpstr>Custom Design</vt:lpstr>
      <vt:lpstr>District 6710 Grant Management Seminar 2022-2023</vt:lpstr>
      <vt:lpstr>Global Grant Basics</vt:lpstr>
      <vt:lpstr>How do you get Started with Global Grants?</vt:lpstr>
      <vt:lpstr>Finding a Project to Do</vt:lpstr>
      <vt:lpstr>Heart 2 Heart Unites US and Mexican Rotarians</vt:lpstr>
      <vt:lpstr>A Heart 2 Heart Project in Kentucky</vt:lpstr>
      <vt:lpstr>A Community Assessment is Required</vt:lpstr>
      <vt:lpstr>Plan for Sustainability</vt:lpstr>
      <vt:lpstr>Project Must Fit At Least One Area of Focus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6710 Grant Management Seminar 2022-2023</dc:title>
  <dc:creator>Rick Harned</dc:creator>
  <cp:lastModifiedBy>Ralph Young</cp:lastModifiedBy>
  <cp:revision>13</cp:revision>
  <cp:lastPrinted>2021-11-11T17:26:41Z</cp:lastPrinted>
  <dcterms:created xsi:type="dcterms:W3CDTF">2021-10-20T18:37:52Z</dcterms:created>
  <dcterms:modified xsi:type="dcterms:W3CDTF">2021-11-11T17:30:18Z</dcterms:modified>
</cp:coreProperties>
</file>