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375" r:id="rId12"/>
    <p:sldId id="434" r:id="rId13"/>
    <p:sldId id="374" r:id="rId14"/>
    <p:sldId id="405" r:id="rId15"/>
    <p:sldId id="437" r:id="rId16"/>
    <p:sldId id="368" r:id="rId17"/>
    <p:sldId id="378" r:id="rId18"/>
    <p:sldId id="379" r:id="rId19"/>
    <p:sldId id="383" r:id="rId20"/>
    <p:sldId id="381" r:id="rId21"/>
    <p:sldId id="402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38" r:id="rId32"/>
    <p:sldId id="415" r:id="rId33"/>
    <p:sldId id="435" r:id="rId34"/>
    <p:sldId id="416" r:id="rId35"/>
    <p:sldId id="417" r:id="rId36"/>
    <p:sldId id="423" r:id="rId37"/>
    <p:sldId id="422" r:id="rId38"/>
    <p:sldId id="427" r:id="rId39"/>
    <p:sldId id="428" r:id="rId40"/>
    <p:sldId id="429" r:id="rId41"/>
    <p:sldId id="430" r:id="rId42"/>
    <p:sldId id="431" r:id="rId43"/>
    <p:sldId id="432" r:id="rId44"/>
    <p:sldId id="433" r:id="rId45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606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EB4D0-121A-4F0E-93CC-45A9AA2075E5}" v="9" dt="2024-01-26T02:01:17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ph Young" userId="244935d676cb81c6" providerId="LiveId" clId="{122EB4D0-121A-4F0E-93CC-45A9AA2075E5}"/>
    <pc:docChg chg="custSel modSld modMainMaster modShowInfo">
      <pc:chgData name="Ralph Young" userId="244935d676cb81c6" providerId="LiveId" clId="{122EB4D0-121A-4F0E-93CC-45A9AA2075E5}" dt="2024-01-26T02:03:34.721" v="12" actId="2744"/>
      <pc:docMkLst>
        <pc:docMk/>
      </pc:docMkLst>
      <pc:sldChg chg="delSp mod modTransition">
        <pc:chgData name="Ralph Young" userId="244935d676cb81c6" providerId="LiveId" clId="{122EB4D0-121A-4F0E-93CC-45A9AA2075E5}" dt="2024-01-26T02:01:17.251" v="9"/>
        <pc:sldMkLst>
          <pc:docMk/>
          <pc:sldMk cId="2516635230" sldId="256"/>
        </pc:sldMkLst>
        <pc:picChg chg="del">
          <ac:chgData name="Ralph Young" userId="244935d676cb81c6" providerId="LiveId" clId="{122EB4D0-121A-4F0E-93CC-45A9AA2075E5}" dt="2024-01-25T23:44:31.136" v="0" actId="478"/>
          <ac:picMkLst>
            <pc:docMk/>
            <pc:sldMk cId="2516635230" sldId="256"/>
            <ac:picMk id="6" creationId="{989A7F2C-EF69-FAE9-0EA7-963F841522B8}"/>
          </ac:picMkLst>
        </pc:picChg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647445293" sldId="257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875525720" sldId="258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40635923" sldId="259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770653993" sldId="260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866029990" sldId="261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2878720853" sldId="263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712434327" sldId="264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4068421075" sldId="265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253482299" sldId="368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973025037" sldId="374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498244009" sldId="375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045850679" sldId="378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016977252" sldId="379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2768202174" sldId="381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300406688" sldId="383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315172358" sldId="402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695412016" sldId="405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400160624" sldId="406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2398611730" sldId="407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426611420" sldId="408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496073364" sldId="409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004757042" sldId="410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664863114" sldId="411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952172345" sldId="412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61099332" sldId="413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695970656" sldId="414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782244353" sldId="415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249237908" sldId="416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385206504" sldId="417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79909180" sldId="422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348738759" sldId="423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788919816" sldId="427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2649265098" sldId="428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44239372" sldId="429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618187836" sldId="430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593151129" sldId="431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235321516" sldId="432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1321626100" sldId="433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3073342433" sldId="434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581980266" sldId="435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2535332941" sldId="437"/>
        </pc:sldMkLst>
      </pc:sldChg>
      <pc:sldChg chg="modTransition">
        <pc:chgData name="Ralph Young" userId="244935d676cb81c6" providerId="LiveId" clId="{122EB4D0-121A-4F0E-93CC-45A9AA2075E5}" dt="2024-01-26T02:01:17.251" v="9"/>
        <pc:sldMkLst>
          <pc:docMk/>
          <pc:sldMk cId="2220166219" sldId="438"/>
        </pc:sldMkLst>
      </pc:sldChg>
      <pc:sldMasterChg chg="modTransition modSldLayout">
        <pc:chgData name="Ralph Young" userId="244935d676cb81c6" providerId="LiveId" clId="{122EB4D0-121A-4F0E-93CC-45A9AA2075E5}" dt="2024-01-26T02:01:17.251" v="9"/>
        <pc:sldMasterMkLst>
          <pc:docMk/>
          <pc:sldMasterMk cId="2295570890" sldId="2147483648"/>
        </pc:sldMasterMkLst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667522915" sldId="2147483649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3687669589" sldId="2147483650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1634227984" sldId="2147483651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4231479063" sldId="2147483652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3671049718" sldId="2147483653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1998440887" sldId="2147483654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1826926622" sldId="2147483655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4179002256" sldId="2147483656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474616040" sldId="2147483657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349319402" sldId="2147483658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2445490313" sldId="2147483659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2295570890" sldId="2147483648"/>
            <pc:sldLayoutMk cId="523373105" sldId="2147483676"/>
          </pc:sldLayoutMkLst>
        </pc:sldLayoutChg>
      </pc:sldMasterChg>
      <pc:sldMasterChg chg="modTransition modSldLayout">
        <pc:chgData name="Ralph Young" userId="244935d676cb81c6" providerId="LiveId" clId="{122EB4D0-121A-4F0E-93CC-45A9AA2075E5}" dt="2024-01-26T02:01:17.251" v="9"/>
        <pc:sldMasterMkLst>
          <pc:docMk/>
          <pc:sldMasterMk cId="1800094650" sldId="2147483660"/>
        </pc:sldMasterMkLst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3350518927" sldId="2147483661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2786274634" sldId="2147483662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389668259" sldId="2147483663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165913500" sldId="2147483664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2077726501" sldId="2147483665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2049853725" sldId="2147483666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753622660" sldId="2147483667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3861954953" sldId="2147483668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947433672" sldId="2147483669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3394710337" sldId="2147483670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1500821057" sldId="2147483671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616912950" sldId="2147483672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38045296" sldId="2147483673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3013286314" sldId="2147483674"/>
          </pc:sldLayoutMkLst>
        </pc:sldLayoutChg>
        <pc:sldLayoutChg chg="modTransition">
          <pc:chgData name="Ralph Young" userId="244935d676cb81c6" providerId="LiveId" clId="{122EB4D0-121A-4F0E-93CC-45A9AA2075E5}" dt="2024-01-26T02:01:17.251" v="9"/>
          <pc:sldLayoutMkLst>
            <pc:docMk/>
            <pc:sldMasterMk cId="1800094650" sldId="2147483660"/>
            <pc:sldLayoutMk cId="3149003378" sldId="2147483675"/>
          </pc:sldLayoutMkLst>
        </pc:sldLayoutChg>
      </pc:sldMasterChg>
    </pc:docChg>
  </pc:docChgLst>
  <pc:docChgLst>
    <pc:chgData name="Ralph Young" userId="244935d676cb81c6" providerId="LiveId" clId="{ABA32F65-7BE5-4F2F-BAA3-AD5CE9BBB13C}"/>
    <pc:docChg chg="undo custSel addSld delSld modSld sldOrd">
      <pc:chgData name="Ralph Young" userId="244935d676cb81c6" providerId="LiveId" clId="{ABA32F65-7BE5-4F2F-BAA3-AD5CE9BBB13C}" dt="2023-11-22T18:41:36.740" v="1546" actId="20577"/>
      <pc:docMkLst>
        <pc:docMk/>
      </pc:docMkLst>
      <pc:sldChg chg="modSp mod">
        <pc:chgData name="Ralph Young" userId="244935d676cb81c6" providerId="LiveId" clId="{ABA32F65-7BE5-4F2F-BAA3-AD5CE9BBB13C}" dt="2023-11-22T17:53:14.278" v="117" actId="6549"/>
        <pc:sldMkLst>
          <pc:docMk/>
          <pc:sldMk cId="2516635230" sldId="256"/>
        </pc:sldMkLst>
        <pc:spChg chg="mod">
          <ac:chgData name="Ralph Young" userId="244935d676cb81c6" providerId="LiveId" clId="{ABA32F65-7BE5-4F2F-BAA3-AD5CE9BBB13C}" dt="2023-11-22T17:53:14.278" v="117" actId="6549"/>
          <ac:spMkLst>
            <pc:docMk/>
            <pc:sldMk cId="2516635230" sldId="256"/>
            <ac:spMk id="2" creationId="{B6B3EF88-3664-4AC0-A57A-C289815136BA}"/>
          </ac:spMkLst>
        </pc:spChg>
      </pc:sldChg>
      <pc:sldChg chg="modSp mod">
        <pc:chgData name="Ralph Young" userId="244935d676cb81c6" providerId="LiveId" clId="{ABA32F65-7BE5-4F2F-BAA3-AD5CE9BBB13C}" dt="2023-11-22T17:53:47.808" v="124" actId="20577"/>
        <pc:sldMkLst>
          <pc:docMk/>
          <pc:sldMk cId="1647445293" sldId="257"/>
        </pc:sldMkLst>
        <pc:spChg chg="mod">
          <ac:chgData name="Ralph Young" userId="244935d676cb81c6" providerId="LiveId" clId="{ABA32F65-7BE5-4F2F-BAA3-AD5CE9BBB13C}" dt="2023-11-22T17:53:47.808" v="124" actId="20577"/>
          <ac:spMkLst>
            <pc:docMk/>
            <pc:sldMk cId="1647445293" sldId="257"/>
            <ac:spMk id="3" creationId="{F6BE95D1-2CFA-455C-B01E-CD5DAC5CDC8D}"/>
          </ac:spMkLst>
        </pc:spChg>
      </pc:sldChg>
      <pc:sldChg chg="modSp mod">
        <pc:chgData name="Ralph Young" userId="244935d676cb81c6" providerId="LiveId" clId="{ABA32F65-7BE5-4F2F-BAA3-AD5CE9BBB13C}" dt="2023-11-22T17:55:40.294" v="146" actId="255"/>
        <pc:sldMkLst>
          <pc:docMk/>
          <pc:sldMk cId="1875525720" sldId="258"/>
        </pc:sldMkLst>
        <pc:spChg chg="mod">
          <ac:chgData name="Ralph Young" userId="244935d676cb81c6" providerId="LiveId" clId="{ABA32F65-7BE5-4F2F-BAA3-AD5CE9BBB13C}" dt="2023-11-22T17:55:40.294" v="146" actId="255"/>
          <ac:spMkLst>
            <pc:docMk/>
            <pc:sldMk cId="1875525720" sldId="258"/>
            <ac:spMk id="3" creationId="{D5D7053E-6B22-48EF-B032-CDF777BCBD41}"/>
          </ac:spMkLst>
        </pc:spChg>
      </pc:sldChg>
      <pc:sldChg chg="del">
        <pc:chgData name="Ralph Young" userId="244935d676cb81c6" providerId="LiveId" clId="{ABA32F65-7BE5-4F2F-BAA3-AD5CE9BBB13C}" dt="2023-11-22T17:56:31.298" v="147" actId="47"/>
        <pc:sldMkLst>
          <pc:docMk/>
          <pc:sldMk cId="858331676" sldId="262"/>
        </pc:sldMkLst>
      </pc:sldChg>
      <pc:sldChg chg="modSp mod ord">
        <pc:chgData name="Ralph Young" userId="244935d676cb81c6" providerId="LiveId" clId="{ABA32F65-7BE5-4F2F-BAA3-AD5CE9BBB13C}" dt="2023-11-22T17:57:43.070" v="170"/>
        <pc:sldMkLst>
          <pc:docMk/>
          <pc:sldMk cId="2878720853" sldId="263"/>
        </pc:sldMkLst>
        <pc:spChg chg="mod">
          <ac:chgData name="Ralph Young" userId="244935d676cb81c6" providerId="LiveId" clId="{ABA32F65-7BE5-4F2F-BAA3-AD5CE9BBB13C}" dt="2023-11-22T17:57:02.490" v="168" actId="1076"/>
          <ac:spMkLst>
            <pc:docMk/>
            <pc:sldMk cId="2878720853" sldId="263"/>
            <ac:spMk id="2" creationId="{E206BB74-22C4-4C93-A5E9-C7687A03C740}"/>
          </ac:spMkLst>
        </pc:spChg>
      </pc:sldChg>
      <pc:sldChg chg="modSp mod">
        <pc:chgData name="Ralph Young" userId="244935d676cb81c6" providerId="LiveId" clId="{ABA32F65-7BE5-4F2F-BAA3-AD5CE9BBB13C}" dt="2023-11-22T17:58:30.238" v="210" actId="113"/>
        <pc:sldMkLst>
          <pc:docMk/>
          <pc:sldMk cId="4068421075" sldId="265"/>
        </pc:sldMkLst>
        <pc:spChg chg="mod">
          <ac:chgData name="Ralph Young" userId="244935d676cb81c6" providerId="LiveId" clId="{ABA32F65-7BE5-4F2F-BAA3-AD5CE9BBB13C}" dt="2023-11-22T17:58:30.238" v="210" actId="113"/>
          <ac:spMkLst>
            <pc:docMk/>
            <pc:sldMk cId="4068421075" sldId="265"/>
            <ac:spMk id="3" creationId="{B9817F23-375E-474F-8061-4264BB3AEBC5}"/>
          </ac:spMkLst>
        </pc:spChg>
      </pc:sldChg>
      <pc:sldChg chg="modSp mod">
        <pc:chgData name="Ralph Young" userId="244935d676cb81c6" providerId="LiveId" clId="{ABA32F65-7BE5-4F2F-BAA3-AD5CE9BBB13C}" dt="2023-11-22T18:15:48.693" v="557" actId="1076"/>
        <pc:sldMkLst>
          <pc:docMk/>
          <pc:sldMk cId="3973025037" sldId="374"/>
        </pc:sldMkLst>
        <pc:spChg chg="mod">
          <ac:chgData name="Ralph Young" userId="244935d676cb81c6" providerId="LiveId" clId="{ABA32F65-7BE5-4F2F-BAA3-AD5CE9BBB13C}" dt="2023-11-22T18:15:48.693" v="557" actId="1076"/>
          <ac:spMkLst>
            <pc:docMk/>
            <pc:sldMk cId="3973025037" sldId="374"/>
            <ac:spMk id="5" creationId="{3D8BD014-C2A4-46CF-B51C-9A0844D29F36}"/>
          </ac:spMkLst>
        </pc:spChg>
        <pc:picChg chg="mod">
          <ac:chgData name="Ralph Young" userId="244935d676cb81c6" providerId="LiveId" clId="{ABA32F65-7BE5-4F2F-BAA3-AD5CE9BBB13C}" dt="2023-11-22T18:15:31.605" v="554" actId="1076"/>
          <ac:picMkLst>
            <pc:docMk/>
            <pc:sldMk cId="3973025037" sldId="374"/>
            <ac:picMk id="6" creationId="{87A3ADD4-41A6-480A-BE92-1CA9646ECBBE}"/>
          </ac:picMkLst>
        </pc:picChg>
      </pc:sldChg>
      <pc:sldChg chg="del">
        <pc:chgData name="Ralph Young" userId="244935d676cb81c6" providerId="LiveId" clId="{ABA32F65-7BE5-4F2F-BAA3-AD5CE9BBB13C}" dt="2023-11-22T18:16:09.583" v="561" actId="47"/>
        <pc:sldMkLst>
          <pc:docMk/>
          <pc:sldMk cId="1259156994" sldId="376"/>
        </pc:sldMkLst>
      </pc:sldChg>
      <pc:sldChg chg="modSp mod">
        <pc:chgData name="Ralph Young" userId="244935d676cb81c6" providerId="LiveId" clId="{ABA32F65-7BE5-4F2F-BAA3-AD5CE9BBB13C}" dt="2023-11-22T18:19:13.076" v="776" actId="27636"/>
        <pc:sldMkLst>
          <pc:docMk/>
          <pc:sldMk cId="1045850679" sldId="378"/>
        </pc:sldMkLst>
        <pc:spChg chg="mod">
          <ac:chgData name="Ralph Young" userId="244935d676cb81c6" providerId="LiveId" clId="{ABA32F65-7BE5-4F2F-BAA3-AD5CE9BBB13C}" dt="2023-11-22T18:19:13.076" v="776" actId="27636"/>
          <ac:spMkLst>
            <pc:docMk/>
            <pc:sldMk cId="1045850679" sldId="378"/>
            <ac:spMk id="4" creationId="{DB29376F-F7AE-4506-A890-3CCB88267661}"/>
          </ac:spMkLst>
        </pc:spChg>
      </pc:sldChg>
      <pc:sldChg chg="modSp mod">
        <pc:chgData name="Ralph Young" userId="244935d676cb81c6" providerId="LiveId" clId="{ABA32F65-7BE5-4F2F-BAA3-AD5CE9BBB13C}" dt="2023-11-22T18:22:46.946" v="926" actId="20577"/>
        <pc:sldMkLst>
          <pc:docMk/>
          <pc:sldMk cId="2768202174" sldId="381"/>
        </pc:sldMkLst>
        <pc:spChg chg="mod">
          <ac:chgData name="Ralph Young" userId="244935d676cb81c6" providerId="LiveId" clId="{ABA32F65-7BE5-4F2F-BAA3-AD5CE9BBB13C}" dt="2023-11-22T18:22:46.946" v="926" actId="20577"/>
          <ac:spMkLst>
            <pc:docMk/>
            <pc:sldMk cId="2768202174" sldId="381"/>
            <ac:spMk id="5" creationId="{027C984F-DF3F-4473-B251-490A0CE19F8C}"/>
          </ac:spMkLst>
        </pc:spChg>
      </pc:sldChg>
      <pc:sldChg chg="del">
        <pc:chgData name="Ralph Young" userId="244935d676cb81c6" providerId="LiveId" clId="{ABA32F65-7BE5-4F2F-BAA3-AD5CE9BBB13C}" dt="2023-11-22T18:22:52.492" v="927" actId="47"/>
        <pc:sldMkLst>
          <pc:docMk/>
          <pc:sldMk cId="3336165295" sldId="386"/>
        </pc:sldMkLst>
      </pc:sldChg>
      <pc:sldChg chg="del">
        <pc:chgData name="Ralph Young" userId="244935d676cb81c6" providerId="LiveId" clId="{ABA32F65-7BE5-4F2F-BAA3-AD5CE9BBB13C}" dt="2023-11-22T18:16:00.482" v="559" actId="47"/>
        <pc:sldMkLst>
          <pc:docMk/>
          <pc:sldMk cId="1134682384" sldId="393"/>
        </pc:sldMkLst>
      </pc:sldChg>
      <pc:sldChg chg="modSp mod">
        <pc:chgData name="Ralph Young" userId="244935d676cb81c6" providerId="LiveId" clId="{ABA32F65-7BE5-4F2F-BAA3-AD5CE9BBB13C}" dt="2023-11-22T18:23:58.161" v="966" actId="6549"/>
        <pc:sldMkLst>
          <pc:docMk/>
          <pc:sldMk cId="3315172358" sldId="402"/>
        </pc:sldMkLst>
        <pc:spChg chg="mod">
          <ac:chgData name="Ralph Young" userId="244935d676cb81c6" providerId="LiveId" clId="{ABA32F65-7BE5-4F2F-BAA3-AD5CE9BBB13C}" dt="2023-11-22T18:23:58.161" v="966" actId="6549"/>
          <ac:spMkLst>
            <pc:docMk/>
            <pc:sldMk cId="3315172358" sldId="402"/>
            <ac:spMk id="5" creationId="{7ED6F00A-A0EC-403A-B7DA-BD8F4C5EFE6E}"/>
          </ac:spMkLst>
        </pc:spChg>
      </pc:sldChg>
      <pc:sldChg chg="del">
        <pc:chgData name="Ralph Young" userId="244935d676cb81c6" providerId="LiveId" clId="{ABA32F65-7BE5-4F2F-BAA3-AD5CE9BBB13C}" dt="2023-11-22T18:15:59.254" v="558" actId="47"/>
        <pc:sldMkLst>
          <pc:docMk/>
          <pc:sldMk cId="1211349238" sldId="403"/>
        </pc:sldMkLst>
      </pc:sldChg>
      <pc:sldChg chg="del">
        <pc:chgData name="Ralph Young" userId="244935d676cb81c6" providerId="LiveId" clId="{ABA32F65-7BE5-4F2F-BAA3-AD5CE9BBB13C}" dt="2023-11-22T18:16:08.115" v="560" actId="47"/>
        <pc:sldMkLst>
          <pc:docMk/>
          <pc:sldMk cId="1681379571" sldId="404"/>
        </pc:sldMkLst>
      </pc:sldChg>
      <pc:sldChg chg="modSp mod">
        <pc:chgData name="Ralph Young" userId="244935d676cb81c6" providerId="LiveId" clId="{ABA32F65-7BE5-4F2F-BAA3-AD5CE9BBB13C}" dt="2023-11-22T18:25:00.298" v="967" actId="6549"/>
        <pc:sldMkLst>
          <pc:docMk/>
          <pc:sldMk cId="1400160624" sldId="406"/>
        </pc:sldMkLst>
        <pc:spChg chg="mod">
          <ac:chgData name="Ralph Young" userId="244935d676cb81c6" providerId="LiveId" clId="{ABA32F65-7BE5-4F2F-BAA3-AD5CE9BBB13C}" dt="2023-11-22T18:25:00.298" v="967" actId="6549"/>
          <ac:spMkLst>
            <pc:docMk/>
            <pc:sldMk cId="1400160624" sldId="406"/>
            <ac:spMk id="3" creationId="{61565A03-41FA-4B28-99BB-13F39F5D5115}"/>
          </ac:spMkLst>
        </pc:spChg>
      </pc:sldChg>
      <pc:sldChg chg="modSp mod">
        <pc:chgData name="Ralph Young" userId="244935d676cb81c6" providerId="LiveId" clId="{ABA32F65-7BE5-4F2F-BAA3-AD5CE9BBB13C}" dt="2023-11-22T18:25:36.393" v="969" actId="255"/>
        <pc:sldMkLst>
          <pc:docMk/>
          <pc:sldMk cId="2398611730" sldId="407"/>
        </pc:sldMkLst>
        <pc:spChg chg="mod">
          <ac:chgData name="Ralph Young" userId="244935d676cb81c6" providerId="LiveId" clId="{ABA32F65-7BE5-4F2F-BAA3-AD5CE9BBB13C}" dt="2023-11-22T18:25:36.393" v="969" actId="255"/>
          <ac:spMkLst>
            <pc:docMk/>
            <pc:sldMk cId="2398611730" sldId="407"/>
            <ac:spMk id="4" creationId="{1C713597-E91F-4457-B912-3D054475DB76}"/>
          </ac:spMkLst>
        </pc:spChg>
      </pc:sldChg>
      <pc:sldChg chg="modSp mod">
        <pc:chgData name="Ralph Young" userId="244935d676cb81c6" providerId="LiveId" clId="{ABA32F65-7BE5-4F2F-BAA3-AD5CE9BBB13C}" dt="2023-11-22T18:26:40.091" v="1007" actId="20577"/>
        <pc:sldMkLst>
          <pc:docMk/>
          <pc:sldMk cId="426611420" sldId="408"/>
        </pc:sldMkLst>
        <pc:spChg chg="mod">
          <ac:chgData name="Ralph Young" userId="244935d676cb81c6" providerId="LiveId" clId="{ABA32F65-7BE5-4F2F-BAA3-AD5CE9BBB13C}" dt="2023-11-22T18:25:56.178" v="972" actId="6549"/>
          <ac:spMkLst>
            <pc:docMk/>
            <pc:sldMk cId="426611420" sldId="408"/>
            <ac:spMk id="2" creationId="{DA41024D-40FC-4081-BD59-2FCF8AF5B763}"/>
          </ac:spMkLst>
        </pc:spChg>
        <pc:spChg chg="mod">
          <ac:chgData name="Ralph Young" userId="244935d676cb81c6" providerId="LiveId" clId="{ABA32F65-7BE5-4F2F-BAA3-AD5CE9BBB13C}" dt="2023-11-22T18:26:40.091" v="1007" actId="20577"/>
          <ac:spMkLst>
            <pc:docMk/>
            <pc:sldMk cId="426611420" sldId="408"/>
            <ac:spMk id="3" creationId="{D84BED82-177B-4333-907A-DF00C7728C0A}"/>
          </ac:spMkLst>
        </pc:spChg>
      </pc:sldChg>
      <pc:sldChg chg="modSp mod">
        <pc:chgData name="Ralph Young" userId="244935d676cb81c6" providerId="LiveId" clId="{ABA32F65-7BE5-4F2F-BAA3-AD5CE9BBB13C}" dt="2023-11-22T18:27:10.546" v="1012" actId="6549"/>
        <pc:sldMkLst>
          <pc:docMk/>
          <pc:sldMk cId="496073364" sldId="409"/>
        </pc:sldMkLst>
        <pc:spChg chg="mod">
          <ac:chgData name="Ralph Young" userId="244935d676cb81c6" providerId="LiveId" clId="{ABA32F65-7BE5-4F2F-BAA3-AD5CE9BBB13C}" dt="2023-11-22T18:26:49.622" v="1010" actId="6549"/>
          <ac:spMkLst>
            <pc:docMk/>
            <pc:sldMk cId="496073364" sldId="409"/>
            <ac:spMk id="2" creationId="{54236718-B68E-47C9-B66C-7345BE8C2BA9}"/>
          </ac:spMkLst>
        </pc:spChg>
        <pc:spChg chg="mod">
          <ac:chgData name="Ralph Young" userId="244935d676cb81c6" providerId="LiveId" clId="{ABA32F65-7BE5-4F2F-BAA3-AD5CE9BBB13C}" dt="2023-11-22T18:27:10.546" v="1012" actId="6549"/>
          <ac:spMkLst>
            <pc:docMk/>
            <pc:sldMk cId="496073364" sldId="409"/>
            <ac:spMk id="3" creationId="{011FEF01-5947-4FD8-8A5F-4CE07DB85E04}"/>
          </ac:spMkLst>
        </pc:spChg>
      </pc:sldChg>
      <pc:sldChg chg="modSp mod">
        <pc:chgData name="Ralph Young" userId="244935d676cb81c6" providerId="LiveId" clId="{ABA32F65-7BE5-4F2F-BAA3-AD5CE9BBB13C}" dt="2023-11-22T18:31:49.143" v="1374" actId="1076"/>
        <pc:sldMkLst>
          <pc:docMk/>
          <pc:sldMk cId="161099332" sldId="413"/>
        </pc:sldMkLst>
        <pc:spChg chg="mod">
          <ac:chgData name="Ralph Young" userId="244935d676cb81c6" providerId="LiveId" clId="{ABA32F65-7BE5-4F2F-BAA3-AD5CE9BBB13C}" dt="2023-11-22T18:31:44.872" v="1373" actId="1076"/>
          <ac:spMkLst>
            <pc:docMk/>
            <pc:sldMk cId="161099332" sldId="413"/>
            <ac:spMk id="2" creationId="{68F21906-698D-40F8-88FC-5E0182A61498}"/>
          </ac:spMkLst>
        </pc:spChg>
        <pc:spChg chg="mod">
          <ac:chgData name="Ralph Young" userId="244935d676cb81c6" providerId="LiveId" clId="{ABA32F65-7BE5-4F2F-BAA3-AD5CE9BBB13C}" dt="2023-11-22T18:31:49.143" v="1374" actId="1076"/>
          <ac:spMkLst>
            <pc:docMk/>
            <pc:sldMk cId="161099332" sldId="413"/>
            <ac:spMk id="4" creationId="{C65EB289-114F-4E78-BA97-6964465D7FA1}"/>
          </ac:spMkLst>
        </pc:spChg>
      </pc:sldChg>
      <pc:sldChg chg="modSp mod">
        <pc:chgData name="Ralph Young" userId="244935d676cb81c6" providerId="LiveId" clId="{ABA32F65-7BE5-4F2F-BAA3-AD5CE9BBB13C}" dt="2023-11-22T18:35:42.623" v="1395" actId="20577"/>
        <pc:sldMkLst>
          <pc:docMk/>
          <pc:sldMk cId="249237908" sldId="416"/>
        </pc:sldMkLst>
        <pc:spChg chg="mod">
          <ac:chgData name="Ralph Young" userId="244935d676cb81c6" providerId="LiveId" clId="{ABA32F65-7BE5-4F2F-BAA3-AD5CE9BBB13C}" dt="2023-11-22T18:35:42.623" v="1395" actId="20577"/>
          <ac:spMkLst>
            <pc:docMk/>
            <pc:sldMk cId="249237908" sldId="416"/>
            <ac:spMk id="4" creationId="{0C231870-A2E5-4C06-8F56-788261A79C90}"/>
          </ac:spMkLst>
        </pc:spChg>
      </pc:sldChg>
      <pc:sldChg chg="addSp delSp modSp mod">
        <pc:chgData name="Ralph Young" userId="244935d676cb81c6" providerId="LiveId" clId="{ABA32F65-7BE5-4F2F-BAA3-AD5CE9BBB13C}" dt="2023-11-22T18:37:18.072" v="1401" actId="14100"/>
        <pc:sldMkLst>
          <pc:docMk/>
          <pc:sldMk cId="3385206504" sldId="417"/>
        </pc:sldMkLst>
        <pc:spChg chg="mod">
          <ac:chgData name="Ralph Young" userId="244935d676cb81c6" providerId="LiveId" clId="{ABA32F65-7BE5-4F2F-BAA3-AD5CE9BBB13C}" dt="2023-11-22T17:40:00.638" v="57" actId="20577"/>
          <ac:spMkLst>
            <pc:docMk/>
            <pc:sldMk cId="3385206504" sldId="417"/>
            <ac:spMk id="2" creationId="{FD6CE17F-B9E7-4B4A-88E2-499BB9B953AA}"/>
          </ac:spMkLst>
        </pc:spChg>
        <pc:picChg chg="add mod">
          <ac:chgData name="Ralph Young" userId="244935d676cb81c6" providerId="LiveId" clId="{ABA32F65-7BE5-4F2F-BAA3-AD5CE9BBB13C}" dt="2023-11-22T17:39:12.910" v="31" actId="1076"/>
          <ac:picMkLst>
            <pc:docMk/>
            <pc:sldMk cId="3385206504" sldId="417"/>
            <ac:picMk id="4" creationId="{AA0EE7C8-D0D1-444E-8F21-5A207AFEA47C}"/>
          </ac:picMkLst>
        </pc:picChg>
        <pc:picChg chg="add mod modCrop">
          <ac:chgData name="Ralph Young" userId="244935d676cb81c6" providerId="LiveId" clId="{ABA32F65-7BE5-4F2F-BAA3-AD5CE9BBB13C}" dt="2023-11-22T17:39:08.934" v="30" actId="1076"/>
          <ac:picMkLst>
            <pc:docMk/>
            <pc:sldMk cId="3385206504" sldId="417"/>
            <ac:picMk id="6" creationId="{8637FB8A-2A83-6D1B-B204-FA515F0E75EB}"/>
          </ac:picMkLst>
        </pc:picChg>
        <pc:cxnChg chg="add del">
          <ac:chgData name="Ralph Young" userId="244935d676cb81c6" providerId="LiveId" clId="{ABA32F65-7BE5-4F2F-BAA3-AD5CE9BBB13C}" dt="2023-11-22T18:36:24.093" v="1397" actId="478"/>
          <ac:cxnSpMkLst>
            <pc:docMk/>
            <pc:sldMk cId="3385206504" sldId="417"/>
            <ac:cxnSpMk id="8" creationId="{27E3460F-6FFA-EB8F-4400-B3D6ED041F13}"/>
          </ac:cxnSpMkLst>
        </pc:cxnChg>
        <pc:cxnChg chg="add mod">
          <ac:chgData name="Ralph Young" userId="244935d676cb81c6" providerId="LiveId" clId="{ABA32F65-7BE5-4F2F-BAA3-AD5CE9BBB13C}" dt="2023-11-22T18:37:18.072" v="1401" actId="14100"/>
          <ac:cxnSpMkLst>
            <pc:docMk/>
            <pc:sldMk cId="3385206504" sldId="417"/>
            <ac:cxnSpMk id="10" creationId="{998D9515-5D20-65CB-00A2-107135FCF42C}"/>
          </ac:cxnSpMkLst>
        </pc:cxnChg>
      </pc:sldChg>
      <pc:sldChg chg="del">
        <pc:chgData name="Ralph Young" userId="244935d676cb81c6" providerId="LiveId" clId="{ABA32F65-7BE5-4F2F-BAA3-AD5CE9BBB13C}" dt="2023-11-22T17:43:29.052" v="69" actId="47"/>
        <pc:sldMkLst>
          <pc:docMk/>
          <pc:sldMk cId="3922474892" sldId="418"/>
        </pc:sldMkLst>
      </pc:sldChg>
      <pc:sldChg chg="del">
        <pc:chgData name="Ralph Young" userId="244935d676cb81c6" providerId="LiveId" clId="{ABA32F65-7BE5-4F2F-BAA3-AD5CE9BBB13C}" dt="2023-11-22T17:43:46.502" v="72" actId="47"/>
        <pc:sldMkLst>
          <pc:docMk/>
          <pc:sldMk cId="1126941420" sldId="419"/>
        </pc:sldMkLst>
      </pc:sldChg>
      <pc:sldChg chg="del">
        <pc:chgData name="Ralph Young" userId="244935d676cb81c6" providerId="LiveId" clId="{ABA32F65-7BE5-4F2F-BAA3-AD5CE9BBB13C}" dt="2023-11-22T17:43:54.424" v="73" actId="47"/>
        <pc:sldMkLst>
          <pc:docMk/>
          <pc:sldMk cId="792710674" sldId="420"/>
        </pc:sldMkLst>
      </pc:sldChg>
      <pc:sldChg chg="del">
        <pc:chgData name="Ralph Young" userId="244935d676cb81c6" providerId="LiveId" clId="{ABA32F65-7BE5-4F2F-BAA3-AD5CE9BBB13C}" dt="2023-11-22T17:43:59.978" v="74" actId="47"/>
        <pc:sldMkLst>
          <pc:docMk/>
          <pc:sldMk cId="2879328124" sldId="421"/>
        </pc:sldMkLst>
      </pc:sldChg>
      <pc:sldChg chg="ord">
        <pc:chgData name="Ralph Young" userId="244935d676cb81c6" providerId="LiveId" clId="{ABA32F65-7BE5-4F2F-BAA3-AD5CE9BBB13C}" dt="2023-11-22T18:38:35.822" v="1404"/>
        <pc:sldMkLst>
          <pc:docMk/>
          <pc:sldMk cId="179909180" sldId="422"/>
        </pc:sldMkLst>
      </pc:sldChg>
      <pc:sldChg chg="del">
        <pc:chgData name="Ralph Young" userId="244935d676cb81c6" providerId="LiveId" clId="{ABA32F65-7BE5-4F2F-BAA3-AD5CE9BBB13C}" dt="2023-11-22T17:44:55.818" v="75" actId="47"/>
        <pc:sldMkLst>
          <pc:docMk/>
          <pc:sldMk cId="3715032403" sldId="424"/>
        </pc:sldMkLst>
      </pc:sldChg>
      <pc:sldChg chg="del">
        <pc:chgData name="Ralph Young" userId="244935d676cb81c6" providerId="LiveId" clId="{ABA32F65-7BE5-4F2F-BAA3-AD5CE9BBB13C}" dt="2023-11-22T17:44:59.862" v="76" actId="47"/>
        <pc:sldMkLst>
          <pc:docMk/>
          <pc:sldMk cId="1327535264" sldId="425"/>
        </pc:sldMkLst>
      </pc:sldChg>
      <pc:sldChg chg="del">
        <pc:chgData name="Ralph Young" userId="244935d676cb81c6" providerId="LiveId" clId="{ABA32F65-7BE5-4F2F-BAA3-AD5CE9BBB13C}" dt="2023-11-22T17:45:14.584" v="77" actId="47"/>
        <pc:sldMkLst>
          <pc:docMk/>
          <pc:sldMk cId="3052687669" sldId="426"/>
        </pc:sldMkLst>
      </pc:sldChg>
      <pc:sldChg chg="modSp mod">
        <pc:chgData name="Ralph Young" userId="244935d676cb81c6" providerId="LiveId" clId="{ABA32F65-7BE5-4F2F-BAA3-AD5CE9BBB13C}" dt="2023-11-22T18:41:36.740" v="1546" actId="20577"/>
        <pc:sldMkLst>
          <pc:docMk/>
          <pc:sldMk cId="593151129" sldId="431"/>
        </pc:sldMkLst>
        <pc:spChg chg="mod">
          <ac:chgData name="Ralph Young" userId="244935d676cb81c6" providerId="LiveId" clId="{ABA32F65-7BE5-4F2F-BAA3-AD5CE9BBB13C}" dt="2023-11-22T18:41:36.740" v="1546" actId="20577"/>
          <ac:spMkLst>
            <pc:docMk/>
            <pc:sldMk cId="593151129" sldId="431"/>
            <ac:spMk id="4" creationId="{465BA7DD-3CCA-4F8D-82CF-FBA702D5DDDF}"/>
          </ac:spMkLst>
        </pc:spChg>
      </pc:sldChg>
      <pc:sldChg chg="modSp mod">
        <pc:chgData name="Ralph Young" userId="244935d676cb81c6" providerId="LiveId" clId="{ABA32F65-7BE5-4F2F-BAA3-AD5CE9BBB13C}" dt="2023-11-22T18:14:33.406" v="519" actId="20577"/>
        <pc:sldMkLst>
          <pc:docMk/>
          <pc:sldMk cId="3073342433" sldId="434"/>
        </pc:sldMkLst>
        <pc:spChg chg="mod">
          <ac:chgData name="Ralph Young" userId="244935d676cb81c6" providerId="LiveId" clId="{ABA32F65-7BE5-4F2F-BAA3-AD5CE9BBB13C}" dt="2023-11-22T18:14:33.406" v="519" actId="20577"/>
          <ac:spMkLst>
            <pc:docMk/>
            <pc:sldMk cId="3073342433" sldId="434"/>
            <ac:spMk id="3" creationId="{4A914BED-4265-46A7-B258-0D29486BC53B}"/>
          </ac:spMkLst>
        </pc:spChg>
      </pc:sldChg>
      <pc:sldChg chg="modSp mod">
        <pc:chgData name="Ralph Young" userId="244935d676cb81c6" providerId="LiveId" clId="{ABA32F65-7BE5-4F2F-BAA3-AD5CE9BBB13C}" dt="2023-11-22T17:52:01.815" v="114" actId="1076"/>
        <pc:sldMkLst>
          <pc:docMk/>
          <pc:sldMk cId="581980266" sldId="435"/>
        </pc:sldMkLst>
        <pc:spChg chg="mod">
          <ac:chgData name="Ralph Young" userId="244935d676cb81c6" providerId="LiveId" clId="{ABA32F65-7BE5-4F2F-BAA3-AD5CE9BBB13C}" dt="2023-11-22T17:47:48.394" v="79" actId="6549"/>
          <ac:spMkLst>
            <pc:docMk/>
            <pc:sldMk cId="581980266" sldId="435"/>
            <ac:spMk id="2" creationId="{AA57CC0D-2E7A-F8F7-2C3A-E30B61C2EA5B}"/>
          </ac:spMkLst>
        </pc:spChg>
        <pc:graphicFrameChg chg="mod modGraphic">
          <ac:chgData name="Ralph Young" userId="244935d676cb81c6" providerId="LiveId" clId="{ABA32F65-7BE5-4F2F-BAA3-AD5CE9BBB13C}" dt="2023-11-22T17:52:01.815" v="114" actId="1076"/>
          <ac:graphicFrameMkLst>
            <pc:docMk/>
            <pc:sldMk cId="581980266" sldId="435"/>
            <ac:graphicFrameMk id="3" creationId="{B7EDAC62-E5CA-2F85-995F-AC7DE7894291}"/>
          </ac:graphicFrameMkLst>
        </pc:graphicFrameChg>
      </pc:sldChg>
      <pc:sldChg chg="addSp delSp modSp new add del mod">
        <pc:chgData name="Ralph Young" userId="244935d676cb81c6" providerId="LiveId" clId="{ABA32F65-7BE5-4F2F-BAA3-AD5CE9BBB13C}" dt="2023-11-22T18:38:18.505" v="1402" actId="47"/>
        <pc:sldMkLst>
          <pc:docMk/>
          <pc:sldMk cId="912415607" sldId="436"/>
        </pc:sldMkLst>
        <pc:spChg chg="del">
          <ac:chgData name="Ralph Young" userId="244935d676cb81c6" providerId="LiveId" clId="{ABA32F65-7BE5-4F2F-BAA3-AD5CE9BBB13C}" dt="2023-11-22T17:33:50.205" v="1" actId="22"/>
          <ac:spMkLst>
            <pc:docMk/>
            <pc:sldMk cId="912415607" sldId="436"/>
            <ac:spMk id="3" creationId="{8038020F-AF0C-89AE-BCE9-E0E205930BAD}"/>
          </ac:spMkLst>
        </pc:spChg>
        <pc:picChg chg="add mod ord">
          <ac:chgData name="Ralph Young" userId="244935d676cb81c6" providerId="LiveId" clId="{ABA32F65-7BE5-4F2F-BAA3-AD5CE9BBB13C}" dt="2023-11-22T17:40:53.066" v="58" actId="1076"/>
          <ac:picMkLst>
            <pc:docMk/>
            <pc:sldMk cId="912415607" sldId="436"/>
            <ac:picMk id="5" creationId="{6518BF07-4BD7-F7E7-F56C-858B7FC96BDE}"/>
          </ac:picMkLst>
        </pc:picChg>
        <pc:picChg chg="add mod">
          <ac:chgData name="Ralph Young" userId="244935d676cb81c6" providerId="LiveId" clId="{ABA32F65-7BE5-4F2F-BAA3-AD5CE9BBB13C}" dt="2023-11-22T17:40:57.943" v="59" actId="1076"/>
          <ac:picMkLst>
            <pc:docMk/>
            <pc:sldMk cId="912415607" sldId="436"/>
            <ac:picMk id="7" creationId="{FE8C27AD-668E-5EFC-F950-E7B632FD7E01}"/>
          </ac:picMkLst>
        </pc:picChg>
        <pc:picChg chg="add mod">
          <ac:chgData name="Ralph Young" userId="244935d676cb81c6" providerId="LiveId" clId="{ABA32F65-7BE5-4F2F-BAA3-AD5CE9BBB13C}" dt="2023-11-22T17:41:45.555" v="67" actId="1076"/>
          <ac:picMkLst>
            <pc:docMk/>
            <pc:sldMk cId="912415607" sldId="436"/>
            <ac:picMk id="8" creationId="{1893D761-1722-8239-C130-E22A6F6DE7BB}"/>
          </ac:picMkLst>
        </pc:picChg>
      </pc:sldChg>
      <pc:sldChg chg="addSp delSp modSp new del mod">
        <pc:chgData name="Ralph Young" userId="244935d676cb81c6" providerId="LiveId" clId="{ABA32F65-7BE5-4F2F-BAA3-AD5CE9BBB13C}" dt="2023-11-22T17:41:50.892" v="68" actId="47"/>
        <pc:sldMkLst>
          <pc:docMk/>
          <pc:sldMk cId="2160104668" sldId="437"/>
        </pc:sldMkLst>
        <pc:spChg chg="del">
          <ac:chgData name="Ralph Young" userId="244935d676cb81c6" providerId="LiveId" clId="{ABA32F65-7BE5-4F2F-BAA3-AD5CE9BBB13C}" dt="2023-11-22T17:36:13.029" v="13" actId="22"/>
          <ac:spMkLst>
            <pc:docMk/>
            <pc:sldMk cId="2160104668" sldId="437"/>
            <ac:spMk id="3" creationId="{1F8B7B9B-29FE-94CA-2243-05A89B05DC18}"/>
          </ac:spMkLst>
        </pc:spChg>
        <pc:spChg chg="add mod">
          <ac:chgData name="Ralph Young" userId="244935d676cb81c6" providerId="LiveId" clId="{ABA32F65-7BE5-4F2F-BAA3-AD5CE9BBB13C}" dt="2023-11-22T17:41:04.244" v="60" actId="21"/>
          <ac:spMkLst>
            <pc:docMk/>
            <pc:sldMk cId="2160104668" sldId="437"/>
            <ac:spMk id="7" creationId="{93A59B10-96E3-1EBF-3387-86A84D58DA9F}"/>
          </ac:spMkLst>
        </pc:spChg>
        <pc:picChg chg="add del mod ord">
          <ac:chgData name="Ralph Young" userId="244935d676cb81c6" providerId="LiveId" clId="{ABA32F65-7BE5-4F2F-BAA3-AD5CE9BBB13C}" dt="2023-11-22T17:41:04.244" v="60" actId="21"/>
          <ac:picMkLst>
            <pc:docMk/>
            <pc:sldMk cId="2160104668" sldId="437"/>
            <ac:picMk id="5" creationId="{E407FEF2-10C2-E2BF-D1C1-CA0D314C8B2C}"/>
          </ac:picMkLst>
        </pc:picChg>
      </pc:sldChg>
      <pc:sldChg chg="modSp new mod">
        <pc:chgData name="Ralph Young" userId="244935d676cb81c6" providerId="LiveId" clId="{ABA32F65-7BE5-4F2F-BAA3-AD5CE9BBB13C}" dt="2023-11-22T18:18:36.621" v="766" actId="20577"/>
        <pc:sldMkLst>
          <pc:docMk/>
          <pc:sldMk cId="2535332941" sldId="437"/>
        </pc:sldMkLst>
        <pc:spChg chg="mod">
          <ac:chgData name="Ralph Young" userId="244935d676cb81c6" providerId="LiveId" clId="{ABA32F65-7BE5-4F2F-BAA3-AD5CE9BBB13C}" dt="2023-11-22T18:16:45.929" v="595" actId="20577"/>
          <ac:spMkLst>
            <pc:docMk/>
            <pc:sldMk cId="2535332941" sldId="437"/>
            <ac:spMk id="2" creationId="{10E464E2-D5C1-B7E3-A7C4-B31C0A5C482A}"/>
          </ac:spMkLst>
        </pc:spChg>
        <pc:spChg chg="mod">
          <ac:chgData name="Ralph Young" userId="244935d676cb81c6" providerId="LiveId" clId="{ABA32F65-7BE5-4F2F-BAA3-AD5CE9BBB13C}" dt="2023-11-22T18:18:36.621" v="766" actId="20577"/>
          <ac:spMkLst>
            <pc:docMk/>
            <pc:sldMk cId="2535332941" sldId="437"/>
            <ac:spMk id="3" creationId="{6CDDAA2D-AEEB-8D82-F362-1A6C6E67313E}"/>
          </ac:spMkLst>
        </pc:spChg>
      </pc:sldChg>
      <pc:sldChg chg="addSp modSp new mod">
        <pc:chgData name="Ralph Young" userId="244935d676cb81c6" providerId="LiveId" clId="{ABA32F65-7BE5-4F2F-BAA3-AD5CE9BBB13C}" dt="2023-11-22T18:34:31.535" v="1381" actId="208"/>
        <pc:sldMkLst>
          <pc:docMk/>
          <pc:sldMk cId="2220166219" sldId="438"/>
        </pc:sldMkLst>
        <pc:picChg chg="add mod">
          <ac:chgData name="Ralph Young" userId="244935d676cb81c6" providerId="LiveId" clId="{ABA32F65-7BE5-4F2F-BAA3-AD5CE9BBB13C}" dt="2023-11-22T18:34:31.535" v="1381" actId="208"/>
          <ac:picMkLst>
            <pc:docMk/>
            <pc:sldMk cId="2220166219" sldId="438"/>
            <ac:picMk id="2" creationId="{6A60F0B2-3D91-3838-5FDB-1FB6DB3224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2D2C859-D6E4-413A-86CB-6D5A434AE93C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086D3394-6E22-464C-BA71-2D58282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find an International partner club without leaving home – start by participating in a Grant managed by another Club, in our District or in another District. Our District did its first Friendship Exchange to India in 2019 – more are on tap. The Heart 2 Heart program links clubs and districts in Zones 30-31 with Districts in Mexico – and has a long history of good projects that you can visit. Project Fairs are a special opportunity starting this year – a District Grant can help cover travel costs! Rotary Fellowships and Action Groups link Rotarians worldwide who share interests or professions.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91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F480B-908F-4BA8-A9CE-C37B0BDCE2E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8919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9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descriptions of what each Area of Focus encompasses are in the documents to be downloaded.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91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F480B-908F-4BA8-A9CE-C37B0BDCE2E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8919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33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Clubs can participate in a Global Grant for as little as $100  - when you join together with other clubs.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480B-908F-4BA8-A9CE-C37B0BDCE2E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99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Grant applications are done on-line at https://rotary.org. Logging in to My Rotary is required. Then you can navigate to the Grant 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991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F480B-908F-4BA8-A9CE-C37B0BDCE2E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5991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08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conflict of interest exists whenever a Rotarian benefits financially or personally from a grant. The benefit might be direct to a Rotarian or indirect, to an associate of the Rotarian. If one exists, it must be disclosed in the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480B-908F-4BA8-A9CE-C37B0BDCE2E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06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points should be expanded on separate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480B-908F-4BA8-A9CE-C37B0BDCE2E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2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68E6-CF8B-46E0-9D4F-0C4217D6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C2BBC-2A92-4C6C-8CA7-E3168B3F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0209-9650-43CB-8F51-E0A6E884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9B38-F0AB-4EFF-A843-EA168A72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99B9-2EDD-4C18-B61B-E31477BD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EAC7-3D27-470C-A24A-FC1716F8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FFDED-4025-4A46-AC82-18FE7CB51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03B9-9936-4DB3-A801-B1FE7920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076D-325C-494F-940A-F78B91B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4D978-5DD2-4B62-B968-BCF64010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B2C6E-41CF-4143-AA7A-F7ACF71F0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63B79-3384-4CE4-BD56-59F1813D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56EA-57C3-47A9-A3F0-E4F83A65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27DD-8491-4A93-9950-C9D23A38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469D-97C3-42B9-8D2E-11F140CB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7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B3C6C-AB79-4C35-9877-3E77F8CE84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09833-66CD-4698-A0C5-9D6CB35C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51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AE4143-4BE2-468B-861E-1CA4B91F7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B5217-1BAC-4739-BD06-C178FFB8D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27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15A9B2-BAE8-47F8-84D2-366AE7CBD8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41F9D-292A-4FCB-B9CD-D9EB5B56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6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FE6CB3-CF81-4813-8BF9-AB9CF60CC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71B70-41EF-4111-97A3-2091C6DF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16D66-6996-4AA7-9F62-A500863659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C5264-0CB0-468D-BE13-D05828DF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72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5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2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AF2F-D50F-4213-9F93-B1E37A03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1644-D1BE-4316-9848-038EB2F3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AC72-BC9F-4B3F-8C6A-12CE8551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9788-9C92-4035-8B73-44FA8847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7C94-90EF-4275-B444-C67653C7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95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4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82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1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28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0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E27B-7604-43DB-BEAD-4DE0BC2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3467-5261-477E-9C52-74B41E5B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0504-F71B-43FF-AD51-AE56AB50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96AC-78C9-46B8-B93D-7140FE08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7BB3C-D1E1-4388-985C-CD9CA32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A1A-A15D-4053-AA13-792D7C1E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05B7-527E-42AB-9989-5B87F01E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CA5E3-812C-426E-891F-445F07782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BC720-85E8-4951-90F6-0D93CB70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CB53D-7DE7-4B3D-81AA-3CB4BBC2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43C53-269E-478D-808A-1B0759DF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E8D8-9E65-4719-BFB3-EA3BFDC1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631F3-4767-44CA-A0E0-3F702470C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4DFF1-03E0-4D75-A90E-0AF6A7816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AAFEA-A561-48D6-8D9D-C8CF45D55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A6CBB-5C17-4242-88CA-BBF95370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6025D-2863-4D5D-8CA2-F584A711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C9344-0F85-4EC6-893D-08FD3DA5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CC1E7-9571-42C6-AEBE-393068AA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7E18-C444-4508-BA53-93400953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C10B1-EEE4-45E8-A77D-E4A70503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07275-E315-4AA1-BE41-D3BB531B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8ABEB-FACE-431D-AE79-C613FBDF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59C30-F496-4B56-B8EB-08982584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802FB-C73E-4772-AC56-1D858B31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2799-A5D0-4CEF-94BF-3FE528E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5DF8-14C0-4F22-994F-DECDC67D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003D-3257-4EE1-AF24-0FA7E8DA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FAA83-36A8-42A2-BC03-E602A34C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37D47-2EE7-4D7B-A955-3E91896D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EE57E-B109-4326-8AFD-A47D534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EC9D2-D0B3-4F14-B8F5-73D1C14D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5218-9B19-4014-BF6E-1431B59C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72B25-0407-40E2-A5EC-0D8BA8F68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F123-E8FA-4B3A-861F-7F5CB4F90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8E08-8226-46E4-B590-D17A16BC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505D-3BE4-407D-A755-FA2D0E09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97672-EAFB-4154-9494-E84570C5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C2DCD-CA9C-4B00-9849-C316B4A8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B2BD0-C549-443B-8C55-73A659059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5A790-297F-4EEA-93E7-D7287DA2B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12FB-4420-4154-8F30-F6DAA914720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E4A7-B118-4A2A-931B-19774A677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D0838-7CF5-48F7-B523-1B32CB8D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CD4695-A70A-417A-AE60-789C0BD69444}"/>
              </a:ext>
            </a:extLst>
          </p:cNvPr>
          <p:cNvSpPr txBox="1"/>
          <p:nvPr/>
        </p:nvSpPr>
        <p:spPr>
          <a:xfrm>
            <a:off x="9448800" y="6477001"/>
            <a:ext cx="2133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3141FCDC-39E8-41F2-900F-82A310637F52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E5AA5EFB-8931-4067-B657-3A3349E835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6299200"/>
            <a:ext cx="118956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EF88-3664-4AC0-A57A-C2898151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14" y="842683"/>
            <a:ext cx="5489986" cy="24132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 Nova" panose="020B0504020202020204" pitchFamily="34" charset="0"/>
              </a:rPr>
              <a:t>District 6710 Grant Management Seminar 2024-2025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98516-F1B4-459E-8977-86F28D1D4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41" y="4139921"/>
            <a:ext cx="7352630" cy="1655762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  <a:p>
            <a:pPr algn="l"/>
            <a:r>
              <a:rPr lang="en-US" sz="2000" dirty="0"/>
              <a:t>Presenters:</a:t>
            </a:r>
          </a:p>
          <a:p>
            <a:pPr algn="l"/>
            <a:r>
              <a:rPr lang="en-US" sz="2000" dirty="0"/>
              <a:t>Ralph Young, District Rotary Foundation Chair, 2022-2024</a:t>
            </a:r>
          </a:p>
          <a:p>
            <a:pPr algn="l"/>
            <a:r>
              <a:rPr lang="en-US" sz="2000" dirty="0"/>
              <a:t>Jenn Wininger, District Grants Subcommittee Chair, 2022-2024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7CD939-6649-450C-B59D-C5618100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83" y="1075765"/>
            <a:ext cx="3020235" cy="11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AFC-7589-4B14-99E0-0E78DD63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9" y="681037"/>
            <a:ext cx="10515600" cy="8074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Global Grant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4BED-4265-46A7-B258-0D29486B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– 2 Clubs in Different Countries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Minimum 3 – person team in each Club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Sustainable, Longer-Term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Total Budget $30 K or more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Address at least One of the Seven Areas of Focus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Separate Bank Account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Financial Management Plan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AFC-7589-4B14-99E0-0E78DD63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9" y="681037"/>
            <a:ext cx="10515600" cy="8074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How do you get Started with Global Grants?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4BED-4265-46A7-B258-0D29486B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Clubs in our District have many opportunities for you to participate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Prospect/Goshen - Cervical Cancer projects in Haiti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Paducah – Education projects in Zambia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Louisville has water, sanitation, &amp; health projects in Central &amp; South America and in Africa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South Oldham County – Education project in Ghana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Campbellsville – Education project in Mongolia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Partnerships among clubs is encouraged!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District International Service Committee meets every month via Zoom to discuss projects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4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100D2-F118-4068-8104-FAED5D77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55" y="789883"/>
            <a:ext cx="8259482" cy="769975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</a:rPr>
              <a:t>Finding a Project to Do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BD014-C2A4-46CF-B51C-9A0844D29F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9569" y="1871830"/>
            <a:ext cx="8388949" cy="3625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14400">
              <a:buNone/>
            </a:pPr>
            <a:endParaRPr lang="en-US" sz="2400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defTabSz="914400"/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Clubs when you travel</a:t>
            </a:r>
          </a:p>
          <a:p>
            <a:pPr defTabSz="914400"/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 Exchanges</a:t>
            </a:r>
          </a:p>
          <a:p>
            <a:pPr defTabSz="914400"/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 Project Fair</a:t>
            </a:r>
          </a:p>
          <a:p>
            <a:pPr defTabSz="914400">
              <a:buFontTx/>
              <a:buChar char="•"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defTabSz="914400">
              <a:buFontTx/>
              <a:buChar char="•"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a Fellowship or Rotary Action Group</a:t>
            </a:r>
          </a:p>
          <a:p>
            <a:pPr defTabSz="914400">
              <a:buFontTx/>
              <a:buChar char="•"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International Convention</a:t>
            </a:r>
          </a:p>
          <a:p>
            <a:pPr defTabSz="914400">
              <a:buFontTx/>
              <a:buChar char="•"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www.matchinggrants.org/global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3ADD4-41A6-480A-BE92-1CA9646EC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407" y="1871830"/>
            <a:ext cx="3962400" cy="26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2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5885D-BD33-444C-8658-C82C2228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012" y="442943"/>
            <a:ext cx="8689788" cy="533400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</a:rPr>
              <a:t>Project Must Fit At Least One Area of Focus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D14ADB2-6B4E-4DAF-BB1E-E7642C83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92" y="1690657"/>
            <a:ext cx="3390472" cy="4191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35219A-49E3-44AC-A756-DBFF2751BF64}"/>
              </a:ext>
            </a:extLst>
          </p:cNvPr>
          <p:cNvSpPr txBox="1"/>
          <p:nvPr/>
        </p:nvSpPr>
        <p:spPr>
          <a:xfrm>
            <a:off x="2133600" y="1524001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Water, Sanitation, &amp; Hygiene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Maternal &amp; Child Health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Disease Prevention and Treatment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Basic Education &amp; Literacy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Community Economic Development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Peacebuilding &amp; Conflict Prevention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Supporting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69541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64E2-D5C1-B7E3-A7C4-B31C0A5C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Grant Project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A2D-AEEB-8D82-F362-1A6C6E67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Community Assessment – identify the needs</a:t>
            </a:r>
          </a:p>
          <a:p>
            <a:endParaRPr lang="en-US" dirty="0"/>
          </a:p>
          <a:p>
            <a:r>
              <a:rPr lang="en-US" dirty="0"/>
              <a:t>Plan for Sustainability – how will the project continue</a:t>
            </a:r>
          </a:p>
          <a:p>
            <a:endParaRPr lang="en-US" dirty="0"/>
          </a:p>
          <a:p>
            <a:r>
              <a:rPr lang="en-US" dirty="0"/>
              <a:t>Financial management plan – how will the funds be managed</a:t>
            </a:r>
          </a:p>
        </p:txBody>
      </p:sp>
    </p:spTree>
    <p:extLst>
      <p:ext uri="{BB962C8B-B14F-4D97-AF65-F5344CB8AC3E}">
        <p14:creationId xmlns:p14="http://schemas.microsoft.com/office/powerpoint/2010/main" val="253533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8AD695-033C-46BE-B031-30D125FF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92" y="567266"/>
            <a:ext cx="7990541" cy="533400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Remember How Annual Fund Gifts Are Used?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4BCE0E-684E-43CB-B84F-3AB668E4FB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65867" y="1303866"/>
            <a:ext cx="8229600" cy="4792134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investment for 3 years, funds go into 2 buckets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6" name="Can 2">
            <a:extLst>
              <a:ext uri="{FF2B5EF4-FFF2-40B4-BE49-F238E27FC236}">
                <a16:creationId xmlns:a16="http://schemas.microsoft.com/office/drawing/2014/main" id="{9E1B549E-11D7-48B7-823F-70766F97141D}"/>
              </a:ext>
            </a:extLst>
          </p:cNvPr>
          <p:cNvSpPr/>
          <p:nvPr/>
        </p:nvSpPr>
        <p:spPr>
          <a:xfrm>
            <a:off x="3206045" y="2393245"/>
            <a:ext cx="1840089" cy="3160889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Available for Global Grants, Scholarships, Peace Fellowships, Vocational Training Teams</a:t>
            </a:r>
          </a:p>
        </p:txBody>
      </p:sp>
      <p:sp>
        <p:nvSpPr>
          <p:cNvPr id="7" name="Can 3">
            <a:extLst>
              <a:ext uri="{FF2B5EF4-FFF2-40B4-BE49-F238E27FC236}">
                <a16:creationId xmlns:a16="http://schemas.microsoft.com/office/drawing/2014/main" id="{E6E73449-56F3-4DA9-9ADB-C796BE0DEE99}"/>
              </a:ext>
            </a:extLst>
          </p:cNvPr>
          <p:cNvSpPr/>
          <p:nvPr/>
        </p:nvSpPr>
        <p:spPr>
          <a:xfrm>
            <a:off x="7309555" y="2393245"/>
            <a:ext cx="1840089" cy="3160889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al Grants, Scholarships, etc.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76342F61-FF8E-4D42-B17E-823E968530AA}"/>
              </a:ext>
            </a:extLst>
          </p:cNvPr>
          <p:cNvSpPr/>
          <p:nvPr/>
        </p:nvSpPr>
        <p:spPr>
          <a:xfrm>
            <a:off x="7309554" y="3781779"/>
            <a:ext cx="1840089" cy="1924755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50% of DDF can go to District Grants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E3C6A-32AA-4F0E-AC56-9A81371C8866}"/>
              </a:ext>
            </a:extLst>
          </p:cNvPr>
          <p:cNvSpPr txBox="1"/>
          <p:nvPr/>
        </p:nvSpPr>
        <p:spPr>
          <a:xfrm>
            <a:off x="2946400" y="1821555"/>
            <a:ext cx="717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 50% WORLD FUND                                  50% DISTRICT DESIGNATED FUND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66DB-C004-4C3D-A3D2-F2B2B00A0537}"/>
              </a:ext>
            </a:extLst>
          </p:cNvPr>
          <p:cNvSpPr txBox="1"/>
          <p:nvPr/>
        </p:nvSpPr>
        <p:spPr>
          <a:xfrm>
            <a:off x="7388576" y="2967336"/>
            <a:ext cx="16820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</a:rPr>
              <a:t>DDF Match for Global Grants, Scholarships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E879F-91A8-46E2-BBAC-0C851790ADA5}"/>
              </a:ext>
            </a:extLst>
          </p:cNvPr>
          <p:cNvSpPr txBox="1"/>
          <p:nvPr/>
        </p:nvSpPr>
        <p:spPr>
          <a:xfrm>
            <a:off x="3206046" y="5890624"/>
            <a:ext cx="565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Global Grants use Funds from Both Buckets!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8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29376F-F7AE-4506-A890-3CCB88267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9257" y="693737"/>
            <a:ext cx="7637929" cy="726272"/>
          </a:xfrm>
          <a:prstGeom prst="rect">
            <a:avLst/>
          </a:prstGeom>
          <a:solidFill>
            <a:srgbClr val="B4C7E7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How the Global Grant Funding 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63C867-730F-43ED-81E0-84CCF7F2C0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9252" y="1638300"/>
            <a:ext cx="9266686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your club has identified a project that has a budget of $30,000 (the minimum size).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club (and others) can contribute 			$11,000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District(s) will match with DDF			  11,000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World Fund matches DDF $0.80 for $1		    8,800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TOTAL														$30,800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Club dollars are multiplied nearly 3 times!!  - And they don’t have to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come from just one club or one district!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30809F-9B15-4A1A-9556-13A42D9F20F0}"/>
              </a:ext>
            </a:extLst>
          </p:cNvPr>
          <p:cNvCxnSpPr/>
          <p:nvPr/>
        </p:nvCxnSpPr>
        <p:spPr>
          <a:xfrm>
            <a:off x="8534197" y="3727876"/>
            <a:ext cx="12954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5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F09FFD-5693-489A-8CC7-D08D96F304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9863" y="623550"/>
            <a:ext cx="8068684" cy="729151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How to Apply for a Global Grant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11088-8448-4A9B-894F-BF89BC694857}"/>
              </a:ext>
            </a:extLst>
          </p:cNvPr>
          <p:cNvSpPr txBox="1"/>
          <p:nvPr/>
        </p:nvSpPr>
        <p:spPr>
          <a:xfrm>
            <a:off x="3192780" y="1591152"/>
            <a:ext cx="6446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Log into My Rotary at Rotary.org (NOT DACdb!)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Select Grant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A3E3C-68F6-85E0-0451-AC61A6882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5" t="16390" r="12150"/>
          <a:stretch/>
        </p:blipFill>
        <p:spPr>
          <a:xfrm>
            <a:off x="744227" y="2537489"/>
            <a:ext cx="4897106" cy="3269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6B7CB0-7FB4-29AB-AD30-B16883152D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98" t="37000" r="14485"/>
          <a:stretch/>
        </p:blipFill>
        <p:spPr>
          <a:xfrm>
            <a:off x="5916891" y="3007151"/>
            <a:ext cx="5633318" cy="27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B6C72B-A65F-4028-8DD8-5FD820C68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5618" y="724794"/>
            <a:ext cx="8014447" cy="754092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Requirements for All Grants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0B75C1-7C3B-4103-B499-F9BAEF44FC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9247" y="1832095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will require minimum 3-person committee in both sponsor clubs to manage project.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Budget should be as detailed as possible, and match the funding committed.</a:t>
            </a:r>
          </a:p>
          <a:p>
            <a:pPr lvl="1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automatically calculates the available World Fund contribution, based on Club and District contributions.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“Cooperating Organization” is involved, an MoU must be signed by all parties.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Conflicts of Interest must be confronted and disclosed.</a:t>
            </a:r>
          </a:p>
        </p:txBody>
      </p:sp>
    </p:spTree>
    <p:extLst>
      <p:ext uri="{BB962C8B-B14F-4D97-AF65-F5344CB8AC3E}">
        <p14:creationId xmlns:p14="http://schemas.microsoft.com/office/powerpoint/2010/main" val="330040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2E1E1-9B88-402B-A4FF-49D5E71AB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0175" y="446088"/>
            <a:ext cx="7572450" cy="773112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Managing the Grant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C984F-DF3F-4473-B251-490A0CE19F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885" y="1660263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Foundation will require the lead club to establish a bank account used only for this project. It will collect all funding and deposit it in this account.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expenditures must be documented, and records retained for reporting for at least five years.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Reports must be submitted to the Foundation at least every 12 months. All expenses must be documented.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evaluate the project after completion – Lessons Learned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tell the story of your project to Rotarians, clubs, and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0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9723-CE92-4D9C-AB33-ED3DBAB8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5282" cy="11409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rial Nova" panose="020B0504020202020204" pitchFamily="34" charset="0"/>
              </a:rPr>
              <a:t>Why this Seminar?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95D1-2CFA-455C-B01E-CD5DAC5CD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a Requirement to Allow your Club to participate in Rotary Foundation Grant Programs</a:t>
            </a:r>
          </a:p>
          <a:p>
            <a:endParaRPr lang="en-US" dirty="0"/>
          </a:p>
          <a:p>
            <a:r>
              <a:rPr lang="en-US" dirty="0"/>
              <a:t>To Share How these Programs can Benefit Your Club</a:t>
            </a:r>
          </a:p>
          <a:p>
            <a:endParaRPr lang="en-US" dirty="0"/>
          </a:p>
          <a:p>
            <a:r>
              <a:rPr lang="en-US" dirty="0"/>
              <a:t>To Train on Planning, Applying for, and Managing District or Global Grants</a:t>
            </a:r>
          </a:p>
          <a:p>
            <a:endParaRPr lang="en-US" dirty="0"/>
          </a:p>
          <a:p>
            <a:r>
              <a:rPr lang="en-US" dirty="0"/>
              <a:t>To Communicate Foundation Expectations for Stewardship and the required Memorandum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64744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70388-45E7-48D7-92ED-0654D9A486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1045" y="457200"/>
            <a:ext cx="6505986" cy="857026"/>
          </a:xfrm>
          <a:prstGeom prst="rect">
            <a:avLst/>
          </a:prstGeom>
          <a:solidFill>
            <a:srgbClr val="B4C7E7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Global Grants - Summary</a:t>
            </a:r>
            <a:r>
              <a:rPr lang="en-US" sz="2800" dirty="0">
                <a:latin typeface="Arial Narrow Bold" panose="020B0706020202030204" pitchFamily="34" charset="0"/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D6F00A-A0EC-403A-B7DA-BD8F4C5EFE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443318"/>
            <a:ext cx="8229600" cy="49574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Global Grants are rewarding and demanding – but are accessible to all qualified clubs, big and small. 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Global Grants require international cooperation – and offer an opportunity for lasting friendships!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Global Grants can include funding for Rotary signage and publicity – and their stories should be told, following Rotary’s signage requirements.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Assistance is available from the Foundation and your District Leadership.</a:t>
            </a:r>
          </a:p>
        </p:txBody>
      </p:sp>
    </p:spTree>
    <p:extLst>
      <p:ext uri="{BB962C8B-B14F-4D97-AF65-F5344CB8AC3E}">
        <p14:creationId xmlns:p14="http://schemas.microsoft.com/office/powerpoint/2010/main" val="331517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291B23-C46E-47DA-ADF6-81D253A80F10}"/>
              </a:ext>
            </a:extLst>
          </p:cNvPr>
          <p:cNvSpPr txBox="1"/>
          <p:nvPr/>
        </p:nvSpPr>
        <p:spPr>
          <a:xfrm>
            <a:off x="2333462" y="729023"/>
            <a:ext cx="7262037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060606"/>
                </a:solidFill>
                <a:latin typeface="Arial Nova" panose="020B0504020202020204" pitchFamily="34" charset="0"/>
              </a:rPr>
              <a:t>District Grants - Basics</a:t>
            </a:r>
            <a:endParaRPr lang="en-US" sz="4000" dirty="0">
              <a:solidFill>
                <a:srgbClr val="060606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65A03-41FA-4B28-99BB-13F39F5D5115}"/>
              </a:ext>
            </a:extLst>
          </p:cNvPr>
          <p:cNvSpPr txBox="1"/>
          <p:nvPr/>
        </p:nvSpPr>
        <p:spPr>
          <a:xfrm>
            <a:off x="2897703" y="1783988"/>
            <a:ext cx="74731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OR International</a:t>
            </a:r>
          </a:p>
          <a:p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Club and DDF (District funds)</a:t>
            </a:r>
          </a:p>
          <a:p>
            <a:pPr lvl="1"/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funds are disbursed AFTER Final Report is approved.</a:t>
            </a:r>
          </a:p>
          <a:p>
            <a:pPr lvl="1"/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Active Rotarian Engagement</a:t>
            </a:r>
          </a:p>
          <a:p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match reflects Club contributions to Annual Fund – SHARE</a:t>
            </a:r>
          </a:p>
          <a:p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Completed in less than 1 year</a:t>
            </a:r>
          </a:p>
          <a:p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6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5E8D9-963A-4804-B4C6-2CDE097E80C9}"/>
              </a:ext>
            </a:extLst>
          </p:cNvPr>
          <p:cNvSpPr txBox="1"/>
          <p:nvPr/>
        </p:nvSpPr>
        <p:spPr>
          <a:xfrm>
            <a:off x="2558995" y="439973"/>
            <a:ext cx="6797040" cy="132343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To Apply for a District Grant, A Club Must: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13597-E91F-4457-B912-3D054475DB76}"/>
              </a:ext>
            </a:extLst>
          </p:cNvPr>
          <p:cNvSpPr txBox="1"/>
          <p:nvPr/>
        </p:nvSpPr>
        <p:spPr>
          <a:xfrm>
            <a:off x="1775792" y="2040835"/>
            <a:ext cx="92500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Qualified for Grants before the Current Year Starts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Current on all Dues and Tax Obligations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 Club Memo of Understanding (MOU)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Entered a Giving Goal for the Annual Fund on Rotary Club Central and named a Club Foundation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DACdb, Name at least 2 officers to approve grant applications for the Club</a:t>
            </a:r>
          </a:p>
        </p:txBody>
      </p:sp>
    </p:spTree>
    <p:extLst>
      <p:ext uri="{BB962C8B-B14F-4D97-AF65-F5344CB8AC3E}">
        <p14:creationId xmlns:p14="http://schemas.microsoft.com/office/powerpoint/2010/main" val="239861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1024D-40FC-4081-BD59-2FCF8AF5B763}"/>
              </a:ext>
            </a:extLst>
          </p:cNvPr>
          <p:cNvSpPr txBox="1"/>
          <p:nvPr/>
        </p:nvSpPr>
        <p:spPr>
          <a:xfrm>
            <a:off x="1504122" y="755374"/>
            <a:ext cx="9183755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Planning Your District Grant Project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BED82-177B-4333-907A-DF00C7728C0A}"/>
              </a:ext>
            </a:extLst>
          </p:cNvPr>
          <p:cNvSpPr txBox="1"/>
          <p:nvPr/>
        </p:nvSpPr>
        <p:spPr>
          <a:xfrm>
            <a:off x="2425148" y="2107096"/>
            <a:ext cx="75669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applications and reports will be done on DACdb.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two project leaders / contacts will be required on the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Cooperating Organization, an MoU between the club and organization will be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6718-B68E-47C9-B66C-7345BE8C2BA9}"/>
              </a:ext>
            </a:extLst>
          </p:cNvPr>
          <p:cNvSpPr txBox="1"/>
          <p:nvPr/>
        </p:nvSpPr>
        <p:spPr>
          <a:xfrm>
            <a:off x="1166191" y="728869"/>
            <a:ext cx="956807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Planning Your District Grant Project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FEF01-5947-4FD8-8A5F-4CE07DB85E04}"/>
              </a:ext>
            </a:extLst>
          </p:cNvPr>
          <p:cNvSpPr txBox="1"/>
          <p:nvPr/>
        </p:nvSpPr>
        <p:spPr>
          <a:xfrm>
            <a:off x="1596886" y="1710400"/>
            <a:ext cx="87066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budget with as much detail as possible; plan for hands-on involvement by your members and for publicity.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must have named two signatories who approve grants for the club.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the deadline for submitting grant applications is always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31 of the Rotary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7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EAF39-76C7-413E-89C6-C7E497686AE5}"/>
              </a:ext>
            </a:extLst>
          </p:cNvPr>
          <p:cNvSpPr txBox="1"/>
          <p:nvPr/>
        </p:nvSpPr>
        <p:spPr>
          <a:xfrm>
            <a:off x="278295" y="715618"/>
            <a:ext cx="11198087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How Much Money Can We Get from the District?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8732E-00DD-459F-9EED-B3E8738CD33E}"/>
              </a:ext>
            </a:extLst>
          </p:cNvPr>
          <p:cNvSpPr txBox="1"/>
          <p:nvPr/>
        </p:nvSpPr>
        <p:spPr>
          <a:xfrm>
            <a:off x="1470990" y="1895061"/>
            <a:ext cx="87199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based on your club’s support of the Rotary Foundation Annual Fund in the previous TWO Rotary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District looks at the first $2,000 your club puts into the project.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club averages $100 per member in giving (“Star Club” for 2 years), you can get up to $3,000 per project - $1.50 for each $1.00 the club invests.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average support has been between $75 and $100 per member, you can get dollar-for dollar – up to $2,000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support has been less than $75 per member, you get $0.75 per dollar – up to $1,500 maximum.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85B16-2D1D-4DA0-A44E-201E3ADF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298" y="2702678"/>
            <a:ext cx="7613404" cy="2067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07F31E-4D72-4DD3-8F65-B3954BA27976}"/>
              </a:ext>
            </a:extLst>
          </p:cNvPr>
          <p:cNvSpPr txBox="1"/>
          <p:nvPr/>
        </p:nvSpPr>
        <p:spPr>
          <a:xfrm>
            <a:off x="1961322" y="427552"/>
            <a:ext cx="794138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DDF Support of Your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60D2D-93B7-4970-B487-CE4AEB7A1945}"/>
              </a:ext>
            </a:extLst>
          </p:cNvPr>
          <p:cNvSpPr txBox="1"/>
          <p:nvPr/>
        </p:nvSpPr>
        <p:spPr>
          <a:xfrm>
            <a:off x="2884012" y="155525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greater your Club’s support of the Annual Fund - SHARE, the better your match for your district projects.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3BBCB-D357-4262-8462-D034F0BBCE29}"/>
              </a:ext>
            </a:extLst>
          </p:cNvPr>
          <p:cNvSpPr txBox="1"/>
          <p:nvPr/>
        </p:nvSpPr>
        <p:spPr>
          <a:xfrm>
            <a:off x="2884012" y="4915025"/>
            <a:ext cx="6096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your project is completed under budget, your district match will be reduced in proportion to your club contribution.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Clubs can apply for up to TWO district grants each year.</a:t>
            </a:r>
          </a:p>
        </p:txBody>
      </p:sp>
    </p:spTree>
    <p:extLst>
      <p:ext uri="{BB962C8B-B14F-4D97-AF65-F5344CB8AC3E}">
        <p14:creationId xmlns:p14="http://schemas.microsoft.com/office/powerpoint/2010/main" val="66486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8B078-0DA1-4153-8FA9-05E326B39C1D}"/>
              </a:ext>
            </a:extLst>
          </p:cNvPr>
          <p:cNvSpPr txBox="1"/>
          <p:nvPr/>
        </p:nvSpPr>
        <p:spPr>
          <a:xfrm>
            <a:off x="1484243" y="556591"/>
            <a:ext cx="9316279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Examples of District Funding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D5AF7-29A6-4FBC-BE3F-6514CA181973}"/>
              </a:ext>
            </a:extLst>
          </p:cNvPr>
          <p:cNvSpPr txBox="1"/>
          <p:nvPr/>
        </p:nvSpPr>
        <p:spPr>
          <a:xfrm>
            <a:off x="2100469" y="1706677"/>
            <a:ext cx="799106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SUPPOSE: Club has averaged $80 per member in giving to the Annual Fund for  the past 2 years, so qualifies for $1 to $1 match up to $2,000.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do a project costing $5,000 total, the club must invest $5,000, of which the District will reimburse $2,000.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do a project costing $2,000, the club must invest $2,000, the District will reimburse $1,000.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the actual total cost of the project is only $1,800, the District will supply $900, to match the club’s $900, even if the grant was approved for $1,000.</a:t>
            </a:r>
          </a:p>
        </p:txBody>
      </p:sp>
    </p:spTree>
    <p:extLst>
      <p:ext uri="{BB962C8B-B14F-4D97-AF65-F5344CB8AC3E}">
        <p14:creationId xmlns:p14="http://schemas.microsoft.com/office/powerpoint/2010/main" val="195217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21906-698D-40F8-88FC-5E0182A61498}"/>
              </a:ext>
            </a:extLst>
          </p:cNvPr>
          <p:cNvSpPr txBox="1"/>
          <p:nvPr/>
        </p:nvSpPr>
        <p:spPr>
          <a:xfrm>
            <a:off x="1610139" y="464920"/>
            <a:ext cx="8971722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Approval Process for District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EB289-114F-4E78-BA97-6964465D7FA1}"/>
              </a:ext>
            </a:extLst>
          </p:cNvPr>
          <p:cNvSpPr txBox="1"/>
          <p:nvPr/>
        </p:nvSpPr>
        <p:spPr>
          <a:xfrm>
            <a:off x="2087217" y="1469376"/>
            <a:ext cx="80175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Clubs must enter District Grant applications into DACdb by August 31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District Grant Subcommittee reviews and approves the applications on DACdb.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District Grant Subcommittee applies for a District Block Grant (DBG) from The Rotary Foundation (TRF).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solidFill>
                <a:srgbClr val="060606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TRF approves the DBG and awards the District Designated Funds (DDF) to the District.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 Funds can be spent on a grant before it is formally approved by the Rotary Foundation!</a:t>
            </a:r>
          </a:p>
        </p:txBody>
      </p:sp>
    </p:spTree>
    <p:extLst>
      <p:ext uri="{BB962C8B-B14F-4D97-AF65-F5344CB8AC3E}">
        <p14:creationId xmlns:p14="http://schemas.microsoft.com/office/powerpoint/2010/main" val="16109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14D08-54C6-41B9-95F0-5BF0C4B3687C}"/>
              </a:ext>
            </a:extLst>
          </p:cNvPr>
          <p:cNvSpPr txBox="1"/>
          <p:nvPr/>
        </p:nvSpPr>
        <p:spPr>
          <a:xfrm>
            <a:off x="516835" y="596348"/>
            <a:ext cx="10681252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If More Money is Requested than We Have…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C3BEF-A90D-42B7-A928-B04D047E126F}"/>
              </a:ext>
            </a:extLst>
          </p:cNvPr>
          <p:cNvSpPr txBox="1"/>
          <p:nvPr/>
        </p:nvSpPr>
        <p:spPr>
          <a:xfrm>
            <a:off x="66261" y="1615055"/>
            <a:ext cx="11131826" cy="462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First Priority Applications will be reviewed together. If there is enough money, Second Priority Grants will be reviewed. A Club can submit up to two applications each year.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there is not enough money to fund all grants in a priority group, then…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Applications will be graded on four criteria: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Club per-capita support for the Rotary Foundation Annual Fund – SHARE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Number of Rotarians involved hands-on in the project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Publicity plan for the project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Innovativeness of the project</a:t>
            </a:r>
          </a:p>
          <a:p>
            <a:pPr marR="0" lvl="2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Georgia"/>
              <a:ea typeface="MS PGothic" panose="020B0600070205080204" pitchFamily="34" charset="-128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Criteria for grading are in the District Grant Guidelines document, </a:t>
            </a:r>
            <a:r>
              <a:rPr lang="en-US" sz="2000" b="1" dirty="0">
                <a:solidFill>
                  <a:srgbClr val="58585A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available in DACdb Documents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97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65DF-DA34-4823-B15C-C97961F61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259" y="392018"/>
            <a:ext cx="8834718" cy="98496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Key Foundation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053E-6B22-48EF-B032-CDF777BC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Clubs Must Qualify to Participate</a:t>
            </a:r>
          </a:p>
          <a:p>
            <a:pPr lvl="1"/>
            <a:r>
              <a:rPr lang="en-US" sz="2000" dirty="0"/>
              <a:t>Seminar Completion – 1 or 2 Members EVERY Year</a:t>
            </a:r>
          </a:p>
          <a:p>
            <a:pPr lvl="1"/>
            <a:r>
              <a:rPr lang="en-US" sz="2000" dirty="0"/>
              <a:t>Sign and Submit Club MoU EVERY Year</a:t>
            </a:r>
          </a:p>
          <a:p>
            <a:pPr lvl="1"/>
            <a:r>
              <a:rPr lang="en-US" sz="2000" dirty="0"/>
              <a:t>Be Current on Dues and Reports on Previous Grants</a:t>
            </a:r>
          </a:p>
          <a:p>
            <a:pPr lvl="1"/>
            <a:r>
              <a:rPr lang="en-US" sz="2000" dirty="0"/>
              <a:t>Name a Foundation Chair and Have Giving Goals in Rotary Club Central</a:t>
            </a:r>
          </a:p>
          <a:p>
            <a:pPr lvl="1"/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Clubs Must Understand the 7 Areas of 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Clubs Must Practice Good Stewardship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Recognize the Importance of Community &amp; Rotarians Involvement</a:t>
            </a:r>
          </a:p>
        </p:txBody>
      </p:sp>
    </p:spTree>
    <p:extLst>
      <p:ext uri="{BB962C8B-B14F-4D97-AF65-F5344CB8AC3E}">
        <p14:creationId xmlns:p14="http://schemas.microsoft.com/office/powerpoint/2010/main" val="187552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60F0B2-3D91-3838-5FDB-1FB6DB32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59" y="561567"/>
            <a:ext cx="4298283" cy="5734865"/>
          </a:xfrm>
          <a:prstGeom prst="rect">
            <a:avLst/>
          </a:prstGeom>
          <a:ln>
            <a:solidFill>
              <a:srgbClr val="060606"/>
            </a:solidFill>
          </a:ln>
        </p:spPr>
      </p:pic>
    </p:spTree>
    <p:extLst>
      <p:ext uri="{BB962C8B-B14F-4D97-AF65-F5344CB8AC3E}">
        <p14:creationId xmlns:p14="http://schemas.microsoft.com/office/powerpoint/2010/main" val="222016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9D693C-CB4F-4DAB-8351-03F320851076}"/>
              </a:ext>
            </a:extLst>
          </p:cNvPr>
          <p:cNvSpPr txBox="1"/>
          <p:nvPr/>
        </p:nvSpPr>
        <p:spPr>
          <a:xfrm>
            <a:off x="503583" y="556591"/>
            <a:ext cx="1066800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Reporting Requirements for District Grants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70DB4-4846-4DBD-9B0A-4CAAA721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732" y="1745918"/>
            <a:ext cx="2895851" cy="4346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5E75B-D65B-4FE1-B521-223B5E587902}"/>
              </a:ext>
            </a:extLst>
          </p:cNvPr>
          <p:cNvSpPr txBox="1"/>
          <p:nvPr/>
        </p:nvSpPr>
        <p:spPr>
          <a:xfrm>
            <a:off x="1232452" y="2004561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All Reporting will also be on DACdb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Progress Reports are due by February 15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Final Reports are due by May 31 (unless an extension is requested and granted) or 30 days after project completion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Funds are released to Clubs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Final Report is reviewed and accepted</a:t>
            </a:r>
          </a:p>
        </p:txBody>
      </p:sp>
    </p:spTree>
    <p:extLst>
      <p:ext uri="{BB962C8B-B14F-4D97-AF65-F5344CB8AC3E}">
        <p14:creationId xmlns:p14="http://schemas.microsoft.com/office/powerpoint/2010/main" val="378224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CC0D-2E7A-F8F7-2C3A-E30B61C2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Key Dates – District 6710 Grants Process</a:t>
            </a:r>
            <a:endParaRPr lang="en-US" sz="4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EDAC62-E5CA-2F85-995F-AC7DE7894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22"/>
              </p:ext>
            </p:extLst>
          </p:nvPr>
        </p:nvGraphicFramePr>
        <p:xfrm>
          <a:off x="2341148" y="1690688"/>
          <a:ext cx="7509704" cy="4506010"/>
        </p:xfrm>
        <a:graphic>
          <a:graphicData uri="http://schemas.openxmlformats.org/drawingml/2006/table">
            <a:tbl>
              <a:tblPr firstRow="1" firstCol="1" bandRow="1"/>
              <a:tblGrid>
                <a:gridCol w="2019990">
                  <a:extLst>
                    <a:ext uri="{9D8B030D-6E8A-4147-A177-3AD203B41FA5}">
                      <a16:colId xmlns:a16="http://schemas.microsoft.com/office/drawing/2014/main" val="1293835575"/>
                    </a:ext>
                  </a:extLst>
                </a:gridCol>
                <a:gridCol w="5489714">
                  <a:extLst>
                    <a:ext uri="{9D8B030D-6E8A-4147-A177-3AD203B41FA5}">
                      <a16:colId xmlns:a16="http://schemas.microsoft.com/office/drawing/2014/main" val="3964122190"/>
                    </a:ext>
                  </a:extLst>
                </a:gridCol>
              </a:tblGrid>
              <a:tr h="518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 Due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785133"/>
                  </a:ext>
                </a:extLst>
              </a:tr>
              <a:tr h="677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15,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reports for 2023 – 2024 district grant projects by exception.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120098"/>
                  </a:ext>
                </a:extLst>
              </a:tr>
              <a:tr h="827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31,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reports for 2023 – 2024 district grant projects – completed and approved by club officers in DACdb.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779096"/>
                  </a:ext>
                </a:extLst>
              </a:tr>
              <a:tr h="827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28,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Club MOU’s and addendums completed, approved by Club officers, and filed with District 6710 Foundation Committee.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900964"/>
                  </a:ext>
                </a:extLst>
              </a:tr>
              <a:tr h="827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Club donations to the Annual Fund complete to determine Star Clubs and District Matching criteria.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18797"/>
                  </a:ext>
                </a:extLst>
              </a:tr>
              <a:tr h="827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30,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district grant applications for 2024 – 2025 entered into DACdb and approved by club officers.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98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67E4D-9BAC-4E69-BD00-66EE5073663C}"/>
              </a:ext>
            </a:extLst>
          </p:cNvPr>
          <p:cNvSpPr txBox="1"/>
          <p:nvPr/>
        </p:nvSpPr>
        <p:spPr>
          <a:xfrm>
            <a:off x="1537252" y="622852"/>
            <a:ext cx="8613913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District Grants -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31870-A2E5-4C06-8F56-788261A79C90}"/>
              </a:ext>
            </a:extLst>
          </p:cNvPr>
          <p:cNvSpPr txBox="1"/>
          <p:nvPr/>
        </p:nvSpPr>
        <p:spPr>
          <a:xfrm>
            <a:off x="1537252" y="1834061"/>
            <a:ext cx="86139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Foundation funds are available to help your club do good in your community and elsewhere.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Your active support of the Rotary Foundation enables us to serve wherever we are.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Qualifying for Foundation programs helps you with club projects, with helping your students get scholarships, and with developing skills for promoting peace.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else do you need for your club to make a real difference in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24923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CE17F-B9E7-4B4A-88E2-499BB9B953AA}"/>
              </a:ext>
            </a:extLst>
          </p:cNvPr>
          <p:cNvSpPr txBox="1"/>
          <p:nvPr/>
        </p:nvSpPr>
        <p:spPr>
          <a:xfrm>
            <a:off x="1091322" y="284443"/>
            <a:ext cx="9170504" cy="132343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How to Apply for a District Grant</a:t>
            </a:r>
          </a:p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on DACdb – Grant 1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EE7C8-D0D1-444E-8F21-5A207AFE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01" y="2419135"/>
            <a:ext cx="4405394" cy="2477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7FB8A-2A83-6D1B-B204-FA515F0E7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3606" r="27706" b="24810"/>
          <a:stretch/>
        </p:blipFill>
        <p:spPr>
          <a:xfrm>
            <a:off x="6339731" y="2012747"/>
            <a:ext cx="5010141" cy="365276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8D9515-5D20-65CB-00A2-107135FCF42C}"/>
              </a:ext>
            </a:extLst>
          </p:cNvPr>
          <p:cNvCxnSpPr>
            <a:cxnSpLocks/>
          </p:cNvCxnSpPr>
          <p:nvPr/>
        </p:nvCxnSpPr>
        <p:spPr>
          <a:xfrm flipH="1" flipV="1">
            <a:off x="1404594" y="4147794"/>
            <a:ext cx="1593130" cy="11217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0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C24A06-96D9-4566-B228-953AE9518CCE}"/>
              </a:ext>
            </a:extLst>
          </p:cNvPr>
          <p:cNvSpPr txBox="1"/>
          <p:nvPr/>
        </p:nvSpPr>
        <p:spPr>
          <a:xfrm>
            <a:off x="1550504" y="371061"/>
            <a:ext cx="9104244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Starting the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014E2-891B-4444-92A9-8982A67B60D1}"/>
              </a:ext>
            </a:extLst>
          </p:cNvPr>
          <p:cNvSpPr txBox="1"/>
          <p:nvPr/>
        </p:nvSpPr>
        <p:spPr>
          <a:xfrm>
            <a:off x="1351722" y="1391323"/>
            <a:ext cx="9303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“Club Grants View” has a long button for beginning a new grant application.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198D5-FC67-4623-BC23-5334CADA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2" y="2627461"/>
            <a:ext cx="11700776" cy="29319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7F1E88C-0CE0-40F0-960A-F23F3910EAD6}"/>
              </a:ext>
            </a:extLst>
          </p:cNvPr>
          <p:cNvSpPr/>
          <p:nvPr/>
        </p:nvSpPr>
        <p:spPr>
          <a:xfrm>
            <a:off x="0" y="3935896"/>
            <a:ext cx="1722783" cy="569843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257B48-70FC-4FA7-A9F6-248F1D9B5925}"/>
              </a:ext>
            </a:extLst>
          </p:cNvPr>
          <p:cNvCxnSpPr/>
          <p:nvPr/>
        </p:nvCxnSpPr>
        <p:spPr>
          <a:xfrm>
            <a:off x="6255026" y="1881809"/>
            <a:ext cx="2928731" cy="111318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3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ED670-CDB5-437F-B356-77D91860BAAB}"/>
              </a:ext>
            </a:extLst>
          </p:cNvPr>
          <p:cNvSpPr txBox="1"/>
          <p:nvPr/>
        </p:nvSpPr>
        <p:spPr>
          <a:xfrm>
            <a:off x="1524000" y="490330"/>
            <a:ext cx="8176591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Naming Club Signatories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5491E-C90C-4EFC-A1BF-DF17D5BC1C96}"/>
              </a:ext>
            </a:extLst>
          </p:cNvPr>
          <p:cNvSpPr txBox="1"/>
          <p:nvPr/>
        </p:nvSpPr>
        <p:spPr>
          <a:xfrm>
            <a:off x="1033669" y="1416746"/>
            <a:ext cx="9157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Club Officer must login and, using the “Admin” link, name at least two members who can approve the grant in the club’s name.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56A35-CBF1-4B88-AABE-54D2A17C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9" y="2466273"/>
            <a:ext cx="9639487" cy="40466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FC991-397C-40D1-8BC9-8F52A17B4E6A}"/>
              </a:ext>
            </a:extLst>
          </p:cNvPr>
          <p:cNvCxnSpPr/>
          <p:nvPr/>
        </p:nvCxnSpPr>
        <p:spPr>
          <a:xfrm>
            <a:off x="331304" y="4465983"/>
            <a:ext cx="503583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F63E67-A57A-4B70-A85E-447CD74B272B}"/>
              </a:ext>
            </a:extLst>
          </p:cNvPr>
          <p:cNvSpPr txBox="1"/>
          <p:nvPr/>
        </p:nvSpPr>
        <p:spPr>
          <a:xfrm>
            <a:off x="1166192" y="622852"/>
            <a:ext cx="8971721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Remember – the Icons Allow Actions!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4C9B6-8DAE-4371-8072-901272B7ECC6}"/>
              </a:ext>
            </a:extLst>
          </p:cNvPr>
          <p:cNvSpPr txBox="1"/>
          <p:nvPr/>
        </p:nvSpPr>
        <p:spPr>
          <a:xfrm>
            <a:off x="1351722" y="1519464"/>
            <a:ext cx="87861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Pencil icon allows you to edit or add information to the Draft. The Project Name will not!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Red “X” will delete the Draft.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Notepad allows Admins to send you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9410D-72EC-4B12-ADFB-AEF0EE42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43" y="3766233"/>
            <a:ext cx="8061048" cy="26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9174D-F628-4A44-AFC9-C74DB20F4041}"/>
              </a:ext>
            </a:extLst>
          </p:cNvPr>
          <p:cNvSpPr txBox="1"/>
          <p:nvPr/>
        </p:nvSpPr>
        <p:spPr>
          <a:xfrm>
            <a:off x="2239617" y="530086"/>
            <a:ext cx="7301948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Budgets Should be Detailed!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114C7-D5C0-43BA-8994-265AD8E5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44" y="1510604"/>
            <a:ext cx="4596571" cy="4817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F2E25-D92A-4D13-96B2-680A6FA5E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98" y="1792317"/>
            <a:ext cx="2932430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3B789A-7C8C-40B0-AE42-E3C4B725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0" y="2706795"/>
            <a:ext cx="3424360" cy="2396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6158F-1E9A-495D-AA11-B0E924D0E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446" y="5267048"/>
            <a:ext cx="307874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A1D68-5263-4A26-8819-F23EF1B54683}"/>
              </a:ext>
            </a:extLst>
          </p:cNvPr>
          <p:cNvSpPr txBox="1"/>
          <p:nvPr/>
        </p:nvSpPr>
        <p:spPr>
          <a:xfrm>
            <a:off x="2054087" y="291548"/>
            <a:ext cx="7527234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Collect Club Signatures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6B4DC-B862-434C-9038-7411E67C4C82}"/>
              </a:ext>
            </a:extLst>
          </p:cNvPr>
          <p:cNvSpPr txBox="1"/>
          <p:nvPr/>
        </p:nvSpPr>
        <p:spPr>
          <a:xfrm>
            <a:off x="768626" y="1535107"/>
            <a:ext cx="5579165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When you are satisfied with the draft, select the “Club: Collect Grant Signatures” button in the upper right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This causes two new tabs to appear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Activity Log – lists every action taken on an application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Signature Log – lists names of all who have signed off on the application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 a club leader “signs” an application, no changes can be made unless it is reverted to Draft status – which will wipe out the previous signatures so that they will have to be redone.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B9A04-F7F9-464B-ADCE-8BC4B7641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61" y="2516510"/>
            <a:ext cx="295072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D0BA-31F5-47B9-A114-1CEF94A7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1847" cy="8271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Good Stewardship Means…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DA1014-517B-48DA-8DB9-AD4610DFC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062" y="2420472"/>
            <a:ext cx="3920068" cy="2615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B8DD6-03CA-487A-BA61-EE9C92C679E0}"/>
              </a:ext>
            </a:extLst>
          </p:cNvPr>
          <p:cNvSpPr txBox="1"/>
          <p:nvPr/>
        </p:nvSpPr>
        <p:spPr>
          <a:xfrm>
            <a:off x="914399" y="1816249"/>
            <a:ext cx="56262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Ensure that Projects: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Proper Financial Controls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a Good Paper Trail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Meet the Needs of Beneficiaries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Fulfill Grant Objectives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Offer Learning Opportunities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Enhance Rotary’s Reputation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B37B2-792B-4B67-AD53-1C8870AD0D95}"/>
              </a:ext>
            </a:extLst>
          </p:cNvPr>
          <p:cNvSpPr txBox="1"/>
          <p:nvPr/>
        </p:nvSpPr>
        <p:spPr>
          <a:xfrm>
            <a:off x="2451653" y="491563"/>
            <a:ext cx="6933660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Signing the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10CCC-0F2F-49F6-82C4-3FD2D9313C08}"/>
              </a:ext>
            </a:extLst>
          </p:cNvPr>
          <p:cNvSpPr txBox="1"/>
          <p:nvPr/>
        </p:nvSpPr>
        <p:spPr>
          <a:xfrm>
            <a:off x="530087" y="1856262"/>
            <a:ext cx="8083826" cy="314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District subcommittee members – including your Grant Mentor -  can help you improve your application – if you ask them! Changes are more of a problem after the draft is submitted for club signatures.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Club officers “sign” the grant by: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Logging into DACdb, finding the grant in Club Grants, and selecting the pencil icon. Two signatures are required!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Then clicking the “Club: Sign Grant Application” button; or they can put it back into Draft status.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52BAC-9E6C-4950-B2ED-0250F4A6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05" y="5001738"/>
            <a:ext cx="368230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4BC4D-388C-4907-81F8-40E350D702F6}"/>
              </a:ext>
            </a:extLst>
          </p:cNvPr>
          <p:cNvSpPr txBox="1"/>
          <p:nvPr/>
        </p:nvSpPr>
        <p:spPr>
          <a:xfrm>
            <a:off x="1736034" y="397565"/>
            <a:ext cx="8322365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Submit the Grant to the District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BA7DD-3CCA-4F8D-82CF-FBA702D5DDDF}"/>
              </a:ext>
            </a:extLst>
          </p:cNvPr>
          <p:cNvSpPr txBox="1"/>
          <p:nvPr/>
        </p:nvSpPr>
        <p:spPr>
          <a:xfrm>
            <a:off x="1464365" y="1492921"/>
            <a:ext cx="9263270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When two Club Officers have “signed” the application, they can then submit it to the District – again, by clicking a button.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Three Grants Subcommittee Members must approve before the grant is added to the list for Foundation approval. This step adds two more tabs to the grant – space for you to write reports.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 Interim Report is only required if something has changed with your project.  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Final Report 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MUST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be submitted before 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DDF reimbursement funds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distributed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315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7D200-262E-4695-A7A2-B2CBD5A14588}"/>
              </a:ext>
            </a:extLst>
          </p:cNvPr>
          <p:cNvSpPr txBox="1"/>
          <p:nvPr/>
        </p:nvSpPr>
        <p:spPr>
          <a:xfrm>
            <a:off x="2292626" y="463826"/>
            <a:ext cx="7341704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Approval by the Foundation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456AA-AFCD-4CD5-8523-E8B668458E34}"/>
              </a:ext>
            </a:extLst>
          </p:cNvPr>
          <p:cNvSpPr txBox="1"/>
          <p:nvPr/>
        </p:nvSpPr>
        <p:spPr>
          <a:xfrm>
            <a:off x="1431235" y="2208607"/>
            <a:ext cx="9753600" cy="2825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When the District receives notice that the Rotary Foundation has approved its block grant, THEN Presidents of all clubs applying for grants will be notified by email – AND ONLY THEN can they begin working the grant and making purchases.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THEN  the Application process is complete! And you can begin your real Rotary work!</a:t>
            </a:r>
          </a:p>
        </p:txBody>
      </p:sp>
    </p:spTree>
    <p:extLst>
      <p:ext uri="{BB962C8B-B14F-4D97-AF65-F5344CB8AC3E}">
        <p14:creationId xmlns:p14="http://schemas.microsoft.com/office/powerpoint/2010/main" val="2353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3FA08-E037-412C-97A2-5B30133589A1}"/>
              </a:ext>
            </a:extLst>
          </p:cNvPr>
          <p:cNvSpPr txBox="1"/>
          <p:nvPr/>
        </p:nvSpPr>
        <p:spPr>
          <a:xfrm>
            <a:off x="2027583" y="702365"/>
            <a:ext cx="8309113" cy="70788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You Have Completed the Seminar!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6BFD4-7FA0-491F-91CF-898001E9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42" y="1966814"/>
            <a:ext cx="3351958" cy="4308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28D65-4F6A-4190-BAB5-2448A4392782}"/>
              </a:ext>
            </a:extLst>
          </p:cNvPr>
          <p:cNvSpPr txBox="1"/>
          <p:nvPr/>
        </p:nvSpPr>
        <p:spPr>
          <a:xfrm>
            <a:off x="7381461" y="3220278"/>
            <a:ext cx="31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60606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162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B8EC-430E-4F27-A283-9720F314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62348"/>
            <a:ext cx="7534835" cy="9078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Keys to Project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541B-854E-45D9-9F61-C06C0F07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0031" cy="33649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Community Assessment: What is Needed?</a:t>
            </a:r>
          </a:p>
          <a:p>
            <a:r>
              <a:rPr lang="en-US" dirty="0"/>
              <a:t>Involve Club Members – Organize a Team</a:t>
            </a:r>
          </a:p>
          <a:p>
            <a:r>
              <a:rPr lang="en-US" dirty="0"/>
              <a:t>Draft a Realistic and Detailed Budget</a:t>
            </a:r>
          </a:p>
          <a:p>
            <a:r>
              <a:rPr lang="en-US" dirty="0"/>
              <a:t>Set Measurable Goals</a:t>
            </a:r>
          </a:p>
          <a:p>
            <a:r>
              <a:rPr lang="en-US" dirty="0"/>
              <a:t>Plan for Sustainability</a:t>
            </a:r>
          </a:p>
          <a:p>
            <a:r>
              <a:rPr lang="en-US" dirty="0"/>
              <a:t>Plan for Evaluation and Share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9FDA9-6308-4D90-8A13-17C589F7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09" y="2093464"/>
            <a:ext cx="4006608" cy="26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5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BB74-22C4-4C93-A5E9-C7687A03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56" y="452487"/>
            <a:ext cx="10587087" cy="11383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Why Give?</a:t>
            </a:r>
            <a:br>
              <a:rPr lang="en-US" dirty="0">
                <a:latin typeface="Arial Nova" panose="020B0504020202020204" pitchFamily="34" charset="0"/>
              </a:rPr>
            </a:br>
            <a:r>
              <a:rPr lang="en-US" dirty="0">
                <a:latin typeface="Arial Nova" panose="020B0504020202020204" pitchFamily="34" charset="0"/>
              </a:rPr>
              <a:t>Active Projects are Good for Our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F8FA-0B09-4F65-9741-D6DC66898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233" y="2506662"/>
            <a:ext cx="9693536" cy="3055042"/>
          </a:xfrm>
        </p:spPr>
        <p:txBody>
          <a:bodyPr/>
          <a:lstStyle/>
          <a:p>
            <a:r>
              <a:rPr lang="en-US" dirty="0"/>
              <a:t>Activity Attracts and Keeps Members</a:t>
            </a:r>
          </a:p>
          <a:p>
            <a:endParaRPr lang="en-US" dirty="0"/>
          </a:p>
          <a:p>
            <a:r>
              <a:rPr lang="en-US" dirty="0"/>
              <a:t>Our Communities Can See What We Do</a:t>
            </a:r>
          </a:p>
          <a:p>
            <a:endParaRPr lang="en-US" dirty="0"/>
          </a:p>
          <a:p>
            <a:r>
              <a:rPr lang="en-US" dirty="0"/>
              <a:t>Our Young People Can Benefit</a:t>
            </a:r>
          </a:p>
        </p:txBody>
      </p:sp>
    </p:spTree>
    <p:extLst>
      <p:ext uri="{BB962C8B-B14F-4D97-AF65-F5344CB8AC3E}">
        <p14:creationId xmlns:p14="http://schemas.microsoft.com/office/powerpoint/2010/main" val="287872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4D58-E177-4256-9B16-01763BAF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Where Does the Money Come From?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335F39-46EF-436C-ABF0-6403416B1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384" y="2789267"/>
            <a:ext cx="2765975" cy="1992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21633-970F-409F-ABB2-B85E6661A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677" y="3216537"/>
            <a:ext cx="3675021" cy="69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66061-B2F6-4346-9885-900982824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372" y="2262741"/>
            <a:ext cx="2499577" cy="3305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1B11A-472F-4C32-ABBE-12E595CC3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377" y="3429000"/>
            <a:ext cx="1896020" cy="713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555D6-FF07-45BC-8501-ABAB31B49B29}"/>
              </a:ext>
            </a:extLst>
          </p:cNvPr>
          <p:cNvSpPr txBox="1"/>
          <p:nvPr/>
        </p:nvSpPr>
        <p:spPr>
          <a:xfrm>
            <a:off x="4787154" y="3915687"/>
            <a:ext cx="297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Fund – SHARE</a:t>
            </a:r>
          </a:p>
          <a:p>
            <a:r>
              <a:rPr lang="en-US" dirty="0"/>
              <a:t>Endowment Fund</a:t>
            </a:r>
          </a:p>
          <a:p>
            <a:r>
              <a:rPr lang="en-US" dirty="0"/>
              <a:t>Polio Plus</a:t>
            </a:r>
          </a:p>
          <a:p>
            <a:r>
              <a:rPr lang="en-US" dirty="0"/>
              <a:t>Disaster Response Fund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99F63-DEC7-4676-AE18-F0F988D47451}"/>
              </a:ext>
            </a:extLst>
          </p:cNvPr>
          <p:cNvSpPr txBox="1"/>
          <p:nvPr/>
        </p:nvSpPr>
        <p:spPr>
          <a:xfrm>
            <a:off x="1065008" y="5206701"/>
            <a:ext cx="26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Rotarians Everywhere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4B41F-76AB-4856-87E5-C0C9EBAB8862}"/>
              </a:ext>
            </a:extLst>
          </p:cNvPr>
          <p:cNvSpPr txBox="1"/>
          <p:nvPr/>
        </p:nvSpPr>
        <p:spPr>
          <a:xfrm>
            <a:off x="5002306" y="2635624"/>
            <a:ext cx="225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Giving</a:t>
            </a:r>
          </a:p>
        </p:txBody>
      </p:sp>
    </p:spTree>
    <p:extLst>
      <p:ext uri="{BB962C8B-B14F-4D97-AF65-F5344CB8AC3E}">
        <p14:creationId xmlns:p14="http://schemas.microsoft.com/office/powerpoint/2010/main" val="86602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n 3">
            <a:extLst>
              <a:ext uri="{FF2B5EF4-FFF2-40B4-BE49-F238E27FC236}">
                <a16:creationId xmlns:a16="http://schemas.microsoft.com/office/drawing/2014/main" id="{6B432FEE-4C67-4022-8FE0-C27AB72C40F9}"/>
              </a:ext>
            </a:extLst>
          </p:cNvPr>
          <p:cNvSpPr/>
          <p:nvPr/>
        </p:nvSpPr>
        <p:spPr>
          <a:xfrm>
            <a:off x="8133046" y="2447365"/>
            <a:ext cx="1840089" cy="326315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E77C1-88B1-4D4B-A941-DE171ED0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7" y="365125"/>
            <a:ext cx="1101583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How Annual Fund – SHARE $$ Come Back</a:t>
            </a:r>
          </a:p>
        </p:txBody>
      </p:sp>
      <p:sp>
        <p:nvSpPr>
          <p:cNvPr id="4" name="Can 2">
            <a:extLst>
              <a:ext uri="{FF2B5EF4-FFF2-40B4-BE49-F238E27FC236}">
                <a16:creationId xmlns:a16="http://schemas.microsoft.com/office/drawing/2014/main" id="{0C3E02EA-58E2-460B-AA66-D039F882A7A6}"/>
              </a:ext>
            </a:extLst>
          </p:cNvPr>
          <p:cNvSpPr/>
          <p:nvPr/>
        </p:nvSpPr>
        <p:spPr>
          <a:xfrm>
            <a:off x="1191244" y="2612382"/>
            <a:ext cx="1840089" cy="3160889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Available for Global Grants, Scholarships, Peace Fellowships, Vocational Training Teams</a:t>
            </a:r>
          </a:p>
        </p:txBody>
      </p:sp>
      <p:sp>
        <p:nvSpPr>
          <p:cNvPr id="5" name="Can 5">
            <a:extLst>
              <a:ext uri="{FF2B5EF4-FFF2-40B4-BE49-F238E27FC236}">
                <a16:creationId xmlns:a16="http://schemas.microsoft.com/office/drawing/2014/main" id="{477BBCEA-A66E-41C0-AC19-642BC497944B}"/>
              </a:ext>
            </a:extLst>
          </p:cNvPr>
          <p:cNvSpPr/>
          <p:nvPr/>
        </p:nvSpPr>
        <p:spPr>
          <a:xfrm>
            <a:off x="9259279" y="3723492"/>
            <a:ext cx="1840089" cy="1987026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50% of DDF can go to District Grants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609951-C71A-40E0-B7DA-5BE35879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434" y="1825625"/>
            <a:ext cx="2823883" cy="3947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After Investment for 3 years, Funds are split 50-50 to:</a:t>
            </a:r>
          </a:p>
          <a:p>
            <a:pPr marL="0" indent="0">
              <a:buNone/>
            </a:pPr>
            <a:endParaRPr lang="en-US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World Fund</a:t>
            </a:r>
          </a:p>
          <a:p>
            <a:pPr marL="0" indent="0">
              <a:buNone/>
            </a:pPr>
            <a:endParaRPr lang="en-US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ova" panose="020B05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Arial Nova" panose="020B0504020202020204" pitchFamily="34" charset="0"/>
              </a:rPr>
              <a:t>District Designated Fund (DDF)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C6B54-E5F6-4183-BB98-B5A617C9D1FB}"/>
              </a:ext>
            </a:extLst>
          </p:cNvPr>
          <p:cNvSpPr txBox="1"/>
          <p:nvPr/>
        </p:nvSpPr>
        <p:spPr>
          <a:xfrm>
            <a:off x="8167643" y="2922285"/>
            <a:ext cx="1183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DDF Match for Global Grants, Scholar-ships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38AC29-571C-413F-BCAD-2A5B340C52A2}"/>
              </a:ext>
            </a:extLst>
          </p:cNvPr>
          <p:cNvCxnSpPr/>
          <p:nvPr/>
        </p:nvCxnSpPr>
        <p:spPr>
          <a:xfrm flipH="1">
            <a:off x="3612776" y="3799448"/>
            <a:ext cx="1577789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6BA8A2-A9FE-4E5E-BE2C-351BB011448B}"/>
              </a:ext>
            </a:extLst>
          </p:cNvPr>
          <p:cNvCxnSpPr/>
          <p:nvPr/>
        </p:nvCxnSpPr>
        <p:spPr>
          <a:xfrm>
            <a:off x="5365375" y="5163671"/>
            <a:ext cx="2057401" cy="0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3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7BBE-616B-48B2-B7B2-A333F9AD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76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How can My Club Use Foundation Grants?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7F23-375E-474F-8061-4264BB3A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11" y="2431228"/>
            <a:ext cx="8380208" cy="37457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Global Grants – Large, International Projects</a:t>
            </a:r>
          </a:p>
          <a:p>
            <a:endParaRPr lang="en-US" dirty="0"/>
          </a:p>
          <a:p>
            <a:r>
              <a:rPr lang="en-US" dirty="0"/>
              <a:t>District Grants – Smaller, Short-Term Projects</a:t>
            </a:r>
          </a:p>
          <a:p>
            <a:endParaRPr lang="en-US" dirty="0"/>
          </a:p>
          <a:p>
            <a:r>
              <a:rPr lang="en-US" dirty="0"/>
              <a:t>Nominations – Scholarships, Peace Fellows</a:t>
            </a:r>
          </a:p>
          <a:p>
            <a:endParaRPr lang="en-US" dirty="0"/>
          </a:p>
          <a:p>
            <a:r>
              <a:rPr lang="en-US" dirty="0"/>
              <a:t>Disaster Relief Grants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This Program will cover Global &amp; District Grants!</a:t>
            </a:r>
          </a:p>
        </p:txBody>
      </p:sp>
    </p:spTree>
    <p:extLst>
      <p:ext uri="{BB962C8B-B14F-4D97-AF65-F5344CB8AC3E}">
        <p14:creationId xmlns:p14="http://schemas.microsoft.com/office/powerpoint/2010/main" val="406842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F-PowerpointDesignEN_Light.ppt  -  Compatibility Mode" id="{E697F4B9-62E1-40A1-BEFE-6D5C826E4D8D}" vid="{B2D6ABAB-FD9E-45B0-80FE-C355AF4A15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12849</TotalTime>
  <Words>2730</Words>
  <Application>Microsoft Office PowerPoint</Application>
  <PresentationFormat>Widescreen</PresentationFormat>
  <Paragraphs>317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Arial Narrow Bold</vt:lpstr>
      <vt:lpstr>Arial Nova</vt:lpstr>
      <vt:lpstr>Calibri</vt:lpstr>
      <vt:lpstr>Georgia</vt:lpstr>
      <vt:lpstr>Office Theme</vt:lpstr>
      <vt:lpstr>Custom Design</vt:lpstr>
      <vt:lpstr>District 6710 Grant Management Seminar 2024-2025</vt:lpstr>
      <vt:lpstr>Why this Seminar?</vt:lpstr>
      <vt:lpstr>Key Foundation Requirements</vt:lpstr>
      <vt:lpstr>Good Stewardship Means…</vt:lpstr>
      <vt:lpstr>Keys to Project Design</vt:lpstr>
      <vt:lpstr>Why Give? Active Projects are Good for Our Clubs</vt:lpstr>
      <vt:lpstr>Where Does the Money Come From? </vt:lpstr>
      <vt:lpstr>How Annual Fund – SHARE $$ Come Back</vt:lpstr>
      <vt:lpstr>How can My Club Use Foundation Grants?</vt:lpstr>
      <vt:lpstr>Global Grant Basics</vt:lpstr>
      <vt:lpstr>How do you get Started with Global Grants?</vt:lpstr>
      <vt:lpstr>Finding a Project to Do</vt:lpstr>
      <vt:lpstr>Project Must Fit At Least One Area of Focus</vt:lpstr>
      <vt:lpstr>Global Grant Project Requirements</vt:lpstr>
      <vt:lpstr>Remember How Annual Fund Gifts Are Used?</vt:lpstr>
      <vt:lpstr>How the Global Grant Funding Works</vt:lpstr>
      <vt:lpstr>How to Apply for a Global Grant</vt:lpstr>
      <vt:lpstr>Requirements for All Grants</vt:lpstr>
      <vt:lpstr>Managing the Grant</vt:lpstr>
      <vt:lpstr>Global Grants - 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Key Dates – District 6710 Grants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6710 Grant Management Seminar 2022-2023</dc:title>
  <dc:creator>Rick Harned</dc:creator>
  <cp:lastModifiedBy>Ralph Young</cp:lastModifiedBy>
  <cp:revision>14</cp:revision>
  <cp:lastPrinted>2023-11-22T17:52:22Z</cp:lastPrinted>
  <dcterms:created xsi:type="dcterms:W3CDTF">2021-10-20T18:37:52Z</dcterms:created>
  <dcterms:modified xsi:type="dcterms:W3CDTF">2024-01-26T02:03:35Z</dcterms:modified>
</cp:coreProperties>
</file>