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 id="2147483659" r:id="rId2"/>
    <p:sldMasterId id="2147483668" r:id="rId3"/>
    <p:sldMasterId id="2147483678" r:id="rId4"/>
    <p:sldMasterId id="2147483695" r:id="rId5"/>
  </p:sldMasterIdLst>
  <p:notesMasterIdLst>
    <p:notesMasterId r:id="rId66"/>
  </p:notesMasterIdLst>
  <p:handoutMasterIdLst>
    <p:handoutMasterId r:id="rId67"/>
  </p:handoutMasterIdLst>
  <p:sldIdLst>
    <p:sldId id="256" r:id="rId6"/>
    <p:sldId id="331" r:id="rId7"/>
    <p:sldId id="334" r:id="rId8"/>
    <p:sldId id="301" r:id="rId9"/>
    <p:sldId id="304" r:id="rId10"/>
    <p:sldId id="306" r:id="rId11"/>
    <p:sldId id="308" r:id="rId12"/>
    <p:sldId id="257" r:id="rId13"/>
    <p:sldId id="258" r:id="rId14"/>
    <p:sldId id="309" r:id="rId15"/>
    <p:sldId id="323" r:id="rId16"/>
    <p:sldId id="324" r:id="rId17"/>
    <p:sldId id="335" r:id="rId18"/>
    <p:sldId id="316" r:id="rId19"/>
    <p:sldId id="315" r:id="rId20"/>
    <p:sldId id="320" r:id="rId21"/>
    <p:sldId id="321" r:id="rId22"/>
    <p:sldId id="317"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277" r:id="rId42"/>
    <p:sldId id="278" r:id="rId43"/>
    <p:sldId id="279" r:id="rId44"/>
    <p:sldId id="280" r:id="rId45"/>
    <p:sldId id="281" r:id="rId46"/>
    <p:sldId id="336" r:id="rId47"/>
    <p:sldId id="282" r:id="rId48"/>
    <p:sldId id="283" r:id="rId49"/>
    <p:sldId id="284" r:id="rId50"/>
    <p:sldId id="285" r:id="rId51"/>
    <p:sldId id="286" r:id="rId52"/>
    <p:sldId id="287" r:id="rId53"/>
    <p:sldId id="288" r:id="rId54"/>
    <p:sldId id="289" r:id="rId55"/>
    <p:sldId id="325" r:id="rId56"/>
    <p:sldId id="326" r:id="rId57"/>
    <p:sldId id="327" r:id="rId58"/>
    <p:sldId id="328" r:id="rId59"/>
    <p:sldId id="329" r:id="rId60"/>
    <p:sldId id="330" r:id="rId61"/>
    <p:sldId id="296" r:id="rId62"/>
    <p:sldId id="333" r:id="rId63"/>
    <p:sldId id="298" r:id="rId64"/>
    <p:sldId id="299" r:id="rId65"/>
  </p:sldIdLst>
  <p:sldSz cx="9144000" cy="6858000" type="screen4x3"/>
  <p:notesSz cx="6858000" cy="9313863"/>
  <p:embeddedFontLst>
    <p:embeddedFont>
      <p:font typeface="Arial Narrow" panose="020B0606020202030204" pitchFamily="34" charset="0"/>
      <p:regular r:id="rId68"/>
      <p:bold r:id="rId69"/>
      <p:italic r:id="rId70"/>
      <p:boldItalic r:id="rId71"/>
    </p:embeddedFont>
    <p:embeddedFont>
      <p:font typeface="Arial Narrow Bold" panose="020B0706020202030204" pitchFamily="34" charset="0"/>
      <p:bold r:id="rId72"/>
    </p:embeddedFont>
    <p:embeddedFont>
      <p:font typeface="Calibri" panose="020F0502020204030204" pitchFamily="34" charset="0"/>
      <p:regular r:id="rId73"/>
      <p:bold r:id="rId74"/>
      <p:italic r:id="rId75"/>
      <p:boldItalic r:id="rId76"/>
    </p:embeddedFont>
    <p:embeddedFont>
      <p:font typeface="Georgia" panose="02040502050405020303" pitchFamily="18" charset="0"/>
      <p:regular r:id="rId77"/>
      <p:bold r:id="rId78"/>
      <p:italic r:id="rId79"/>
      <p:boldItalic r:id="rId80"/>
    </p:embeddedFont>
    <p:embeddedFont>
      <p:font typeface="MS PGothic" panose="020B0600070205080204" pitchFamily="34" charset="-128"/>
      <p:regular r:id="rId81"/>
    </p:embeddedFont>
    <p:embeddedFont>
      <p:font typeface="MS PGothic" panose="020B0600070205080204" pitchFamily="34" charset="-128"/>
      <p:regular r:id="rId81"/>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521415D9-36F7-43E2-AB2F-B90AF26B5E84}">
      <p14:sectionLst xmlns:p14="http://schemas.microsoft.com/office/powerpoint/2010/main">
        <p14:section name="Default Section" id="{97D0BFD0-8C56-4AB0-B0FC-8AA8CE0B78F8}">
          <p14:sldIdLst>
            <p14:sldId id="256"/>
            <p14:sldId id="331"/>
            <p14:sldId id="334"/>
          </p14:sldIdLst>
        </p14:section>
        <p14:section name="Untitled Section" id="{0485D2C6-BC65-4F58-B81D-62B7F4528E24}">
          <p14:sldIdLst>
            <p14:sldId id="301"/>
            <p14:sldId id="304"/>
            <p14:sldId id="306"/>
            <p14:sldId id="308"/>
            <p14:sldId id="257"/>
            <p14:sldId id="258"/>
            <p14:sldId id="309"/>
            <p14:sldId id="323"/>
            <p14:sldId id="324"/>
            <p14:sldId id="335"/>
            <p14:sldId id="316"/>
            <p14:sldId id="315"/>
            <p14:sldId id="320"/>
            <p14:sldId id="321"/>
            <p14:sldId id="317"/>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336"/>
            <p14:sldId id="282"/>
            <p14:sldId id="283"/>
            <p14:sldId id="284"/>
            <p14:sldId id="285"/>
            <p14:sldId id="286"/>
            <p14:sldId id="287"/>
            <p14:sldId id="288"/>
            <p14:sldId id="289"/>
            <p14:sldId id="325"/>
            <p14:sldId id="326"/>
            <p14:sldId id="327"/>
            <p14:sldId id="328"/>
            <p14:sldId id="329"/>
            <p14:sldId id="330"/>
            <p14:sldId id="296"/>
            <p14:sldId id="333"/>
            <p14:sldId id="298"/>
            <p14:sldId id="29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A9638608-6A16-4B45-B904-EAFF2C680F84}">
  <a:tblStyle styleId="{A9638608-6A16-4B45-B904-EAFF2C680F84}" styleName="Table_0"/>
  <a:tblStyle styleId="{D07479F7-0996-41AC-BFE3-AB3AED571865}" styleName="Table_1"/>
  <a:tblStyle styleId="{80B1CC00-E5EB-4219-BBEA-91F1110DF631}" styleName="Table_2"/>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59324" autoAdjust="0"/>
  </p:normalViewPr>
  <p:slideViewPr>
    <p:cSldViewPr>
      <p:cViewPr varScale="1">
        <p:scale>
          <a:sx n="47" d="100"/>
          <a:sy n="47" d="100"/>
        </p:scale>
        <p:origin x="2414"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font" Target="fonts/font1.fntdata"/><Relationship Id="rId76" Type="http://schemas.openxmlformats.org/officeDocument/2006/relationships/font" Target="fonts/font9.fntdata"/><Relationship Id="rId84"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74" Type="http://schemas.openxmlformats.org/officeDocument/2006/relationships/font" Target="fonts/font7.fntdata"/><Relationship Id="rId79" Type="http://schemas.openxmlformats.org/officeDocument/2006/relationships/font" Target="fonts/font12.fntdata"/><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presProps" Target="presProps.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5.fntdata"/><Relationship Id="rId80" Type="http://schemas.openxmlformats.org/officeDocument/2006/relationships/font" Target="fonts/font13.fntdata"/><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font" Target="fonts/font14.fntdata"/><Relationship Id="rId86"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C057DA-409D-4E27-9B4C-576E72BB1819}"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A7D39236-8BBE-4F5B-BCCB-DDD84C6E1A2F}">
      <dgm:prSet phldrT="[Text]"/>
      <dgm:spPr/>
      <dgm:t>
        <a:bodyPr/>
        <a:lstStyle/>
        <a:p>
          <a:r>
            <a:rPr lang="en-US" dirty="0">
              <a:latin typeface="Georgia" panose="02040502050405020303" pitchFamily="18" charset="0"/>
            </a:rPr>
            <a:t>$140.1 million given to the Annual Fund</a:t>
          </a:r>
        </a:p>
      </dgm:t>
    </dgm:pt>
    <dgm:pt modelId="{35F119E6-7F2B-49F5-9D23-BB22D883A6EA}" type="parTrans" cxnId="{C631859E-DFFB-403B-88C3-AEA83EE2436B}">
      <dgm:prSet/>
      <dgm:spPr/>
      <dgm:t>
        <a:bodyPr/>
        <a:lstStyle/>
        <a:p>
          <a:endParaRPr lang="en-US"/>
        </a:p>
      </dgm:t>
    </dgm:pt>
    <dgm:pt modelId="{F179E9B4-423F-416B-82AA-D522F5402C69}" type="sibTrans" cxnId="{C631859E-DFFB-403B-88C3-AEA83EE2436B}">
      <dgm:prSet/>
      <dgm:spPr/>
      <dgm:t>
        <a:bodyPr/>
        <a:lstStyle/>
        <a:p>
          <a:endParaRPr lang="en-US"/>
        </a:p>
      </dgm:t>
    </dgm:pt>
    <dgm:pt modelId="{D44CC492-5B45-41B7-9153-EBE8441C4CEE}">
      <dgm:prSet phldrT="[Text]"/>
      <dgm:spPr/>
      <dgm:t>
        <a:bodyPr/>
        <a:lstStyle/>
        <a:p>
          <a:r>
            <a:rPr lang="en-US" dirty="0">
              <a:latin typeface="Georgia" panose="02040502050405020303" pitchFamily="18" charset="0"/>
            </a:rPr>
            <a:t>1,260           Global Grants approved</a:t>
          </a:r>
        </a:p>
      </dgm:t>
    </dgm:pt>
    <dgm:pt modelId="{A6EABFE7-F667-41F2-9AB8-7FCEC0999E7B}" type="parTrans" cxnId="{E7E5E2AE-C004-4565-BF1C-892C914BDB57}">
      <dgm:prSet/>
      <dgm:spPr/>
      <dgm:t>
        <a:bodyPr/>
        <a:lstStyle/>
        <a:p>
          <a:endParaRPr lang="en-US"/>
        </a:p>
      </dgm:t>
    </dgm:pt>
    <dgm:pt modelId="{F1761A24-7337-40DB-96B0-875C7CA762BF}" type="sibTrans" cxnId="{E7E5E2AE-C004-4565-BF1C-892C914BDB57}">
      <dgm:prSet/>
      <dgm:spPr/>
      <dgm:t>
        <a:bodyPr/>
        <a:lstStyle/>
        <a:p>
          <a:endParaRPr lang="en-US"/>
        </a:p>
      </dgm:t>
    </dgm:pt>
    <dgm:pt modelId="{B29DB608-9F6D-4F23-889B-8C4B583FA6F2}">
      <dgm:prSet phldrT="[Text]"/>
      <dgm:spPr/>
      <dgm:t>
        <a:bodyPr/>
        <a:lstStyle/>
        <a:p>
          <a:r>
            <a:rPr lang="en-US" dirty="0">
              <a:latin typeface="Georgia" panose="02040502050405020303" pitchFamily="18" charset="0"/>
            </a:rPr>
            <a:t>$111.5 million invested in humanitarian grants</a:t>
          </a:r>
        </a:p>
      </dgm:t>
    </dgm:pt>
    <dgm:pt modelId="{F0A6B74B-0D15-4532-A25D-330165ED70C9}" type="parTrans" cxnId="{72427BC7-4F76-44D6-9BEA-342B3CD7268F}">
      <dgm:prSet/>
      <dgm:spPr/>
      <dgm:t>
        <a:bodyPr/>
        <a:lstStyle/>
        <a:p>
          <a:endParaRPr lang="en-US"/>
        </a:p>
      </dgm:t>
    </dgm:pt>
    <dgm:pt modelId="{CC7D3C54-ED42-4A68-B1F0-09606577499B}" type="sibTrans" cxnId="{72427BC7-4F76-44D6-9BEA-342B3CD7268F}">
      <dgm:prSet/>
      <dgm:spPr/>
      <dgm:t>
        <a:bodyPr/>
        <a:lstStyle/>
        <a:p>
          <a:endParaRPr lang="en-US"/>
        </a:p>
      </dgm:t>
    </dgm:pt>
    <dgm:pt modelId="{41130117-3DB7-4399-A3BE-FD17FA18C9EF}">
      <dgm:prSet phldrT="[Text]"/>
      <dgm:spPr/>
      <dgm:t>
        <a:bodyPr/>
        <a:lstStyle/>
        <a:p>
          <a:r>
            <a:rPr lang="en-US" dirty="0">
              <a:latin typeface="Georgia" panose="02040502050405020303" pitchFamily="18" charset="0"/>
            </a:rPr>
            <a:t>Countless lives changed</a:t>
          </a:r>
        </a:p>
      </dgm:t>
    </dgm:pt>
    <dgm:pt modelId="{04948703-FAC2-4927-905B-F9C8C12E0DC4}" type="parTrans" cxnId="{8D1A694B-C717-4F66-B968-F269508D23A3}">
      <dgm:prSet/>
      <dgm:spPr/>
      <dgm:t>
        <a:bodyPr/>
        <a:lstStyle/>
        <a:p>
          <a:endParaRPr lang="en-US"/>
        </a:p>
      </dgm:t>
    </dgm:pt>
    <dgm:pt modelId="{5192D938-A109-4AC4-8B07-A567F2C12FC5}" type="sibTrans" cxnId="{8D1A694B-C717-4F66-B968-F269508D23A3}">
      <dgm:prSet/>
      <dgm:spPr/>
      <dgm:t>
        <a:bodyPr/>
        <a:lstStyle/>
        <a:p>
          <a:endParaRPr lang="en-US"/>
        </a:p>
      </dgm:t>
    </dgm:pt>
    <dgm:pt modelId="{A66CAC24-9193-48DD-85C0-FD8A448B08E2}" type="pres">
      <dgm:prSet presAssocID="{EEC057DA-409D-4E27-9B4C-576E72BB1819}" presName="diagram" presStyleCnt="0">
        <dgm:presLayoutVars>
          <dgm:dir/>
          <dgm:resizeHandles val="exact"/>
        </dgm:presLayoutVars>
      </dgm:prSet>
      <dgm:spPr/>
    </dgm:pt>
    <dgm:pt modelId="{1B35A044-294E-4CD4-AA21-6DEA83FEADC5}" type="pres">
      <dgm:prSet presAssocID="{A7D39236-8BBE-4F5B-BCCB-DDD84C6E1A2F}" presName="node" presStyleLbl="node1" presStyleIdx="0" presStyleCnt="4">
        <dgm:presLayoutVars>
          <dgm:bulletEnabled val="1"/>
        </dgm:presLayoutVars>
      </dgm:prSet>
      <dgm:spPr/>
    </dgm:pt>
    <dgm:pt modelId="{C5FE57F1-9CF7-4077-930C-92B538606BD8}" type="pres">
      <dgm:prSet presAssocID="{F179E9B4-423F-416B-82AA-D522F5402C69}" presName="sibTrans" presStyleCnt="0"/>
      <dgm:spPr/>
    </dgm:pt>
    <dgm:pt modelId="{E7D1282E-7DFB-4E3D-B769-6627523868CB}" type="pres">
      <dgm:prSet presAssocID="{D44CC492-5B45-41B7-9153-EBE8441C4CEE}" presName="node" presStyleLbl="node1" presStyleIdx="1" presStyleCnt="4">
        <dgm:presLayoutVars>
          <dgm:bulletEnabled val="1"/>
        </dgm:presLayoutVars>
      </dgm:prSet>
      <dgm:spPr/>
    </dgm:pt>
    <dgm:pt modelId="{C0A59B56-174B-448D-98BB-4D603EF5E0A8}" type="pres">
      <dgm:prSet presAssocID="{F1761A24-7337-40DB-96B0-875C7CA762BF}" presName="sibTrans" presStyleCnt="0"/>
      <dgm:spPr/>
    </dgm:pt>
    <dgm:pt modelId="{E3FA834C-3AE7-4EF4-80CE-0B08AD954B60}" type="pres">
      <dgm:prSet presAssocID="{B29DB608-9F6D-4F23-889B-8C4B583FA6F2}" presName="node" presStyleLbl="node1" presStyleIdx="2" presStyleCnt="4">
        <dgm:presLayoutVars>
          <dgm:bulletEnabled val="1"/>
        </dgm:presLayoutVars>
      </dgm:prSet>
      <dgm:spPr/>
    </dgm:pt>
    <dgm:pt modelId="{9EA7ACB0-3FEE-4DAC-B3B4-F6AAB4BFE547}" type="pres">
      <dgm:prSet presAssocID="{CC7D3C54-ED42-4A68-B1F0-09606577499B}" presName="sibTrans" presStyleCnt="0"/>
      <dgm:spPr/>
    </dgm:pt>
    <dgm:pt modelId="{B6AEE69C-AC7C-45E2-B6E8-B21DFF5B7956}" type="pres">
      <dgm:prSet presAssocID="{41130117-3DB7-4399-A3BE-FD17FA18C9EF}" presName="node" presStyleLbl="node1" presStyleIdx="3" presStyleCnt="4" custLinFactNeighborX="2754">
        <dgm:presLayoutVars>
          <dgm:bulletEnabled val="1"/>
        </dgm:presLayoutVars>
      </dgm:prSet>
      <dgm:spPr/>
    </dgm:pt>
  </dgm:ptLst>
  <dgm:cxnLst>
    <dgm:cxn modelId="{C05A7A21-603D-45D4-B54F-00FA93ACD9E9}" type="presOf" srcId="{EEC057DA-409D-4E27-9B4C-576E72BB1819}" destId="{A66CAC24-9193-48DD-85C0-FD8A448B08E2}" srcOrd="0" destOrd="0" presId="urn:microsoft.com/office/officeart/2005/8/layout/default"/>
    <dgm:cxn modelId="{050BDF29-0E11-4BB4-87D3-5C9B1B77CE61}" type="presOf" srcId="{D44CC492-5B45-41B7-9153-EBE8441C4CEE}" destId="{E7D1282E-7DFB-4E3D-B769-6627523868CB}" srcOrd="0" destOrd="0" presId="urn:microsoft.com/office/officeart/2005/8/layout/default"/>
    <dgm:cxn modelId="{78DCFA31-D4DE-4B2E-BC4C-7E0E92C027BE}" type="presOf" srcId="{A7D39236-8BBE-4F5B-BCCB-DDD84C6E1A2F}" destId="{1B35A044-294E-4CD4-AA21-6DEA83FEADC5}" srcOrd="0" destOrd="0" presId="urn:microsoft.com/office/officeart/2005/8/layout/default"/>
    <dgm:cxn modelId="{8D1A694B-C717-4F66-B968-F269508D23A3}" srcId="{EEC057DA-409D-4E27-9B4C-576E72BB1819}" destId="{41130117-3DB7-4399-A3BE-FD17FA18C9EF}" srcOrd="3" destOrd="0" parTransId="{04948703-FAC2-4927-905B-F9C8C12E0DC4}" sibTransId="{5192D938-A109-4AC4-8B07-A567F2C12FC5}"/>
    <dgm:cxn modelId="{48EEB870-78B5-44A1-BD1F-DF13E4B7203B}" type="presOf" srcId="{41130117-3DB7-4399-A3BE-FD17FA18C9EF}" destId="{B6AEE69C-AC7C-45E2-B6E8-B21DFF5B7956}" srcOrd="0" destOrd="0" presId="urn:microsoft.com/office/officeart/2005/8/layout/default"/>
    <dgm:cxn modelId="{25F4F398-C08D-4270-9BF8-11A0054C3E85}" type="presOf" srcId="{B29DB608-9F6D-4F23-889B-8C4B583FA6F2}" destId="{E3FA834C-3AE7-4EF4-80CE-0B08AD954B60}" srcOrd="0" destOrd="0" presId="urn:microsoft.com/office/officeart/2005/8/layout/default"/>
    <dgm:cxn modelId="{C631859E-DFFB-403B-88C3-AEA83EE2436B}" srcId="{EEC057DA-409D-4E27-9B4C-576E72BB1819}" destId="{A7D39236-8BBE-4F5B-BCCB-DDD84C6E1A2F}" srcOrd="0" destOrd="0" parTransId="{35F119E6-7F2B-49F5-9D23-BB22D883A6EA}" sibTransId="{F179E9B4-423F-416B-82AA-D522F5402C69}"/>
    <dgm:cxn modelId="{E7E5E2AE-C004-4565-BF1C-892C914BDB57}" srcId="{EEC057DA-409D-4E27-9B4C-576E72BB1819}" destId="{D44CC492-5B45-41B7-9153-EBE8441C4CEE}" srcOrd="1" destOrd="0" parTransId="{A6EABFE7-F667-41F2-9AB8-7FCEC0999E7B}" sibTransId="{F1761A24-7337-40DB-96B0-875C7CA762BF}"/>
    <dgm:cxn modelId="{72427BC7-4F76-44D6-9BEA-342B3CD7268F}" srcId="{EEC057DA-409D-4E27-9B4C-576E72BB1819}" destId="{B29DB608-9F6D-4F23-889B-8C4B583FA6F2}" srcOrd="2" destOrd="0" parTransId="{F0A6B74B-0D15-4532-A25D-330165ED70C9}" sibTransId="{CC7D3C54-ED42-4A68-B1F0-09606577499B}"/>
    <dgm:cxn modelId="{D3C745F8-6416-4C09-A84F-3605E75727DB}" type="presParOf" srcId="{A66CAC24-9193-48DD-85C0-FD8A448B08E2}" destId="{1B35A044-294E-4CD4-AA21-6DEA83FEADC5}" srcOrd="0" destOrd="0" presId="urn:microsoft.com/office/officeart/2005/8/layout/default"/>
    <dgm:cxn modelId="{53104FEF-31B5-4C4F-B69E-806E5FE28747}" type="presParOf" srcId="{A66CAC24-9193-48DD-85C0-FD8A448B08E2}" destId="{C5FE57F1-9CF7-4077-930C-92B538606BD8}" srcOrd="1" destOrd="0" presId="urn:microsoft.com/office/officeart/2005/8/layout/default"/>
    <dgm:cxn modelId="{971D7BDB-0147-425F-B2A8-DB367B7766D9}" type="presParOf" srcId="{A66CAC24-9193-48DD-85C0-FD8A448B08E2}" destId="{E7D1282E-7DFB-4E3D-B769-6627523868CB}" srcOrd="2" destOrd="0" presId="urn:microsoft.com/office/officeart/2005/8/layout/default"/>
    <dgm:cxn modelId="{80F13315-4753-45BF-BC2C-12A440F6B231}" type="presParOf" srcId="{A66CAC24-9193-48DD-85C0-FD8A448B08E2}" destId="{C0A59B56-174B-448D-98BB-4D603EF5E0A8}" srcOrd="3" destOrd="0" presId="urn:microsoft.com/office/officeart/2005/8/layout/default"/>
    <dgm:cxn modelId="{B458CB88-6EF6-4EBF-BAF5-08CE9A1A2A13}" type="presParOf" srcId="{A66CAC24-9193-48DD-85C0-FD8A448B08E2}" destId="{E3FA834C-3AE7-4EF4-80CE-0B08AD954B60}" srcOrd="4" destOrd="0" presId="urn:microsoft.com/office/officeart/2005/8/layout/default"/>
    <dgm:cxn modelId="{846EBEE3-D183-4ED0-8285-ED6CE7E5E032}" type="presParOf" srcId="{A66CAC24-9193-48DD-85C0-FD8A448B08E2}" destId="{9EA7ACB0-3FEE-4DAC-B3B4-F6AAB4BFE547}" srcOrd="5" destOrd="0" presId="urn:microsoft.com/office/officeart/2005/8/layout/default"/>
    <dgm:cxn modelId="{F3E30595-1831-45D3-AD8A-FA761707B78A}" type="presParOf" srcId="{A66CAC24-9193-48DD-85C0-FD8A448B08E2}" destId="{B6AEE69C-AC7C-45E2-B6E8-B21DFF5B7956}"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5A044-294E-4CD4-AA21-6DEA83FEADC5}">
      <dsp:nvSpPr>
        <dsp:cNvPr id="0" name=""/>
        <dsp:cNvSpPr/>
      </dsp:nvSpPr>
      <dsp:spPr>
        <a:xfrm>
          <a:off x="716" y="420605"/>
          <a:ext cx="2793317" cy="167599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eorgia" panose="02040502050405020303" pitchFamily="18" charset="0"/>
            </a:rPr>
            <a:t>$140.1 million given to the Annual Fund</a:t>
          </a:r>
        </a:p>
      </dsp:txBody>
      <dsp:txXfrm>
        <a:off x="716" y="420605"/>
        <a:ext cx="2793317" cy="1675990"/>
      </dsp:txXfrm>
    </dsp:sp>
    <dsp:sp modelId="{E7D1282E-7DFB-4E3D-B769-6627523868CB}">
      <dsp:nvSpPr>
        <dsp:cNvPr id="0" name=""/>
        <dsp:cNvSpPr/>
      </dsp:nvSpPr>
      <dsp:spPr>
        <a:xfrm>
          <a:off x="3073365" y="420605"/>
          <a:ext cx="2793317" cy="167599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eorgia" panose="02040502050405020303" pitchFamily="18" charset="0"/>
            </a:rPr>
            <a:t>1,260           Global Grants approved</a:t>
          </a:r>
        </a:p>
      </dsp:txBody>
      <dsp:txXfrm>
        <a:off x="3073365" y="420605"/>
        <a:ext cx="2793317" cy="1675990"/>
      </dsp:txXfrm>
    </dsp:sp>
    <dsp:sp modelId="{E3FA834C-3AE7-4EF4-80CE-0B08AD954B60}">
      <dsp:nvSpPr>
        <dsp:cNvPr id="0" name=""/>
        <dsp:cNvSpPr/>
      </dsp:nvSpPr>
      <dsp:spPr>
        <a:xfrm>
          <a:off x="716" y="2375928"/>
          <a:ext cx="2793317" cy="167599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eorgia" panose="02040502050405020303" pitchFamily="18" charset="0"/>
            </a:rPr>
            <a:t>$111.5 million invested in humanitarian grants</a:t>
          </a:r>
        </a:p>
      </dsp:txBody>
      <dsp:txXfrm>
        <a:off x="716" y="2375928"/>
        <a:ext cx="2793317" cy="1675990"/>
      </dsp:txXfrm>
    </dsp:sp>
    <dsp:sp modelId="{B6AEE69C-AC7C-45E2-B6E8-B21DFF5B7956}">
      <dsp:nvSpPr>
        <dsp:cNvPr id="0" name=""/>
        <dsp:cNvSpPr/>
      </dsp:nvSpPr>
      <dsp:spPr>
        <a:xfrm>
          <a:off x="3074082" y="2375928"/>
          <a:ext cx="2793317" cy="167599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eorgia" panose="02040502050405020303" pitchFamily="18" charset="0"/>
            </a:rPr>
            <a:t>Countless lives changed</a:t>
          </a:r>
        </a:p>
      </dsp:txBody>
      <dsp:txXfrm>
        <a:off x="3074082" y="2375928"/>
        <a:ext cx="2793317" cy="167599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298" cy="465903"/>
          </a:xfrm>
          <a:prstGeom prst="rect">
            <a:avLst/>
          </a:prstGeom>
        </p:spPr>
        <p:txBody>
          <a:bodyPr vert="horz" lIns="89831" tIns="44915" rIns="89831" bIns="44915" rtlCol="0"/>
          <a:lstStyle>
            <a:lvl1pPr algn="l">
              <a:defRPr sz="1200"/>
            </a:lvl1pPr>
          </a:lstStyle>
          <a:p>
            <a:endParaRPr lang="en-US" dirty="0"/>
          </a:p>
        </p:txBody>
      </p:sp>
      <p:sp>
        <p:nvSpPr>
          <p:cNvPr id="3" name="Date Placeholder 2"/>
          <p:cNvSpPr>
            <a:spLocks noGrp="1"/>
          </p:cNvSpPr>
          <p:nvPr>
            <p:ph type="dt" sz="quarter" idx="1"/>
          </p:nvPr>
        </p:nvSpPr>
        <p:spPr>
          <a:xfrm>
            <a:off x="3884383" y="1"/>
            <a:ext cx="2972457" cy="465903"/>
          </a:xfrm>
          <a:prstGeom prst="rect">
            <a:avLst/>
          </a:prstGeom>
        </p:spPr>
        <p:txBody>
          <a:bodyPr vert="horz" lIns="89831" tIns="44915" rIns="89831" bIns="44915" rtlCol="0"/>
          <a:lstStyle>
            <a:lvl1pPr algn="r">
              <a:defRPr sz="1200"/>
            </a:lvl1pPr>
          </a:lstStyle>
          <a:p>
            <a:fld id="{4F2D2F00-E1E6-4277-B748-34BAEA55DD9F}" type="datetimeFigureOut">
              <a:rPr lang="en-US" smtClean="0"/>
              <a:t>1/21/2018</a:t>
            </a:fld>
            <a:endParaRPr lang="en-US" dirty="0"/>
          </a:p>
        </p:txBody>
      </p:sp>
      <p:sp>
        <p:nvSpPr>
          <p:cNvPr id="4" name="Footer Placeholder 3"/>
          <p:cNvSpPr>
            <a:spLocks noGrp="1"/>
          </p:cNvSpPr>
          <p:nvPr>
            <p:ph type="ftr" sz="quarter" idx="2"/>
          </p:nvPr>
        </p:nvSpPr>
        <p:spPr>
          <a:xfrm>
            <a:off x="0" y="8845873"/>
            <a:ext cx="2971298" cy="465903"/>
          </a:xfrm>
          <a:prstGeom prst="rect">
            <a:avLst/>
          </a:prstGeom>
        </p:spPr>
        <p:txBody>
          <a:bodyPr vert="horz" lIns="89831" tIns="44915" rIns="89831" bIns="449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383" y="8845873"/>
            <a:ext cx="2972457" cy="465903"/>
          </a:xfrm>
          <a:prstGeom prst="rect">
            <a:avLst/>
          </a:prstGeom>
        </p:spPr>
        <p:txBody>
          <a:bodyPr vert="horz" lIns="89831" tIns="44915" rIns="89831" bIns="44915" rtlCol="0" anchor="b"/>
          <a:lstStyle>
            <a:lvl1pPr algn="r">
              <a:defRPr sz="1200"/>
            </a:lvl1pPr>
          </a:lstStyle>
          <a:p>
            <a:fld id="{2E4849FA-440D-4671-A43B-3CA17507CFD8}" type="slidenum">
              <a:rPr lang="en-US" smtClean="0"/>
              <a:t>‹#›</a:t>
            </a:fld>
            <a:endParaRPr lang="en-US" dirty="0"/>
          </a:p>
        </p:txBody>
      </p:sp>
    </p:spTree>
    <p:extLst>
      <p:ext uri="{BB962C8B-B14F-4D97-AF65-F5344CB8AC3E}">
        <p14:creationId xmlns:p14="http://schemas.microsoft.com/office/powerpoint/2010/main" val="1450141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1" y="0"/>
            <a:ext cx="2971800" cy="465693"/>
          </a:xfrm>
          <a:prstGeom prst="rect">
            <a:avLst/>
          </a:prstGeom>
          <a:noFill/>
          <a:ln>
            <a:noFill/>
          </a:ln>
        </p:spPr>
        <p:txBody>
          <a:bodyPr lIns="89816" tIns="89816" rIns="89816" bIns="89816"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49153" marR="0" indent="0" algn="l" rtl="0">
              <a:spcBef>
                <a:spcPts val="0"/>
              </a:spcBef>
              <a:defRPr sz="1800" b="0" i="0" u="none" strike="noStrike" cap="none" baseline="0">
                <a:solidFill>
                  <a:schemeClr val="dk1"/>
                </a:solidFill>
                <a:latin typeface="Calibri"/>
                <a:ea typeface="Calibri"/>
                <a:cs typeface="Calibri"/>
                <a:sym typeface="Calibri"/>
              </a:defRPr>
            </a:lvl2pPr>
            <a:lvl3pPr marL="898307" marR="0" indent="0" algn="l" rtl="0">
              <a:spcBef>
                <a:spcPts val="0"/>
              </a:spcBef>
              <a:defRPr sz="1800" b="0" i="0" u="none" strike="noStrike" cap="none" baseline="0">
                <a:solidFill>
                  <a:schemeClr val="dk1"/>
                </a:solidFill>
                <a:latin typeface="Calibri"/>
                <a:ea typeface="Calibri"/>
                <a:cs typeface="Calibri"/>
                <a:sym typeface="Calibri"/>
              </a:defRPr>
            </a:lvl3pPr>
            <a:lvl4pPr marL="1347460" marR="0" indent="0" algn="l" rtl="0">
              <a:spcBef>
                <a:spcPts val="0"/>
              </a:spcBef>
              <a:defRPr sz="1800" b="0" i="0" u="none" strike="noStrike" cap="none" baseline="0">
                <a:solidFill>
                  <a:schemeClr val="dk1"/>
                </a:solidFill>
                <a:latin typeface="Calibri"/>
                <a:ea typeface="Calibri"/>
                <a:cs typeface="Calibri"/>
                <a:sym typeface="Calibri"/>
              </a:defRPr>
            </a:lvl4pPr>
            <a:lvl5pPr marL="1796613" marR="0" indent="0" algn="l" rtl="0">
              <a:spcBef>
                <a:spcPts val="0"/>
              </a:spcBef>
              <a:defRPr sz="1800" b="0" i="0" u="none" strike="noStrike" cap="none" baseline="0">
                <a:solidFill>
                  <a:schemeClr val="dk1"/>
                </a:solidFill>
                <a:latin typeface="Calibri"/>
                <a:ea typeface="Calibri"/>
                <a:cs typeface="Calibri"/>
                <a:sym typeface="Calibri"/>
              </a:defRPr>
            </a:lvl5pPr>
            <a:lvl6pPr marL="2245766" marR="0" indent="0" algn="l" rtl="0">
              <a:spcBef>
                <a:spcPts val="0"/>
              </a:spcBef>
              <a:defRPr sz="1800" b="0" i="0" u="none" strike="noStrike" cap="none" baseline="0">
                <a:solidFill>
                  <a:schemeClr val="dk1"/>
                </a:solidFill>
                <a:latin typeface="Calibri"/>
                <a:ea typeface="Calibri"/>
                <a:cs typeface="Calibri"/>
                <a:sym typeface="Calibri"/>
              </a:defRPr>
            </a:lvl6pPr>
            <a:lvl7pPr marL="2694920" marR="0" indent="0" algn="l" rtl="0">
              <a:spcBef>
                <a:spcPts val="0"/>
              </a:spcBef>
              <a:defRPr sz="1800" b="0" i="0" u="none" strike="noStrike" cap="none" baseline="0">
                <a:solidFill>
                  <a:schemeClr val="dk1"/>
                </a:solidFill>
                <a:latin typeface="Calibri"/>
                <a:ea typeface="Calibri"/>
                <a:cs typeface="Calibri"/>
                <a:sym typeface="Calibri"/>
              </a:defRPr>
            </a:lvl7pPr>
            <a:lvl8pPr marL="3144073" marR="0" indent="0" algn="l" rtl="0">
              <a:spcBef>
                <a:spcPts val="0"/>
              </a:spcBef>
              <a:defRPr sz="1800" b="0" i="0" u="none" strike="noStrike" cap="none" baseline="0">
                <a:solidFill>
                  <a:schemeClr val="dk1"/>
                </a:solidFill>
                <a:latin typeface="Calibri"/>
                <a:ea typeface="Calibri"/>
                <a:cs typeface="Calibri"/>
                <a:sym typeface="Calibri"/>
              </a:defRPr>
            </a:lvl8pPr>
            <a:lvl9pPr marL="3593226"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dirty="0"/>
          </a:p>
        </p:txBody>
      </p:sp>
      <p:sp>
        <p:nvSpPr>
          <p:cNvPr id="3" name="Shape 3"/>
          <p:cNvSpPr txBox="1">
            <a:spLocks noGrp="1"/>
          </p:cNvSpPr>
          <p:nvPr>
            <p:ph type="dt" idx="10"/>
          </p:nvPr>
        </p:nvSpPr>
        <p:spPr>
          <a:xfrm>
            <a:off x="3884614" y="0"/>
            <a:ext cx="2971800" cy="465693"/>
          </a:xfrm>
          <a:prstGeom prst="rect">
            <a:avLst/>
          </a:prstGeom>
          <a:noFill/>
          <a:ln>
            <a:noFill/>
          </a:ln>
        </p:spPr>
        <p:txBody>
          <a:bodyPr lIns="89816" tIns="89816" rIns="89816" bIns="89816"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49153" marR="0" indent="0" algn="l" rtl="0">
              <a:spcBef>
                <a:spcPts val="0"/>
              </a:spcBef>
              <a:defRPr sz="1800" b="0" i="0" u="none" strike="noStrike" cap="none" baseline="0">
                <a:solidFill>
                  <a:schemeClr val="dk1"/>
                </a:solidFill>
                <a:latin typeface="Calibri"/>
                <a:ea typeface="Calibri"/>
                <a:cs typeface="Calibri"/>
                <a:sym typeface="Calibri"/>
              </a:defRPr>
            </a:lvl2pPr>
            <a:lvl3pPr marL="898307" marR="0" indent="0" algn="l" rtl="0">
              <a:spcBef>
                <a:spcPts val="0"/>
              </a:spcBef>
              <a:defRPr sz="1800" b="0" i="0" u="none" strike="noStrike" cap="none" baseline="0">
                <a:solidFill>
                  <a:schemeClr val="dk1"/>
                </a:solidFill>
                <a:latin typeface="Calibri"/>
                <a:ea typeface="Calibri"/>
                <a:cs typeface="Calibri"/>
                <a:sym typeface="Calibri"/>
              </a:defRPr>
            </a:lvl3pPr>
            <a:lvl4pPr marL="1347460" marR="0" indent="0" algn="l" rtl="0">
              <a:spcBef>
                <a:spcPts val="0"/>
              </a:spcBef>
              <a:defRPr sz="1800" b="0" i="0" u="none" strike="noStrike" cap="none" baseline="0">
                <a:solidFill>
                  <a:schemeClr val="dk1"/>
                </a:solidFill>
                <a:latin typeface="Calibri"/>
                <a:ea typeface="Calibri"/>
                <a:cs typeface="Calibri"/>
                <a:sym typeface="Calibri"/>
              </a:defRPr>
            </a:lvl4pPr>
            <a:lvl5pPr marL="1796613" marR="0" indent="0" algn="l" rtl="0">
              <a:spcBef>
                <a:spcPts val="0"/>
              </a:spcBef>
              <a:defRPr sz="1800" b="0" i="0" u="none" strike="noStrike" cap="none" baseline="0">
                <a:solidFill>
                  <a:schemeClr val="dk1"/>
                </a:solidFill>
                <a:latin typeface="Calibri"/>
                <a:ea typeface="Calibri"/>
                <a:cs typeface="Calibri"/>
                <a:sym typeface="Calibri"/>
              </a:defRPr>
            </a:lvl5pPr>
            <a:lvl6pPr marL="2245766" marR="0" indent="0" algn="l" rtl="0">
              <a:spcBef>
                <a:spcPts val="0"/>
              </a:spcBef>
              <a:defRPr sz="1800" b="0" i="0" u="none" strike="noStrike" cap="none" baseline="0">
                <a:solidFill>
                  <a:schemeClr val="dk1"/>
                </a:solidFill>
                <a:latin typeface="Calibri"/>
                <a:ea typeface="Calibri"/>
                <a:cs typeface="Calibri"/>
                <a:sym typeface="Calibri"/>
              </a:defRPr>
            </a:lvl6pPr>
            <a:lvl7pPr marL="2694920" marR="0" indent="0" algn="l" rtl="0">
              <a:spcBef>
                <a:spcPts val="0"/>
              </a:spcBef>
              <a:defRPr sz="1800" b="0" i="0" u="none" strike="noStrike" cap="none" baseline="0">
                <a:solidFill>
                  <a:schemeClr val="dk1"/>
                </a:solidFill>
                <a:latin typeface="Calibri"/>
                <a:ea typeface="Calibri"/>
                <a:cs typeface="Calibri"/>
                <a:sym typeface="Calibri"/>
              </a:defRPr>
            </a:lvl7pPr>
            <a:lvl8pPr marL="3144073" marR="0" indent="0" algn="l" rtl="0">
              <a:spcBef>
                <a:spcPts val="0"/>
              </a:spcBef>
              <a:defRPr sz="1800" b="0" i="0" u="none" strike="noStrike" cap="none" baseline="0">
                <a:solidFill>
                  <a:schemeClr val="dk1"/>
                </a:solidFill>
                <a:latin typeface="Calibri"/>
                <a:ea typeface="Calibri"/>
                <a:cs typeface="Calibri"/>
                <a:sym typeface="Calibri"/>
              </a:defRPr>
            </a:lvl8pPr>
            <a:lvl9pPr marL="3593226"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dirty="0"/>
          </a:p>
        </p:txBody>
      </p:sp>
      <p:sp>
        <p:nvSpPr>
          <p:cNvPr id="4" name="Shape 4"/>
          <p:cNvSpPr>
            <a:spLocks noGrp="1" noRot="1" noChangeAspect="1"/>
          </p:cNvSpPr>
          <p:nvPr>
            <p:ph type="sldImg" idx="3"/>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24085"/>
            <a:ext cx="5486400" cy="4191238"/>
          </a:xfrm>
          <a:prstGeom prst="rect">
            <a:avLst/>
          </a:prstGeom>
          <a:noFill/>
          <a:ln>
            <a:noFill/>
          </a:ln>
        </p:spPr>
        <p:txBody>
          <a:bodyPr lIns="89816" tIns="89816" rIns="89816" bIns="89816"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1" y="8846552"/>
            <a:ext cx="2971800" cy="465693"/>
          </a:xfrm>
          <a:prstGeom prst="rect">
            <a:avLst/>
          </a:prstGeom>
          <a:noFill/>
          <a:ln>
            <a:noFill/>
          </a:ln>
        </p:spPr>
        <p:txBody>
          <a:bodyPr lIns="89816" tIns="89816" rIns="89816" bIns="89816"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49153" marR="0" indent="0" algn="l" rtl="0">
              <a:spcBef>
                <a:spcPts val="0"/>
              </a:spcBef>
              <a:defRPr sz="1800" b="0" i="0" u="none" strike="noStrike" cap="none" baseline="0">
                <a:solidFill>
                  <a:schemeClr val="dk1"/>
                </a:solidFill>
                <a:latin typeface="Calibri"/>
                <a:ea typeface="Calibri"/>
                <a:cs typeface="Calibri"/>
                <a:sym typeface="Calibri"/>
              </a:defRPr>
            </a:lvl2pPr>
            <a:lvl3pPr marL="898307" marR="0" indent="0" algn="l" rtl="0">
              <a:spcBef>
                <a:spcPts val="0"/>
              </a:spcBef>
              <a:defRPr sz="1800" b="0" i="0" u="none" strike="noStrike" cap="none" baseline="0">
                <a:solidFill>
                  <a:schemeClr val="dk1"/>
                </a:solidFill>
                <a:latin typeface="Calibri"/>
                <a:ea typeface="Calibri"/>
                <a:cs typeface="Calibri"/>
                <a:sym typeface="Calibri"/>
              </a:defRPr>
            </a:lvl3pPr>
            <a:lvl4pPr marL="1347460" marR="0" indent="0" algn="l" rtl="0">
              <a:spcBef>
                <a:spcPts val="0"/>
              </a:spcBef>
              <a:defRPr sz="1800" b="0" i="0" u="none" strike="noStrike" cap="none" baseline="0">
                <a:solidFill>
                  <a:schemeClr val="dk1"/>
                </a:solidFill>
                <a:latin typeface="Calibri"/>
                <a:ea typeface="Calibri"/>
                <a:cs typeface="Calibri"/>
                <a:sym typeface="Calibri"/>
              </a:defRPr>
            </a:lvl4pPr>
            <a:lvl5pPr marL="1796613" marR="0" indent="0" algn="l" rtl="0">
              <a:spcBef>
                <a:spcPts val="0"/>
              </a:spcBef>
              <a:defRPr sz="1800" b="0" i="0" u="none" strike="noStrike" cap="none" baseline="0">
                <a:solidFill>
                  <a:schemeClr val="dk1"/>
                </a:solidFill>
                <a:latin typeface="Calibri"/>
                <a:ea typeface="Calibri"/>
                <a:cs typeface="Calibri"/>
                <a:sym typeface="Calibri"/>
              </a:defRPr>
            </a:lvl5pPr>
            <a:lvl6pPr marL="2245766" marR="0" indent="0" algn="l" rtl="0">
              <a:spcBef>
                <a:spcPts val="0"/>
              </a:spcBef>
              <a:defRPr sz="1800" b="0" i="0" u="none" strike="noStrike" cap="none" baseline="0">
                <a:solidFill>
                  <a:schemeClr val="dk1"/>
                </a:solidFill>
                <a:latin typeface="Calibri"/>
                <a:ea typeface="Calibri"/>
                <a:cs typeface="Calibri"/>
                <a:sym typeface="Calibri"/>
              </a:defRPr>
            </a:lvl6pPr>
            <a:lvl7pPr marL="2694920" marR="0" indent="0" algn="l" rtl="0">
              <a:spcBef>
                <a:spcPts val="0"/>
              </a:spcBef>
              <a:defRPr sz="1800" b="0" i="0" u="none" strike="noStrike" cap="none" baseline="0">
                <a:solidFill>
                  <a:schemeClr val="dk1"/>
                </a:solidFill>
                <a:latin typeface="Calibri"/>
                <a:ea typeface="Calibri"/>
                <a:cs typeface="Calibri"/>
                <a:sym typeface="Calibri"/>
              </a:defRPr>
            </a:lvl7pPr>
            <a:lvl8pPr marL="3144073" marR="0" indent="0" algn="l" rtl="0">
              <a:spcBef>
                <a:spcPts val="0"/>
              </a:spcBef>
              <a:defRPr sz="1800" b="0" i="0" u="none" strike="noStrike" cap="none" baseline="0">
                <a:solidFill>
                  <a:schemeClr val="dk1"/>
                </a:solidFill>
                <a:latin typeface="Calibri"/>
                <a:ea typeface="Calibri"/>
                <a:cs typeface="Calibri"/>
                <a:sym typeface="Calibri"/>
              </a:defRPr>
            </a:lvl8pPr>
            <a:lvl9pPr marL="3593226"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dirty="0"/>
          </a:p>
        </p:txBody>
      </p:sp>
      <p:sp>
        <p:nvSpPr>
          <p:cNvPr id="7" name="Shape 7"/>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488624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
        <p:cNvGrpSpPr/>
        <p:nvPr/>
      </p:nvGrpSpPr>
      <p:grpSpPr>
        <a:xfrm>
          <a:off x="0" y="0"/>
          <a:ext cx="0" cy="0"/>
          <a:chOff x="0" y="0"/>
          <a:chExt cx="0" cy="0"/>
        </a:xfrm>
      </p:grpSpPr>
      <p:sp>
        <p:nvSpPr>
          <p:cNvPr id="17" name="Shape 17"/>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 name="Shape 18"/>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a:t>Welcome to the 2017-2018 Grants Management Seminar.   Participation in t</a:t>
            </a:r>
            <a:r>
              <a:rPr lang="en-US" sz="1200" b="0" i="0" u="none" strike="noStrike" kern="1200" cap="none" baseline="0" dirty="0">
                <a:solidFill>
                  <a:schemeClr val="dk1"/>
                </a:solidFill>
                <a:effectLst/>
                <a:latin typeface="Calibri"/>
                <a:ea typeface="Calibri"/>
                <a:cs typeface="Calibri"/>
                <a:sym typeface="Calibri"/>
              </a:rPr>
              <a:t>his webinar will qualify you for DGE Sue Wright’s 2018-2019 Rotary Year which begins July 1.</a:t>
            </a:r>
          </a:p>
          <a:p>
            <a:pPr>
              <a:buSzPct val="25000"/>
            </a:pPr>
            <a:endParaRPr lang="en-US" dirty="0"/>
          </a:p>
          <a:p>
            <a:pPr>
              <a:buSzPct val="25000"/>
            </a:pPr>
            <a:endParaRPr lang="en-US" dirty="0"/>
          </a:p>
          <a:p>
            <a:endParaRPr dirty="0"/>
          </a:p>
        </p:txBody>
      </p:sp>
      <p:sp>
        <p:nvSpPr>
          <p:cNvPr id="19" name="Shape 19"/>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7908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lstStyle/>
          <a:p>
            <a:r>
              <a:rPr lang="en-US" dirty="0"/>
              <a:t>As you are probably aware, we are have just celebrated the 100</a:t>
            </a:r>
            <a:r>
              <a:rPr lang="en-US" baseline="30000" dirty="0"/>
              <a:t>th</a:t>
            </a:r>
            <a:r>
              <a:rPr lang="en-US" baseline="0" dirty="0"/>
              <a:t> anniversary of the creation of The Rotary Foundation through the 2016-17 year.  So b</a:t>
            </a:r>
            <a:r>
              <a:rPr lang="en-US" dirty="0"/>
              <a:t>efore we jump</a:t>
            </a:r>
            <a:r>
              <a:rPr lang="en-US" baseline="0" dirty="0"/>
              <a:t> into tonight’s program, we thought it would be nice to share some information about the Foundation which helps us serve so many people throughout the world.</a:t>
            </a:r>
          </a:p>
          <a:p>
            <a:endParaRPr lang="en-US" baseline="0" dirty="0"/>
          </a:p>
          <a:p>
            <a:r>
              <a:rPr lang="en-US" altLang="en-US" dirty="0">
                <a:latin typeface="Arial" pitchFamily="34" charset="0"/>
                <a:ea typeface="ＭＳ Ｐゴシック" pitchFamily="34" charset="-128"/>
                <a:cs typeface="ヒラギノ角ゴ Pro W3" pitchFamily="-84" charset="-128"/>
              </a:rPr>
              <a:t>From its first contribution of $26.50, the Foundation’s assets have grown to approximately $1 billion, and $3.95 billion have been spent on programs and projects, transforming millions of lives across the globe.</a:t>
            </a:r>
          </a:p>
          <a:p>
            <a:endParaRPr lang="en-US" altLang="en-US" dirty="0">
              <a:latin typeface="Arial" pitchFamily="34" charset="0"/>
              <a:ea typeface="ＭＳ Ｐゴシック" pitchFamily="34" charset="-128"/>
              <a:cs typeface="ヒラギノ角ゴ Pro W3" pitchFamily="-84" charset="-128"/>
            </a:endParaRPr>
          </a:p>
          <a:p>
            <a:pPr>
              <a:buFontTx/>
              <a:buChar char="•"/>
            </a:pPr>
            <a:r>
              <a:rPr lang="en-US" altLang="en-US" dirty="0">
                <a:latin typeface="Arial" pitchFamily="34" charset="0"/>
                <a:ea typeface="ＭＳ Ｐゴシック" pitchFamily="34" charset="-128"/>
                <a:cs typeface="ヒラギノ角ゴ Pro W3" pitchFamily="-84" charset="-128"/>
              </a:rPr>
              <a:t> over 3 billion children have been immunized against polio, reducing cases of the disease by 99.9 percent.</a:t>
            </a:r>
          </a:p>
          <a:p>
            <a:pPr>
              <a:buFontTx/>
              <a:buChar char="•"/>
            </a:pPr>
            <a:r>
              <a:rPr lang="en-US" altLang="en-US" dirty="0">
                <a:latin typeface="Arial" pitchFamily="34" charset="0"/>
                <a:ea typeface="ＭＳ Ｐゴシック" pitchFamily="34" charset="-128"/>
                <a:cs typeface="ヒラギノ角ゴ Pro W3" pitchFamily="-84" charset="-128"/>
              </a:rPr>
              <a:t> More than 900 Rotary Peace Fellows have been trained to resolve conflict, deal with the aftermath of war, and promote peace.</a:t>
            </a:r>
          </a:p>
          <a:p>
            <a:pPr>
              <a:buFontTx/>
              <a:buChar char="•"/>
            </a:pPr>
            <a:r>
              <a:rPr lang="en-US" altLang="en-US" dirty="0">
                <a:latin typeface="Arial" pitchFamily="34" charset="0"/>
                <a:ea typeface="ＭＳ Ｐゴシック" pitchFamily="34" charset="-128"/>
                <a:cs typeface="ヒラギノ角ゴ Pro W3" pitchFamily="-84" charset="-128"/>
              </a:rPr>
              <a:t> Hundreds of thousands of people now enjoy access to clean water, heath care, and education, thanks to Foundation humanitarian projects.</a:t>
            </a:r>
          </a:p>
          <a:p>
            <a:endParaRPr lang="en-US" altLang="en-US" dirty="0">
              <a:latin typeface="Arial" pitchFamily="34" charset="0"/>
              <a:ea typeface="ＭＳ Ｐゴシック" pitchFamily="34" charset="-128"/>
              <a:cs typeface="ヒラギノ角ゴ Pro W3" pitchFamily="-84" charset="-128"/>
            </a:endParaRPr>
          </a:p>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6217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lstStyle/>
          <a:p>
            <a:r>
              <a:rPr lang="en-US" altLang="en-US" dirty="0">
                <a:latin typeface="Arial" pitchFamily="34" charset="0"/>
                <a:ea typeface="ＭＳ Ｐゴシック" pitchFamily="34" charset="-128"/>
                <a:cs typeface="ヒラギノ角ゴ Pro W3" pitchFamily="-84" charset="-128"/>
              </a:rPr>
              <a:t>The Foundation’s assets grew slowly over its first 30 years. At the end of the 1947-48 Rotary year, it had received only about $2 million in contributions since 1917. </a:t>
            </a:r>
          </a:p>
          <a:p>
            <a:endParaRPr lang="en-US" altLang="en-US" dirty="0">
              <a:latin typeface="Arial" pitchFamily="34" charset="0"/>
              <a:ea typeface="ＭＳ Ｐゴシック" pitchFamily="34" charset="-128"/>
              <a:cs typeface="ヒラギノ角ゴ Pro W3" pitchFamily="-84" charset="-128"/>
            </a:endParaRPr>
          </a:p>
          <a:p>
            <a:r>
              <a:rPr lang="en-US" altLang="en-US" dirty="0">
                <a:latin typeface="Arial" pitchFamily="34" charset="0"/>
                <a:ea typeface="ＭＳ Ｐゴシック" pitchFamily="34" charset="-128"/>
                <a:cs typeface="ヒラギノ角ゴ Pro W3" pitchFamily="-84" charset="-128"/>
              </a:rPr>
              <a:t>Today, the Foundation’s assets stand at more than $1 billion. What led to such a remarkable increase in donations?</a:t>
            </a:r>
          </a:p>
          <a:p>
            <a:endParaRPr lang="en-US" altLang="en-US" dirty="0">
              <a:latin typeface="Arial" pitchFamily="34" charset="0"/>
              <a:ea typeface="ＭＳ Ｐゴシック" pitchFamily="34" charset="-128"/>
              <a:cs typeface="ヒラギノ角ゴ Pro W3" pitchFamily="-84" charset="-128"/>
            </a:endParaRPr>
          </a:p>
          <a:p>
            <a:endParaRPr lang="en-US" altLang="en-US" dirty="0">
              <a:latin typeface="Arial" pitchFamily="34" charset="0"/>
              <a:ea typeface="ＭＳ Ｐゴシック" pitchFamily="34" charset="-128"/>
              <a:cs typeface="ヒラギノ角ゴ Pro W3" pitchFamily="-84" charset="-128"/>
            </a:endParaRPr>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1/21/2018</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11</a:t>
            </a:fld>
            <a:endParaRPr lang="en-US" dirty="0"/>
          </a:p>
        </p:txBody>
      </p:sp>
    </p:spTree>
    <p:extLst>
      <p:ext uri="{BB962C8B-B14F-4D97-AF65-F5344CB8AC3E}">
        <p14:creationId xmlns:p14="http://schemas.microsoft.com/office/powerpoint/2010/main" val="2461343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lstStyle/>
          <a:p>
            <a:r>
              <a:rPr lang="en-US" altLang="en-US" dirty="0">
                <a:latin typeface="Arial" pitchFamily="34" charset="0"/>
                <a:ea typeface="ＭＳ Ｐゴシック" pitchFamily="34" charset="-128"/>
                <a:cs typeface="ヒラギノ角ゴ Pro W3" pitchFamily="-84" charset="-128"/>
              </a:rPr>
              <a:t>It began in 1947, when Paul Harris died after a prolonged illness. Rotary’s beloved founder had told friends that if they wanted to honor him, they should donate to the Foundation. So Rotary established a special fund for the contributions that flooded headquarters as news of Paul’s death spread. </a:t>
            </a:r>
          </a:p>
          <a:p>
            <a:endParaRPr lang="en-US" altLang="en-US" dirty="0">
              <a:latin typeface="Arial" pitchFamily="34" charset="0"/>
              <a:ea typeface="ＭＳ Ｐゴシック" pitchFamily="34" charset="-128"/>
              <a:cs typeface="ヒラギノ角ゴ Pro W3" pitchFamily="-84" charset="-128"/>
            </a:endParaRPr>
          </a:p>
          <a:p>
            <a:r>
              <a:rPr lang="en-US" altLang="en-US" dirty="0">
                <a:latin typeface="Arial" pitchFamily="34" charset="0"/>
                <a:ea typeface="ＭＳ Ｐゴシック" pitchFamily="34" charset="-128"/>
                <a:cs typeface="ヒラギノ角ゴ Pro W3" pitchFamily="-84" charset="-128"/>
              </a:rPr>
              <a:t>In just 18 months, the Foundation received $1.3 million. Contributions continued to increase over the years, and they first</a:t>
            </a:r>
            <a:r>
              <a:rPr lang="en-US" altLang="en-US" baseline="0" dirty="0">
                <a:latin typeface="Arial" pitchFamily="34" charset="0"/>
                <a:ea typeface="ＭＳ Ｐゴシック" pitchFamily="34" charset="-128"/>
                <a:cs typeface="ヒラギノ角ゴ Pro W3" pitchFamily="-84" charset="-128"/>
              </a:rPr>
              <a:t> </a:t>
            </a:r>
            <a:r>
              <a:rPr lang="en-US" altLang="en-US" dirty="0">
                <a:latin typeface="Arial" pitchFamily="34" charset="0"/>
                <a:ea typeface="ＭＳ Ｐゴシック" pitchFamily="34" charset="-128"/>
                <a:cs typeface="ヒラギノ角ゴ Pro W3" pitchFamily="-84" charset="-128"/>
              </a:rPr>
              <a:t>topped $1 million in a single year in 1965. </a:t>
            </a:r>
          </a:p>
          <a:p>
            <a:r>
              <a:rPr lang="en-US" altLang="en-US" dirty="0">
                <a:latin typeface="Arial" pitchFamily="34" charset="0"/>
                <a:ea typeface="ＭＳ Ｐゴシック" pitchFamily="34" charset="-128"/>
                <a:cs typeface="ヒラギノ角ゴ Pro W3" pitchFamily="-84" charset="-128"/>
              </a:rPr>
              <a:t> </a:t>
            </a:r>
          </a:p>
          <a:p>
            <a:r>
              <a:rPr lang="en-US" altLang="en-US" dirty="0">
                <a:latin typeface="Arial" pitchFamily="34" charset="0"/>
                <a:ea typeface="ＭＳ Ｐゴシック" pitchFamily="34" charset="-128"/>
                <a:cs typeface="ヒラギノ角ゴ Pro W3" pitchFamily="-84" charset="-128"/>
              </a:rPr>
              <a:t>At the 1978 convention in Tokyo, Rotary announced a two-year 75th anniversary fund, which would receive more than $7.2 million.</a:t>
            </a:r>
          </a:p>
          <a:p>
            <a:endParaRPr lang="en-US" altLang="en-US" dirty="0">
              <a:latin typeface="Arial" pitchFamily="34" charset="0"/>
              <a:ea typeface="ＭＳ Ｐゴシック" pitchFamily="34" charset="-128"/>
              <a:cs typeface="ヒラギノ角ゴ Pro W3" pitchFamily="-84" charset="-128"/>
            </a:endParaRPr>
          </a:p>
          <a:p>
            <a:r>
              <a:rPr lang="en-US" altLang="en-US" dirty="0">
                <a:latin typeface="Arial" pitchFamily="34" charset="0"/>
                <a:ea typeface="ＭＳ Ｐゴシック" pitchFamily="34" charset="-128"/>
                <a:cs typeface="ヒラギノ角ゴ Pro W3" pitchFamily="-84" charset="-128"/>
              </a:rPr>
              <a:t>In 2004, the Foundation started the Every Rotarian, Every Year campaign to stimulate giving to the Annual Fund, which supports Foundation</a:t>
            </a:r>
            <a:r>
              <a:rPr lang="en-US" altLang="en-US" baseline="0" dirty="0">
                <a:latin typeface="Arial" pitchFamily="34" charset="0"/>
                <a:ea typeface="ＭＳ Ｐゴシック" pitchFamily="34" charset="-128"/>
                <a:cs typeface="ヒラギノ角ゴ Pro W3" pitchFamily="-84" charset="-128"/>
              </a:rPr>
              <a:t> </a:t>
            </a:r>
            <a:r>
              <a:rPr lang="en-US" altLang="en-US" dirty="0">
                <a:latin typeface="Arial" pitchFamily="34" charset="0"/>
                <a:ea typeface="ＭＳ Ｐゴシック" pitchFamily="34" charset="-128"/>
                <a:cs typeface="ヒラギノ角ゴ Pro W3" pitchFamily="-84" charset="-128"/>
              </a:rPr>
              <a:t>grants. In 2014-15, that fund received a record $123 million in contributions. </a:t>
            </a:r>
          </a:p>
          <a:p>
            <a:endParaRPr lang="en-US" altLang="en-US" dirty="0">
              <a:latin typeface="Arial" pitchFamily="34" charset="0"/>
              <a:ea typeface="ＭＳ Ｐゴシック" pitchFamily="34" charset="-128"/>
              <a:cs typeface="ヒラギノ角ゴ Pro W3" pitchFamily="-84" charset="-128"/>
            </a:endParaRPr>
          </a:p>
          <a:p>
            <a:r>
              <a:rPr lang="en-US" altLang="en-US" dirty="0">
                <a:latin typeface="Arial" pitchFamily="34" charset="0"/>
                <a:ea typeface="ＭＳ Ｐゴシック" pitchFamily="34" charset="-128"/>
                <a:cs typeface="ヒラギノ角ゴ Pro W3" pitchFamily="-84" charset="-128"/>
              </a:rPr>
              <a:t>District grants </a:t>
            </a:r>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1/21/2018</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12</a:t>
            </a:fld>
            <a:endParaRPr lang="en-US" dirty="0"/>
          </a:p>
        </p:txBody>
      </p:sp>
    </p:spTree>
    <p:extLst>
      <p:ext uri="{BB962C8B-B14F-4D97-AF65-F5344CB8AC3E}">
        <p14:creationId xmlns:p14="http://schemas.microsoft.com/office/powerpoint/2010/main" val="3002244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pPr marL="0" marR="0">
              <a:lnSpc>
                <a:spcPct val="150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District and global grants are possible because Rotarians supported the Foundation and participated in our grants program.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Several years ago, we started a campaign for the Annual Fund called Every Rotarian, Every 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50000"/>
              </a:lnSpc>
              <a:spcBef>
                <a:spcPts val="0"/>
              </a:spcBef>
              <a:spcAft>
                <a:spcPts val="800"/>
              </a:spcAft>
            </a:pPr>
            <a:endParaRPr lang="en-US" sz="1200" i="1"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This campaign is based on the simple idea that if every Rotarian gave SOMETHING, every year, there would not be anything the Foundation couldn’t accomplish.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In 2016-17, Rotarians accomplished a lot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50000"/>
              </a:lnSpc>
              <a:spcBef>
                <a:spcPts val="0"/>
              </a:spcBef>
              <a:spcAft>
                <a:spcPts val="0"/>
              </a:spcAft>
              <a:buFont typeface="Symbol" panose="05050102010706020507" pitchFamily="18" charset="2"/>
              <a:buChar char=""/>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Rotarians gave $140.1 million to the Annual Fund.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50000"/>
              </a:lnSpc>
              <a:spcBef>
                <a:spcPts val="0"/>
              </a:spcBef>
              <a:spcAft>
                <a:spcPts val="0"/>
              </a:spcAft>
              <a:buFont typeface="Symbol" panose="05050102010706020507" pitchFamily="18" charset="2"/>
              <a:buChar char=""/>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We participated in 1,260 Global Grants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50000"/>
              </a:lnSpc>
              <a:spcBef>
                <a:spcPts val="0"/>
              </a:spcBef>
              <a:spcAft>
                <a:spcPts val="0"/>
              </a:spcAft>
              <a:buFont typeface="Symbol" panose="05050102010706020507" pitchFamily="18" charset="2"/>
              <a:buChar char=""/>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We invested $111.5 in humanitarian grants.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50000"/>
              </a:lnSpc>
              <a:spcBef>
                <a:spcPts val="0"/>
              </a:spcBef>
              <a:spcAft>
                <a:spcPts val="800"/>
              </a:spcAft>
              <a:buFont typeface="Symbol" panose="05050102010706020507" pitchFamily="18" charset="2"/>
              <a:buChar char=""/>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And, we changed countless lives — including our own.</a:t>
            </a:r>
          </a:p>
          <a:p>
            <a:pPr marL="800100" marR="0" lvl="1" indent="-342900">
              <a:lnSpc>
                <a:spcPct val="150000"/>
              </a:lnSpc>
              <a:spcBef>
                <a:spcPts val="0"/>
              </a:spcBef>
              <a:spcAft>
                <a:spcPts val="800"/>
              </a:spcAft>
              <a:buFont typeface="Symbol" panose="05050102010706020507" pitchFamily="18" charset="2"/>
              <a:buChar char=""/>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Can you imagine how many more lives could be changed through grants if every Rotarian made a gift to the Foundation?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i="1" dirty="0"/>
          </a:p>
          <a:p>
            <a:r>
              <a:rPr lang="en-US" b="0" i="1" dirty="0"/>
              <a:t>Notes</a:t>
            </a:r>
          </a:p>
          <a:p>
            <a:r>
              <a:rPr lang="en-US" b="0" i="1" dirty="0"/>
              <a:t>**Number</a:t>
            </a:r>
            <a:r>
              <a:rPr lang="en-US" b="0" i="1" baseline="0" dirty="0"/>
              <a:t>s are unaudited from 2016-17 Rotary Year</a:t>
            </a:r>
          </a:p>
          <a:p>
            <a:r>
              <a:rPr lang="en-US" b="0" i="1" baseline="0" dirty="0"/>
              <a:t>**Humanitarian grants includes District Grants (total funding $27,084,971) and Global Grants (total funding $84,470,988)</a:t>
            </a:r>
            <a:endParaRPr lang="en-US" b="0" i="1" dirty="0"/>
          </a:p>
        </p:txBody>
      </p:sp>
      <p:sp>
        <p:nvSpPr>
          <p:cNvPr id="4" name="Slide Number Placeholder 3"/>
          <p:cNvSpPr>
            <a:spLocks noGrp="1"/>
          </p:cNvSpPr>
          <p:nvPr>
            <p:ph type="sldNum" sz="quarter" idx="10"/>
          </p:nvPr>
        </p:nvSpPr>
        <p:spPr/>
        <p:txBody>
          <a:bodyPr/>
          <a:lstStyle/>
          <a:p>
            <a:fld id="{77CC3CA1-276B-4469-8F9D-5631DB4DE73D}" type="slidenum">
              <a:rPr lang="en-US" altLang="en-US" smtClean="0"/>
              <a:pPr/>
              <a:t>13</a:t>
            </a:fld>
            <a:endParaRPr lang="en-US" altLang="en-US" dirty="0"/>
          </a:p>
        </p:txBody>
      </p:sp>
    </p:spTree>
    <p:extLst>
      <p:ext uri="{BB962C8B-B14F-4D97-AF65-F5344CB8AC3E}">
        <p14:creationId xmlns:p14="http://schemas.microsoft.com/office/powerpoint/2010/main" val="741130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101725" y="698500"/>
            <a:ext cx="4654550" cy="3492500"/>
          </a:xfrm>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94" indent="-162194">
              <a:buFontTx/>
              <a:buChar char="•"/>
            </a:pPr>
            <a:r>
              <a:rPr lang="en-US" altLang="en-US" sz="1100" dirty="0">
                <a:latin typeface="Arial" panose="020B0604020202020204" pitchFamily="34" charset="0"/>
                <a:ea typeface="ヒラギノ角ゴ Pro W3" pitchFamily="-84" charset="-128"/>
              </a:rPr>
              <a:t>The Foundation’s sound financial management and its commitment to accountability and transparency are recognized as exceptional, year after year, by independent evaluators </a:t>
            </a:r>
            <a:r>
              <a:rPr lang="en-US" altLang="en-US" sz="1100" dirty="0">
                <a:solidFill>
                  <a:schemeClr val="tx2"/>
                </a:solidFill>
                <a:latin typeface="Arial" panose="020B0604020202020204" pitchFamily="34" charset="0"/>
                <a:ea typeface="ヒラギノ角ゴ Pro W3" pitchFamily="-84" charset="-128"/>
              </a:rPr>
              <a:t>of not-for-profits</a:t>
            </a:r>
            <a:r>
              <a:rPr lang="en-US" altLang="en-US" sz="1100" dirty="0">
                <a:latin typeface="Arial" panose="020B0604020202020204" pitchFamily="34" charset="0"/>
                <a:ea typeface="ヒラギノ角ゴ Pro W3" pitchFamily="-84" charset="-128"/>
              </a:rPr>
              <a:t>. Rotary’s website provides detailed information on the Foundation’s finances.</a:t>
            </a:r>
          </a:p>
          <a:p>
            <a:pPr marL="162194" indent="-162194" defTabSz="898307">
              <a:buFontTx/>
              <a:buChar char="•"/>
              <a:defRPr/>
            </a:pPr>
            <a:r>
              <a:rPr lang="en-US" altLang="en-US" sz="1100" dirty="0">
                <a:latin typeface="Arial" panose="020B0604020202020204" pitchFamily="34" charset="0"/>
                <a:ea typeface="ヒラギノ角ゴ Pro W3" pitchFamily="-84" charset="-128"/>
              </a:rPr>
              <a:t>In </a:t>
            </a:r>
            <a:r>
              <a:rPr lang="en-US" altLang="en-US" sz="1100" b="1" dirty="0">
                <a:latin typeface="Arial" panose="020B0604020202020204" pitchFamily="34" charset="0"/>
                <a:ea typeface="ヒラギノ角ゴ Pro W3" pitchFamily="-84" charset="-128"/>
              </a:rPr>
              <a:t>fiscal year 2016-17</a:t>
            </a:r>
            <a:r>
              <a:rPr lang="en-US" altLang="en-US" sz="1100" dirty="0">
                <a:latin typeface="Arial" panose="020B0604020202020204" pitchFamily="34" charset="0"/>
                <a:ea typeface="ヒラギノ角ゴ Pro W3" pitchFamily="-84" charset="-128"/>
              </a:rPr>
              <a:t>, only </a:t>
            </a:r>
            <a:r>
              <a:rPr lang="en-US" altLang="en-US" sz="1100" b="1" dirty="0">
                <a:latin typeface="Arial" panose="020B0604020202020204" pitchFamily="34" charset="0"/>
                <a:ea typeface="ヒラギノ角ゴ Pro W3" pitchFamily="-84" charset="-128"/>
              </a:rPr>
              <a:t>9 percent </a:t>
            </a:r>
            <a:r>
              <a:rPr lang="en-US" altLang="en-US" sz="1100" dirty="0">
                <a:latin typeface="Arial" panose="020B0604020202020204" pitchFamily="34" charset="0"/>
                <a:ea typeface="ヒラギノ角ゴ Pro W3" pitchFamily="-84" charset="-128"/>
              </a:rPr>
              <a:t>of Foundation expenditures went to administrative expenses and fundraising. The Foundation directed </a:t>
            </a:r>
            <a:r>
              <a:rPr lang="en-US" altLang="en-US" sz="1100" b="1" dirty="0">
                <a:latin typeface="Arial" panose="020B0604020202020204" pitchFamily="34" charset="0"/>
                <a:ea typeface="ヒラギノ角ゴ Pro W3" pitchFamily="-84" charset="-128"/>
              </a:rPr>
              <a:t>91 percent </a:t>
            </a:r>
            <a:r>
              <a:rPr lang="en-US" altLang="en-US" sz="1100" dirty="0">
                <a:latin typeface="Arial" panose="020B0604020202020204" pitchFamily="34" charset="0"/>
                <a:ea typeface="ヒラギノ角ゴ Pro W3" pitchFamily="-84" charset="-128"/>
              </a:rPr>
              <a:t>of its spending to programs, far exceeding the benchmarks that independent charity-rating services view as a measure of high efficiency. I was listening to a news program about end of year donations and the speaker advised the audience to avoid certain charities where the dollars actually going to programs were less than 65%.  65% was the standard of Charity Watch. </a:t>
            </a:r>
          </a:p>
          <a:p>
            <a:pPr marL="162194" indent="-162194" defTabSz="898307">
              <a:buFontTx/>
              <a:buChar char="•"/>
              <a:defRPr/>
            </a:pPr>
            <a:r>
              <a:rPr lang="en-US" altLang="en-US" sz="1100" dirty="0">
                <a:latin typeface="Arial" panose="020B0604020202020204" pitchFamily="34" charset="0"/>
                <a:ea typeface="ヒラギノ角ゴ Pro W3" pitchFamily="-84" charset="-128"/>
              </a:rPr>
              <a:t>The recent recession demonstrated to the philanthropic community that maintaining a strong financial base that includes operating reserves is necessary in order to weather increased volatility in financial markets.</a:t>
            </a:r>
          </a:p>
          <a:p>
            <a:pPr marL="162194" indent="-162194">
              <a:buFontTx/>
              <a:buChar char="•"/>
            </a:pPr>
            <a:r>
              <a:rPr lang="en-US" altLang="en-US" sz="1100" b="1" dirty="0">
                <a:latin typeface="Arial" panose="020B0604020202020204" pitchFamily="34" charset="0"/>
                <a:ea typeface="ヒラギノ角ゴ Pro W3" pitchFamily="-84" charset="-128"/>
              </a:rPr>
              <a:t>Beginning 1 July 2015</a:t>
            </a:r>
            <a:r>
              <a:rPr lang="en-US" altLang="en-US" sz="1100" dirty="0">
                <a:latin typeface="Arial" panose="020B0604020202020204" pitchFamily="34" charset="0"/>
                <a:ea typeface="ヒラギノ角ゴ Pro W3" pitchFamily="-84" charset="-128"/>
              </a:rPr>
              <a:t>, five percent of contributions to the Annual Fund are earmarked for operating expenses or to build the operating reserve to three times annual operating expenses, when needed. </a:t>
            </a:r>
          </a:p>
          <a:p>
            <a:pPr marL="162194" indent="-162194">
              <a:buFontTx/>
              <a:buChar char="•"/>
            </a:pPr>
            <a:r>
              <a:rPr lang="en-US" altLang="en-US" sz="1100" b="1" dirty="0">
                <a:latin typeface="Arial" panose="020B0604020202020204" pitchFamily="34" charset="0"/>
                <a:ea typeface="ヒラギノ角ゴ Pro W3" pitchFamily="-84" charset="-128"/>
              </a:rPr>
              <a:t>This change will have no impact on District Designated Funds, </a:t>
            </a:r>
            <a:r>
              <a:rPr lang="en-US" altLang="en-US" sz="1100" dirty="0">
                <a:latin typeface="Arial" panose="020B0604020202020204" pitchFamily="34" charset="0"/>
                <a:ea typeface="ヒラギノ角ゴ Pro W3" pitchFamily="-84" charset="-128"/>
              </a:rPr>
              <a:t>but will provide a more predictable level of financial support for programs and the operating expenses it takes to make them successful. </a:t>
            </a:r>
          </a:p>
          <a:p>
            <a:pPr marL="162194" indent="-162194">
              <a:buFontTx/>
              <a:buChar char="•"/>
            </a:pPr>
            <a:r>
              <a:rPr lang="en-US" altLang="en-US" sz="1100" dirty="0">
                <a:latin typeface="Arial" panose="020B0604020202020204" pitchFamily="34" charset="0"/>
                <a:ea typeface="ヒラギノ角ゴ Pro W3" pitchFamily="-84" charset="-128"/>
              </a:rPr>
              <a:t>With a solid financial base and restored reserves, we’ll have an organization that is able to support the good work that Rotarians do in the world — even as the economic and financial environment remains unpredictable.</a:t>
            </a:r>
          </a:p>
          <a:p>
            <a:pPr marL="162194" indent="-162194">
              <a:buFontTx/>
              <a:buChar char="•"/>
            </a:pPr>
            <a:endParaRPr lang="en-US" altLang="en-US" sz="1100" dirty="0">
              <a:latin typeface="Arial" panose="020B0604020202020204" pitchFamily="34" charset="0"/>
              <a:ea typeface="ヒラギノ角ゴ Pro W3" pitchFamily="-84" charset="-128"/>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152" eaLnBrk="0" hangingPunct="0">
              <a:spcBef>
                <a:spcPct val="30000"/>
              </a:spcBef>
              <a:defRPr sz="1200">
                <a:solidFill>
                  <a:schemeClr val="tx1"/>
                </a:solidFill>
                <a:latin typeface="Arial" panose="020B0604020202020204" pitchFamily="34" charset="0"/>
                <a:ea typeface="ヒラギノ角ゴ Pro W3" pitchFamily="-84" charset="-128"/>
              </a:defRPr>
            </a:lvl1pPr>
            <a:lvl2pPr marL="729874" indent="-280721" defTabSz="881152" eaLnBrk="0" hangingPunct="0">
              <a:spcBef>
                <a:spcPct val="30000"/>
              </a:spcBef>
              <a:defRPr sz="1200">
                <a:solidFill>
                  <a:schemeClr val="tx1"/>
                </a:solidFill>
                <a:latin typeface="Arial" panose="020B0604020202020204" pitchFamily="34" charset="0"/>
                <a:ea typeface="ヒラギノ角ゴ Pro W3" pitchFamily="-84" charset="-128"/>
              </a:defRPr>
            </a:lvl2pPr>
            <a:lvl3pPr marL="1122883" indent="-224577" defTabSz="881152" eaLnBrk="0" hangingPunct="0">
              <a:spcBef>
                <a:spcPct val="30000"/>
              </a:spcBef>
              <a:defRPr sz="1200">
                <a:solidFill>
                  <a:schemeClr val="tx1"/>
                </a:solidFill>
                <a:latin typeface="Arial" panose="020B0604020202020204" pitchFamily="34" charset="0"/>
                <a:ea typeface="ヒラギノ角ゴ Pro W3" pitchFamily="-84" charset="-128"/>
              </a:defRPr>
            </a:lvl3pPr>
            <a:lvl4pPr marL="1572036" indent="-224577" defTabSz="881152" eaLnBrk="0" hangingPunct="0">
              <a:spcBef>
                <a:spcPct val="30000"/>
              </a:spcBef>
              <a:defRPr sz="1200">
                <a:solidFill>
                  <a:schemeClr val="tx1"/>
                </a:solidFill>
                <a:latin typeface="Arial" panose="020B0604020202020204" pitchFamily="34" charset="0"/>
                <a:ea typeface="ヒラギノ角ゴ Pro W3" pitchFamily="-84" charset="-128"/>
              </a:defRPr>
            </a:lvl4pPr>
            <a:lvl5pPr marL="2021190" indent="-224577" defTabSz="881152" eaLnBrk="0" hangingPunct="0">
              <a:spcBef>
                <a:spcPct val="30000"/>
              </a:spcBef>
              <a:defRPr sz="1200">
                <a:solidFill>
                  <a:schemeClr val="tx1"/>
                </a:solidFill>
                <a:latin typeface="Arial" panose="020B0604020202020204" pitchFamily="34" charset="0"/>
                <a:ea typeface="ヒラギノ角ゴ Pro W3" pitchFamily="-84" charset="-128"/>
              </a:defRPr>
            </a:lvl5pPr>
            <a:lvl6pPr marL="2470343" indent="-224577" defTabSz="88115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19496" indent="-224577" defTabSz="88115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368650" indent="-224577" defTabSz="88115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17803" indent="-224577" defTabSz="88115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defRPr/>
            </a:pPr>
            <a:fld id="{B207981C-09C8-48AF-8E36-93D14990699D}" type="slidenum">
              <a:rPr lang="en-US" altLang="en-US"/>
              <a:pPr>
                <a:spcBef>
                  <a:spcPct val="0"/>
                </a:spcBef>
                <a:defRPr/>
              </a:pPr>
              <a:t>14</a:t>
            </a:fld>
            <a:endParaRPr lang="en-US" altLang="en-US" dirty="0"/>
          </a:p>
        </p:txBody>
      </p:sp>
    </p:spTree>
    <p:extLst>
      <p:ext uri="{BB962C8B-B14F-4D97-AF65-F5344CB8AC3E}">
        <p14:creationId xmlns:p14="http://schemas.microsoft.com/office/powerpoint/2010/main" val="1115337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lstStyle/>
          <a:p>
            <a:pPr marL="457687" indent="-457687">
              <a:lnSpc>
                <a:spcPts val="1302"/>
              </a:lnSpc>
              <a:spcBef>
                <a:spcPts val="600"/>
              </a:spcBef>
            </a:pPr>
            <a:r>
              <a:rPr lang="en-US" dirty="0">
                <a:solidFill>
                  <a:srgbClr val="505050"/>
                </a:solidFill>
                <a:latin typeface="Georgia"/>
                <a:ea typeface="Times New Roman"/>
                <a:cs typeface="Times New Roman"/>
              </a:rPr>
              <a:t>Rotarians support our Foundation through:</a:t>
            </a:r>
          </a:p>
          <a:p>
            <a:pPr marL="631609" lvl="1" indent="-173921">
              <a:lnSpc>
                <a:spcPts val="1302"/>
              </a:lnSpc>
              <a:spcBef>
                <a:spcPts val="600"/>
              </a:spcBef>
              <a:buFont typeface="Arial" pitchFamily="34" charset="0"/>
              <a:buChar char="•"/>
            </a:pPr>
            <a:r>
              <a:rPr lang="en-US" dirty="0">
                <a:solidFill>
                  <a:srgbClr val="505050"/>
                </a:solidFill>
                <a:latin typeface="Georgia"/>
                <a:ea typeface="Times New Roman"/>
                <a:cs typeface="Times New Roman"/>
              </a:rPr>
              <a:t>The PolioPlus Fund, dedicated to global polio eradication</a:t>
            </a:r>
            <a:endParaRPr lang="en-US" dirty="0">
              <a:solidFill>
                <a:srgbClr val="000000"/>
              </a:solidFill>
              <a:latin typeface="BerkeleyStd-Book"/>
              <a:ea typeface="Times New Roman"/>
              <a:cs typeface="Times New Roman"/>
            </a:endParaRPr>
          </a:p>
          <a:p>
            <a:pPr marL="631609" lvl="1" indent="-173921">
              <a:lnSpc>
                <a:spcPts val="1302"/>
              </a:lnSpc>
              <a:spcBef>
                <a:spcPts val="600"/>
              </a:spcBef>
              <a:buFont typeface="Arial" pitchFamily="34" charset="0"/>
              <a:buChar char="•"/>
            </a:pPr>
            <a:r>
              <a:rPr lang="en-US" dirty="0">
                <a:solidFill>
                  <a:srgbClr val="505050"/>
                </a:solidFill>
                <a:latin typeface="Georgia"/>
                <a:ea typeface="Times New Roman"/>
                <a:cs typeface="Times New Roman"/>
              </a:rPr>
              <a:t>The Annual Fund, primary source of funding for Foundation grants and activities</a:t>
            </a:r>
            <a:endParaRPr lang="en-US" dirty="0">
              <a:solidFill>
                <a:srgbClr val="000000"/>
              </a:solidFill>
              <a:latin typeface="BerkeleyStd-Book"/>
              <a:ea typeface="Times New Roman"/>
              <a:cs typeface="Times New Roman"/>
            </a:endParaRPr>
          </a:p>
          <a:p>
            <a:pPr marL="631609" lvl="1" indent="-173921">
              <a:lnSpc>
                <a:spcPts val="1302"/>
              </a:lnSpc>
              <a:spcBef>
                <a:spcPts val="600"/>
              </a:spcBef>
              <a:buFont typeface="Arial" pitchFamily="34" charset="0"/>
              <a:buChar char="•"/>
            </a:pPr>
            <a:r>
              <a:rPr lang="en-US" dirty="0">
                <a:solidFill>
                  <a:srgbClr val="505050"/>
                </a:solidFill>
                <a:latin typeface="Georgia"/>
                <a:ea typeface="Times New Roman"/>
                <a:cs typeface="Times New Roman"/>
              </a:rPr>
              <a:t>The Endowment Fund, which supports the Foundation in perpetuity</a:t>
            </a:r>
            <a:endParaRPr lang="en-US" dirty="0">
              <a:solidFill>
                <a:srgbClr val="000000"/>
              </a:solidFill>
              <a:latin typeface="BerkeleyStd-Book"/>
              <a:ea typeface="Times New Roman"/>
              <a:cs typeface="BerkeleyStd-Book"/>
            </a:endParaRPr>
          </a:p>
          <a:p>
            <a:pPr marL="915375"/>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258655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lstStyle/>
          <a:p>
            <a:pPr marL="171633" indent="-171633">
              <a:lnSpc>
                <a:spcPts val="1302"/>
              </a:lnSpc>
              <a:spcBef>
                <a:spcPts val="600"/>
              </a:spcBef>
              <a:buFont typeface="Arial" pitchFamily="34" charset="0"/>
              <a:buChar char="•"/>
            </a:pPr>
            <a:r>
              <a:rPr lang="en-US" dirty="0">
                <a:solidFill>
                  <a:srgbClr val="505050"/>
                </a:solidFill>
                <a:latin typeface="Georgia"/>
                <a:ea typeface="Times New Roman"/>
                <a:cs typeface="Times New Roman"/>
              </a:rPr>
              <a:t>Contributions to the Annual Fund support local and international grants and activities through the SHARE system. </a:t>
            </a:r>
          </a:p>
          <a:p>
            <a:pPr marL="171633" indent="-171633">
              <a:lnSpc>
                <a:spcPts val="1302"/>
              </a:lnSpc>
              <a:spcBef>
                <a:spcPts val="600"/>
              </a:spcBef>
              <a:buFont typeface="Arial" pitchFamily="34" charset="0"/>
              <a:buChar char="•"/>
            </a:pPr>
            <a:endParaRPr lang="en-US" dirty="0">
              <a:solidFill>
                <a:srgbClr val="505050"/>
              </a:solidFill>
              <a:latin typeface="Georgia"/>
              <a:ea typeface="Times New Roman"/>
              <a:cs typeface="Times New Roman"/>
            </a:endParaRPr>
          </a:p>
          <a:p>
            <a:pPr marL="171633" indent="-171633">
              <a:lnSpc>
                <a:spcPts val="1302"/>
              </a:lnSpc>
              <a:spcBef>
                <a:spcPts val="600"/>
              </a:spcBef>
              <a:buFont typeface="Arial" pitchFamily="34" charset="0"/>
              <a:buChar char="•"/>
            </a:pPr>
            <a:r>
              <a:rPr lang="en-US" dirty="0">
                <a:solidFill>
                  <a:srgbClr val="505050"/>
                </a:solidFill>
                <a:latin typeface="Georgia"/>
                <a:ea typeface="Times New Roman"/>
                <a:cs typeface="Times New Roman"/>
              </a:rPr>
              <a:t>Under the SHARE system, when you make a contribution to the annual</a:t>
            </a:r>
            <a:r>
              <a:rPr lang="en-US" baseline="0" dirty="0">
                <a:solidFill>
                  <a:srgbClr val="505050"/>
                </a:solidFill>
                <a:latin typeface="Georgia"/>
                <a:ea typeface="Times New Roman"/>
                <a:cs typeface="Times New Roman"/>
              </a:rPr>
              <a:t> fund, it is held for three years, then 50% of your contribution is returned to the District to the used for programs such as District Grants and Global Grants of the district, the other 50% is used by the Foundation in the World Fund for programs such as Global grants.</a:t>
            </a:r>
            <a:endParaRPr lang="en-US" dirty="0">
              <a:solidFill>
                <a:srgbClr val="505050"/>
              </a:solidFill>
              <a:latin typeface="Georgia"/>
              <a:ea typeface="Times New Roman"/>
              <a:cs typeface="Times New Roman"/>
            </a:endParaRPr>
          </a:p>
          <a:p>
            <a:pPr marL="457687" indent="-457687">
              <a:lnSpc>
                <a:spcPts val="1302"/>
              </a:lnSpc>
              <a:spcBef>
                <a:spcPts val="600"/>
              </a:spcBef>
            </a:pPr>
            <a:endParaRPr lang="en-US" dirty="0">
              <a:solidFill>
                <a:srgbClr val="505050"/>
              </a:solidFill>
              <a:latin typeface="Georgia"/>
              <a:ea typeface="Times New Roman"/>
              <a:cs typeface="Times New Roman"/>
            </a:endParaRPr>
          </a:p>
          <a:p>
            <a:pPr marL="171633" indent="-171633">
              <a:lnSpc>
                <a:spcPts val="1302"/>
              </a:lnSpc>
              <a:spcBef>
                <a:spcPts val="600"/>
              </a:spcBef>
              <a:buFont typeface="Arial" pitchFamily="34" charset="0"/>
              <a:buChar char="•"/>
            </a:pPr>
            <a:r>
              <a:rPr lang="en-US" dirty="0">
                <a:solidFill>
                  <a:srgbClr val="505050"/>
                </a:solidFill>
                <a:latin typeface="Georgia"/>
                <a:ea typeface="Times New Roman"/>
                <a:cs typeface="Times New Roman"/>
              </a:rPr>
              <a:t>Contributions are credited to the individual donor and the donor’s club and counted toward the club’s and district’s Annual Fund goals. </a:t>
            </a:r>
          </a:p>
          <a:p>
            <a:pPr marL="171633" indent="-171633">
              <a:lnSpc>
                <a:spcPts val="1302"/>
              </a:lnSpc>
              <a:spcBef>
                <a:spcPts val="600"/>
              </a:spcBef>
              <a:buFont typeface="Arial" pitchFamily="34" charset="0"/>
              <a:buChar char="•"/>
            </a:pPr>
            <a:endParaRPr lang="en-US" dirty="0">
              <a:solidFill>
                <a:srgbClr val="505050"/>
              </a:solidFill>
              <a:latin typeface="Georgia"/>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pPr defTabSz="898307">
              <a:defRPr/>
            </a:pPr>
            <a:fld id="{8BAB0936-A299-40F2-A345-9E79BAA43F3C}" type="slidenum">
              <a:rPr lang="en-US" sz="1800">
                <a:solidFill>
                  <a:prstClr val="black"/>
                </a:solidFill>
              </a:rPr>
              <a:pPr defTabSz="898307">
                <a:defRPr/>
              </a:pPr>
              <a:t>16</a:t>
            </a:fld>
            <a:endParaRPr lang="en-US" sz="1800" dirty="0">
              <a:solidFill>
                <a:prstClr val="black"/>
              </a:solidFill>
            </a:endParaRPr>
          </a:p>
        </p:txBody>
      </p:sp>
    </p:spTree>
    <p:extLst>
      <p:ext uri="{BB962C8B-B14F-4D97-AF65-F5344CB8AC3E}">
        <p14:creationId xmlns:p14="http://schemas.microsoft.com/office/powerpoint/2010/main" val="3700647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lstStyle/>
          <a:p>
            <a:pPr marL="171633" indent="-171633">
              <a:lnSpc>
                <a:spcPts val="1302"/>
              </a:lnSpc>
              <a:spcBef>
                <a:spcPts val="600"/>
              </a:spcBef>
              <a:buFont typeface="Arial" pitchFamily="34" charset="0"/>
              <a:buChar char="•"/>
            </a:pPr>
            <a:r>
              <a:rPr lang="en-US" dirty="0">
                <a:solidFill>
                  <a:srgbClr val="000000"/>
                </a:solidFill>
                <a:latin typeface="Times New Roman"/>
                <a:ea typeface="Times New Roman"/>
                <a:cs typeface="BerkeleyStd-Book"/>
              </a:rPr>
              <a:t>Gifts to the Endowment Fund are held in perpetuity as part of an endowment. They are professionally invested, with a portion of the earnings used each year for purposes specified by the Trustees and the donors. </a:t>
            </a:r>
          </a:p>
          <a:p>
            <a:pPr marL="457687" indent="-457687">
              <a:lnSpc>
                <a:spcPts val="1302"/>
              </a:lnSpc>
              <a:spcBef>
                <a:spcPts val="600"/>
              </a:spcBef>
              <a:buFont typeface="Arial" pitchFamily="34" charset="0"/>
              <a:buChar char="•"/>
            </a:pPr>
            <a:endParaRPr lang="en-US" dirty="0">
              <a:solidFill>
                <a:srgbClr val="000000"/>
              </a:solidFill>
              <a:latin typeface="Times New Roman"/>
              <a:ea typeface="Times New Roman"/>
              <a:cs typeface="BerkeleyStd-Book"/>
            </a:endParaRPr>
          </a:p>
          <a:p>
            <a:pPr marL="171633" indent="-171633">
              <a:lnSpc>
                <a:spcPts val="1302"/>
              </a:lnSpc>
              <a:spcBef>
                <a:spcPts val="600"/>
              </a:spcBef>
              <a:buFont typeface="Arial" pitchFamily="34" charset="0"/>
              <a:buChar char="•"/>
            </a:pPr>
            <a:r>
              <a:rPr lang="en-US" dirty="0">
                <a:solidFill>
                  <a:srgbClr val="000000"/>
                </a:solidFill>
                <a:latin typeface="Times New Roman"/>
                <a:ea typeface="Times New Roman"/>
                <a:cs typeface="BerkeleyStd-Book"/>
              </a:rPr>
              <a:t>The Endowment Fund offers donors a way to create their own lasting legacy through Rotary. </a:t>
            </a:r>
            <a:endParaRPr lang="en-US" dirty="0">
              <a:solidFill>
                <a:srgbClr val="000000"/>
              </a:solidFill>
              <a:latin typeface="BerkeleyStd-Book"/>
              <a:ea typeface="Times New Roman"/>
              <a:cs typeface="BerkeleyStd-Book"/>
            </a:endParaRPr>
          </a:p>
          <a:p>
            <a:endParaRPr lang="en-US" dirty="0"/>
          </a:p>
        </p:txBody>
      </p:sp>
      <p:sp>
        <p:nvSpPr>
          <p:cNvPr id="4" name="Slide Number Placeholder 3"/>
          <p:cNvSpPr>
            <a:spLocks noGrp="1"/>
          </p:cNvSpPr>
          <p:nvPr>
            <p:ph type="sldNum" sz="quarter" idx="10"/>
          </p:nvPr>
        </p:nvSpPr>
        <p:spPr/>
        <p:txBody>
          <a:bodyPr/>
          <a:lstStyle/>
          <a:p>
            <a:pPr defTabSz="898307">
              <a:defRPr/>
            </a:pPr>
            <a:fld id="{8BAB0936-A299-40F2-A345-9E79BAA43F3C}" type="slidenum">
              <a:rPr lang="en-US" sz="1800">
                <a:solidFill>
                  <a:prstClr val="black"/>
                </a:solidFill>
              </a:rPr>
              <a:pPr defTabSz="898307">
                <a:defRPr/>
              </a:pPr>
              <a:t>17</a:t>
            </a:fld>
            <a:endParaRPr lang="en-US" sz="1800" dirty="0">
              <a:solidFill>
                <a:prstClr val="black"/>
              </a:solidFill>
            </a:endParaRPr>
          </a:p>
        </p:txBody>
      </p:sp>
    </p:spTree>
    <p:extLst>
      <p:ext uri="{BB962C8B-B14F-4D97-AF65-F5344CB8AC3E}">
        <p14:creationId xmlns:p14="http://schemas.microsoft.com/office/powerpoint/2010/main" val="1342120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01725" y="698500"/>
            <a:ext cx="4654550" cy="3492500"/>
          </a:xfrm>
          <a:ln/>
        </p:spPr>
      </p:sp>
      <p:sp>
        <p:nvSpPr>
          <p:cNvPr id="4505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2194" indent="-162194" defTabSz="865556">
              <a:buFontTx/>
              <a:buChar char="•"/>
              <a:defRPr/>
            </a:pPr>
            <a:r>
              <a:rPr lang="en-US" altLang="en-US" sz="1000" dirty="0">
                <a:latin typeface="Arial" pitchFamily="34" charset="0"/>
                <a:ea typeface="ヒラギノ角ゴ Pro W3" pitchFamily="-84" charset="-128"/>
              </a:rPr>
              <a:t>To review: when we contribution to </a:t>
            </a:r>
            <a:r>
              <a:rPr lang="en-US" altLang="en-US" sz="1000" b="1" dirty="0">
                <a:latin typeface="Arial" pitchFamily="34" charset="0"/>
                <a:ea typeface="ヒラギノ角ゴ Pro W3" pitchFamily="-84" charset="-128"/>
              </a:rPr>
              <a:t>Annual Fund – SHARE</a:t>
            </a:r>
            <a:r>
              <a:rPr lang="en-US" altLang="en-US" sz="1000" dirty="0">
                <a:latin typeface="Arial" pitchFamily="34" charset="0"/>
                <a:ea typeface="ヒラギノ角ゴ Pro W3" pitchFamily="-84" charset="-128"/>
              </a:rPr>
              <a:t>, fifty percent (50%) of our contributions come back to our district through District Designated Funds (DDF) in three years to spend on educational and humanitarian activities chosen by us such as District Grants that are used for projects in our local community and Global Grants. </a:t>
            </a:r>
          </a:p>
          <a:p>
            <a:pPr defTabSz="865556">
              <a:defRPr/>
            </a:pPr>
            <a:endParaRPr lang="en-US" altLang="en-US" sz="1000" dirty="0">
              <a:latin typeface="Arial" pitchFamily="34" charset="0"/>
              <a:ea typeface="ヒラギノ角ゴ Pro W3" pitchFamily="-84" charset="-128"/>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462" eaLnBrk="0" hangingPunct="0">
              <a:spcBef>
                <a:spcPct val="30000"/>
              </a:spcBef>
              <a:defRPr sz="1200">
                <a:solidFill>
                  <a:schemeClr val="tx1"/>
                </a:solidFill>
                <a:latin typeface="Arial" panose="020B0604020202020204" pitchFamily="34" charset="0"/>
                <a:ea typeface="ヒラギノ角ゴ Pro W3" pitchFamily="-84" charset="-128"/>
              </a:defRPr>
            </a:lvl1pPr>
            <a:lvl2pPr marL="729874" indent="-280721" defTabSz="915462" eaLnBrk="0" hangingPunct="0">
              <a:spcBef>
                <a:spcPct val="30000"/>
              </a:spcBef>
              <a:defRPr sz="1200">
                <a:solidFill>
                  <a:schemeClr val="tx1"/>
                </a:solidFill>
                <a:latin typeface="Arial" panose="020B0604020202020204" pitchFamily="34" charset="0"/>
                <a:ea typeface="ヒラギノ角ゴ Pro W3" pitchFamily="-84" charset="-128"/>
              </a:defRPr>
            </a:lvl2pPr>
            <a:lvl3pPr marL="1122883" indent="-224577" defTabSz="915462" eaLnBrk="0" hangingPunct="0">
              <a:spcBef>
                <a:spcPct val="30000"/>
              </a:spcBef>
              <a:defRPr sz="1200">
                <a:solidFill>
                  <a:schemeClr val="tx1"/>
                </a:solidFill>
                <a:latin typeface="Arial" panose="020B0604020202020204" pitchFamily="34" charset="0"/>
                <a:ea typeface="ヒラギノ角ゴ Pro W3" pitchFamily="-84" charset="-128"/>
              </a:defRPr>
            </a:lvl3pPr>
            <a:lvl4pPr marL="1572036" indent="-224577" defTabSz="915462" eaLnBrk="0" hangingPunct="0">
              <a:spcBef>
                <a:spcPct val="30000"/>
              </a:spcBef>
              <a:defRPr sz="1200">
                <a:solidFill>
                  <a:schemeClr val="tx1"/>
                </a:solidFill>
                <a:latin typeface="Arial" panose="020B0604020202020204" pitchFamily="34" charset="0"/>
                <a:ea typeface="ヒラギノ角ゴ Pro W3" pitchFamily="-84" charset="-128"/>
              </a:defRPr>
            </a:lvl4pPr>
            <a:lvl5pPr marL="2021190" indent="-224577" defTabSz="915462" eaLnBrk="0" hangingPunct="0">
              <a:spcBef>
                <a:spcPct val="30000"/>
              </a:spcBef>
              <a:defRPr sz="1200">
                <a:solidFill>
                  <a:schemeClr val="tx1"/>
                </a:solidFill>
                <a:latin typeface="Arial" panose="020B0604020202020204" pitchFamily="34" charset="0"/>
                <a:ea typeface="ヒラギノ角ゴ Pro W3" pitchFamily="-84" charset="-128"/>
              </a:defRPr>
            </a:lvl5pPr>
            <a:lvl6pPr marL="2470343" indent="-224577" defTabSz="9154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19496" indent="-224577" defTabSz="9154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368650" indent="-224577" defTabSz="9154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17803" indent="-224577" defTabSz="9154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defRPr/>
            </a:pPr>
            <a:fld id="{C87280F0-E405-49D5-8361-B870EF2C120A}" type="slidenum">
              <a:rPr lang="en-US" altLang="en-US"/>
              <a:pPr>
                <a:spcBef>
                  <a:spcPct val="0"/>
                </a:spcBef>
                <a:defRPr/>
              </a:pPr>
              <a:t>18</a:t>
            </a:fld>
            <a:endParaRPr lang="en-US" altLang="en-US" dirty="0"/>
          </a:p>
        </p:txBody>
      </p:sp>
    </p:spTree>
    <p:extLst>
      <p:ext uri="{BB962C8B-B14F-4D97-AF65-F5344CB8AC3E}">
        <p14:creationId xmlns:p14="http://schemas.microsoft.com/office/powerpoint/2010/main" val="2570745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r>
              <a:rPr lang="en-US" dirty="0"/>
              <a:t>Now onto our grants training program.</a:t>
            </a:r>
          </a:p>
          <a:p>
            <a:endParaRPr lang="en-US" dirty="0"/>
          </a:p>
          <a:p>
            <a:r>
              <a:rPr lang="en-US" dirty="0"/>
              <a:t>As promised, PDG Peggy Peter will lead us off with a discussion of the designing of a District Grant Project.</a:t>
            </a:r>
          </a:p>
          <a:p>
            <a:endParaRPr lang="en-US" dirty="0"/>
          </a:p>
          <a:p>
            <a:r>
              <a:rPr lang="en-US" dirty="0"/>
              <a:t>Peggy it is all yours.</a:t>
            </a:r>
            <a:endParaRPr dirty="0"/>
          </a:p>
        </p:txBody>
      </p:sp>
      <p:sp>
        <p:nvSpPr>
          <p:cNvPr id="46" name="Shape 46"/>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19</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3792194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kern="1200" cap="none" baseline="0" dirty="0">
                <a:solidFill>
                  <a:schemeClr val="dk1"/>
                </a:solidFill>
                <a:effectLst/>
                <a:latin typeface="Calibri"/>
                <a:ea typeface="Calibri"/>
                <a:cs typeface="Calibri"/>
                <a:sym typeface="Calibri"/>
              </a:rPr>
              <a:t>During our current Rotary year 16 clubs in our district received matching grants.  Many of these club projects have not been completed yet.  Here are some of the projects that are making a difference in your communities…..</a:t>
            </a:r>
          </a:p>
          <a:p>
            <a:pPr>
              <a:buSzPct val="25000"/>
            </a:pPr>
            <a:endParaRPr lang="en-US" dirty="0"/>
          </a:p>
          <a:p>
            <a:r>
              <a:rPr lang="en-US" sz="1200" b="0" i="0" u="none" strike="noStrike" kern="1200" cap="none" baseline="0" dirty="0">
                <a:solidFill>
                  <a:schemeClr val="dk1"/>
                </a:solidFill>
                <a:effectLst/>
                <a:latin typeface="Calibri"/>
                <a:ea typeface="Calibri"/>
                <a:cs typeface="Calibri"/>
                <a:sym typeface="Calibri"/>
              </a:rPr>
              <a:t>Bloomington		$3000	shade structure for a school playground</a:t>
            </a:r>
          </a:p>
          <a:p>
            <a:r>
              <a:rPr lang="en-US" sz="1200" b="0" i="0" u="none" strike="noStrike" kern="1200" cap="none" baseline="0" dirty="0">
                <a:solidFill>
                  <a:schemeClr val="dk1"/>
                </a:solidFill>
                <a:effectLst/>
                <a:latin typeface="Calibri"/>
                <a:ea typeface="Calibri"/>
                <a:cs typeface="Calibri"/>
                <a:sym typeface="Calibri"/>
              </a:rPr>
              <a:t>Bloomington North	$2500	supplies and transportation for a camp for Girl’s Inc.</a:t>
            </a:r>
          </a:p>
          <a:p>
            <a:r>
              <a:rPr lang="en-US" sz="1200" b="0" i="0" u="none" strike="noStrike" kern="1200" cap="none" baseline="0" dirty="0">
                <a:solidFill>
                  <a:schemeClr val="dk1"/>
                </a:solidFill>
                <a:effectLst/>
                <a:latin typeface="Calibri"/>
                <a:ea typeface="Calibri"/>
                <a:cs typeface="Calibri"/>
                <a:sym typeface="Calibri"/>
              </a:rPr>
              <a:t>Bloomington Sunrise	$1500	furnish a conference room for CASA</a:t>
            </a:r>
          </a:p>
          <a:p>
            <a:r>
              <a:rPr lang="en-US" sz="1200" b="0" i="0" u="none" strike="noStrike" kern="1200" cap="none" baseline="0" dirty="0">
                <a:solidFill>
                  <a:schemeClr val="dk1"/>
                </a:solidFill>
                <a:effectLst/>
                <a:latin typeface="Calibri"/>
                <a:ea typeface="Calibri"/>
                <a:cs typeface="Calibri"/>
                <a:sym typeface="Calibri"/>
              </a:rPr>
              <a:t>Brazil		$3000	benches for community beautification</a:t>
            </a:r>
          </a:p>
          <a:p>
            <a:r>
              <a:rPr lang="en-US" sz="1200" b="0" i="0" u="none" strike="noStrike" kern="1200" cap="none" baseline="0" dirty="0">
                <a:solidFill>
                  <a:schemeClr val="dk1"/>
                </a:solidFill>
                <a:effectLst/>
                <a:latin typeface="Calibri"/>
                <a:ea typeface="Calibri"/>
                <a:cs typeface="Calibri"/>
                <a:sym typeface="Calibri"/>
              </a:rPr>
              <a:t>Clarksville	  	$500	equipment for classes for students on ‘Dangers of drinking while impaired’</a:t>
            </a:r>
          </a:p>
          <a:p>
            <a:r>
              <a:rPr lang="en-US" sz="1200" b="0" i="0" u="none" strike="noStrike" kern="1200" cap="none" baseline="0" dirty="0">
                <a:solidFill>
                  <a:schemeClr val="dk1"/>
                </a:solidFill>
                <a:effectLst/>
                <a:latin typeface="Calibri"/>
                <a:ea typeface="Calibri"/>
                <a:cs typeface="Calibri"/>
                <a:sym typeface="Calibri"/>
              </a:rPr>
              <a:t>Columbus Sunrise	$2690	security cameras for domestic violence shelter</a:t>
            </a:r>
          </a:p>
          <a:p>
            <a:r>
              <a:rPr lang="en-US" sz="1200" b="0" i="0" u="none" strike="noStrike" kern="1200" cap="none" baseline="0" dirty="0">
                <a:solidFill>
                  <a:schemeClr val="dk1"/>
                </a:solidFill>
                <a:effectLst/>
                <a:latin typeface="Calibri"/>
                <a:ea typeface="Calibri"/>
                <a:cs typeface="Calibri"/>
                <a:sym typeface="Calibri"/>
              </a:rPr>
              <a:t>Evansville		$2000	computers and games for library in </a:t>
            </a:r>
            <a:r>
              <a:rPr lang="en-US" sz="1200" b="0" i="0" u="none" strike="noStrike" kern="1200" cap="none" baseline="0" dirty="0" err="1">
                <a:solidFill>
                  <a:schemeClr val="dk1"/>
                </a:solidFill>
                <a:effectLst/>
                <a:latin typeface="Calibri"/>
                <a:ea typeface="Calibri"/>
                <a:cs typeface="Calibri"/>
                <a:sym typeface="Calibri"/>
              </a:rPr>
              <a:t>Tizimin</a:t>
            </a:r>
            <a:r>
              <a:rPr lang="en-US" sz="1200" b="0" i="0" u="none" strike="noStrike" kern="1200" cap="none" baseline="0" dirty="0">
                <a:solidFill>
                  <a:schemeClr val="dk1"/>
                </a:solidFill>
                <a:effectLst/>
                <a:latin typeface="Calibri"/>
                <a:ea typeface="Calibri"/>
                <a:cs typeface="Calibri"/>
                <a:sym typeface="Calibri"/>
              </a:rPr>
              <a:t> (inter)</a:t>
            </a:r>
          </a:p>
          <a:p>
            <a:r>
              <a:rPr lang="en-US" sz="1200" b="0" i="0" u="none" strike="noStrike" kern="1200" cap="none" baseline="0" dirty="0">
                <a:solidFill>
                  <a:schemeClr val="dk1"/>
                </a:solidFill>
                <a:effectLst/>
                <a:latin typeface="Calibri"/>
                <a:ea typeface="Calibri"/>
                <a:cs typeface="Calibri"/>
                <a:sym typeface="Calibri"/>
              </a:rPr>
              <a:t>Franklin		$3000	cement for structure for classes for disadvantaged students</a:t>
            </a:r>
          </a:p>
          <a:p>
            <a:r>
              <a:rPr lang="en-US" sz="1200" b="0" i="0" u="none" strike="noStrike" kern="1200" cap="none" baseline="0" dirty="0">
                <a:solidFill>
                  <a:schemeClr val="dk1"/>
                </a:solidFill>
                <a:effectLst/>
                <a:latin typeface="Calibri"/>
                <a:ea typeface="Calibri"/>
                <a:cs typeface="Calibri"/>
                <a:sym typeface="Calibri"/>
              </a:rPr>
              <a:t>Greenwood		$3000	furnishing kitchen for home for pregnant teens</a:t>
            </a:r>
          </a:p>
          <a:p>
            <a:r>
              <a:rPr lang="en-US" sz="1200" b="0" i="0" u="none" strike="noStrike" kern="1200" cap="none" baseline="0" dirty="0">
                <a:solidFill>
                  <a:schemeClr val="dk1"/>
                </a:solidFill>
                <a:effectLst/>
                <a:latin typeface="Calibri"/>
                <a:ea typeface="Calibri"/>
                <a:cs typeface="Calibri"/>
                <a:sym typeface="Calibri"/>
              </a:rPr>
              <a:t>Jasper		$1000	supplies for stream clean up and recycle project</a:t>
            </a:r>
          </a:p>
          <a:p>
            <a:r>
              <a:rPr lang="en-US" sz="1200" b="0" i="0" u="none" strike="noStrike" kern="1200" cap="none" baseline="0" dirty="0">
                <a:solidFill>
                  <a:schemeClr val="dk1"/>
                </a:solidFill>
                <a:effectLst/>
                <a:latin typeface="Calibri"/>
                <a:ea typeface="Calibri"/>
                <a:cs typeface="Calibri"/>
                <a:sym typeface="Calibri"/>
              </a:rPr>
              <a:t>Jeffersonville		$3000	water fountain for city park </a:t>
            </a:r>
          </a:p>
          <a:p>
            <a:r>
              <a:rPr lang="en-US" sz="1200" b="0" i="0" u="none" strike="noStrike" kern="1200" cap="none" baseline="0" dirty="0">
                <a:solidFill>
                  <a:schemeClr val="dk1"/>
                </a:solidFill>
                <a:effectLst/>
                <a:latin typeface="Calibri"/>
                <a:ea typeface="Calibri"/>
                <a:cs typeface="Calibri"/>
                <a:sym typeface="Calibri"/>
              </a:rPr>
              <a:t>Madison 		$2000	computer hardware and software for Big Brothers/Sisters</a:t>
            </a:r>
          </a:p>
          <a:p>
            <a:r>
              <a:rPr lang="en-US" sz="1200" b="0" i="0" u="none" strike="noStrike" kern="1200" cap="none" baseline="0" dirty="0">
                <a:solidFill>
                  <a:schemeClr val="dk1"/>
                </a:solidFill>
                <a:effectLst/>
                <a:latin typeface="Calibri"/>
                <a:ea typeface="Calibri"/>
                <a:cs typeface="Calibri"/>
                <a:sym typeface="Calibri"/>
              </a:rPr>
              <a:t>Seymour		$2000	workout equipment for community trails</a:t>
            </a:r>
          </a:p>
          <a:p>
            <a:r>
              <a:rPr lang="en-US" sz="1200" b="0" i="0" u="none" strike="noStrike" kern="1200" cap="none" baseline="0" dirty="0">
                <a:solidFill>
                  <a:schemeClr val="dk1"/>
                </a:solidFill>
                <a:effectLst/>
                <a:latin typeface="Calibri"/>
                <a:ea typeface="Calibri"/>
                <a:cs typeface="Calibri"/>
                <a:sym typeface="Calibri"/>
              </a:rPr>
              <a:t>Vincennes		$1500	books and materials for Little Free Libraries of Vincennes</a:t>
            </a:r>
          </a:p>
          <a:p>
            <a:r>
              <a:rPr lang="en-US" sz="1200" b="0" i="0" u="none" strike="noStrike" kern="1200" cap="none" baseline="0" dirty="0">
                <a:solidFill>
                  <a:schemeClr val="dk1"/>
                </a:solidFill>
                <a:effectLst/>
                <a:latin typeface="Calibri"/>
                <a:ea typeface="Calibri"/>
                <a:cs typeface="Calibri"/>
                <a:sym typeface="Calibri"/>
              </a:rPr>
              <a:t>Warrick county	$3000	signage and equipment for trails at Angel Mounds</a:t>
            </a:r>
          </a:p>
          <a:p>
            <a:r>
              <a:rPr lang="en-US" sz="1200" b="0" i="0" u="none" strike="noStrike" kern="1200" cap="none" baseline="0" dirty="0">
                <a:solidFill>
                  <a:schemeClr val="dk1"/>
                </a:solidFill>
                <a:effectLst/>
                <a:latin typeface="Calibri"/>
                <a:ea typeface="Calibri"/>
                <a:cs typeface="Calibri"/>
                <a:sym typeface="Calibri"/>
              </a:rPr>
              <a:t>Washington		$3000	supplies for Community Center for Four River Services</a:t>
            </a:r>
          </a:p>
          <a:p>
            <a:pPr>
              <a:buSzPct val="25000"/>
            </a:pPr>
            <a:endParaRPr lang="en-US" b="1" dirty="0"/>
          </a:p>
          <a:p>
            <a:pPr>
              <a:buSzPct val="25000"/>
            </a:pPr>
            <a:endParaRPr lang="en-US" dirty="0"/>
          </a:p>
          <a:p>
            <a:pPr>
              <a:buSzPct val="25000"/>
            </a:pPr>
            <a:r>
              <a:rPr lang="en-US" dirty="0"/>
              <a:t>As you can see, many of these projects involved coordination and cooperation with other city or county agencies or other service organizations and highlight the good we can do by working together.</a:t>
            </a:r>
          </a:p>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7829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 name="Shape 57"/>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r>
              <a:rPr lang="en-US" dirty="0">
                <a:latin typeface="Times New Roman"/>
                <a:ea typeface="Times New Roman"/>
                <a:cs typeface="Times New Roman"/>
                <a:sym typeface="Times New Roman"/>
              </a:rPr>
              <a:t>We will discuss best practices for designing a project and how to develop a plan to implement your project.  </a:t>
            </a:r>
            <a:endParaRPr dirty="0">
              <a:latin typeface="Times New Roman"/>
              <a:ea typeface="Times New Roman"/>
              <a:cs typeface="Times New Roman"/>
              <a:sym typeface="Times New Roman"/>
            </a:endParaRPr>
          </a:p>
        </p:txBody>
      </p:sp>
      <p:sp>
        <p:nvSpPr>
          <p:cNvPr id="58" name="Shape 58"/>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20</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531886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pPr marR="923998">
              <a:buSzPct val="25000"/>
            </a:pPr>
            <a:r>
              <a:rPr lang="en-US" dirty="0">
                <a:solidFill>
                  <a:srgbClr val="000000"/>
                </a:solidFill>
                <a:latin typeface="Georgia"/>
                <a:ea typeface="Georgia"/>
                <a:cs typeface="Georgia"/>
                <a:sym typeface="Georgia"/>
              </a:rPr>
              <a:t>Speaking points:</a:t>
            </a:r>
          </a:p>
          <a:p>
            <a:pPr marL="173249" marR="923998" indent="-173249">
              <a:spcBef>
                <a:spcPts val="607"/>
              </a:spcBef>
              <a:buClr>
                <a:srgbClr val="000000"/>
              </a:buClr>
              <a:buSzPct val="100000"/>
              <a:buFont typeface="Arial"/>
              <a:buChar char="•"/>
            </a:pPr>
            <a:r>
              <a:rPr lang="en-US" dirty="0">
                <a:solidFill>
                  <a:srgbClr val="000000"/>
                </a:solidFill>
                <a:latin typeface="Georgia"/>
                <a:ea typeface="Georgia"/>
                <a:cs typeface="Georgia"/>
                <a:sym typeface="Georgia"/>
              </a:rPr>
              <a:t>Beneficiaries are more likely to support and participate in a project that addresses the needs of a community and has a sustainable outcome – one that will continue after the funds have been spent. </a:t>
            </a:r>
          </a:p>
          <a:p>
            <a:pPr marL="173249" marR="923998" indent="-173249">
              <a:spcBef>
                <a:spcPts val="607"/>
              </a:spcBef>
              <a:buClr>
                <a:srgbClr val="000000"/>
              </a:buClr>
              <a:buSzPct val="100000"/>
              <a:buFont typeface="Arial"/>
              <a:buChar char="•"/>
            </a:pPr>
            <a:r>
              <a:rPr lang="en-US" dirty="0">
                <a:solidFill>
                  <a:srgbClr val="000000"/>
                </a:solidFill>
                <a:latin typeface="Georgia"/>
                <a:ea typeface="Georgia"/>
                <a:cs typeface="Georgia"/>
                <a:sym typeface="Georgia"/>
              </a:rPr>
              <a:t>Rotarians should partner with the community and organizations with technical expertise; however, projects must be managed by Rotarians. </a:t>
            </a:r>
          </a:p>
          <a:p>
            <a:pPr marL="173249" marR="923998" indent="-173249">
              <a:spcBef>
                <a:spcPts val="607"/>
              </a:spcBef>
              <a:buClr>
                <a:srgbClr val="000000"/>
              </a:buClr>
              <a:buSzPct val="100000"/>
              <a:buFont typeface="Arial"/>
              <a:buChar char="•"/>
            </a:pPr>
            <a:r>
              <a:rPr lang="en-US" dirty="0">
                <a:solidFill>
                  <a:srgbClr val="000000"/>
                </a:solidFill>
                <a:latin typeface="Georgia"/>
                <a:ea typeface="Georgia"/>
                <a:cs typeface="Georgia"/>
                <a:sym typeface="Georgia"/>
              </a:rPr>
              <a:t>Working together means more than financial participation; it also means using each partner’s expertise to implement the project or activity.</a:t>
            </a:r>
          </a:p>
          <a:p>
            <a:pPr marL="173249" marR="923998" indent="-173249">
              <a:spcBef>
                <a:spcPts val="607"/>
              </a:spcBef>
              <a:buClr>
                <a:srgbClr val="000000"/>
              </a:buClr>
              <a:buSzPct val="100000"/>
              <a:buFont typeface="Arial"/>
              <a:buChar char="•"/>
            </a:pPr>
            <a:r>
              <a:rPr lang="en-US" dirty="0">
                <a:solidFill>
                  <a:srgbClr val="000000"/>
                </a:solidFill>
                <a:latin typeface="Georgia"/>
                <a:ea typeface="Georgia"/>
                <a:cs typeface="Georgia"/>
                <a:sym typeface="Georgia"/>
              </a:rPr>
              <a:t>The implementation plan should include an achievable project timeline and should be shared with partners and beneficiaries.</a:t>
            </a:r>
          </a:p>
          <a:p>
            <a:pPr marL="173249" marR="923998" indent="-173249">
              <a:spcBef>
                <a:spcPts val="607"/>
              </a:spcBef>
              <a:buClr>
                <a:srgbClr val="000000"/>
              </a:buClr>
              <a:buSzPct val="100000"/>
              <a:buFont typeface="Arial"/>
              <a:buChar char="•"/>
            </a:pPr>
            <a:r>
              <a:rPr lang="en-US" dirty="0">
                <a:solidFill>
                  <a:srgbClr val="000000"/>
                </a:solidFill>
                <a:latin typeface="Georgia"/>
                <a:ea typeface="Georgia"/>
                <a:cs typeface="Georgia"/>
                <a:sym typeface="Georgia"/>
              </a:rPr>
              <a:t>By establishing a financial management plan before applying for grants, clubs ensure that they will have processes in place to manage funds before any money is received.</a:t>
            </a:r>
          </a:p>
          <a:p>
            <a:pPr marR="923998">
              <a:spcBef>
                <a:spcPts val="607"/>
              </a:spcBef>
              <a:spcAft>
                <a:spcPts val="304"/>
              </a:spcAft>
            </a:pPr>
            <a:endParaRPr dirty="0">
              <a:solidFill>
                <a:srgbClr val="000000"/>
              </a:solidFill>
              <a:latin typeface="Georgia"/>
              <a:ea typeface="Georgia"/>
              <a:cs typeface="Georgia"/>
              <a:sym typeface="Georgia"/>
            </a:endParaRPr>
          </a:p>
        </p:txBody>
      </p:sp>
      <p:sp>
        <p:nvSpPr>
          <p:cNvPr id="66" name="Shape 66"/>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21</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1308384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pPr>
              <a:buSzPct val="25000"/>
            </a:pPr>
            <a:r>
              <a:rPr lang="en-US" dirty="0">
                <a:latin typeface="Georgia"/>
                <a:ea typeface="Georgia"/>
                <a:cs typeface="Georgia"/>
                <a:sym typeface="Georgia"/>
              </a:rPr>
              <a:t>Speaking points:</a:t>
            </a:r>
          </a:p>
          <a:p>
            <a:pPr marL="173249" indent="-173249">
              <a:spcBef>
                <a:spcPts val="1212"/>
              </a:spcBef>
              <a:buClr>
                <a:schemeClr val="dk1"/>
              </a:buClr>
              <a:buSzPct val="100000"/>
              <a:buFont typeface="Arial"/>
              <a:buChar char="•"/>
            </a:pPr>
            <a:r>
              <a:rPr lang="en-US" dirty="0">
                <a:latin typeface="Georgia"/>
                <a:ea typeface="Georgia"/>
                <a:cs typeface="Georgia"/>
                <a:sym typeface="Georgia"/>
              </a:rPr>
              <a:t>Asking members of the community what they need and what strengths they bring to the project results in greater support and involvement, which leads to a more sustainable, lasting impact.</a:t>
            </a:r>
          </a:p>
          <a:p>
            <a:pPr marL="173249" indent="-173249">
              <a:spcBef>
                <a:spcPts val="1212"/>
              </a:spcBef>
              <a:buClr>
                <a:schemeClr val="dk1"/>
              </a:buClr>
              <a:buSzPct val="100000"/>
              <a:buFont typeface="Arial"/>
              <a:buChar char="•"/>
            </a:pPr>
            <a:r>
              <a:rPr lang="en-US" dirty="0">
                <a:latin typeface="Georgia"/>
                <a:ea typeface="Georgia"/>
                <a:cs typeface="Georgia"/>
                <a:sym typeface="Georgia"/>
              </a:rPr>
              <a:t>Once the needs are identified, your club should consider which can be addressed with the resources, skills, and availability of your club and its potential partners, including other Rotary clubs, districts, The Rotary Foundation, and non-Rotary organizations.</a:t>
            </a:r>
          </a:p>
          <a:p>
            <a:pPr marL="173249" indent="-173249">
              <a:spcBef>
                <a:spcPts val="1212"/>
              </a:spcBef>
              <a:buClr>
                <a:schemeClr val="dk1"/>
              </a:buClr>
              <a:buSzPct val="100000"/>
              <a:buFont typeface="Arial"/>
              <a:buChar char="•"/>
            </a:pPr>
            <a:r>
              <a:rPr lang="en-US" dirty="0">
                <a:latin typeface="Georgia"/>
                <a:ea typeface="Georgia"/>
                <a:cs typeface="Georgia"/>
                <a:sym typeface="Georgia"/>
              </a:rPr>
              <a:t>Continue involving the community during the selection of the project and its planning and implementation.</a:t>
            </a:r>
          </a:p>
          <a:p>
            <a:pPr marL="173249" indent="-173249">
              <a:spcBef>
                <a:spcPts val="1212"/>
              </a:spcBef>
              <a:buClr>
                <a:schemeClr val="dk1"/>
              </a:buClr>
              <a:buSzPct val="100000"/>
              <a:buFont typeface="Arial"/>
              <a:buChar char="•"/>
            </a:pPr>
            <a:r>
              <a:rPr lang="en-US" dirty="0">
                <a:latin typeface="Georgia"/>
                <a:ea typeface="Georgia"/>
                <a:cs typeface="Georgia"/>
                <a:sym typeface="Georgia"/>
              </a:rPr>
              <a:t>The Rotary publications </a:t>
            </a:r>
            <a:r>
              <a:rPr lang="en-US" i="1" dirty="0">
                <a:latin typeface="Georgia"/>
                <a:ea typeface="Georgia"/>
                <a:cs typeface="Georgia"/>
                <a:sym typeface="Georgia"/>
              </a:rPr>
              <a:t>Communities in Action </a:t>
            </a:r>
            <a:r>
              <a:rPr lang="en-US" dirty="0">
                <a:latin typeface="Georgia"/>
                <a:ea typeface="Georgia"/>
                <a:cs typeface="Georgia"/>
                <a:sym typeface="Georgia"/>
              </a:rPr>
              <a:t>and </a:t>
            </a:r>
            <a:r>
              <a:rPr lang="en-US" i="1" dirty="0">
                <a:latin typeface="Georgia"/>
                <a:ea typeface="Georgia"/>
                <a:cs typeface="Georgia"/>
                <a:sym typeface="Georgia"/>
              </a:rPr>
              <a:t>Community Assessment Tools </a:t>
            </a:r>
            <a:r>
              <a:rPr lang="en-US" dirty="0">
                <a:latin typeface="Georgia"/>
                <a:ea typeface="Georgia"/>
                <a:cs typeface="Georgia"/>
                <a:sym typeface="Georgia"/>
              </a:rPr>
              <a:t>offer information and resources for conducting a community needs assessment.</a:t>
            </a:r>
          </a:p>
          <a:p>
            <a:pPr>
              <a:spcBef>
                <a:spcPts val="1212"/>
              </a:spcBef>
            </a:pPr>
            <a:endParaRPr dirty="0">
              <a:latin typeface="Georgia"/>
              <a:ea typeface="Georgia"/>
              <a:cs typeface="Georgia"/>
              <a:sym typeface="Georgia"/>
            </a:endParaRPr>
          </a:p>
          <a:p>
            <a:pPr>
              <a:spcBef>
                <a:spcPts val="1212"/>
              </a:spcBef>
              <a:buSzPct val="25000"/>
            </a:pPr>
            <a:r>
              <a:rPr lang="en-US" dirty="0">
                <a:latin typeface="Georgia"/>
                <a:ea typeface="Georgia"/>
                <a:cs typeface="Georgia"/>
                <a:sym typeface="Georgia"/>
              </a:rPr>
              <a:t>Discussion questions:</a:t>
            </a:r>
          </a:p>
          <a:p>
            <a:pPr marL="173249" indent="-173249">
              <a:buClr>
                <a:schemeClr val="dk1"/>
              </a:buClr>
              <a:buSzPct val="100000"/>
              <a:buFont typeface="Arial"/>
              <a:buChar char="•"/>
            </a:pPr>
            <a:r>
              <a:rPr lang="en-US" dirty="0">
                <a:latin typeface="Georgia"/>
                <a:ea typeface="Georgia"/>
                <a:cs typeface="Georgia"/>
                <a:sym typeface="Georgia"/>
              </a:rPr>
              <a:t>Has anyone been involved in conducting a community needs assessment? What was your experience?</a:t>
            </a:r>
          </a:p>
          <a:p>
            <a:pPr marL="173249" indent="-173249">
              <a:buClr>
                <a:schemeClr val="dk1"/>
              </a:buClr>
              <a:buSzPct val="100000"/>
              <a:buFont typeface="Arial"/>
              <a:buChar char="•"/>
            </a:pPr>
            <a:r>
              <a:rPr lang="en-US" dirty="0">
                <a:latin typeface="Georgia"/>
                <a:ea typeface="Georgia"/>
                <a:cs typeface="Georgia"/>
                <a:sym typeface="Georgia"/>
              </a:rPr>
              <a:t>What successes or challenges can you share?</a:t>
            </a:r>
          </a:p>
        </p:txBody>
      </p:sp>
      <p:sp>
        <p:nvSpPr>
          <p:cNvPr id="74" name="Shape 74"/>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22</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3892898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pPr>
              <a:buSzPct val="25000"/>
            </a:pPr>
            <a:r>
              <a:rPr lang="en-US" dirty="0">
                <a:latin typeface="Georgia"/>
                <a:ea typeface="Georgia"/>
                <a:cs typeface="Georgia"/>
                <a:sym typeface="Georgia"/>
              </a:rPr>
              <a:t>Speaking points:</a:t>
            </a:r>
          </a:p>
          <a:p>
            <a:pPr marL="173249" indent="-173249">
              <a:buClr>
                <a:schemeClr val="dk1"/>
              </a:buClr>
              <a:buSzPct val="100000"/>
              <a:buFont typeface="Arial"/>
              <a:buChar char="•"/>
            </a:pPr>
            <a:r>
              <a:rPr lang="en-US" dirty="0">
                <a:latin typeface="Georgia"/>
                <a:ea typeface="Georgia"/>
                <a:cs typeface="Georgia"/>
                <a:sym typeface="Georgia"/>
              </a:rPr>
              <a:t>Rotarians must manage all projects that receive funding from The Rotary Foundation. </a:t>
            </a:r>
          </a:p>
          <a:p>
            <a:pPr marL="173249" indent="-173249">
              <a:buClr>
                <a:schemeClr val="dk1"/>
              </a:buClr>
              <a:buSzPct val="100000"/>
              <a:buFont typeface="Arial"/>
              <a:buChar char="•"/>
            </a:pPr>
            <a:r>
              <a:rPr lang="en-US" dirty="0">
                <a:latin typeface="Georgia"/>
                <a:ea typeface="Georgia"/>
                <a:cs typeface="Georgia"/>
                <a:sym typeface="Georgia"/>
              </a:rPr>
              <a:t>Both the host sponsor and international sponsor must have committees of three Rotarians to manage the project.</a:t>
            </a:r>
          </a:p>
          <a:p>
            <a:pPr marL="173249" indent="-173249">
              <a:buClr>
                <a:schemeClr val="dk1"/>
              </a:buClr>
              <a:buSzPct val="100000"/>
              <a:buFont typeface="Arial"/>
              <a:buChar char="•"/>
            </a:pPr>
            <a:r>
              <a:rPr lang="en-US" dirty="0">
                <a:latin typeface="Georgia"/>
                <a:ea typeface="Georgia"/>
                <a:cs typeface="Georgia"/>
                <a:sym typeface="Georgia"/>
              </a:rPr>
              <a:t>Roles and responsibilities should be assigned to everyone on the committees.</a:t>
            </a:r>
          </a:p>
          <a:p>
            <a:pPr marL="173249" indent="-173249">
              <a:buClr>
                <a:schemeClr val="dk1"/>
              </a:buClr>
              <a:buSzPct val="100000"/>
              <a:buFont typeface="Arial"/>
              <a:buChar char="•"/>
            </a:pPr>
            <a:r>
              <a:rPr lang="en-US" dirty="0">
                <a:latin typeface="Georgia"/>
                <a:ea typeface="Georgia"/>
                <a:cs typeface="Georgia"/>
                <a:sym typeface="Georgia"/>
              </a:rPr>
              <a:t>Create a plan for managing funds and implementing the project.</a:t>
            </a:r>
          </a:p>
          <a:p>
            <a:pPr marL="173249" indent="-173249">
              <a:buClr>
                <a:schemeClr val="dk1"/>
              </a:buClr>
              <a:buSzPct val="100000"/>
              <a:buFont typeface="Arial"/>
              <a:buChar char="•"/>
            </a:pPr>
            <a:r>
              <a:rPr lang="en-US" dirty="0">
                <a:latin typeface="Georgia"/>
                <a:ea typeface="Georgia"/>
                <a:cs typeface="Georgia"/>
                <a:sym typeface="Georgia"/>
              </a:rPr>
              <a:t>Develop a budget that includes details and a timeline for the purchase and distribution of goods, training, and any other activities.</a:t>
            </a:r>
          </a:p>
          <a:p>
            <a:pPr marL="173249" indent="-173249">
              <a:buClr>
                <a:schemeClr val="dk1"/>
              </a:buClr>
              <a:buSzPct val="100000"/>
              <a:buFont typeface="Arial"/>
              <a:buChar char="•"/>
            </a:pPr>
            <a:r>
              <a:rPr lang="en-US" dirty="0">
                <a:latin typeface="Georgia"/>
                <a:ea typeface="Georgia"/>
                <a:cs typeface="Georgia"/>
                <a:sym typeface="Georgia"/>
              </a:rPr>
              <a:t>Consider your liability for the project, ensure that your club is protected, and have a contingency plan in case something goes wrong.</a:t>
            </a:r>
          </a:p>
          <a:p>
            <a:pPr marL="173249" indent="-173249">
              <a:buClr>
                <a:schemeClr val="dk1"/>
              </a:buClr>
              <a:buSzPct val="100000"/>
              <a:buFont typeface="Arial"/>
              <a:buChar char="•"/>
            </a:pPr>
            <a:r>
              <a:rPr lang="en-US" dirty="0">
                <a:latin typeface="Georgia"/>
                <a:ea typeface="Georgia"/>
                <a:cs typeface="Georgia"/>
                <a:sym typeface="Georgia"/>
              </a:rPr>
              <a:t>Set up a process for retaining documents related to the grant (see club MOU section 6) before funds are received.</a:t>
            </a:r>
          </a:p>
          <a:p>
            <a:endParaRPr dirty="0">
              <a:latin typeface="Georgia"/>
              <a:ea typeface="Georgia"/>
              <a:cs typeface="Georgia"/>
              <a:sym typeface="Georgia"/>
            </a:endParaRPr>
          </a:p>
          <a:p>
            <a:pPr>
              <a:buSzPct val="25000"/>
            </a:pPr>
            <a:r>
              <a:rPr lang="en-US" dirty="0">
                <a:latin typeface="Georgia"/>
                <a:ea typeface="Georgia"/>
                <a:cs typeface="Georgia"/>
                <a:sym typeface="Georgia"/>
              </a:rPr>
              <a:t>Discussion questions:</a:t>
            </a:r>
          </a:p>
          <a:p>
            <a:pPr marL="173249" indent="-173249">
              <a:buClr>
                <a:schemeClr val="dk1"/>
              </a:buClr>
              <a:buSzPct val="100000"/>
              <a:buFont typeface="Arial"/>
              <a:buChar char="•"/>
            </a:pPr>
            <a:r>
              <a:rPr lang="en-US" dirty="0">
                <a:latin typeface="Georgia"/>
                <a:ea typeface="Georgia"/>
                <a:cs typeface="Georgia"/>
                <a:sym typeface="Georgia"/>
              </a:rPr>
              <a:t>Who would you include on the three-person project committee?</a:t>
            </a:r>
          </a:p>
          <a:p>
            <a:pPr marL="173249" indent="-173249">
              <a:buClr>
                <a:schemeClr val="dk1"/>
              </a:buClr>
              <a:buSzPct val="100000"/>
              <a:buFont typeface="Arial"/>
              <a:buChar char="•"/>
            </a:pPr>
            <a:r>
              <a:rPr lang="en-US" dirty="0">
                <a:latin typeface="Georgia"/>
                <a:ea typeface="Georgia"/>
                <a:cs typeface="Georgia"/>
                <a:sym typeface="Georgia"/>
              </a:rPr>
              <a:t>What systems do you use to store grant records?</a:t>
            </a:r>
          </a:p>
          <a:p>
            <a:pPr marL="173249" indent="-173249">
              <a:buClr>
                <a:schemeClr val="dk1"/>
              </a:buClr>
              <a:buSzPct val="100000"/>
              <a:buFont typeface="Arial"/>
              <a:buChar char="•"/>
            </a:pPr>
            <a:r>
              <a:rPr lang="en-US" dirty="0">
                <a:latin typeface="Georgia"/>
                <a:ea typeface="Georgia"/>
                <a:cs typeface="Georgia"/>
                <a:sym typeface="Georgia"/>
              </a:rPr>
              <a:t>Does everyone on the committee have access to the records?</a:t>
            </a:r>
          </a:p>
        </p:txBody>
      </p:sp>
      <p:sp>
        <p:nvSpPr>
          <p:cNvPr id="81" name="Shape 81"/>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23</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2063202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pPr>
              <a:buSzPct val="25000"/>
            </a:pPr>
            <a:r>
              <a:rPr lang="en-US" dirty="0">
                <a:latin typeface="Georgia"/>
                <a:ea typeface="Georgia"/>
                <a:cs typeface="Georgia"/>
                <a:sym typeface="Georgia"/>
              </a:rPr>
              <a:t>Speaking points:</a:t>
            </a:r>
          </a:p>
          <a:p>
            <a:pPr marL="173249" indent="-173249">
              <a:buClr>
                <a:schemeClr val="dk1"/>
              </a:buClr>
              <a:buSzPct val="100000"/>
              <a:buFont typeface="Arial"/>
              <a:buChar char="•"/>
            </a:pPr>
            <a:r>
              <a:rPr lang="en-US" dirty="0">
                <a:latin typeface="Georgia"/>
                <a:ea typeface="Georgia"/>
                <a:cs typeface="Georgia"/>
                <a:sym typeface="Georgia"/>
              </a:rPr>
              <a:t>A budget should be realistic and comprehensive to ensure adequate funding.</a:t>
            </a:r>
          </a:p>
          <a:p>
            <a:pPr marL="173249" indent="-173249">
              <a:buClr>
                <a:schemeClr val="dk1"/>
              </a:buClr>
              <a:buSzPct val="100000"/>
              <a:buFont typeface="Arial"/>
              <a:buChar char="•"/>
            </a:pPr>
            <a:r>
              <a:rPr lang="en-US" dirty="0">
                <a:latin typeface="Georgia"/>
                <a:ea typeface="Georgia"/>
                <a:cs typeface="Georgia"/>
                <a:sym typeface="Georgia"/>
              </a:rPr>
              <a:t>When choosing a supplier, Rotarians should use a competitive bidding process to ensure that they get the highest quality goods at the best prices. </a:t>
            </a:r>
          </a:p>
          <a:p>
            <a:pPr marL="173249" indent="-173249">
              <a:buClr>
                <a:schemeClr val="dk1"/>
              </a:buClr>
              <a:buSzPct val="100000"/>
              <a:buFont typeface="Arial"/>
              <a:buChar char="•"/>
            </a:pPr>
            <a:r>
              <a:rPr lang="en-US" dirty="0">
                <a:latin typeface="Georgia"/>
                <a:ea typeface="Georgia"/>
                <a:cs typeface="Georgia"/>
                <a:sym typeface="Georgia"/>
              </a:rPr>
              <a:t>Clubs should keep records of any submitted bids. </a:t>
            </a:r>
          </a:p>
          <a:p>
            <a:pPr marL="173249" indent="-173249">
              <a:buClr>
                <a:schemeClr val="dk1"/>
              </a:buClr>
              <a:buSzPct val="100000"/>
              <a:buFont typeface="Arial"/>
              <a:buChar char="•"/>
            </a:pPr>
            <a:r>
              <a:rPr lang="en-US" dirty="0">
                <a:latin typeface="Georgia"/>
                <a:ea typeface="Georgia"/>
                <a:cs typeface="Georgia"/>
                <a:sym typeface="Georgia"/>
              </a:rPr>
              <a:t>Clubs must disclose any potential or real conflicts of interest related to the budget.</a:t>
            </a:r>
          </a:p>
          <a:p>
            <a:endParaRPr dirty="0">
              <a:latin typeface="Georgia"/>
              <a:ea typeface="Georgia"/>
              <a:cs typeface="Georgia"/>
              <a:sym typeface="Georgia"/>
            </a:endParaRPr>
          </a:p>
          <a:p>
            <a:pPr>
              <a:buSzPct val="25000"/>
            </a:pPr>
            <a:r>
              <a:rPr lang="en-US" dirty="0">
                <a:latin typeface="Georgia"/>
                <a:ea typeface="Georgia"/>
                <a:cs typeface="Georgia"/>
                <a:sym typeface="Georgia"/>
              </a:rPr>
              <a:t>Discussion question:</a:t>
            </a:r>
          </a:p>
          <a:p>
            <a:pPr marL="173249" indent="-173249">
              <a:buClr>
                <a:schemeClr val="dk1"/>
              </a:buClr>
              <a:buSzPct val="100000"/>
              <a:buFont typeface="Arial"/>
              <a:buChar char="•"/>
            </a:pPr>
            <a:r>
              <a:rPr lang="en-US" dirty="0">
                <a:latin typeface="Georgia"/>
                <a:ea typeface="Georgia"/>
                <a:cs typeface="Georgia"/>
                <a:sym typeface="Georgia"/>
              </a:rPr>
              <a:t>Has anyone been involved in a competitive bidding process?</a:t>
            </a:r>
          </a:p>
          <a:p>
            <a:pPr marL="173249" indent="-98389">
              <a:buClr>
                <a:schemeClr val="dk1"/>
              </a:buClr>
            </a:pPr>
            <a:endParaRPr dirty="0">
              <a:latin typeface="Georgia"/>
              <a:ea typeface="Georgia"/>
              <a:cs typeface="Georgia"/>
              <a:sym typeface="Georgia"/>
            </a:endParaRPr>
          </a:p>
        </p:txBody>
      </p:sp>
      <p:sp>
        <p:nvSpPr>
          <p:cNvPr id="89" name="Shape 89"/>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24</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1407665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endParaRPr dirty="0">
              <a:latin typeface="Georgia"/>
              <a:ea typeface="Georgia"/>
              <a:cs typeface="Georgia"/>
              <a:sym typeface="Georgia"/>
            </a:endParaRPr>
          </a:p>
        </p:txBody>
      </p:sp>
      <p:sp>
        <p:nvSpPr>
          <p:cNvPr id="96" name="Shape 96"/>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25</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1137133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424085"/>
            <a:ext cx="5486400" cy="4191238"/>
          </a:xfrm>
          <a:prstGeom prst="rect">
            <a:avLst/>
          </a:prstGeom>
        </p:spPr>
        <p:txBody>
          <a:bodyPr lIns="89816" tIns="89816" rIns="89816" bIns="89816" anchor="t" anchorCtr="0">
            <a:noAutofit/>
          </a:bodyPr>
          <a:lstStyle/>
          <a:p>
            <a:r>
              <a:rPr lang="en-US" dirty="0"/>
              <a:t>Thank you Peggy.  Lets look at the polling</a:t>
            </a:r>
            <a:r>
              <a:rPr lang="en-US" baseline="0" dirty="0"/>
              <a:t> questions.  Please respond the questions when I prompt you to do so.</a:t>
            </a:r>
          </a:p>
          <a:p>
            <a:endParaRPr lang="en-US" baseline="0" dirty="0"/>
          </a:p>
          <a:p>
            <a:endParaRPr lang="en-US" baseline="0" dirty="0"/>
          </a:p>
          <a:p>
            <a:r>
              <a:rPr lang="en-US" b="1" baseline="0" dirty="0"/>
              <a:t>Question 1</a:t>
            </a:r>
          </a:p>
          <a:p>
            <a:endParaRPr lang="en-US" baseline="0" dirty="0"/>
          </a:p>
          <a:p>
            <a:pPr lvl="0"/>
            <a:r>
              <a:rPr lang="en-US" dirty="0"/>
              <a:t>Judging criteria includes all of the following EXCEPT: </a:t>
            </a:r>
          </a:p>
          <a:p>
            <a:r>
              <a:rPr lang="en-US" dirty="0"/>
              <a:t>		Project benefits the community</a:t>
            </a:r>
          </a:p>
          <a:p>
            <a:r>
              <a:rPr lang="en-US" dirty="0"/>
              <a:t>		Amount of Rotarian involvement</a:t>
            </a:r>
          </a:p>
          <a:p>
            <a:r>
              <a:rPr lang="en-US" dirty="0"/>
              <a:t>		A plan for public relations</a:t>
            </a:r>
          </a:p>
          <a:p>
            <a:r>
              <a:rPr lang="en-US" dirty="0"/>
              <a:t>		A well prepared application</a:t>
            </a:r>
          </a:p>
          <a:p>
            <a:r>
              <a:rPr lang="en-US" dirty="0"/>
              <a:t>	                </a:t>
            </a:r>
            <a:r>
              <a:rPr lang="en-US" b="1" dirty="0"/>
              <a:t>X </a:t>
            </a:r>
            <a:r>
              <a:rPr lang="en-US" b="1" dirty="0">
                <a:solidFill>
                  <a:srgbClr val="FF0000"/>
                </a:solidFill>
              </a:rPr>
              <a:t>Level of club giving to TRF over the previous year  </a:t>
            </a:r>
            <a:r>
              <a:rPr lang="en-US" b="1" dirty="0"/>
              <a:t>Previous 3 years.  </a:t>
            </a:r>
          </a:p>
          <a:p>
            <a:endParaRPr lang="en-US" dirty="0"/>
          </a:p>
          <a:p>
            <a:endParaRPr lang="en-US" dirty="0"/>
          </a:p>
          <a:p>
            <a:r>
              <a:rPr lang="en-US" b="1" dirty="0"/>
              <a:t>Question 2</a:t>
            </a:r>
          </a:p>
          <a:p>
            <a:r>
              <a:rPr lang="en-US" dirty="0"/>
              <a:t>	</a:t>
            </a:r>
          </a:p>
          <a:p>
            <a:pPr lvl="0"/>
            <a:r>
              <a:rPr lang="en-US" dirty="0"/>
              <a:t>District grants can be used for all of the following except? </a:t>
            </a:r>
          </a:p>
          <a:p>
            <a:r>
              <a:rPr lang="en-US" dirty="0"/>
              <a:t>		Scholarships</a:t>
            </a:r>
          </a:p>
          <a:p>
            <a:r>
              <a:rPr lang="en-US" dirty="0"/>
              <a:t>	                </a:t>
            </a:r>
            <a:r>
              <a:rPr lang="en-US" b="1" dirty="0"/>
              <a:t>X Polio Vaccines</a:t>
            </a:r>
          </a:p>
          <a:p>
            <a:r>
              <a:rPr lang="en-US" dirty="0"/>
              <a:t>		RYLA</a:t>
            </a:r>
          </a:p>
          <a:p>
            <a:r>
              <a:rPr lang="en-US" dirty="0"/>
              <a:t>		Youth Exchange</a:t>
            </a:r>
          </a:p>
          <a:p>
            <a:endParaRPr dirty="0"/>
          </a:p>
        </p:txBody>
      </p:sp>
      <p:sp>
        <p:nvSpPr>
          <p:cNvPr id="101" name="Shape 101"/>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44884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r>
              <a:rPr lang="en-US" dirty="0"/>
              <a:t>In Session 2, PDG Bettye Dunham will be leading a discussion of Applying for and implementing a grant, Bettye?  </a:t>
            </a:r>
          </a:p>
          <a:p>
            <a:endParaRPr lang="en-US" dirty="0"/>
          </a:p>
          <a:p>
            <a:pPr defTabSz="898307">
              <a:defRPr/>
            </a:pPr>
            <a:r>
              <a:rPr lang="en-US" dirty="0"/>
              <a:t>Welcome everyone.  This is Bettye Dunham, District Grants Chair. In this session you may hear key points repeated as we go through the application.  Please understand this is done to highlight areas that might have been confusing or not understood in past grant cycles.  Some of you will be familiar with grant processes and this will all seem redundant and duplicative.  However please be aware that some of you are new to grant writing and need the additional clarification.  Also, every grant process is different in design, so this training is to help you know the focus of the District and TRF.  </a:t>
            </a:r>
          </a:p>
          <a:p>
            <a:endParaRPr dirty="0"/>
          </a:p>
        </p:txBody>
      </p:sp>
      <p:sp>
        <p:nvSpPr>
          <p:cNvPr id="114" name="Shape 114"/>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27</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2934788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r>
              <a:rPr lang="en-US" dirty="0"/>
              <a:t>We have two main objectives: </a:t>
            </a:r>
          </a:p>
          <a:p>
            <a:pPr marL="224577" indent="-224577">
              <a:buAutoNum type="arabicParenR"/>
            </a:pPr>
            <a:r>
              <a:rPr lang="en-US" dirty="0"/>
              <a:t>writing a successful grant:  It is our hope that by having a good understanding, through this session, of what is needed for a successful grant; the information we are looking for in the application and the assurances we are looking for in how the grant is to be implemented, that we can have a smooth process and limit the number of calls needing to be made for clarification and the best decisions can be made on how these grants are funded for the greatest impact to our district.  </a:t>
            </a:r>
          </a:p>
          <a:p>
            <a:endParaRPr lang="en-US" dirty="0"/>
          </a:p>
          <a:p>
            <a:pPr lvl="0"/>
            <a:r>
              <a:rPr lang="en-US" dirty="0"/>
              <a:t>2) Understanding grant financing:  This has been an area in past grant cycles that has been confusing so we want to spend time on this.  </a:t>
            </a:r>
          </a:p>
          <a:p>
            <a:endParaRPr dirty="0">
              <a:latin typeface="Georgia"/>
              <a:ea typeface="Georgia"/>
              <a:cs typeface="Georgia"/>
              <a:sym typeface="Georgia"/>
            </a:endParaRPr>
          </a:p>
        </p:txBody>
      </p:sp>
      <p:sp>
        <p:nvSpPr>
          <p:cNvPr id="126" name="Shape 126"/>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28</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3911188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r>
              <a:rPr lang="en-US" dirty="0"/>
              <a:t>The deadline date is firm.  Please don’t ask for extensions because in being ‘fair to all concerned’ we must have a definite cut off.  </a:t>
            </a:r>
          </a:p>
          <a:p>
            <a:endParaRPr lang="en-US" dirty="0"/>
          </a:p>
          <a:p>
            <a:r>
              <a:rPr lang="en-US" dirty="0"/>
              <a:t>The Grants committee will review the grants when they are submitted and we will make the initial decisions on awards.  However the full grant package or spending plan then goes to RI and they must give approval for the spending plan before we are authorized to release funds.  That is the reason why we cannot give a definite date for when the club will receive the funds because we must wait for this approval.  </a:t>
            </a:r>
          </a:p>
          <a:p>
            <a:endParaRPr lang="en-US" dirty="0"/>
          </a:p>
          <a:p>
            <a:r>
              <a:rPr lang="en-US" dirty="0"/>
              <a:t>You will notice that planning is talked about throughout this session.  We stress the importance of planning.  It is important to know specifically not only how Rotary’s funds are used in the project but the overall scope and specifics of the project.  Projects will not be rated highly if it is a project where we give you a check, you give a check to the partners and Rotary is not intricately involved.   </a:t>
            </a:r>
          </a:p>
        </p:txBody>
      </p:sp>
      <p:sp>
        <p:nvSpPr>
          <p:cNvPr id="133" name="Shape 133"/>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29</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1168233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r>
              <a:rPr lang="en-US" dirty="0"/>
              <a:t>This year, 16 clubs in our district received matching grants.  Among other things, those dollars enabled:</a:t>
            </a:r>
          </a:p>
          <a:p>
            <a:pPr>
              <a:buSzPct val="25000"/>
            </a:pPr>
            <a:r>
              <a:rPr lang="en-US" dirty="0"/>
              <a:t> </a:t>
            </a:r>
          </a:p>
          <a:p>
            <a:r>
              <a:rPr lang="en-US" sz="1200" b="0" i="0" u="none" strike="noStrike" kern="1200" cap="none" baseline="0" dirty="0">
                <a:solidFill>
                  <a:schemeClr val="dk1"/>
                </a:solidFill>
                <a:effectLst/>
                <a:latin typeface="Calibri"/>
                <a:ea typeface="Calibri"/>
                <a:cs typeface="Calibri"/>
                <a:sym typeface="Calibri"/>
              </a:rPr>
              <a:t>Bloomington		$3000	shade structure for a school playground</a:t>
            </a:r>
          </a:p>
          <a:p>
            <a:r>
              <a:rPr lang="en-US" sz="1200" b="0" i="0" u="none" strike="noStrike" kern="1200" cap="none" baseline="0" dirty="0">
                <a:solidFill>
                  <a:schemeClr val="dk1"/>
                </a:solidFill>
                <a:effectLst/>
                <a:latin typeface="Calibri"/>
                <a:ea typeface="Calibri"/>
                <a:cs typeface="Calibri"/>
                <a:sym typeface="Calibri"/>
              </a:rPr>
              <a:t>Bloomington North	$2500	supplies and transportation for a camp for Girl’s Inc.</a:t>
            </a:r>
          </a:p>
          <a:p>
            <a:r>
              <a:rPr lang="en-US" sz="1200" b="0" i="0" u="none" strike="noStrike" kern="1200" cap="none" baseline="0" dirty="0">
                <a:solidFill>
                  <a:schemeClr val="dk1"/>
                </a:solidFill>
                <a:effectLst/>
                <a:latin typeface="Calibri"/>
                <a:ea typeface="Calibri"/>
                <a:cs typeface="Calibri"/>
                <a:sym typeface="Calibri"/>
              </a:rPr>
              <a:t>Bloomington Sunrise	$1500	furnish a conference room for CASA</a:t>
            </a:r>
          </a:p>
          <a:p>
            <a:r>
              <a:rPr lang="en-US" sz="1200" b="0" i="0" u="none" strike="noStrike" kern="1200" cap="none" baseline="0" dirty="0">
                <a:solidFill>
                  <a:schemeClr val="dk1"/>
                </a:solidFill>
                <a:effectLst/>
                <a:latin typeface="Calibri"/>
                <a:ea typeface="Calibri"/>
                <a:cs typeface="Calibri"/>
                <a:sym typeface="Calibri"/>
              </a:rPr>
              <a:t>Brazil		$3000	benches for community beautification</a:t>
            </a:r>
          </a:p>
          <a:p>
            <a:r>
              <a:rPr lang="en-US" sz="1200" b="0" i="0" u="none" strike="noStrike" kern="1200" cap="none" baseline="0" dirty="0">
                <a:solidFill>
                  <a:schemeClr val="dk1"/>
                </a:solidFill>
                <a:effectLst/>
                <a:latin typeface="Calibri"/>
                <a:ea typeface="Calibri"/>
                <a:cs typeface="Calibri"/>
                <a:sym typeface="Calibri"/>
              </a:rPr>
              <a:t>Clarksville	  	$500	equipment for classes for students on ‘Dangers of drinking while impaired’</a:t>
            </a:r>
          </a:p>
          <a:p>
            <a:r>
              <a:rPr lang="en-US" sz="1200" b="0" i="0" u="none" strike="noStrike" kern="1200" cap="none" baseline="0" dirty="0">
                <a:solidFill>
                  <a:schemeClr val="dk1"/>
                </a:solidFill>
                <a:effectLst/>
                <a:latin typeface="Calibri"/>
                <a:ea typeface="Calibri"/>
                <a:cs typeface="Calibri"/>
                <a:sym typeface="Calibri"/>
              </a:rPr>
              <a:t>Columbus Sunrise	$2690	security cameras for domestic violence shelter</a:t>
            </a:r>
          </a:p>
          <a:p>
            <a:r>
              <a:rPr lang="en-US" sz="1200" b="0" i="0" u="none" strike="noStrike" kern="1200" cap="none" baseline="0" dirty="0">
                <a:solidFill>
                  <a:schemeClr val="dk1"/>
                </a:solidFill>
                <a:effectLst/>
                <a:latin typeface="Calibri"/>
                <a:ea typeface="Calibri"/>
                <a:cs typeface="Calibri"/>
                <a:sym typeface="Calibri"/>
              </a:rPr>
              <a:t>Evansville		$2000	computers and games for library in </a:t>
            </a:r>
            <a:r>
              <a:rPr lang="en-US" sz="1200" b="0" i="0" u="none" strike="noStrike" kern="1200" cap="none" baseline="0" dirty="0" err="1">
                <a:solidFill>
                  <a:schemeClr val="dk1"/>
                </a:solidFill>
                <a:effectLst/>
                <a:latin typeface="Calibri"/>
                <a:ea typeface="Calibri"/>
                <a:cs typeface="Calibri"/>
                <a:sym typeface="Calibri"/>
              </a:rPr>
              <a:t>Tizimin</a:t>
            </a:r>
            <a:r>
              <a:rPr lang="en-US" sz="1200" b="0" i="0" u="none" strike="noStrike" kern="1200" cap="none" baseline="0" dirty="0">
                <a:solidFill>
                  <a:schemeClr val="dk1"/>
                </a:solidFill>
                <a:effectLst/>
                <a:latin typeface="Calibri"/>
                <a:ea typeface="Calibri"/>
                <a:cs typeface="Calibri"/>
                <a:sym typeface="Calibri"/>
              </a:rPr>
              <a:t> (inter)</a:t>
            </a:r>
          </a:p>
          <a:p>
            <a:r>
              <a:rPr lang="en-US" sz="1200" b="0" i="0" u="none" strike="noStrike" kern="1200" cap="none" baseline="0" dirty="0">
                <a:solidFill>
                  <a:schemeClr val="dk1"/>
                </a:solidFill>
                <a:effectLst/>
                <a:latin typeface="Calibri"/>
                <a:ea typeface="Calibri"/>
                <a:cs typeface="Calibri"/>
                <a:sym typeface="Calibri"/>
              </a:rPr>
              <a:t>Franklin		$3000	cement for structure for classes for disadvantaged students</a:t>
            </a:r>
          </a:p>
          <a:p>
            <a:r>
              <a:rPr lang="en-US" sz="1200" b="0" i="0" u="none" strike="noStrike" kern="1200" cap="none" baseline="0" dirty="0">
                <a:solidFill>
                  <a:schemeClr val="dk1"/>
                </a:solidFill>
                <a:effectLst/>
                <a:latin typeface="Calibri"/>
                <a:ea typeface="Calibri"/>
                <a:cs typeface="Calibri"/>
                <a:sym typeface="Calibri"/>
              </a:rPr>
              <a:t>Greenwood		$3000	furnishing kitchen for home for pregnant teens</a:t>
            </a:r>
          </a:p>
          <a:p>
            <a:r>
              <a:rPr lang="en-US" sz="1200" b="0" i="0" u="none" strike="noStrike" kern="1200" cap="none" baseline="0" dirty="0">
                <a:solidFill>
                  <a:schemeClr val="dk1"/>
                </a:solidFill>
                <a:effectLst/>
                <a:latin typeface="Calibri"/>
                <a:ea typeface="Calibri"/>
                <a:cs typeface="Calibri"/>
                <a:sym typeface="Calibri"/>
              </a:rPr>
              <a:t>Jasper		$1000	supplies for stream clean up and recycle project</a:t>
            </a:r>
          </a:p>
          <a:p>
            <a:r>
              <a:rPr lang="en-US" sz="1200" b="0" i="0" u="none" strike="noStrike" kern="1200" cap="none" baseline="0" dirty="0">
                <a:solidFill>
                  <a:schemeClr val="dk1"/>
                </a:solidFill>
                <a:effectLst/>
                <a:latin typeface="Calibri"/>
                <a:ea typeface="Calibri"/>
                <a:cs typeface="Calibri"/>
                <a:sym typeface="Calibri"/>
              </a:rPr>
              <a:t>Jeffersonville		$3000	water fountain for city park </a:t>
            </a:r>
          </a:p>
          <a:p>
            <a:r>
              <a:rPr lang="en-US" sz="1200" b="0" i="0" u="none" strike="noStrike" kern="1200" cap="none" baseline="0" dirty="0">
                <a:solidFill>
                  <a:schemeClr val="dk1"/>
                </a:solidFill>
                <a:effectLst/>
                <a:latin typeface="Calibri"/>
                <a:ea typeface="Calibri"/>
                <a:cs typeface="Calibri"/>
                <a:sym typeface="Calibri"/>
              </a:rPr>
              <a:t>Madison 		$2000	computer hardware and software for Big Brothers/Sisters</a:t>
            </a:r>
          </a:p>
          <a:p>
            <a:r>
              <a:rPr lang="en-US" sz="1200" b="0" i="0" u="none" strike="noStrike" kern="1200" cap="none" baseline="0" dirty="0">
                <a:solidFill>
                  <a:schemeClr val="dk1"/>
                </a:solidFill>
                <a:effectLst/>
                <a:latin typeface="Calibri"/>
                <a:ea typeface="Calibri"/>
                <a:cs typeface="Calibri"/>
                <a:sym typeface="Calibri"/>
              </a:rPr>
              <a:t>Seymour		$2000	workout equipment for community trails</a:t>
            </a:r>
          </a:p>
          <a:p>
            <a:r>
              <a:rPr lang="en-US" sz="1200" b="0" i="0" u="none" strike="noStrike" kern="1200" cap="none" baseline="0" dirty="0">
                <a:solidFill>
                  <a:schemeClr val="dk1"/>
                </a:solidFill>
                <a:effectLst/>
                <a:latin typeface="Calibri"/>
                <a:ea typeface="Calibri"/>
                <a:cs typeface="Calibri"/>
                <a:sym typeface="Calibri"/>
              </a:rPr>
              <a:t>Vincennes		$1500	books and materials for Little Free Libraries of Vincennes</a:t>
            </a:r>
          </a:p>
          <a:p>
            <a:r>
              <a:rPr lang="en-US" sz="1200" b="0" i="0" u="none" strike="noStrike" kern="1200" cap="none" baseline="0" dirty="0">
                <a:solidFill>
                  <a:schemeClr val="dk1"/>
                </a:solidFill>
                <a:effectLst/>
                <a:latin typeface="Calibri"/>
                <a:ea typeface="Calibri"/>
                <a:cs typeface="Calibri"/>
                <a:sym typeface="Calibri"/>
              </a:rPr>
              <a:t>Warrick county	$3000	signage and equipment for trails at Angel Mounds</a:t>
            </a:r>
          </a:p>
          <a:p>
            <a:r>
              <a:rPr lang="en-US" sz="1200" b="0" i="0" u="none" strike="noStrike" kern="1200" cap="none" baseline="0" dirty="0">
                <a:solidFill>
                  <a:schemeClr val="dk1"/>
                </a:solidFill>
                <a:effectLst/>
                <a:latin typeface="Calibri"/>
                <a:ea typeface="Calibri"/>
                <a:cs typeface="Calibri"/>
                <a:sym typeface="Calibri"/>
              </a:rPr>
              <a:t>Washington		$3000	supplies for Community Center for Four River Services</a:t>
            </a:r>
          </a:p>
          <a:p>
            <a:pPr>
              <a:buSzPct val="25000"/>
            </a:pPr>
            <a:endParaRPr lang="en-US" b="1" dirty="0"/>
          </a:p>
          <a:p>
            <a:pPr>
              <a:buSzPct val="25000"/>
            </a:pPr>
            <a:endParaRPr lang="en-US" dirty="0"/>
          </a:p>
          <a:p>
            <a:pPr>
              <a:buSzPct val="25000"/>
            </a:pPr>
            <a:r>
              <a:rPr lang="en-US" dirty="0"/>
              <a:t>As you can see, many of these projects involved coordination and cooperation with other city or county agencies or other service organizations and highlight the good we can do by working together.</a:t>
            </a:r>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tl val="0"/>
              </a:rPr>
              <a:pPr marL="0" marR="0" lvl="0" indent="0" algn="r" defTabSz="914400" rtl="0" eaLnBrk="1" fontAlgn="auto" latinLnBrk="0" hangingPunct="1">
                <a:lnSpc>
                  <a:spcPct val="100000"/>
                </a:lnSpc>
                <a:spcBef>
                  <a:spcPts val="0"/>
                </a:spcBef>
                <a:spcAft>
                  <a:spcPts val="0"/>
                </a:spcAft>
                <a:buClrTx/>
                <a:buSzPct val="25000"/>
                <a:buFontTx/>
                <a:buNone/>
                <a:tabLst/>
                <a:defRPr/>
              </a:pPr>
              <a:t>3</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tl val="0"/>
            </a:endParaRPr>
          </a:p>
        </p:txBody>
      </p:sp>
    </p:spTree>
    <p:extLst>
      <p:ext uri="{BB962C8B-B14F-4D97-AF65-F5344CB8AC3E}">
        <p14:creationId xmlns:p14="http://schemas.microsoft.com/office/powerpoint/2010/main" val="1963610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r>
              <a:rPr lang="en-US" b="1" dirty="0"/>
              <a:t>-</a:t>
            </a:r>
            <a:r>
              <a:rPr lang="en-US" dirty="0"/>
              <a:t>Did I mention the deadline date:  May lst.  </a:t>
            </a:r>
          </a:p>
          <a:p>
            <a:r>
              <a:rPr lang="en-US" dirty="0"/>
              <a:t>-Please submit emailed documents in Word format.  </a:t>
            </a:r>
          </a:p>
          <a:p>
            <a:r>
              <a:rPr lang="en-US" dirty="0"/>
              <a:t>-Again, we will not have a ‘definite’ date for release of the funds.  Please do not commit in a partnership project to have the funds available before around the first of August as we cannot commit to this</a:t>
            </a:r>
            <a:endParaRPr dirty="0">
              <a:latin typeface="Georgia"/>
              <a:ea typeface="Georgia"/>
              <a:cs typeface="Georgia"/>
              <a:sym typeface="Georgia"/>
            </a:endParaRPr>
          </a:p>
        </p:txBody>
      </p:sp>
      <p:sp>
        <p:nvSpPr>
          <p:cNvPr id="141" name="Shape 141"/>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30</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16917908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r>
              <a:rPr lang="en-US" dirty="0"/>
              <a:t>These three documents on found on the website.  These are required by TRF and MUST accompany the application by the deadline date.  </a:t>
            </a:r>
          </a:p>
          <a:p>
            <a:endParaRPr lang="en-US" dirty="0"/>
          </a:p>
          <a:p>
            <a:r>
              <a:rPr lang="en-US" b="1" dirty="0"/>
              <a:t>-the MOU</a:t>
            </a:r>
            <a:r>
              <a:rPr lang="en-US" dirty="0"/>
              <a:t> lines out the qualifications and the responsibility of the club leadership to assure proper grant management. These points will be highlighted throughout this training but your signature here documents your understanding of this. </a:t>
            </a:r>
          </a:p>
          <a:p>
            <a:endParaRPr lang="en-US" dirty="0"/>
          </a:p>
          <a:p>
            <a:r>
              <a:rPr lang="en-US" dirty="0"/>
              <a:t>-</a:t>
            </a:r>
            <a:r>
              <a:rPr lang="en-US" b="1" dirty="0"/>
              <a:t>Compliance Questionnaire</a:t>
            </a:r>
            <a:r>
              <a:rPr lang="en-US" dirty="0"/>
              <a:t>:  The main point of this document is the detail of the financial management plan and the documentation retention needed.  Judy will talk about this in more detail in Session 3.  </a:t>
            </a:r>
          </a:p>
          <a:p>
            <a:endParaRPr lang="en-US" dirty="0"/>
          </a:p>
          <a:p>
            <a:r>
              <a:rPr lang="en-US" dirty="0"/>
              <a:t>-</a:t>
            </a:r>
            <a:r>
              <a:rPr lang="en-US" b="1" dirty="0"/>
              <a:t>Transferring custody of a bank account</a:t>
            </a:r>
            <a:r>
              <a:rPr lang="en-US" dirty="0"/>
              <a:t>.  This form is usually one that creates many questions.  The rationale for this form is because in the past club members that were responsible for the finances have left and there has been no trail or accountability for the funds that have been disbursed.  This not only puts that club in jeopardy related to grants but the whole district as you will see through upcoming slides.  This form is designed to help you assure there is a process in place if this happens.  </a:t>
            </a:r>
          </a:p>
          <a:p>
            <a:endParaRPr dirty="0">
              <a:latin typeface="Georgia"/>
              <a:ea typeface="Georgia"/>
              <a:cs typeface="Georgia"/>
              <a:sym typeface="Georgia"/>
            </a:endParaRPr>
          </a:p>
        </p:txBody>
      </p:sp>
      <p:sp>
        <p:nvSpPr>
          <p:cNvPr id="149" name="Shape 149"/>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31</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30230995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r>
              <a:rPr lang="en-US" dirty="0"/>
              <a:t>	Note:  </a:t>
            </a:r>
          </a:p>
          <a:p>
            <a:pPr marL="168432" indent="-168432">
              <a:buFont typeface="Wingdings" panose="05000000000000000000" pitchFamily="2" charset="2"/>
              <a:buChar char="ü"/>
            </a:pPr>
            <a:r>
              <a:rPr lang="en-US" dirty="0"/>
              <a:t>DOLLAR FOR DOLLAR: This means if we grant you $500 you must match it with $500. The ‘matching’ funds can come from funds the clubs have raised through events, from other community funds given for the project,  but these must come through the Rotary Club to be counted towards the match.  </a:t>
            </a:r>
          </a:p>
          <a:p>
            <a:pPr marL="168432" indent="-168432">
              <a:buFont typeface="Wingdings" panose="05000000000000000000" pitchFamily="2" charset="2"/>
              <a:buChar char="ü"/>
            </a:pPr>
            <a:r>
              <a:rPr lang="en-US" dirty="0"/>
              <a:t>Your application can not be for less than $250 or for more than $3000.  </a:t>
            </a:r>
          </a:p>
          <a:p>
            <a:pPr marL="168432" indent="-168432">
              <a:buFont typeface="Wingdings" panose="05000000000000000000" pitchFamily="2" charset="2"/>
              <a:buChar char="ü"/>
            </a:pPr>
            <a:r>
              <a:rPr lang="en-US" dirty="0"/>
              <a:t>These funds can be used for BOTH district projects AND international projects.  You might however want to consider based on the size of your project and the funds needed whether to apply for a global or district grant if it is an international project.  </a:t>
            </a:r>
          </a:p>
          <a:p>
            <a:pPr marL="168432" indent="-168432">
              <a:buFont typeface="Wingdings" panose="05000000000000000000" pitchFamily="2" charset="2"/>
              <a:buChar char="ü"/>
            </a:pPr>
            <a:r>
              <a:rPr lang="en-US" dirty="0"/>
              <a:t>The project must be able to be completed within the year granted.  Again, for international projects this might mean you need to consider global rather than district since this is not a restriction on global grants.  </a:t>
            </a:r>
          </a:p>
          <a:p>
            <a:endParaRPr dirty="0">
              <a:latin typeface="Georgia"/>
              <a:ea typeface="Georgia"/>
              <a:cs typeface="Georgia"/>
              <a:sym typeface="Georgia"/>
            </a:endParaRPr>
          </a:p>
        </p:txBody>
      </p:sp>
      <p:sp>
        <p:nvSpPr>
          <p:cNvPr id="156" name="Shape 156"/>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32</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40016118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r>
              <a:rPr lang="en-US" dirty="0"/>
              <a:t>This slide covers reporting which is mentioned throughout.   As soon as your project is complete send a report (with pictures).  On March 31</a:t>
            </a:r>
            <a:r>
              <a:rPr lang="en-US" baseline="30000" dirty="0"/>
              <a:t>st</a:t>
            </a:r>
            <a:r>
              <a:rPr lang="en-US" dirty="0"/>
              <a:t> we must have heard from all projects.  If your project for some reason cannot be completed by March 31</a:t>
            </a:r>
            <a:r>
              <a:rPr lang="en-US" baseline="30000" dirty="0"/>
              <a:t>st</a:t>
            </a:r>
            <a:r>
              <a:rPr lang="en-US" dirty="0"/>
              <a:t> then you need to submit an interim report detailing all activities, reason for delays, and assurance of completion by August 31</a:t>
            </a:r>
            <a:r>
              <a:rPr lang="en-US" baseline="30000" dirty="0"/>
              <a:t>st</a:t>
            </a:r>
            <a:r>
              <a:rPr lang="en-US" dirty="0"/>
              <a:t>.  These dates are critical because they impact the ability for our district to get grants in the following year.  </a:t>
            </a:r>
          </a:p>
          <a:p>
            <a:endParaRPr dirty="0">
              <a:latin typeface="Georgia"/>
              <a:ea typeface="Georgia"/>
              <a:cs typeface="Georgia"/>
              <a:sym typeface="Georgia"/>
            </a:endParaRPr>
          </a:p>
        </p:txBody>
      </p:sp>
      <p:sp>
        <p:nvSpPr>
          <p:cNvPr id="163" name="Shape 163"/>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33</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20295630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r>
              <a:rPr lang="en-US" dirty="0"/>
              <a:t>This slide speaks to the terms and conditions of the grants regarding what is not allowed.  Also note that ‘participation of Rotarians’ is a theme throughout and it is important to make sure this is covered in your grant.  Simply ‘writing a check’ to another partner will not get high points.  There must be involvement of Rotarians either in fundraising to secure the match, or actually carrying out or implementing the project OR both.  </a:t>
            </a:r>
          </a:p>
          <a:p>
            <a:r>
              <a:rPr lang="en-US" dirty="0"/>
              <a:t>	Regarding what cannot be covered Please note B. C., and D.  </a:t>
            </a:r>
          </a:p>
          <a:p>
            <a:pPr marL="168432" indent="-168432">
              <a:buFont typeface="Wingdings" panose="05000000000000000000" pitchFamily="2" charset="2"/>
              <a:buChar char="ü"/>
            </a:pPr>
            <a:r>
              <a:rPr lang="en-US" dirty="0"/>
              <a:t>Cannot be used to start to contribute to a foundation or trust</a:t>
            </a:r>
          </a:p>
          <a:p>
            <a:pPr marL="168432" indent="-168432">
              <a:buFont typeface="Wingdings" panose="05000000000000000000" pitchFamily="2" charset="2"/>
              <a:buChar char="ü"/>
            </a:pPr>
            <a:r>
              <a:rPr lang="en-US" dirty="0"/>
              <a:t>Cannot benefit a Rotarian, an employee of a club or family members of Rotarians.  This will be discussed again later as well. </a:t>
            </a:r>
          </a:p>
          <a:p>
            <a:pPr marL="168432" indent="-168432">
              <a:buFont typeface="Wingdings" panose="05000000000000000000" pitchFamily="2" charset="2"/>
              <a:buChar char="ü"/>
            </a:pPr>
            <a:r>
              <a:rPr lang="en-US" dirty="0"/>
              <a:t>Cannot go towards projects  already completed or in progress.  MUST be a NEW project.  It can be ‘similar’ in nature to another project but not the same; i.e.  if your club regularly does I Like Me books funds could not go for this, however if your club wanted to do dictionaries for children this would be different.  </a:t>
            </a:r>
          </a:p>
          <a:p>
            <a:endParaRPr dirty="0">
              <a:latin typeface="Georgia"/>
              <a:ea typeface="Georgia"/>
              <a:cs typeface="Georgia"/>
              <a:sym typeface="Georgia"/>
            </a:endParaRPr>
          </a:p>
        </p:txBody>
      </p:sp>
      <p:sp>
        <p:nvSpPr>
          <p:cNvPr id="170" name="Shape 170"/>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34</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4082912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r>
              <a:rPr lang="en-US" dirty="0"/>
              <a:t>We added this to the application this year at the suggestion of  a PDG after he talked with people in other districts.  As we go through these next slides it lays out the basic eligibility for applying and what MUST be in place for your project to be considered.  </a:t>
            </a:r>
          </a:p>
          <a:p>
            <a:pPr marL="168432" indent="-168432">
              <a:buFont typeface="Wingdings" panose="05000000000000000000" pitchFamily="2" charset="2"/>
              <a:buChar char="ü"/>
            </a:pPr>
            <a:r>
              <a:rPr lang="en-US" dirty="0"/>
              <a:t>The first 3 are the three forms that must accompany the application</a:t>
            </a:r>
          </a:p>
          <a:p>
            <a:pPr marL="168432" indent="-168432">
              <a:buFont typeface="Wingdings" panose="05000000000000000000" pitchFamily="2" charset="2"/>
              <a:buChar char="ü"/>
            </a:pPr>
            <a:r>
              <a:rPr lang="en-US" dirty="0"/>
              <a:t>#4 is attendance at this webinar.  The reason for two is because, again, we often lose members or they are not available for assistance with the grant and then the club struggles and we struggle in getting everything in place. </a:t>
            </a:r>
          </a:p>
        </p:txBody>
      </p:sp>
      <p:sp>
        <p:nvSpPr>
          <p:cNvPr id="177" name="Shape 177"/>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35</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1729640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r>
              <a:rPr lang="en-US" dirty="0"/>
              <a:t>	#5 &amp; 6:  The reason for these requirements is because the funds that make the grants possible come from the donations by members to the Foundation 3 years ago  	              therefore the support of the Foundation is a consideration. </a:t>
            </a:r>
          </a:p>
          <a:p>
            <a:r>
              <a:rPr lang="en-US" dirty="0"/>
              <a:t>	#7: If you do not know the answer to this please check with the District Treasurer: Jeffrey Berger. </a:t>
            </a:r>
          </a:p>
          <a:p>
            <a:r>
              <a:rPr lang="en-US" dirty="0"/>
              <a:t>	#8:  If you have an outstanding report from the 16-17 grants this could impact your ability to apply for these grants.  </a:t>
            </a:r>
          </a:p>
          <a:p>
            <a:r>
              <a:rPr lang="en-US" dirty="0"/>
              <a:t>	#9:  Discussed earlier </a:t>
            </a:r>
          </a:p>
        </p:txBody>
      </p:sp>
      <p:sp>
        <p:nvSpPr>
          <p:cNvPr id="184" name="Shape 184"/>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36</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41501992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r>
              <a:rPr lang="en-US" dirty="0"/>
              <a:t>	#10: Discussed</a:t>
            </a:r>
          </a:p>
          <a:p>
            <a:r>
              <a:rPr lang="en-US" dirty="0"/>
              <a:t>	#11:  Conflict of Interest will be further discussed later in this session</a:t>
            </a:r>
          </a:p>
          <a:p>
            <a:r>
              <a:rPr lang="en-US" dirty="0"/>
              <a:t>	#12:  If we are unable to give the full amount requested could you still do parts of the project?  Think carefully here.  We know you do not want to say you can do with 	         less because you feel that will influence what you get.  However it could also influence that you don’t get any funding if you say no.  We try to take the money available and spread it to the best impact of the District but there are many great projects that come in and we will likely not have enough funding to 	         do all of them so decisions must be made.  </a:t>
            </a:r>
          </a:p>
          <a:p>
            <a:r>
              <a:rPr lang="en-US" dirty="0"/>
              <a:t>	#14:  Check with your club treasure to determine this.  If not then you need to get in touch with Jeffrey right away.  </a:t>
            </a:r>
          </a:p>
          <a:p>
            <a:endParaRPr dirty="0">
              <a:latin typeface="Georgia"/>
              <a:ea typeface="Georgia"/>
              <a:cs typeface="Georgia"/>
              <a:sym typeface="Georgia"/>
            </a:endParaRPr>
          </a:p>
        </p:txBody>
      </p:sp>
      <p:sp>
        <p:nvSpPr>
          <p:cNvPr id="191" name="Shape 191"/>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37</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5597701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r>
              <a:rPr lang="en-US" dirty="0"/>
              <a:t>Need at least three people in your club that are thoroughly knowledgeable about the grant and how it will be implemented.  Note: at the bottom it ask to whom you want the grant check mailed.  Club treasurer</a:t>
            </a:r>
          </a:p>
          <a:p>
            <a:endParaRPr dirty="0">
              <a:latin typeface="Georgia"/>
              <a:ea typeface="Georgia"/>
              <a:cs typeface="Georgia"/>
              <a:sym typeface="Georgia"/>
            </a:endParaRPr>
          </a:p>
        </p:txBody>
      </p:sp>
      <p:sp>
        <p:nvSpPr>
          <p:cNvPr id="199" name="Shape 199"/>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38</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1512907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6" name="Shape 206"/>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r>
              <a:rPr lang="en-US" dirty="0"/>
              <a:t>This is the meat of the application: </a:t>
            </a:r>
          </a:p>
          <a:p>
            <a:pPr marL="224577" indent="-224577">
              <a:buFont typeface="+mj-lt"/>
              <a:buAutoNum type="arabicPeriod"/>
            </a:pPr>
            <a:r>
              <a:rPr lang="en-US" dirty="0"/>
              <a:t> Please be as detailed as possible on this.  If your project is part of a larger project please outline the full project and what part your piece plays in this.  Example:  Madison’s project was to provide an infusion chair for chemo patients however the larger project was the renovation of the hospital for the cancer wing.  </a:t>
            </a:r>
          </a:p>
          <a:p>
            <a:pPr marL="224577" indent="-224577">
              <a:buFont typeface="+mj-lt"/>
              <a:buAutoNum type="arabicPeriod"/>
            </a:pPr>
            <a:r>
              <a:rPr lang="en-US" dirty="0"/>
              <a:t>How will this project improve lives:  who will benefit (again, be detailed about the parameters; does it only apply to a certain age, a certain income level, etc.) Also please try to give an estimate on the number of people that will be impacted; i.e. in the project in Brown County with Helping Hand, how many families are estimated to use these services each month/year?  Sometimes it may be more difficult such as Greenwood where they are working on a trail for the park but here you could include things such as the population of the community that will access the park. </a:t>
            </a:r>
          </a:p>
          <a:p>
            <a:pPr marL="224577" indent="-224577">
              <a:buFont typeface="+mj-lt"/>
              <a:buAutoNum type="arabicPeriod"/>
            </a:pPr>
            <a:r>
              <a:rPr lang="en-US" dirty="0"/>
              <a:t>Non-financial participation by Rotarians:  Again, we do not simply want to be writing a check for a project.  The more ‘hands on’ a project can be the better and higher points.  </a:t>
            </a:r>
          </a:p>
          <a:p>
            <a:pPr marL="224577" indent="-224577">
              <a:buFont typeface="+mj-lt"/>
              <a:buAutoNum type="arabicPeriod"/>
            </a:pPr>
            <a:r>
              <a:rPr lang="en-US" dirty="0"/>
              <a:t>Publicity:  As Rotarians we constantly say we don’t let people know well enough how much we help our communities.  This is important because the more we let the community know the more that will bring people to Rotary to join and then the more we can give back to others.  </a:t>
            </a:r>
          </a:p>
          <a:p>
            <a:endParaRPr dirty="0">
              <a:latin typeface="Georgia"/>
              <a:ea typeface="Georgia"/>
              <a:cs typeface="Georgia"/>
              <a:sym typeface="Georgia"/>
            </a:endParaRPr>
          </a:p>
        </p:txBody>
      </p:sp>
      <p:sp>
        <p:nvSpPr>
          <p:cNvPr id="207" name="Shape 207"/>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39</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3453178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Shape 29"/>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 name="Shape 30"/>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baseline="0" dirty="0">
                <a:solidFill>
                  <a:schemeClr val="dk1"/>
                </a:solidFill>
                <a:effectLst/>
                <a:latin typeface="Calibri"/>
                <a:ea typeface="Calibri"/>
                <a:cs typeface="Calibri"/>
                <a:sym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baseline="0" dirty="0">
                <a:solidFill>
                  <a:schemeClr val="dk1"/>
                </a:solidFill>
                <a:effectLst/>
                <a:latin typeface="Calibri"/>
                <a:ea typeface="Calibri"/>
                <a:cs typeface="Calibri"/>
                <a:sym typeface="Calibri"/>
              </a:rPr>
              <a:t>Good evening, I am Past District Governor and District Foundation Chair Laura Carie </a:t>
            </a:r>
          </a:p>
          <a:p>
            <a:endParaRPr lang="en-US" dirty="0"/>
          </a:p>
          <a:p>
            <a:r>
              <a:rPr lang="en-US" dirty="0"/>
              <a:t>The grant training in webinar format has been so well received that we will continue with this format until technology provides us an even better way to bring this material to you.  You should have received an email directing you to retrieve a copy of the slides which will be available after this program.  The supporting documents are also on the District web site at www.rotary6580.org.  If you have not retrieve those you can do so after the completion of the webinar.  </a:t>
            </a:r>
          </a:p>
          <a:p>
            <a:endParaRPr lang="en-US" dirty="0"/>
          </a:p>
          <a:p>
            <a:r>
              <a:rPr lang="en-US" dirty="0"/>
              <a:t>If you are having technical issues you can e-mail or call Shari Sherman at  </a:t>
            </a:r>
            <a:r>
              <a:rPr lang="en-US" sz="1200" b="0" i="0" u="none" strike="noStrike" kern="1200" cap="none" baseline="0" dirty="0">
                <a:solidFill>
                  <a:schemeClr val="dk1"/>
                </a:solidFill>
                <a:effectLst/>
                <a:latin typeface="Calibri"/>
                <a:ea typeface="Calibri"/>
                <a:cs typeface="Calibri"/>
                <a:sym typeface="Calibri"/>
              </a:rPr>
              <a:t>812-486-7637</a:t>
            </a:r>
            <a:r>
              <a:rPr lang="en-US" dirty="0"/>
              <a:t>.</a:t>
            </a:r>
          </a:p>
          <a:p>
            <a:endParaRPr lang="en-US" dirty="0"/>
          </a:p>
          <a:p>
            <a:r>
              <a:rPr lang="en-US" dirty="0"/>
              <a:t>The webinar is divided into sections and there will be a short quiz at the completion of each section  to ensure that you understand the material presented.  </a:t>
            </a:r>
          </a:p>
          <a:p>
            <a:endParaRPr lang="en-US" dirty="0"/>
          </a:p>
        </p:txBody>
      </p:sp>
      <p:sp>
        <p:nvSpPr>
          <p:cNvPr id="31" name="Shape 31"/>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1889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pPr defTabSz="898307">
              <a:defRPr/>
            </a:pPr>
            <a:r>
              <a:rPr lang="en-US" dirty="0"/>
              <a:t>#5:  We think partnering with others in the community toward a project is a great idea and if you are going to do this we need a letter from the other entity(ies) outlining their role in the project and how Rotary will coordinate/cooperate with them.  A KEY here is that your members are taking the responsibility that this/these organizations are reputable and responsible.  </a:t>
            </a:r>
          </a:p>
          <a:p>
            <a:endParaRPr lang="en-US" dirty="0"/>
          </a:p>
        </p:txBody>
      </p:sp>
      <p:sp>
        <p:nvSpPr>
          <p:cNvPr id="215" name="Shape 215"/>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40</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27382184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pPr defTabSz="898307">
              <a:defRPr/>
            </a:pPr>
            <a:r>
              <a:rPr lang="en-US" dirty="0"/>
              <a:t>Areas of Focus:  All projects will not necessarily fit into these categories.  This is something however that TRF wants to see so there is an ‘other’ category at the bottom.   An example this last cycle would have been the 100 trees planted by Vincennes.  This could be marked as other:  Environmental.  </a:t>
            </a:r>
          </a:p>
          <a:p>
            <a:endParaRPr dirty="0">
              <a:latin typeface="Georgia"/>
              <a:ea typeface="Georgia"/>
              <a:cs typeface="Georgia"/>
              <a:sym typeface="Georgia"/>
            </a:endParaRPr>
          </a:p>
        </p:txBody>
      </p:sp>
      <p:sp>
        <p:nvSpPr>
          <p:cNvPr id="223" name="Shape 223"/>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41</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19358485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possible that this year we may have additional funds to allocate to clubs, after the selection of the grants are made.  The criteria to allocate additional funds will be same as for the allocation of the initial funds.</a:t>
            </a: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42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44983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pPr defTabSz="898307">
              <a:defRPr/>
            </a:pPr>
            <a:r>
              <a:rPr lang="en-US" dirty="0"/>
              <a:t>BUDGET information:  This refers to the discussion earlier on One-to-one match.  If you are asking for $500 then your club needs to put up $500.  Other funds can be part of the project and it is good to include these here but you still need to indicate how the match will be raised for your amount:  ie  An example here was Brown county in a prior year:  they asked for  $5000 in grant request and then indicated in this section that their Rotary Club voted to give $5000 to the project thus making it $10,000.  In addition this would be matched by the Brown County Community Foundation for another $5000 from a Lily Grant.  Some clubs indicate they will be fundraising for the money and put in some descriptors as to how this is planned.  </a:t>
            </a:r>
          </a:p>
          <a:p>
            <a:pPr defTabSz="898307">
              <a:defRPr/>
            </a:pPr>
            <a:endParaRPr lang="en-US" dirty="0"/>
          </a:p>
          <a:p>
            <a:pPr defTabSz="898307">
              <a:defRPr/>
            </a:pPr>
            <a:r>
              <a:rPr lang="en-US" dirty="0"/>
              <a:t>If you are using other funds from your community for part of </a:t>
            </a:r>
            <a:r>
              <a:rPr lang="en-US" b="1" u="sng" dirty="0"/>
              <a:t>your</a:t>
            </a:r>
            <a:r>
              <a:rPr lang="en-US" dirty="0"/>
              <a:t> match then this must come through your club; i.e.  If in the example above you intended for funds from the Community Foundation to be part of your match to the district grant funds then these funds would need to be awarded to your club and come through your club bank account.  </a:t>
            </a:r>
          </a:p>
          <a:p>
            <a:endParaRPr dirty="0">
              <a:latin typeface="Georgia"/>
              <a:ea typeface="Georgia"/>
              <a:cs typeface="Georgia"/>
              <a:sym typeface="Georgia"/>
            </a:endParaRPr>
          </a:p>
        </p:txBody>
      </p:sp>
      <p:sp>
        <p:nvSpPr>
          <p:cNvPr id="232" name="Shape 232"/>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43</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36895346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0" name="Shape 240"/>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pPr defTabSz="898307">
              <a:defRPr/>
            </a:pPr>
            <a:r>
              <a:rPr lang="en-US" dirty="0"/>
              <a:t>Expenses:  This is where you detail what the money will be spent on.  Again, it cannot just be that you are giving a check for the project. You need to lay out where the requested </a:t>
            </a:r>
            <a:r>
              <a:rPr lang="en-US" b="1" dirty="0"/>
              <a:t>and </a:t>
            </a:r>
            <a:r>
              <a:rPr lang="en-US" dirty="0"/>
              <a:t>matched funds will go.  What we mean by ‘best practices’ is that even though you may be combining your funds with others for a project it is ‘preferred’ for Rotary’s money to be shown in the form of check payments directly to the vendors:  Ex:  back to Brown county’s project with Helping Hands…the best practice would be for Rotary to pay directly for the lumber and materials needed to renovate the building rather than giving a check to Helping Hands to do this.  </a:t>
            </a:r>
          </a:p>
          <a:p>
            <a:endParaRPr dirty="0">
              <a:latin typeface="Georgia"/>
              <a:ea typeface="Georgia"/>
              <a:cs typeface="Georgia"/>
              <a:sym typeface="Georgia"/>
            </a:endParaRPr>
          </a:p>
        </p:txBody>
      </p:sp>
      <p:sp>
        <p:nvSpPr>
          <p:cNvPr id="241" name="Shape 241"/>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44</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6570806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r>
              <a:rPr lang="en-US" dirty="0"/>
              <a:t>#10:  the main focus of this slide is to drive home that the project must be implemented as described in the application.  If there are deviations to this then the club needs to get in touch with the grant committee for approval AND the grant committee then must get in touch with TRF to get their approval for the change.  If you do not and the money is not spent as described the committee will ask for the funds back.  We are charged with following through on what TRF has approved.   </a:t>
            </a:r>
          </a:p>
          <a:p>
            <a:endParaRPr lang="en-US" dirty="0"/>
          </a:p>
          <a:p>
            <a:r>
              <a:rPr lang="en-US" dirty="0"/>
              <a:t>AGAIN:  if reporting is not done as indicated the club can be disqualified from any future grants.  </a:t>
            </a:r>
          </a:p>
        </p:txBody>
      </p:sp>
      <p:sp>
        <p:nvSpPr>
          <p:cNvPr id="249" name="Shape 249"/>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45</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24126611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7" name="Shape 257"/>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pPr defTabSz="898307">
              <a:defRPr/>
            </a:pPr>
            <a:r>
              <a:rPr lang="en-US" dirty="0"/>
              <a:t>Signatures….signatures…signatures….TWO…no need to say more.   </a:t>
            </a:r>
          </a:p>
          <a:p>
            <a:endParaRPr dirty="0">
              <a:latin typeface="Georgia"/>
              <a:ea typeface="Georgia"/>
              <a:cs typeface="Georgia"/>
              <a:sym typeface="Georgia"/>
            </a:endParaRPr>
          </a:p>
        </p:txBody>
      </p:sp>
      <p:sp>
        <p:nvSpPr>
          <p:cNvPr id="258" name="Shape 258"/>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46</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16587865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r>
              <a:rPr lang="en-US" dirty="0"/>
              <a:t>This is pretty clear.  Cannot benefit a Rotarian or a family member of a Rotarian.  ONE clarification here:  For example: If you were purchasing books and a Rotarian had a book store.  If you get three prices on the books and the Rotarian quote comes in as the best quality and/or the lowest, then the Rotarian can be selected.  However if not then you could not buy from the Rotarian.  In these cases the KEY will be to have the documentation of all the bids and be able to show the justification for purchasing from the Rotarian.  Otherwise it could not be proved that it wasn’t’ done to benefit the Rotarian.  </a:t>
            </a:r>
          </a:p>
        </p:txBody>
      </p:sp>
      <p:sp>
        <p:nvSpPr>
          <p:cNvPr id="266" name="Shape 266"/>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47</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6445085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3" name="Shape 273"/>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r>
              <a:rPr lang="en-US" dirty="0"/>
              <a:t>	Make sure to communicate to your club</a:t>
            </a:r>
          </a:p>
          <a:p>
            <a:r>
              <a:rPr lang="en-US" dirty="0"/>
              <a:t>	Make sure to have a financial management plan</a:t>
            </a:r>
          </a:p>
          <a:p>
            <a:r>
              <a:rPr lang="en-US" dirty="0"/>
              <a:t>	Make sure to keep good records!  </a:t>
            </a:r>
            <a:r>
              <a:rPr lang="en-US" b="1" u="sng" dirty="0"/>
              <a:t> </a:t>
            </a:r>
            <a:endParaRPr lang="en-US" dirty="0"/>
          </a:p>
        </p:txBody>
      </p:sp>
      <p:sp>
        <p:nvSpPr>
          <p:cNvPr id="274" name="Shape 274"/>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48</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7207901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424085"/>
            <a:ext cx="5486400" cy="4191238"/>
          </a:xfrm>
          <a:prstGeom prst="rect">
            <a:avLst/>
          </a:prstGeom>
        </p:spPr>
        <p:txBody>
          <a:bodyPr lIns="89816" tIns="89816" rIns="89816" bIns="89816" anchor="t" anchorCtr="0">
            <a:noAutofit/>
          </a:bodyPr>
          <a:lstStyle/>
          <a:p>
            <a:r>
              <a:rPr lang="en-US" dirty="0"/>
              <a:t>Thank</a:t>
            </a:r>
            <a:r>
              <a:rPr lang="en-US" baseline="0" dirty="0"/>
              <a:t> you Bettye.</a:t>
            </a:r>
          </a:p>
          <a:p>
            <a:endParaRPr lang="en-US" baseline="0" dirty="0"/>
          </a:p>
          <a:p>
            <a:r>
              <a:rPr lang="en-US" baseline="0" dirty="0"/>
              <a:t>OK we are now ready for our next set of polling questions.</a:t>
            </a:r>
          </a:p>
          <a:p>
            <a:endParaRPr lang="en-US" baseline="0" dirty="0"/>
          </a:p>
          <a:p>
            <a:r>
              <a:rPr lang="en-US" b="1" baseline="0" dirty="0"/>
              <a:t>Question 3</a:t>
            </a:r>
          </a:p>
          <a:p>
            <a:endParaRPr lang="en-US" baseline="0" dirty="0"/>
          </a:p>
          <a:p>
            <a:pPr lvl="0"/>
            <a:r>
              <a:rPr lang="en-US" dirty="0"/>
              <a:t>The following must be included with the application </a:t>
            </a:r>
            <a:r>
              <a:rPr lang="en-US" u="sng" dirty="0"/>
              <a:t>except</a:t>
            </a:r>
            <a:r>
              <a:rPr lang="en-US" dirty="0"/>
              <a:t>: </a:t>
            </a:r>
          </a:p>
          <a:p>
            <a:r>
              <a:rPr lang="en-US" dirty="0"/>
              <a:t>	-Grant application</a:t>
            </a:r>
          </a:p>
          <a:p>
            <a:r>
              <a:rPr lang="en-US" dirty="0"/>
              <a:t>	-MOU</a:t>
            </a:r>
          </a:p>
          <a:p>
            <a:r>
              <a:rPr lang="en-US" dirty="0"/>
              <a:t>	-Grants Management Compliance Questionnaire</a:t>
            </a:r>
          </a:p>
          <a:p>
            <a:r>
              <a:rPr lang="en-US" dirty="0"/>
              <a:t>               </a:t>
            </a:r>
            <a:r>
              <a:rPr lang="en-US" b="1" dirty="0"/>
              <a:t>X   Listing of previous grant history</a:t>
            </a:r>
          </a:p>
          <a:p>
            <a:r>
              <a:rPr lang="en-US" dirty="0"/>
              <a:t>	-Transferring Custody of a Bank Account Form</a:t>
            </a:r>
          </a:p>
          <a:p>
            <a:endParaRPr lang="en-US" dirty="0"/>
          </a:p>
          <a:p>
            <a:r>
              <a:rPr lang="en-US" b="1" dirty="0"/>
              <a:t>Question 4</a:t>
            </a:r>
          </a:p>
          <a:p>
            <a:endParaRPr lang="en-US" dirty="0"/>
          </a:p>
          <a:p>
            <a:pPr lvl="0"/>
            <a:r>
              <a:rPr lang="en-US" dirty="0"/>
              <a:t>All of the following are true about grants </a:t>
            </a:r>
            <a:r>
              <a:rPr lang="en-US" u="sng" dirty="0"/>
              <a:t>except:</a:t>
            </a:r>
            <a:r>
              <a:rPr lang="en-US" dirty="0"/>
              <a:t> </a:t>
            </a:r>
          </a:p>
          <a:p>
            <a:r>
              <a:rPr lang="en-US" dirty="0"/>
              <a:t>	-Must be at least $250 but no more than $3,000</a:t>
            </a:r>
          </a:p>
          <a:p>
            <a:r>
              <a:rPr lang="en-US" dirty="0"/>
              <a:t>                </a:t>
            </a:r>
            <a:r>
              <a:rPr lang="en-US" b="1" dirty="0"/>
              <a:t>X  Grant Funds are matched at 2:1  (Matched at 1:1)</a:t>
            </a:r>
          </a:p>
          <a:p>
            <a:r>
              <a:rPr lang="en-US" dirty="0"/>
              <a:t>	-Grants cannot be granted for projects already undertaken by the club </a:t>
            </a:r>
          </a:p>
          <a:p>
            <a:r>
              <a:rPr lang="en-US" dirty="0"/>
              <a:t>	-Grants are due by May lst</a:t>
            </a:r>
          </a:p>
          <a:p>
            <a:r>
              <a:rPr lang="en-US" dirty="0"/>
              <a:t>	-Clubs cannot change the use of the grant funds without approval from the District</a:t>
            </a:r>
          </a:p>
          <a:p>
            <a:endParaRPr dirty="0"/>
          </a:p>
        </p:txBody>
      </p:sp>
      <p:sp>
        <p:nvSpPr>
          <p:cNvPr id="279" name="Shape 279"/>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31562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Shape 29"/>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 name="Shape 30"/>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r>
              <a:rPr lang="en-US" dirty="0"/>
              <a:t>Our 3 presenters for tonight are Past District Governor and current Annual Fund Chair, Peggy Peter.</a:t>
            </a:r>
            <a:endParaRPr dirty="0"/>
          </a:p>
        </p:txBody>
      </p:sp>
      <p:sp>
        <p:nvSpPr>
          <p:cNvPr id="31" name="Shape 31"/>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43087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1" name="Shape 291"/>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r>
              <a:rPr lang="en-US" dirty="0"/>
              <a:t>We are now ready for our final session of the evening.   In this session our DGE, Judy Bush will be discussing the important process of oversight and reporting.</a:t>
            </a:r>
            <a:endParaRPr dirty="0"/>
          </a:p>
        </p:txBody>
      </p:sp>
      <p:sp>
        <p:nvSpPr>
          <p:cNvPr id="292" name="Shape 292"/>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50</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34803533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2790825" y="527050"/>
            <a:ext cx="3511550" cy="26336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3" name="Shape 303"/>
          <p:cNvSpPr txBox="1">
            <a:spLocks noGrp="1"/>
          </p:cNvSpPr>
          <p:nvPr>
            <p:ph type="body" idx="1"/>
          </p:nvPr>
        </p:nvSpPr>
        <p:spPr>
          <a:xfrm>
            <a:off x="909323" y="3336587"/>
            <a:ext cx="7274587" cy="3160978"/>
          </a:xfrm>
          <a:prstGeom prst="rect">
            <a:avLst/>
          </a:prstGeom>
          <a:noFill/>
          <a:ln>
            <a:noFill/>
          </a:ln>
        </p:spPr>
        <p:txBody>
          <a:bodyPr lIns="92395" tIns="46197" rIns="92395" bIns="46197" anchor="t" anchorCtr="0">
            <a:noAutofit/>
          </a:bodyPr>
          <a:lstStyle/>
          <a:p>
            <a:r>
              <a:rPr lang="en-US" dirty="0">
                <a:latin typeface="Times New Roman"/>
                <a:ea typeface="Times New Roman"/>
                <a:cs typeface="Times New Roman"/>
                <a:sym typeface="Times New Roman"/>
              </a:rPr>
              <a:t>Greetings, We are getting close to the end of the session so I will be brief.  I am thrilled that virtually all of our District clubs are participating in this webinar and will be qualified to apply for a district grant.  The Foundation is the way that we do good in the world for nearly 100 years which is wonderful when we think of all the good that has been done through the work of The Foundation.  </a:t>
            </a:r>
          </a:p>
          <a:p>
            <a:endParaRPr lang="en-US" dirty="0">
              <a:latin typeface="Times New Roman"/>
              <a:ea typeface="Times New Roman"/>
              <a:cs typeface="Times New Roman"/>
              <a:sym typeface="Times New Roman"/>
            </a:endParaRPr>
          </a:p>
          <a:p>
            <a:r>
              <a:rPr lang="en-US" dirty="0">
                <a:latin typeface="Times New Roman"/>
                <a:ea typeface="Times New Roman"/>
                <a:cs typeface="Times New Roman"/>
                <a:sym typeface="Times New Roman"/>
              </a:rPr>
              <a:t>We will be hoping to learn best practices for managing funds and record keeping; this, of course, is a review for most of us.</a:t>
            </a:r>
          </a:p>
          <a:p>
            <a:endParaRPr lang="en-US" dirty="0">
              <a:latin typeface="Times New Roman"/>
              <a:ea typeface="Times New Roman"/>
              <a:cs typeface="Times New Roman"/>
              <a:sym typeface="Times New Roman"/>
            </a:endParaRPr>
          </a:p>
          <a:p>
            <a:r>
              <a:rPr lang="en-US" dirty="0">
                <a:latin typeface="Times New Roman"/>
                <a:ea typeface="Times New Roman"/>
                <a:cs typeface="Times New Roman"/>
                <a:sym typeface="Times New Roman"/>
              </a:rPr>
              <a:t>We hope to learn which documents need to be retained and to understand reporting requirements.</a:t>
            </a:r>
            <a:endParaRPr dirty="0">
              <a:latin typeface="Times New Roman"/>
              <a:ea typeface="Times New Roman"/>
              <a:cs typeface="Times New Roman"/>
              <a:sym typeface="Times New Roman"/>
            </a:endParaRPr>
          </a:p>
        </p:txBody>
      </p:sp>
      <p:sp>
        <p:nvSpPr>
          <p:cNvPr id="304" name="Shape 304"/>
          <p:cNvSpPr txBox="1">
            <a:spLocks noGrp="1"/>
          </p:cNvSpPr>
          <p:nvPr>
            <p:ph type="sldNum" idx="12"/>
          </p:nvPr>
        </p:nvSpPr>
        <p:spPr>
          <a:xfrm>
            <a:off x="5150729" y="6671955"/>
            <a:ext cx="3940402" cy="351220"/>
          </a:xfrm>
          <a:prstGeom prst="rect">
            <a:avLst/>
          </a:prstGeom>
          <a:noFill/>
          <a:ln>
            <a:noFill/>
          </a:ln>
        </p:spPr>
        <p:txBody>
          <a:bodyPr lIns="92395" tIns="46197" rIns="92395" bIns="46197" anchor="b" anchorCtr="0">
            <a:noAutofit/>
          </a:bodyPr>
          <a:lstStyle/>
          <a:p>
            <a:pPr algn="r" defTabSz="898307">
              <a:buSzPct val="25000"/>
              <a:defRPr/>
            </a:pPr>
            <a:fld id="{00000000-1234-1234-1234-123412341234}" type="slidenum">
              <a:rPr lang="en-US" sz="1200">
                <a:latin typeface="Calibri"/>
                <a:ea typeface="Calibri"/>
                <a:cs typeface="Calibri"/>
                <a:sym typeface="Calibri"/>
              </a:rPr>
              <a:pPr algn="r" defTabSz="898307">
                <a:buSzPct val="25000"/>
                <a:defRPr/>
              </a:pPr>
              <a:t>51</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28531750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2790825" y="527050"/>
            <a:ext cx="3511550" cy="26336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0" name="Shape 310"/>
          <p:cNvSpPr txBox="1">
            <a:spLocks noGrp="1"/>
          </p:cNvSpPr>
          <p:nvPr>
            <p:ph type="body" idx="1"/>
          </p:nvPr>
        </p:nvSpPr>
        <p:spPr>
          <a:xfrm>
            <a:off x="909323" y="3336587"/>
            <a:ext cx="7274587" cy="3160978"/>
          </a:xfrm>
          <a:prstGeom prst="rect">
            <a:avLst/>
          </a:prstGeom>
          <a:noFill/>
          <a:ln>
            <a:noFill/>
          </a:ln>
        </p:spPr>
        <p:txBody>
          <a:bodyPr lIns="92395" tIns="46197" rIns="92395" bIns="46197" anchor="t" anchorCtr="0">
            <a:noAutofit/>
          </a:bodyPr>
          <a:lstStyle/>
          <a:p>
            <a:pPr marR="923998">
              <a:buSzPct val="25000"/>
            </a:pPr>
            <a:r>
              <a:rPr lang="en-US" dirty="0">
                <a:latin typeface="Georgia"/>
                <a:ea typeface="Georgia"/>
                <a:cs typeface="Georgia"/>
                <a:sym typeface="Georgia"/>
              </a:rPr>
              <a:t>Speaking points:</a:t>
            </a:r>
          </a:p>
          <a:p>
            <a:pPr marL="173249" marR="923998" indent="-173249">
              <a:spcBef>
                <a:spcPts val="607"/>
              </a:spcBef>
              <a:buClr>
                <a:schemeClr val="dk1"/>
              </a:buClr>
              <a:buSzPct val="100000"/>
              <a:buFont typeface="Arial"/>
              <a:buChar char="•"/>
            </a:pPr>
            <a:r>
              <a:rPr lang="en-US" dirty="0">
                <a:latin typeface="Georgia"/>
                <a:ea typeface="Georgia"/>
                <a:cs typeface="Georgia"/>
                <a:sym typeface="Georgia"/>
              </a:rPr>
              <a:t>Clubs must follow standard business practices for managing these funds.</a:t>
            </a:r>
          </a:p>
          <a:p>
            <a:pPr marL="173249" marR="923998" indent="-173249">
              <a:spcBef>
                <a:spcPts val="607"/>
              </a:spcBef>
              <a:buClr>
                <a:schemeClr val="dk1"/>
              </a:buClr>
              <a:buSzPct val="100000"/>
              <a:buFont typeface="Arial"/>
              <a:buChar char="•"/>
            </a:pPr>
            <a:r>
              <a:rPr lang="en-US" dirty="0">
                <a:latin typeface="Georgia"/>
                <a:ea typeface="Georgia"/>
                <a:cs typeface="Georgia"/>
                <a:sym typeface="Georgia"/>
              </a:rPr>
              <a:t>It’s important to review financial records to confirm proper use of funds. Good stewardship is achieved by putting systems in place that create clubwide awareness of the use of funds. Widespread knowledge helps prevent mismanagement. </a:t>
            </a:r>
          </a:p>
          <a:p>
            <a:pPr marL="173249" marR="923998" indent="-173249">
              <a:spcBef>
                <a:spcPts val="607"/>
              </a:spcBef>
              <a:buClr>
                <a:schemeClr val="dk1"/>
              </a:buClr>
              <a:buSzPct val="100000"/>
              <a:buFont typeface="Arial"/>
              <a:buChar char="•"/>
            </a:pPr>
            <a:r>
              <a:rPr lang="en-US" dirty="0">
                <a:latin typeface="Georgia"/>
                <a:ea typeface="Georgia"/>
                <a:cs typeface="Georgia"/>
                <a:sym typeface="Georgia"/>
              </a:rPr>
              <a:t>Any irregularities or misuse of grant funds should be reported immediately.</a:t>
            </a:r>
          </a:p>
          <a:p>
            <a:pPr marL="173249" marR="923998" indent="-173249">
              <a:spcBef>
                <a:spcPts val="607"/>
              </a:spcBef>
              <a:buClr>
                <a:schemeClr val="dk1"/>
              </a:buClr>
              <a:buSzPct val="100000"/>
              <a:buFont typeface="Arial"/>
              <a:buChar char="•"/>
            </a:pPr>
            <a:r>
              <a:rPr lang="en-US" dirty="0">
                <a:latin typeface="Georgia"/>
                <a:ea typeface="Georgia"/>
                <a:cs typeface="Georgia"/>
                <a:sym typeface="Georgia"/>
              </a:rPr>
              <a:t>Submit timely, complete, and accurate reports to demonstrate good stewardship of funds to Rotary and all grant partners.</a:t>
            </a:r>
          </a:p>
          <a:p>
            <a:pPr marL="173249" marR="923998" indent="-173249">
              <a:spcBef>
                <a:spcPts val="607"/>
              </a:spcBef>
              <a:buClr>
                <a:schemeClr val="dk1"/>
              </a:buClr>
              <a:buSzPct val="100000"/>
              <a:buFont typeface="Arial"/>
              <a:buChar char="•"/>
            </a:pPr>
            <a:r>
              <a:rPr lang="en-US" dirty="0">
                <a:latin typeface="Georgia"/>
                <a:ea typeface="Georgia"/>
                <a:cs typeface="Georgia"/>
                <a:sym typeface="Georgia"/>
              </a:rPr>
              <a:t>A club’s level of oversight, transparency, and accountability in managing Rotary grant funds affects donors’ confidence in giving to The Rotary Foundation and working with that club on future projects. </a:t>
            </a:r>
          </a:p>
          <a:p>
            <a:pPr marR="923998">
              <a:spcBef>
                <a:spcPts val="607"/>
              </a:spcBef>
            </a:pPr>
            <a:endParaRPr dirty="0">
              <a:latin typeface="Georgia"/>
              <a:ea typeface="Georgia"/>
              <a:cs typeface="Georgia"/>
              <a:sym typeface="Georgia"/>
            </a:endParaRPr>
          </a:p>
          <a:p>
            <a:pPr marR="923998">
              <a:spcBef>
                <a:spcPts val="607"/>
              </a:spcBef>
              <a:spcAft>
                <a:spcPts val="304"/>
              </a:spcAft>
            </a:pPr>
            <a:endParaRPr dirty="0">
              <a:latin typeface="Georgia"/>
              <a:ea typeface="Georgia"/>
              <a:cs typeface="Georgia"/>
              <a:sym typeface="Georgia"/>
            </a:endParaRPr>
          </a:p>
        </p:txBody>
      </p:sp>
      <p:sp>
        <p:nvSpPr>
          <p:cNvPr id="311" name="Shape 311"/>
          <p:cNvSpPr txBox="1">
            <a:spLocks noGrp="1"/>
          </p:cNvSpPr>
          <p:nvPr>
            <p:ph type="sldNum" idx="12"/>
          </p:nvPr>
        </p:nvSpPr>
        <p:spPr>
          <a:xfrm>
            <a:off x="5150729" y="6671955"/>
            <a:ext cx="3940402" cy="351220"/>
          </a:xfrm>
          <a:prstGeom prst="rect">
            <a:avLst/>
          </a:prstGeom>
          <a:noFill/>
          <a:ln>
            <a:noFill/>
          </a:ln>
        </p:spPr>
        <p:txBody>
          <a:bodyPr lIns="92395" tIns="46197" rIns="92395" bIns="46197" anchor="b" anchorCtr="0">
            <a:noAutofit/>
          </a:bodyPr>
          <a:lstStyle/>
          <a:p>
            <a:pPr algn="r" defTabSz="898307">
              <a:buSzPct val="25000"/>
              <a:defRPr/>
            </a:pPr>
            <a:fld id="{00000000-1234-1234-1234-123412341234}" type="slidenum">
              <a:rPr lang="en-US" sz="1200">
                <a:latin typeface="Calibri"/>
                <a:ea typeface="Calibri"/>
                <a:cs typeface="Calibri"/>
                <a:sym typeface="Calibri"/>
              </a:rPr>
              <a:pPr algn="r" defTabSz="898307">
                <a:buSzPct val="25000"/>
                <a:defRPr/>
              </a:pPr>
              <a:t>52</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30954390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2790825" y="527050"/>
            <a:ext cx="3511550" cy="26336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909323" y="3336587"/>
            <a:ext cx="7274587" cy="3160978"/>
          </a:xfrm>
          <a:prstGeom prst="rect">
            <a:avLst/>
          </a:prstGeom>
          <a:noFill/>
          <a:ln>
            <a:noFill/>
          </a:ln>
        </p:spPr>
        <p:txBody>
          <a:bodyPr lIns="92395" tIns="46197" rIns="92395" bIns="46197"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Georgia"/>
                <a:ea typeface="Georgia"/>
                <a:cs typeface="Georgia"/>
                <a:sym typeface="Georgia"/>
              </a:rPr>
              <a:t>Speaking points:</a:t>
            </a:r>
          </a:p>
          <a:p>
            <a:pPr marL="176353" marR="0" lvl="0" indent="-176353" algn="l" rtl="0">
              <a:spcBef>
                <a:spcPts val="0"/>
              </a:spcBef>
              <a:buClr>
                <a:schemeClr val="dk1"/>
              </a:buClr>
              <a:buSzPct val="100000"/>
              <a:buFont typeface="Arial"/>
              <a:buChar char="•"/>
            </a:pPr>
            <a:r>
              <a:rPr lang="en-US" sz="1200" b="0" i="0" u="none" strike="noStrike" cap="none" baseline="0" dirty="0">
                <a:solidFill>
                  <a:schemeClr val="dk1"/>
                </a:solidFill>
                <a:latin typeface="Georgia"/>
                <a:ea typeface="Georgia"/>
                <a:cs typeface="Georgia"/>
                <a:sym typeface="Georgia"/>
              </a:rPr>
              <a:t>Your club should have a club-controlled bank account. This will assist you with keeping accurate financial records. </a:t>
            </a:r>
          </a:p>
          <a:p>
            <a:pPr marL="176353" marR="0" lvl="0" indent="-176353" algn="l" rtl="0">
              <a:spcBef>
                <a:spcPts val="0"/>
              </a:spcBef>
              <a:buClr>
                <a:schemeClr val="dk1"/>
              </a:buClr>
              <a:buSzPct val="100000"/>
              <a:buFont typeface="Arial"/>
              <a:buChar char="•"/>
            </a:pPr>
            <a:r>
              <a:rPr lang="en-US" sz="1200" b="0" i="0" u="none" strike="noStrike" cap="none" baseline="0" dirty="0">
                <a:solidFill>
                  <a:schemeClr val="dk1"/>
                </a:solidFill>
                <a:latin typeface="Georgia"/>
                <a:ea typeface="Georgia"/>
                <a:cs typeface="Georgia"/>
                <a:sym typeface="Georgia"/>
              </a:rPr>
              <a:t>Once your club receives grant funds, it is important to have a plan for distributing and tracking funds. </a:t>
            </a:r>
          </a:p>
          <a:p>
            <a:pPr marL="176353" marR="0" lvl="0" indent="-176353" algn="l" rtl="0">
              <a:spcBef>
                <a:spcPts val="0"/>
              </a:spcBef>
              <a:buClr>
                <a:schemeClr val="dk1"/>
              </a:buClr>
              <a:buSzPct val="100000"/>
              <a:buFont typeface="Arial"/>
              <a:buChar char="•"/>
            </a:pPr>
            <a:r>
              <a:rPr lang="en-US" sz="1200" b="0" i="0" u="none" strike="noStrike" cap="none" baseline="0" dirty="0">
                <a:solidFill>
                  <a:schemeClr val="dk1"/>
                </a:solidFill>
                <a:latin typeface="Georgia"/>
                <a:ea typeface="Georgia"/>
                <a:cs typeface="Georgia"/>
                <a:sym typeface="Georgia"/>
              </a:rPr>
              <a:t>Expenditures should be made using a traceable method such as a check or a bank card.</a:t>
            </a:r>
          </a:p>
          <a:p>
            <a:pPr marL="176353" marR="0" lvl="0" indent="-176353" algn="l" rtl="0">
              <a:spcBef>
                <a:spcPts val="0"/>
              </a:spcBef>
              <a:buClr>
                <a:schemeClr val="dk1"/>
              </a:buClr>
              <a:buSzPct val="100000"/>
              <a:buFont typeface="Arial"/>
              <a:buChar char="•"/>
            </a:pPr>
            <a:r>
              <a:rPr lang="en-US" sz="1200" b="0" i="0" u="none" strike="noStrike" cap="none" baseline="0" dirty="0">
                <a:solidFill>
                  <a:schemeClr val="dk1"/>
                </a:solidFill>
                <a:latin typeface="Georgia"/>
                <a:ea typeface="Georgia"/>
                <a:cs typeface="Georgia"/>
                <a:sym typeface="Georgia"/>
              </a:rPr>
              <a:t>Keep track of transaction details.</a:t>
            </a:r>
          </a:p>
          <a:p>
            <a:pPr marL="176353" marR="0" lvl="0" indent="-176353" algn="l" rtl="0">
              <a:spcBef>
                <a:spcPts val="0"/>
              </a:spcBef>
              <a:buClr>
                <a:schemeClr val="dk1"/>
              </a:buClr>
              <a:buSzPct val="100000"/>
              <a:buFont typeface="Arial"/>
              <a:buChar char="•"/>
            </a:pPr>
            <a:r>
              <a:rPr lang="en-US" sz="1200" b="0" i="0" u="none" strike="noStrike" cap="none" baseline="0" dirty="0">
                <a:solidFill>
                  <a:schemeClr val="dk1"/>
                </a:solidFill>
                <a:latin typeface="Georgia"/>
                <a:ea typeface="Georgia"/>
                <a:cs typeface="Georgia"/>
                <a:sym typeface="Georgia"/>
              </a:rPr>
              <a:t>Be aware of local laws such as local zoning </a:t>
            </a:r>
          </a:p>
          <a:p>
            <a:r>
              <a:rPr lang="en-US" sz="1200" b="0" i="0" u="none" strike="noStrike" kern="1200" cap="none" baseline="0" dirty="0">
                <a:solidFill>
                  <a:schemeClr val="dk1"/>
                </a:solidFill>
                <a:effectLst/>
                <a:latin typeface="Calibri"/>
                <a:ea typeface="Calibri"/>
                <a:cs typeface="Calibri"/>
                <a:sym typeface="Calibri"/>
              </a:rPr>
              <a:t>Knowing your local laws is very important when doing a project.  Rotary of course does not advocate breaking any laws when implementing a District Grant.</a:t>
            </a:r>
          </a:p>
          <a:p>
            <a:r>
              <a:rPr lang="en-US" sz="1200" b="0" i="0" u="none" strike="noStrike" kern="1200" cap="none" baseline="0" dirty="0">
                <a:solidFill>
                  <a:schemeClr val="dk1"/>
                </a:solidFill>
                <a:effectLst/>
                <a:latin typeface="Calibri"/>
                <a:ea typeface="Calibri"/>
                <a:cs typeface="Calibri"/>
                <a:sym typeface="Calibri"/>
              </a:rPr>
              <a:t> </a:t>
            </a:r>
          </a:p>
          <a:p>
            <a:r>
              <a:rPr lang="en-US" sz="1200" b="0" i="0" u="none" strike="noStrike" kern="1200" cap="none" baseline="0" dirty="0">
                <a:solidFill>
                  <a:schemeClr val="dk1"/>
                </a:solidFill>
                <a:effectLst/>
                <a:latin typeface="Calibri"/>
                <a:ea typeface="Calibri"/>
                <a:cs typeface="Calibri"/>
                <a:sym typeface="Calibri"/>
              </a:rPr>
              <a:t>*If you are trying to put in a pocket park in a downtown area and it is zoned for something else then this could not only delay your well intentioned project it could even stop it.  </a:t>
            </a:r>
          </a:p>
          <a:p>
            <a:r>
              <a:rPr lang="en-US" sz="1200" b="0" i="0" u="none" strike="noStrike" kern="1200" cap="none" baseline="0" dirty="0">
                <a:solidFill>
                  <a:schemeClr val="dk1"/>
                </a:solidFill>
                <a:effectLst/>
                <a:latin typeface="Calibri"/>
                <a:ea typeface="Calibri"/>
                <a:cs typeface="Calibri"/>
                <a:sym typeface="Calibri"/>
              </a:rPr>
              <a:t> </a:t>
            </a:r>
          </a:p>
          <a:p>
            <a:r>
              <a:rPr lang="en-US" sz="1200" b="0" i="0" u="none" strike="noStrike" kern="1200" cap="none" baseline="0" dirty="0">
                <a:solidFill>
                  <a:schemeClr val="dk1"/>
                </a:solidFill>
                <a:effectLst/>
                <a:latin typeface="Calibri"/>
                <a:ea typeface="Calibri"/>
                <a:cs typeface="Calibri"/>
                <a:sym typeface="Calibri"/>
              </a:rPr>
              <a:t>*Remember District Grants can also be used to support a project/community in another country.  Their laws are very different from what we are used to.  You have to know the local laws when putting together a project</a:t>
            </a:r>
          </a:p>
          <a:p>
            <a:r>
              <a:rPr lang="en-US" sz="1200" b="0" i="0" u="none" strike="noStrike" kern="1200" cap="none" baseline="0" dirty="0">
                <a:solidFill>
                  <a:schemeClr val="dk1"/>
                </a:solidFill>
                <a:effectLst/>
                <a:latin typeface="Calibri"/>
                <a:ea typeface="Calibri"/>
                <a:cs typeface="Calibri"/>
                <a:sym typeface="Calibri"/>
              </a:rPr>
              <a:t> </a:t>
            </a:r>
          </a:p>
          <a:p>
            <a:r>
              <a:rPr lang="en-US" sz="1200" b="0" i="0" u="none" strike="noStrike" kern="1200" cap="none" baseline="0" dirty="0">
                <a:solidFill>
                  <a:schemeClr val="dk1"/>
                </a:solidFill>
                <a:effectLst/>
                <a:latin typeface="Calibri"/>
                <a:ea typeface="Calibri"/>
                <a:cs typeface="Calibri"/>
                <a:sym typeface="Calibri"/>
              </a:rPr>
              <a:t>We have had situations like this come up before.  It is something people take for granted not realizing the significance of this issue</a:t>
            </a:r>
          </a:p>
          <a:p>
            <a:pPr>
              <a:buSzPct val="25000"/>
            </a:pPr>
            <a:endParaRPr lang="en-US" dirty="0">
              <a:latin typeface="Georgia"/>
              <a:ea typeface="Georgia"/>
              <a:cs typeface="Georgia"/>
              <a:sym typeface="Georgia"/>
            </a:endParaRPr>
          </a:p>
        </p:txBody>
      </p:sp>
      <p:sp>
        <p:nvSpPr>
          <p:cNvPr id="319" name="Shape 319"/>
          <p:cNvSpPr txBox="1">
            <a:spLocks noGrp="1"/>
          </p:cNvSpPr>
          <p:nvPr>
            <p:ph type="sldNum" idx="12"/>
          </p:nvPr>
        </p:nvSpPr>
        <p:spPr>
          <a:xfrm>
            <a:off x="5150729" y="6671955"/>
            <a:ext cx="3940402" cy="351220"/>
          </a:xfrm>
          <a:prstGeom prst="rect">
            <a:avLst/>
          </a:prstGeom>
          <a:noFill/>
          <a:ln>
            <a:noFill/>
          </a:ln>
        </p:spPr>
        <p:txBody>
          <a:bodyPr lIns="92395" tIns="46197" rIns="92395" bIns="46197" anchor="b" anchorCtr="0">
            <a:noAutofit/>
          </a:bodyPr>
          <a:lstStyle/>
          <a:p>
            <a:pPr algn="r" defTabSz="898307">
              <a:buSzPct val="25000"/>
              <a:defRPr/>
            </a:pPr>
            <a:fld id="{00000000-1234-1234-1234-123412341234}" type="slidenum">
              <a:rPr lang="en-US" sz="1200">
                <a:latin typeface="Calibri"/>
                <a:ea typeface="Calibri"/>
                <a:cs typeface="Calibri"/>
                <a:sym typeface="Calibri"/>
              </a:rPr>
              <a:pPr algn="r" defTabSz="898307">
                <a:buSzPct val="25000"/>
                <a:defRPr/>
              </a:pPr>
              <a:t>53</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3245202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2790825" y="527050"/>
            <a:ext cx="3511550" cy="26336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909323" y="3336587"/>
            <a:ext cx="7274587" cy="3160978"/>
          </a:xfrm>
          <a:prstGeom prst="rect">
            <a:avLst/>
          </a:prstGeom>
          <a:noFill/>
          <a:ln>
            <a:noFill/>
          </a:ln>
        </p:spPr>
        <p:txBody>
          <a:bodyPr lIns="92395" tIns="46197" rIns="92395" bIns="46197" anchor="t" anchorCtr="0">
            <a:noAutofit/>
          </a:bodyPr>
          <a:lstStyle/>
          <a:p>
            <a:pPr>
              <a:buSzPct val="25000"/>
            </a:pPr>
            <a:r>
              <a:rPr lang="en-US" dirty="0">
                <a:latin typeface="Georgia"/>
                <a:ea typeface="Georgia"/>
                <a:cs typeface="Georgia"/>
                <a:sym typeface="Georgia"/>
              </a:rPr>
              <a:t>Speaking points:</a:t>
            </a:r>
          </a:p>
          <a:p>
            <a:pPr marL="173249" indent="-173249">
              <a:buClr>
                <a:schemeClr val="dk1"/>
              </a:buClr>
              <a:buSzPct val="100000"/>
              <a:buFont typeface="Arial"/>
              <a:buChar char="•"/>
            </a:pPr>
            <a:r>
              <a:rPr lang="en-US" dirty="0">
                <a:latin typeface="Georgia"/>
                <a:ea typeface="Georgia"/>
                <a:cs typeface="Georgia"/>
                <a:sym typeface="Georgia"/>
              </a:rPr>
              <a:t>All documents should be accessible to everyone in the club. For example:</a:t>
            </a:r>
          </a:p>
          <a:p>
            <a:pPr marL="635248" lvl="1" indent="-173618">
              <a:buClr>
                <a:schemeClr val="dk1"/>
              </a:buClr>
              <a:buSzPct val="100000"/>
              <a:buFont typeface="Courier New"/>
              <a:buChar char="o"/>
            </a:pPr>
            <a:r>
              <a:rPr lang="en-US" dirty="0">
                <a:latin typeface="Georgia"/>
                <a:ea typeface="Georgia"/>
                <a:cs typeface="Georgia"/>
                <a:sym typeface="Georgia"/>
              </a:rPr>
              <a:t>Keep documents in a binder or a file system, or</a:t>
            </a:r>
          </a:p>
          <a:p>
            <a:pPr marL="635248" lvl="1" indent="-173618">
              <a:buClr>
                <a:schemeClr val="dk1"/>
              </a:buClr>
              <a:buSzPct val="100000"/>
              <a:buFont typeface="Courier New"/>
              <a:buChar char="o"/>
            </a:pPr>
            <a:r>
              <a:rPr lang="en-US" dirty="0">
                <a:latin typeface="Georgia"/>
                <a:ea typeface="Georgia"/>
                <a:cs typeface="Georgia"/>
                <a:sym typeface="Georgia"/>
              </a:rPr>
              <a:t>Scan documents and save them electronically to a shared network</a:t>
            </a:r>
          </a:p>
          <a:p>
            <a:pPr marL="173249" indent="-173249">
              <a:buClr>
                <a:schemeClr val="dk1"/>
              </a:buClr>
              <a:buSzPct val="100000"/>
              <a:buFont typeface="Arial"/>
              <a:buChar char="•"/>
            </a:pPr>
            <a:r>
              <a:rPr lang="en-US" dirty="0">
                <a:latin typeface="Georgia"/>
                <a:ea typeface="Georgia"/>
                <a:cs typeface="Georgia"/>
                <a:sym typeface="Georgia"/>
              </a:rPr>
              <a:t>Documents must be retained for a minimum of five years -- or longer if local law requires it. </a:t>
            </a:r>
          </a:p>
          <a:p>
            <a:pPr marL="173249" indent="-173249">
              <a:buClr>
                <a:schemeClr val="dk1"/>
              </a:buClr>
              <a:buSzPct val="100000"/>
              <a:buFont typeface="Arial"/>
              <a:buChar char="•"/>
            </a:pPr>
            <a:r>
              <a:rPr lang="en-US" dirty="0">
                <a:latin typeface="Georgia"/>
                <a:ea typeface="Georgia"/>
                <a:cs typeface="Georgia"/>
                <a:sym typeface="Georgia"/>
              </a:rPr>
              <a:t>With Rotary clubs changing leadership every year, document retention may be problematic.  Make sure that there is a method of document retention.  </a:t>
            </a:r>
          </a:p>
          <a:p>
            <a:pPr marL="0" indent="0">
              <a:buClr>
                <a:schemeClr val="dk1"/>
              </a:buClr>
              <a:buSzPct val="100000"/>
              <a:buFont typeface="Arial"/>
              <a:buNone/>
            </a:pPr>
            <a:endParaRPr lang="en-US" dirty="0">
              <a:latin typeface="Georgia"/>
              <a:ea typeface="Georgia"/>
              <a:cs typeface="Georgia"/>
              <a:sym typeface="Georgia"/>
            </a:endParaRPr>
          </a:p>
          <a:p>
            <a:endParaRPr dirty="0">
              <a:latin typeface="Georgia"/>
              <a:ea typeface="Georgia"/>
              <a:cs typeface="Georgia"/>
              <a:sym typeface="Georgia"/>
            </a:endParaRPr>
          </a:p>
        </p:txBody>
      </p:sp>
      <p:sp>
        <p:nvSpPr>
          <p:cNvPr id="327" name="Shape 327"/>
          <p:cNvSpPr txBox="1">
            <a:spLocks noGrp="1"/>
          </p:cNvSpPr>
          <p:nvPr>
            <p:ph type="sldNum" idx="12"/>
          </p:nvPr>
        </p:nvSpPr>
        <p:spPr>
          <a:xfrm>
            <a:off x="5150729" y="6671955"/>
            <a:ext cx="3940402" cy="351220"/>
          </a:xfrm>
          <a:prstGeom prst="rect">
            <a:avLst/>
          </a:prstGeom>
          <a:noFill/>
          <a:ln>
            <a:noFill/>
          </a:ln>
        </p:spPr>
        <p:txBody>
          <a:bodyPr lIns="92395" tIns="46197" rIns="92395" bIns="46197" anchor="b" anchorCtr="0">
            <a:noAutofit/>
          </a:bodyPr>
          <a:lstStyle/>
          <a:p>
            <a:pPr algn="r" defTabSz="898307">
              <a:buSzPct val="25000"/>
              <a:defRPr/>
            </a:pPr>
            <a:fld id="{00000000-1234-1234-1234-123412341234}" type="slidenum">
              <a:rPr lang="en-US" sz="1200">
                <a:latin typeface="Calibri"/>
                <a:ea typeface="Calibri"/>
                <a:cs typeface="Calibri"/>
                <a:sym typeface="Calibri"/>
              </a:rPr>
              <a:pPr algn="r" defTabSz="898307">
                <a:buSzPct val="25000"/>
                <a:defRPr/>
              </a:pPr>
              <a:t>54</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9968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2790825" y="527050"/>
            <a:ext cx="3511550" cy="26336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4" name="Shape 334"/>
          <p:cNvSpPr txBox="1">
            <a:spLocks noGrp="1"/>
          </p:cNvSpPr>
          <p:nvPr>
            <p:ph type="body" idx="1"/>
          </p:nvPr>
        </p:nvSpPr>
        <p:spPr>
          <a:xfrm>
            <a:off x="909323" y="3336587"/>
            <a:ext cx="7274587" cy="3160978"/>
          </a:xfrm>
          <a:prstGeom prst="rect">
            <a:avLst/>
          </a:prstGeom>
          <a:noFill/>
          <a:ln>
            <a:noFill/>
          </a:ln>
        </p:spPr>
        <p:txBody>
          <a:bodyPr lIns="92395" tIns="46197" rIns="92395" bIns="46197"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Georgia"/>
                <a:ea typeface="Georgia"/>
                <a:cs typeface="Georgia"/>
                <a:sym typeface="Georgia"/>
              </a:rPr>
              <a:t>Speaking points:</a:t>
            </a:r>
          </a:p>
          <a:p>
            <a:pPr marL="176353" marR="0" lvl="0" indent="-176353" algn="l" rtl="0">
              <a:spcBef>
                <a:spcPts val="0"/>
              </a:spcBef>
              <a:buClr>
                <a:schemeClr val="dk1"/>
              </a:buClr>
              <a:buSzPct val="100000"/>
              <a:buFont typeface="Arial"/>
              <a:buChar char="•"/>
            </a:pPr>
            <a:r>
              <a:rPr lang="en-US" sz="1200" b="0" i="0" u="none" strike="noStrike" cap="none" baseline="0" dirty="0">
                <a:solidFill>
                  <a:schemeClr val="dk1"/>
                </a:solidFill>
                <a:latin typeface="Georgia"/>
                <a:ea typeface="Georgia"/>
                <a:cs typeface="Georgia"/>
                <a:sym typeface="Georgia"/>
              </a:rPr>
              <a:t>Reporting is a requirement, and it is a key component of proper stewardship and grant management. </a:t>
            </a:r>
          </a:p>
          <a:p>
            <a:pPr marL="176353" marR="0" lvl="0" indent="-176353" algn="l" rtl="0">
              <a:spcBef>
                <a:spcPts val="0"/>
              </a:spcBef>
              <a:buClr>
                <a:schemeClr val="dk1"/>
              </a:buClr>
              <a:buSzPct val="100000"/>
              <a:buFont typeface="Arial"/>
              <a:buChar char="•"/>
            </a:pPr>
            <a:r>
              <a:rPr lang="en-US" sz="1200" b="0" i="0" u="none" strike="noStrike" cap="none" baseline="0" dirty="0">
                <a:solidFill>
                  <a:schemeClr val="dk1"/>
                </a:solidFill>
                <a:latin typeface="Georgia"/>
                <a:ea typeface="Georgia"/>
                <a:cs typeface="Georgia"/>
                <a:sym typeface="Georgia"/>
              </a:rPr>
              <a:t>If a club has already completed an evaluation of the project and maintained records in accordance with the club memorandum of understanding, completing Rotary’s reporting requirements is simple.</a:t>
            </a:r>
          </a:p>
          <a:p>
            <a:pPr marL="176353" marR="0" lvl="0" indent="-176353" algn="l" rtl="0">
              <a:spcBef>
                <a:spcPts val="0"/>
              </a:spcBef>
              <a:buClr>
                <a:schemeClr val="dk1"/>
              </a:buClr>
              <a:buSzPct val="100000"/>
              <a:buFont typeface="Arial"/>
              <a:buChar char="•"/>
            </a:pPr>
            <a:r>
              <a:rPr lang="en-US" sz="1200" b="0" i="0" u="none" strike="noStrike" cap="none" baseline="0" dirty="0">
                <a:solidFill>
                  <a:schemeClr val="dk1"/>
                </a:solidFill>
                <a:latin typeface="Georgia"/>
                <a:ea typeface="Georgia"/>
                <a:cs typeface="Georgia"/>
                <a:sym typeface="Georgia"/>
              </a:rPr>
              <a:t>Reporting verifies that grants were managed properly and implemented in accordance with Rotary grant policies.  Also, the grant needs to be managed in accord with the plans submitted in the application.  If it is not, clubs may be disqualified from applying for another grant and will be expected to return the grant funds.  If project plans have to change from what was submitted, contact District Grants Chair Bettye Dunham.   </a:t>
            </a:r>
          </a:p>
          <a:p>
            <a:pPr marL="176353" marR="0" lvl="0" indent="-176353" algn="l" rtl="0">
              <a:spcBef>
                <a:spcPts val="0"/>
              </a:spcBef>
              <a:buClr>
                <a:schemeClr val="dk1"/>
              </a:buClr>
              <a:buSzPct val="100000"/>
              <a:buFont typeface="Arial"/>
              <a:buChar char="•"/>
            </a:pPr>
            <a:r>
              <a:rPr lang="en-US" sz="1200" b="0" i="0" u="none" strike="noStrike" cap="none" baseline="0" dirty="0">
                <a:solidFill>
                  <a:schemeClr val="dk1"/>
                </a:solidFill>
                <a:latin typeface="Georgia"/>
                <a:ea typeface="Georgia"/>
                <a:cs typeface="Georgia"/>
                <a:sym typeface="Georgia"/>
              </a:rPr>
              <a:t>It also provides an opportunity for communication between partners, building the trust necessary to continue the partnership in support of future projects.</a:t>
            </a:r>
          </a:p>
          <a:p>
            <a:pPr marL="176353" marR="0" lvl="0" indent="-176353" algn="l" rtl="0">
              <a:spcBef>
                <a:spcPts val="0"/>
              </a:spcBef>
              <a:buClr>
                <a:schemeClr val="dk1"/>
              </a:buClr>
              <a:buSzPct val="100000"/>
              <a:buFont typeface="Arial"/>
              <a:buChar char="•"/>
            </a:pPr>
            <a:r>
              <a:rPr lang="en-US" sz="1200" b="0" i="0" u="none" strike="noStrike" cap="none" baseline="0" dirty="0">
                <a:solidFill>
                  <a:schemeClr val="dk1"/>
                </a:solidFill>
                <a:latin typeface="Georgia"/>
                <a:ea typeface="Georgia"/>
                <a:cs typeface="Georgia"/>
                <a:sym typeface="Georgia"/>
              </a:rPr>
              <a:t>Reporting allows project partners and the Foundation to celebrate successes and learn from challenges.</a:t>
            </a:r>
          </a:p>
          <a:p>
            <a:pPr marL="176353" marR="0" lvl="0" indent="-176353" algn="l" rtl="0">
              <a:spcBef>
                <a:spcPts val="0"/>
              </a:spcBef>
              <a:buClr>
                <a:schemeClr val="dk1"/>
              </a:buClr>
              <a:buSzPct val="100000"/>
              <a:buFont typeface="Arial"/>
              <a:buChar char="•"/>
            </a:pPr>
            <a:r>
              <a:rPr lang="en-US" sz="1200" b="0" i="0" u="none" strike="noStrike" cap="none" baseline="0" dirty="0">
                <a:solidFill>
                  <a:schemeClr val="dk1"/>
                </a:solidFill>
                <a:latin typeface="Georgia"/>
                <a:ea typeface="Georgia"/>
                <a:cs typeface="Georgia"/>
                <a:sym typeface="Georgia"/>
              </a:rPr>
              <a:t>It encourages future giving, because donors are confident that their funds have been used as intended.</a:t>
            </a:r>
          </a:p>
          <a:p>
            <a:pPr marL="176353" marR="0" lvl="0" indent="-176353" algn="l" rtl="0">
              <a:spcBef>
                <a:spcPts val="0"/>
              </a:spcBef>
              <a:buClr>
                <a:schemeClr val="dk1"/>
              </a:buClr>
              <a:buSzPct val="100000"/>
              <a:buFont typeface="Arial"/>
              <a:buChar char="•"/>
            </a:pPr>
            <a:r>
              <a:rPr lang="en-US" sz="1200" b="0" i="0" u="none" strike="noStrike" cap="none" baseline="0" dirty="0">
                <a:solidFill>
                  <a:schemeClr val="dk1"/>
                </a:solidFill>
                <a:latin typeface="Georgia"/>
                <a:ea typeface="Georgia"/>
                <a:cs typeface="Georgia"/>
                <a:sym typeface="Georgia"/>
              </a:rPr>
              <a:t>It allows Rotary to demonstrate to current and future donors its effectiveness and the impact of its grants. </a:t>
            </a:r>
          </a:p>
          <a:p>
            <a:pPr marL="173249" indent="-173249">
              <a:buClr>
                <a:schemeClr val="dk1"/>
              </a:buClr>
              <a:buSzPct val="100000"/>
              <a:buFont typeface="Arial"/>
              <a:buChar char="•"/>
            </a:pPr>
            <a:endParaRPr lang="en-US" dirty="0">
              <a:latin typeface="Georgia"/>
              <a:ea typeface="Georgia"/>
              <a:cs typeface="Georgia"/>
              <a:sym typeface="Georgia"/>
            </a:endParaRPr>
          </a:p>
          <a:p>
            <a:endParaRPr dirty="0">
              <a:latin typeface="Georgia"/>
              <a:ea typeface="Georgia"/>
              <a:cs typeface="Georgia"/>
              <a:sym typeface="Georgia"/>
            </a:endParaRPr>
          </a:p>
        </p:txBody>
      </p:sp>
      <p:sp>
        <p:nvSpPr>
          <p:cNvPr id="335" name="Shape 335"/>
          <p:cNvSpPr txBox="1">
            <a:spLocks noGrp="1"/>
          </p:cNvSpPr>
          <p:nvPr>
            <p:ph type="sldNum" idx="12"/>
          </p:nvPr>
        </p:nvSpPr>
        <p:spPr>
          <a:xfrm>
            <a:off x="5150729" y="6671955"/>
            <a:ext cx="3940402" cy="351220"/>
          </a:xfrm>
          <a:prstGeom prst="rect">
            <a:avLst/>
          </a:prstGeom>
          <a:noFill/>
          <a:ln>
            <a:noFill/>
          </a:ln>
        </p:spPr>
        <p:txBody>
          <a:bodyPr lIns="92395" tIns="46197" rIns="92395" bIns="46197" anchor="b" anchorCtr="0">
            <a:noAutofit/>
          </a:bodyPr>
          <a:lstStyle/>
          <a:p>
            <a:pPr algn="r" defTabSz="898307">
              <a:buSzPct val="25000"/>
              <a:defRPr/>
            </a:pPr>
            <a:fld id="{00000000-1234-1234-1234-123412341234}" type="slidenum">
              <a:rPr lang="en-US" sz="1200">
                <a:latin typeface="Calibri"/>
                <a:ea typeface="Calibri"/>
                <a:cs typeface="Calibri"/>
                <a:sym typeface="Calibri"/>
              </a:rPr>
              <a:pPr algn="r" defTabSz="898307">
                <a:buSzPct val="25000"/>
                <a:defRPr/>
              </a:pPr>
              <a:t>55</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21676350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2790825" y="527050"/>
            <a:ext cx="3511550" cy="26336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2" name="Shape 342"/>
          <p:cNvSpPr txBox="1">
            <a:spLocks noGrp="1"/>
          </p:cNvSpPr>
          <p:nvPr>
            <p:ph type="body" idx="1"/>
          </p:nvPr>
        </p:nvSpPr>
        <p:spPr>
          <a:xfrm>
            <a:off x="909323" y="3336587"/>
            <a:ext cx="7274587" cy="3160978"/>
          </a:xfrm>
          <a:prstGeom prst="rect">
            <a:avLst/>
          </a:prstGeom>
          <a:noFill/>
          <a:ln>
            <a:noFill/>
          </a:ln>
        </p:spPr>
        <p:txBody>
          <a:bodyPr lIns="92395" tIns="46197" rIns="92395" bIns="46197"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a:latin typeface="Georgia"/>
                <a:ea typeface="Georgia"/>
                <a:cs typeface="Georgia"/>
                <a:sym typeface="Georgia"/>
              </a:rPr>
              <a:t>Again, thank you for attending and be sure to contact one of us with any questions.  You will receive an email tomorrow with a survey.  Please reply to the survey to help us improve the process.  </a:t>
            </a:r>
          </a:p>
          <a:p>
            <a:pPr>
              <a:buSzPct val="25000"/>
            </a:pPr>
            <a:endParaRPr lang="en-US" dirty="0">
              <a:latin typeface="Georgia"/>
              <a:ea typeface="Georgia"/>
              <a:cs typeface="Georgia"/>
              <a:sym typeface="Georgia"/>
            </a:endParaRPr>
          </a:p>
          <a:p>
            <a:pPr>
              <a:buSzPct val="25000"/>
            </a:pPr>
            <a:r>
              <a:rPr lang="en-US" dirty="0">
                <a:latin typeface="Georgia"/>
                <a:ea typeface="Georgia"/>
                <a:cs typeface="Georgia"/>
                <a:sym typeface="Georgia"/>
              </a:rPr>
              <a:t>If your club is awarded a district grant for 2018-19, you will be required to submit the final report by March 31, 2019.  If you project is not completed, you should submit an interim report by March 31.  Submit a copy of all receipts and pictures of the project to District Grants Chair Bettye Dunham at bdunham@rauchinc.org</a:t>
            </a:r>
          </a:p>
          <a:p>
            <a:pPr>
              <a:buSzPct val="25000"/>
            </a:pPr>
            <a:endParaRPr lang="en-US" dirty="0">
              <a:latin typeface="Georgia"/>
              <a:ea typeface="Georgia"/>
              <a:cs typeface="Georgia"/>
              <a:sym typeface="Georgia"/>
            </a:endParaRPr>
          </a:p>
          <a:p>
            <a:pPr>
              <a:buSzPct val="25000"/>
            </a:pPr>
            <a:endParaRPr lang="en-US" dirty="0">
              <a:latin typeface="Georgia"/>
              <a:ea typeface="Georgia"/>
              <a:cs typeface="Georgia"/>
              <a:sym typeface="Georgia"/>
            </a:endParaRPr>
          </a:p>
          <a:p>
            <a:pPr>
              <a:buSzPct val="25000"/>
            </a:pPr>
            <a:endParaRPr lang="en-US" dirty="0">
              <a:latin typeface="Georgia"/>
              <a:ea typeface="Georgia"/>
              <a:cs typeface="Georgia"/>
              <a:sym typeface="Georgia"/>
            </a:endParaRPr>
          </a:p>
          <a:p>
            <a:pPr>
              <a:buSzPct val="25000"/>
            </a:pPr>
            <a:endParaRPr dirty="0">
              <a:latin typeface="Georgia"/>
              <a:ea typeface="Georgia"/>
              <a:cs typeface="Georgia"/>
              <a:sym typeface="Georgia"/>
            </a:endParaRPr>
          </a:p>
        </p:txBody>
      </p:sp>
      <p:sp>
        <p:nvSpPr>
          <p:cNvPr id="343" name="Shape 343"/>
          <p:cNvSpPr txBox="1">
            <a:spLocks noGrp="1"/>
          </p:cNvSpPr>
          <p:nvPr>
            <p:ph type="sldNum" idx="12"/>
          </p:nvPr>
        </p:nvSpPr>
        <p:spPr>
          <a:xfrm>
            <a:off x="5150729" y="6671955"/>
            <a:ext cx="3940402" cy="351220"/>
          </a:xfrm>
          <a:prstGeom prst="rect">
            <a:avLst/>
          </a:prstGeom>
          <a:noFill/>
          <a:ln>
            <a:noFill/>
          </a:ln>
        </p:spPr>
        <p:txBody>
          <a:bodyPr lIns="92395" tIns="46197" rIns="92395" bIns="46197" anchor="b" anchorCtr="0">
            <a:noAutofit/>
          </a:bodyPr>
          <a:lstStyle/>
          <a:p>
            <a:pPr algn="r" defTabSz="898307">
              <a:buSzPct val="25000"/>
              <a:defRPr/>
            </a:pPr>
            <a:fld id="{00000000-1234-1234-1234-123412341234}" type="slidenum">
              <a:rPr lang="en-US" sz="1200">
                <a:latin typeface="Calibri"/>
                <a:ea typeface="Calibri"/>
                <a:cs typeface="Calibri"/>
                <a:sym typeface="Calibri"/>
              </a:rPr>
              <a:pPr algn="r" defTabSz="898307">
                <a:buSzPct val="25000"/>
                <a:defRPr/>
              </a:pPr>
              <a:t>56</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7760299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685800" y="4424085"/>
            <a:ext cx="5486400" cy="4191238"/>
          </a:xfrm>
          <a:prstGeom prst="rect">
            <a:avLst/>
          </a:prstGeom>
        </p:spPr>
        <p:txBody>
          <a:bodyPr lIns="89816" tIns="89816" rIns="89816" bIns="89816" anchor="t" anchorCtr="0">
            <a:noAutofit/>
          </a:bodyPr>
          <a:lstStyle/>
          <a:p>
            <a:r>
              <a:rPr lang="en-US" dirty="0"/>
              <a:t>Thanks Judy.  Now for the last set of polling questions.</a:t>
            </a:r>
          </a:p>
          <a:p>
            <a:endParaRPr lang="en-US" b="1" dirty="0"/>
          </a:p>
          <a:p>
            <a:r>
              <a:rPr lang="en-US" b="1" dirty="0"/>
              <a:t>Question 5</a:t>
            </a:r>
          </a:p>
          <a:p>
            <a:endParaRPr lang="en-US" dirty="0"/>
          </a:p>
          <a:p>
            <a:pPr lvl="0"/>
            <a:r>
              <a:rPr lang="en-US" dirty="0"/>
              <a:t>All of the following are true about reporting except: </a:t>
            </a:r>
          </a:p>
          <a:p>
            <a:r>
              <a:rPr lang="en-US" dirty="0"/>
              <a:t>	-Final report is due on March 31</a:t>
            </a:r>
            <a:r>
              <a:rPr lang="en-US" baseline="30000" dirty="0"/>
              <a:t>st</a:t>
            </a:r>
            <a:endParaRPr lang="en-US" dirty="0"/>
          </a:p>
          <a:p>
            <a:r>
              <a:rPr lang="en-US" dirty="0"/>
              <a:t>	-Documents should be retrained for 5 years </a:t>
            </a:r>
          </a:p>
          <a:p>
            <a:r>
              <a:rPr lang="en-US" dirty="0"/>
              <a:t>	-Copy of all receipts and checks issued should be submitted at the time of the final report </a:t>
            </a:r>
          </a:p>
          <a:p>
            <a:r>
              <a:rPr lang="en-US" dirty="0"/>
              <a:t>              </a:t>
            </a:r>
            <a:r>
              <a:rPr lang="en-US" b="1" dirty="0"/>
              <a:t> X   If the grant project is not completed by March 31</a:t>
            </a:r>
            <a:r>
              <a:rPr lang="en-US" b="1" baseline="30000" dirty="0"/>
              <a:t>st</a:t>
            </a:r>
            <a:r>
              <a:rPr lang="en-US" b="1" dirty="0"/>
              <a:t> then no paperwork is due until August 31</a:t>
            </a:r>
            <a:r>
              <a:rPr lang="en-US" b="1" baseline="30000" dirty="0"/>
              <a:t>st</a:t>
            </a:r>
            <a:r>
              <a:rPr lang="en-US" b="1" dirty="0"/>
              <a:t>  </a:t>
            </a:r>
          </a:p>
          <a:p>
            <a:r>
              <a:rPr lang="en-US" dirty="0"/>
              <a:t>	-If the grant project isn’t completed as described, funds must be returned to the District  Foundation team.  </a:t>
            </a:r>
          </a:p>
          <a:p>
            <a:endParaRPr dirty="0"/>
          </a:p>
        </p:txBody>
      </p:sp>
      <p:sp>
        <p:nvSpPr>
          <p:cNvPr id="348" name="Shape 348"/>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308386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9" name="Shape 359"/>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r>
              <a:rPr lang="en-US" dirty="0">
                <a:latin typeface="Georgia"/>
                <a:ea typeface="Georgia"/>
                <a:cs typeface="Georgia"/>
                <a:sym typeface="Georgia"/>
              </a:rPr>
              <a:t>The first web site is our district site and it contains the forms you will need, the application, MOU and other forms and a copy of this PowerPoint.</a:t>
            </a:r>
          </a:p>
          <a:p>
            <a:endParaRPr lang="en-US" dirty="0">
              <a:latin typeface="Georgia"/>
              <a:ea typeface="Georgia"/>
              <a:cs typeface="Georgia"/>
              <a:sym typeface="Georgia"/>
            </a:endParaRPr>
          </a:p>
          <a:p>
            <a:r>
              <a:rPr lang="en-US" dirty="0">
                <a:latin typeface="Georgia"/>
                <a:ea typeface="Georgia"/>
                <a:cs typeface="Georgia"/>
                <a:sym typeface="Georgia"/>
              </a:rPr>
              <a:t>The second is a link to the RI learning and reference center.  It contains a lot of information related to grants in general and training materials.</a:t>
            </a:r>
          </a:p>
          <a:p>
            <a:endParaRPr lang="en-US" dirty="0">
              <a:latin typeface="Georgia"/>
              <a:ea typeface="Georgia"/>
              <a:cs typeface="Georgia"/>
              <a:sym typeface="Georgia"/>
            </a:endParaRPr>
          </a:p>
          <a:p>
            <a:r>
              <a:rPr lang="en-US" dirty="0">
                <a:latin typeface="Georgia"/>
                <a:ea typeface="Georgia"/>
                <a:cs typeface="Georgia"/>
                <a:sym typeface="Georgia"/>
              </a:rPr>
              <a:t>The third link is from the RI website to the communities in action newsletter which Peggy mentioned.  It is a great place to see what clubs are doing and is a great source of ideas for projects.</a:t>
            </a:r>
          </a:p>
          <a:p>
            <a:endParaRPr lang="en-US" dirty="0">
              <a:latin typeface="Georgia"/>
              <a:ea typeface="Georgia"/>
              <a:cs typeface="Georgia"/>
              <a:sym typeface="Georgia"/>
            </a:endParaRPr>
          </a:p>
          <a:p>
            <a:r>
              <a:rPr lang="en-US" dirty="0">
                <a:latin typeface="Georgia"/>
                <a:ea typeface="Georgia"/>
                <a:cs typeface="Georgia"/>
                <a:sym typeface="Georgia"/>
              </a:rPr>
              <a:t>The last is a link to the RI community assessment tool which Peggy also mentioned.  It will help you determine the needs of your community to ensure that your project is a success..</a:t>
            </a:r>
          </a:p>
          <a:p>
            <a:endParaRPr lang="en-US" dirty="0">
              <a:latin typeface="Georgia"/>
              <a:ea typeface="Georgia"/>
              <a:cs typeface="Georgia"/>
              <a:sym typeface="Georgia"/>
            </a:endParaRPr>
          </a:p>
          <a:p>
            <a:endParaRPr dirty="0">
              <a:latin typeface="Georgia"/>
              <a:ea typeface="Georgia"/>
              <a:cs typeface="Georgia"/>
              <a:sym typeface="Georgia"/>
            </a:endParaRPr>
          </a:p>
        </p:txBody>
      </p:sp>
      <p:sp>
        <p:nvSpPr>
          <p:cNvPr id="360" name="Shape 360"/>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buSzPct val="25000"/>
            </a:pPr>
            <a:fld id="{00000000-1234-1234-1234-123412341234}" type="slidenum">
              <a:rPr lang="en-US">
                <a:latin typeface="Calibri"/>
                <a:ea typeface="Calibri"/>
                <a:cs typeface="Calibri"/>
                <a:sym typeface="Calibri"/>
              </a:rPr>
              <a:pPr>
                <a:buSzPct val="25000"/>
              </a:pPr>
              <a:t>58</a:t>
            </a:fld>
            <a:endParaRPr lang="en-US">
              <a:latin typeface="Calibri"/>
              <a:ea typeface="Calibri"/>
              <a:cs typeface="Calibri"/>
              <a:sym typeface="Calibri"/>
            </a:endParaRPr>
          </a:p>
        </p:txBody>
      </p:sp>
    </p:spTree>
    <p:extLst>
      <p:ext uri="{BB962C8B-B14F-4D97-AF65-F5344CB8AC3E}">
        <p14:creationId xmlns:p14="http://schemas.microsoft.com/office/powerpoint/2010/main" val="9095053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6" name="Shape 366"/>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baseline="0" dirty="0">
                <a:solidFill>
                  <a:schemeClr val="dk1"/>
                </a:solidFill>
                <a:effectLst/>
                <a:latin typeface="Calibri"/>
                <a:ea typeface="Calibri"/>
                <a:cs typeface="Calibri"/>
                <a:sym typeface="Calibri"/>
              </a:rPr>
              <a:t>On this slide here is the contact information for the…..</a:t>
            </a:r>
          </a:p>
          <a:p>
            <a:endParaRPr lang="en-US" dirty="0">
              <a:latin typeface="Georgia"/>
              <a:ea typeface="Georgia"/>
              <a:cs typeface="Georgia"/>
              <a:sym typeface="Georgia"/>
            </a:endParaRPr>
          </a:p>
          <a:p>
            <a:r>
              <a:rPr lang="en-US" dirty="0">
                <a:latin typeface="Georgia"/>
                <a:ea typeface="Georgia"/>
                <a:cs typeface="Georgia"/>
                <a:sym typeface="Georgia"/>
              </a:rPr>
              <a:t>I have shown the contact information for foundation team and the current and incoming governor.  Any of these people would be happy to assist you in any way we can with regards to questions on grants or the Foundation in general.</a:t>
            </a:r>
            <a:endParaRPr dirty="0">
              <a:latin typeface="Georgia"/>
              <a:ea typeface="Georgia"/>
              <a:cs typeface="Georgia"/>
              <a:sym typeface="Georgia"/>
            </a:endParaRPr>
          </a:p>
        </p:txBody>
      </p:sp>
      <p:sp>
        <p:nvSpPr>
          <p:cNvPr id="367" name="Shape 367"/>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59</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2988410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Shape 29"/>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 name="Shape 30"/>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r>
              <a:rPr lang="en-US" dirty="0"/>
              <a:t>Past District Governor and current District Grants Chair, Bettye Dunham    </a:t>
            </a:r>
            <a:endParaRPr dirty="0"/>
          </a:p>
        </p:txBody>
      </p:sp>
      <p:sp>
        <p:nvSpPr>
          <p:cNvPr id="31" name="Shape 31"/>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81234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6" name="Shape 376"/>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r>
              <a:rPr lang="en-US" dirty="0"/>
              <a:t>The  is it.  You are almost qualified so your club can get a District Grant.  The final thing you must do is to complete the evaluation of the webinar for us.  Your feedback is important so do not forget to go to the District Website and download the forms and send it to Bettye Dunham.</a:t>
            </a:r>
          </a:p>
          <a:p>
            <a:endParaRPr lang="en-US" dirty="0"/>
          </a:p>
          <a:p>
            <a:r>
              <a:rPr lang="en-US" dirty="0"/>
              <a:t>Thanks for your participation and good luck planning your local projects.</a:t>
            </a:r>
            <a:endParaRPr dirty="0"/>
          </a:p>
        </p:txBody>
      </p:sp>
      <p:sp>
        <p:nvSpPr>
          <p:cNvPr id="377" name="Shape 377"/>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60</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1073468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Shape 29"/>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 name="Shape 30"/>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r>
              <a:rPr lang="en-US" dirty="0"/>
              <a:t>And our District Governor Judy Bush.</a:t>
            </a:r>
          </a:p>
          <a:p>
            <a:endParaRPr lang="en-US" dirty="0"/>
          </a:p>
          <a:p>
            <a:r>
              <a:rPr lang="en-US" dirty="0"/>
              <a:t>As you can see these presenters bring a lot of experience and knowledge to the table. </a:t>
            </a:r>
            <a:endParaRPr dirty="0"/>
          </a:p>
        </p:txBody>
      </p:sp>
      <p:sp>
        <p:nvSpPr>
          <p:cNvPr id="31" name="Shape 31"/>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9914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Shape 29"/>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 name="Shape 30"/>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r>
              <a:rPr lang="en-US" dirty="0"/>
              <a:t>The goal of this webinar is the help you understand the impact of the Rotary Foundation, increase your understanding of The Rotary Foundation, explain how to manage your district grants, help you understand what is expected of you, explain what forms need to be completed and help you to better understand the district grant process and of course, to qualify your club to receive a district grant. </a:t>
            </a:r>
            <a:endParaRPr dirty="0"/>
          </a:p>
        </p:txBody>
      </p:sp>
      <p:sp>
        <p:nvSpPr>
          <p:cNvPr id="31" name="Shape 31"/>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2812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01725" y="698500"/>
            <a:ext cx="4654550" cy="349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 name="Shape 37"/>
          <p:cNvSpPr txBox="1">
            <a:spLocks noGrp="1"/>
          </p:cNvSpPr>
          <p:nvPr>
            <p:ph type="body" idx="1"/>
          </p:nvPr>
        </p:nvSpPr>
        <p:spPr>
          <a:xfrm>
            <a:off x="685800" y="4424085"/>
            <a:ext cx="5486400" cy="4191238"/>
          </a:xfrm>
          <a:prstGeom prst="rect">
            <a:avLst/>
          </a:prstGeom>
          <a:noFill/>
          <a:ln>
            <a:noFill/>
          </a:ln>
        </p:spPr>
        <p:txBody>
          <a:bodyPr lIns="92395" tIns="46197" rIns="92395" bIns="46197" anchor="t" anchorCtr="0">
            <a:noAutofit/>
          </a:bodyPr>
          <a:lstStyle/>
          <a:p>
            <a:r>
              <a:rPr lang="en-US" dirty="0">
                <a:latin typeface="Georgia"/>
                <a:ea typeface="Georgia"/>
                <a:cs typeface="Georgia"/>
                <a:sym typeface="Georgia"/>
              </a:rPr>
              <a:t>Our agenda for tonight is as follows:</a:t>
            </a:r>
          </a:p>
          <a:p>
            <a:r>
              <a:rPr lang="en-US" dirty="0">
                <a:latin typeface="Georgia"/>
                <a:ea typeface="Georgia"/>
                <a:cs typeface="Georgia"/>
                <a:sym typeface="Georgia"/>
              </a:rPr>
              <a:t>Peggy will be discussing the design of a grant, </a:t>
            </a:r>
          </a:p>
          <a:p>
            <a:r>
              <a:rPr lang="en-US" dirty="0">
                <a:latin typeface="Georgia"/>
                <a:ea typeface="Georgia"/>
                <a:cs typeface="Georgia"/>
                <a:sym typeface="Georgia"/>
              </a:rPr>
              <a:t>Bettye will be discussing the application process and implementation of a grant and </a:t>
            </a:r>
          </a:p>
          <a:p>
            <a:r>
              <a:rPr lang="en-US" dirty="0">
                <a:latin typeface="Georgia"/>
                <a:ea typeface="Georgia"/>
                <a:cs typeface="Georgia"/>
                <a:sym typeface="Georgia"/>
              </a:rPr>
              <a:t>Judy will be finishing up with oversight and the reporting requirements. </a:t>
            </a:r>
          </a:p>
          <a:p>
            <a:endParaRPr lang="en-US" dirty="0">
              <a:latin typeface="Georgia"/>
              <a:ea typeface="Georgia"/>
              <a:cs typeface="Georgia"/>
              <a:sym typeface="Georgia"/>
            </a:endParaRPr>
          </a:p>
          <a:p>
            <a:r>
              <a:rPr lang="en-US" dirty="0">
                <a:latin typeface="Georgia"/>
                <a:ea typeface="Georgia"/>
                <a:cs typeface="Georgia"/>
                <a:sym typeface="Georgia"/>
              </a:rPr>
              <a:t>I will be providing a little background on the Foundation, assisting with the section quiz and generally trying to keep out of everybody’s way in the process</a:t>
            </a:r>
            <a:endParaRPr dirty="0">
              <a:latin typeface="Georgia"/>
              <a:ea typeface="Georgia"/>
              <a:cs typeface="Georgia"/>
              <a:sym typeface="Georgia"/>
            </a:endParaRPr>
          </a:p>
        </p:txBody>
      </p:sp>
      <p:sp>
        <p:nvSpPr>
          <p:cNvPr id="38" name="Shape 38"/>
          <p:cNvSpPr txBox="1">
            <a:spLocks noGrp="1"/>
          </p:cNvSpPr>
          <p:nvPr>
            <p:ph type="sldNum" idx="12"/>
          </p:nvPr>
        </p:nvSpPr>
        <p:spPr>
          <a:xfrm>
            <a:off x="3884614" y="8846552"/>
            <a:ext cx="2971800" cy="465693"/>
          </a:xfrm>
          <a:prstGeom prst="rect">
            <a:avLst/>
          </a:prstGeom>
          <a:noFill/>
          <a:ln>
            <a:noFill/>
          </a:ln>
        </p:spPr>
        <p:txBody>
          <a:bodyPr lIns="92395" tIns="46197" rIns="92395" bIns="46197"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719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506295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614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6" name="Rectangle 5"/>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8157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dirty="0">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6135509"/>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ヒラギノ角ゴ Pro W3" pitchFamily="-84" charset="-128"/>
            </a:endParaRPr>
          </a:p>
        </p:txBody>
      </p:sp>
      <p:sp>
        <p:nvSpPr>
          <p:cNvPr id="5" name="Rectangle 4"/>
          <p:cNvSpPr/>
          <p:nvPr userDrawn="1"/>
        </p:nvSpPr>
        <p:spPr>
          <a:xfrm>
            <a:off x="-76200" y="457200"/>
            <a:ext cx="9296400" cy="533400"/>
          </a:xfrm>
          <a:prstGeom prst="rect">
            <a:avLst/>
          </a:prstGeom>
          <a:solidFill>
            <a:srgbClr val="005DA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4619343"/>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dirty="0">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166224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dirty="0">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3012132"/>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dirty="0">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9107711"/>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295316003"/>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0752899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24"/>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3932285"/>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7434173"/>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461793144"/>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3780503"/>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347511192"/>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614621544"/>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83160"/>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8489666"/>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3795" name="Rectangle 3"/>
          <p:cNvSpPr>
            <a:spLocks noGrp="1" noChangeArrowheads="1"/>
          </p:cNvSpPr>
          <p:nvPr>
            <p:ph type="ctrTitle"/>
          </p:nvPr>
        </p:nvSpPr>
        <p:spPr>
          <a:xfrm>
            <a:off x="696601" y="2305360"/>
            <a:ext cx="7769776" cy="2412586"/>
          </a:xfrm>
          <a:prstGeom prst="rect">
            <a:avLst/>
          </a:prstGeom>
        </p:spPr>
        <p:txBody>
          <a:bodyPr lIns="64310" tIns="32155" rIns="64310" bIns="32155"/>
          <a:lstStyle>
            <a:lvl1pPr>
              <a:defRPr/>
            </a:lvl1pPr>
          </a:lstStyle>
          <a:p>
            <a:r>
              <a:rPr lang="en-US"/>
              <a:t>Click to edit Master title style</a:t>
            </a:r>
          </a:p>
        </p:txBody>
      </p:sp>
    </p:spTree>
    <p:extLst>
      <p:ext uri="{BB962C8B-B14F-4D97-AF65-F5344CB8AC3E}">
        <p14:creationId xmlns:p14="http://schemas.microsoft.com/office/powerpoint/2010/main" val="2946094838"/>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732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693407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
        <p:nvSpPr>
          <p:cNvPr id="7" name="Content Placeholder 2"/>
          <p:cNvSpPr>
            <a:spLocks noGrp="1"/>
          </p:cNvSpPr>
          <p:nvPr>
            <p:ph sz="half" idx="11"/>
          </p:nvPr>
        </p:nvSpPr>
        <p:spPr>
          <a:xfrm>
            <a:off x="4640036" y="1600200"/>
            <a:ext cx="4083016" cy="3982571"/>
          </a:xfrm>
          <a:prstGeom prst="rect">
            <a:avLst/>
          </a:prstGeom>
        </p:spPr>
        <p:txBody>
          <a:bodyPr/>
          <a:lstStyle>
            <a:lvl1pPr marL="0" indent="0" algn="l">
              <a:buNone/>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endParaRPr lang="en-US" dirty="0"/>
          </a:p>
        </p:txBody>
      </p:sp>
      <p:sp>
        <p:nvSpPr>
          <p:cNvPr id="9" name="Content Placeholder 2"/>
          <p:cNvSpPr>
            <a:spLocks noGrp="1"/>
          </p:cNvSpPr>
          <p:nvPr>
            <p:ph sz="half" idx="10"/>
          </p:nvPr>
        </p:nvSpPr>
        <p:spPr>
          <a:xfrm>
            <a:off x="457200" y="1600200"/>
            <a:ext cx="1983275"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
        <p:nvSpPr>
          <p:cNvPr id="10" name="Content Placeholder 2"/>
          <p:cNvSpPr>
            <a:spLocks noGrp="1"/>
          </p:cNvSpPr>
          <p:nvPr>
            <p:ph sz="half" idx="12"/>
          </p:nvPr>
        </p:nvSpPr>
        <p:spPr>
          <a:xfrm>
            <a:off x="2527634" y="1606711"/>
            <a:ext cx="2013627"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
        <p:nvSpPr>
          <p:cNvPr id="11" name="Content Placeholder 2"/>
          <p:cNvSpPr>
            <a:spLocks noGrp="1"/>
          </p:cNvSpPr>
          <p:nvPr>
            <p:ph sz="half" idx="13"/>
          </p:nvPr>
        </p:nvSpPr>
        <p:spPr>
          <a:xfrm>
            <a:off x="457200" y="3628012"/>
            <a:ext cx="1983275"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
        <p:nvSpPr>
          <p:cNvPr id="12" name="Content Placeholder 2"/>
          <p:cNvSpPr>
            <a:spLocks noGrp="1"/>
          </p:cNvSpPr>
          <p:nvPr>
            <p:ph sz="half" idx="14"/>
          </p:nvPr>
        </p:nvSpPr>
        <p:spPr>
          <a:xfrm>
            <a:off x="2527634" y="3634523"/>
            <a:ext cx="2013627"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Tree>
    <p:extLst>
      <p:ext uri="{BB962C8B-B14F-4D97-AF65-F5344CB8AC3E}">
        <p14:creationId xmlns:p14="http://schemas.microsoft.com/office/powerpoint/2010/main" val="2168494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Content Placeholder 2"/>
          <p:cNvSpPr>
            <a:spLocks noGrp="1"/>
          </p:cNvSpPr>
          <p:nvPr>
            <p:ph sz="half" idx="12"/>
          </p:nvPr>
        </p:nvSpPr>
        <p:spPr>
          <a:xfrm>
            <a:off x="457200" y="1606711"/>
            <a:ext cx="4084061"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
        <p:nvSpPr>
          <p:cNvPr id="4"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
        <p:nvSpPr>
          <p:cNvPr id="7" name="Content Placeholder 2"/>
          <p:cNvSpPr>
            <a:spLocks noGrp="1"/>
          </p:cNvSpPr>
          <p:nvPr>
            <p:ph sz="half" idx="11"/>
          </p:nvPr>
        </p:nvSpPr>
        <p:spPr>
          <a:xfrm>
            <a:off x="4640036" y="1600200"/>
            <a:ext cx="4083016" cy="3982571"/>
          </a:xfrm>
          <a:prstGeom prst="rect">
            <a:avLst/>
          </a:prstGeom>
        </p:spPr>
        <p:txBody>
          <a:bodyPr/>
          <a:lstStyle>
            <a:lvl1pPr marL="0" indent="0" algn="l">
              <a:buNone/>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endParaRPr lang="en-US" dirty="0"/>
          </a:p>
        </p:txBody>
      </p:sp>
      <p:sp>
        <p:nvSpPr>
          <p:cNvPr id="11" name="Content Placeholder 2"/>
          <p:cNvSpPr>
            <a:spLocks noGrp="1"/>
          </p:cNvSpPr>
          <p:nvPr>
            <p:ph sz="half" idx="13"/>
          </p:nvPr>
        </p:nvSpPr>
        <p:spPr>
          <a:xfrm>
            <a:off x="457200" y="3628012"/>
            <a:ext cx="1983275"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
        <p:nvSpPr>
          <p:cNvPr id="12" name="Content Placeholder 2"/>
          <p:cNvSpPr>
            <a:spLocks noGrp="1"/>
          </p:cNvSpPr>
          <p:nvPr>
            <p:ph sz="half" idx="14"/>
          </p:nvPr>
        </p:nvSpPr>
        <p:spPr>
          <a:xfrm>
            <a:off x="2527634" y="3634523"/>
            <a:ext cx="2013627"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Tree>
    <p:extLst>
      <p:ext uri="{BB962C8B-B14F-4D97-AF65-F5344CB8AC3E}">
        <p14:creationId xmlns:p14="http://schemas.microsoft.com/office/powerpoint/2010/main" val="3766439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17458F"/>
                </a:solidFill>
              </a:defRPr>
            </a:lvl1pPr>
            <a:lvl2pPr>
              <a:defRPr>
                <a:solidFill>
                  <a:srgbClr val="17458F"/>
                </a:solidFill>
              </a:defRPr>
            </a:lvl2pPr>
            <a:lvl3pPr>
              <a:defRPr>
                <a:solidFill>
                  <a:srgbClr val="17458F"/>
                </a:solidFill>
              </a:defRPr>
            </a:lvl3pPr>
            <a:lvl4pPr>
              <a:defRPr>
                <a:solidFill>
                  <a:srgbClr val="17458F"/>
                </a:solidFill>
              </a:defRPr>
            </a:lvl4pPr>
            <a:lvl5pPr>
              <a:defRPr>
                <a:solidFill>
                  <a:srgbClr val="17458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F925CBC-5D63-4841-856B-2ED1B4A34DEC}" type="slidenum">
              <a:rPr lang="en-US" smtClean="0"/>
              <a:t>‹#›</a:t>
            </a:fld>
            <a:endParaRPr lang="en-US" dirty="0"/>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522996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normAutofit/>
          </a:bodyPr>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Placeholder 1"/>
          <p:cNvSpPr txBox="1">
            <a:spLocks/>
          </p:cNvSpPr>
          <p:nvPr userDrawn="1"/>
        </p:nvSpPr>
        <p:spPr>
          <a:xfrm>
            <a:off x="457200" y="274638"/>
            <a:ext cx="7391400" cy="4873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1800" b="0" i="0" kern="1200">
                <a:solidFill>
                  <a:srgbClr val="16316B"/>
                </a:solidFill>
                <a:latin typeface="Arial Narrow"/>
                <a:ea typeface="+mj-ea"/>
                <a:cs typeface="Arial Narrow"/>
              </a:defRPr>
            </a:lvl1pPr>
          </a:lstStyle>
          <a:p>
            <a:r>
              <a:rPr lang="en-US" dirty="0"/>
              <a:t>CLICK TO EDIT MASTER TITLE STYLE</a:t>
            </a:r>
          </a:p>
        </p:txBody>
      </p:sp>
    </p:spTree>
    <p:extLst>
      <p:ext uri="{BB962C8B-B14F-4D97-AF65-F5344CB8AC3E}">
        <p14:creationId xmlns:p14="http://schemas.microsoft.com/office/powerpoint/2010/main" val="3509115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lvl1pPr>
              <a:defRPr sz="1800"/>
            </a:lvl1pPr>
          </a:lstStyle>
          <a:p>
            <a:r>
              <a:rPr lang="en-US" dirty="0"/>
              <a:t>CLICK TO EDIT MASTER TITLE STYLE</a:t>
            </a:r>
          </a:p>
        </p:txBody>
      </p:sp>
    </p:spTree>
    <p:extLst>
      <p:ext uri="{BB962C8B-B14F-4D97-AF65-F5344CB8AC3E}">
        <p14:creationId xmlns:p14="http://schemas.microsoft.com/office/powerpoint/2010/main" val="3185396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5" y="1535113"/>
            <a:ext cx="4041775"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38538491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5.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4.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5.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DAA"/>
        </a:solidFill>
        <a:effectLst/>
      </p:bgPr>
    </p:bg>
    <p:spTree>
      <p:nvGrpSpPr>
        <p:cNvPr id="1" name="Shape 8"/>
        <p:cNvGrpSpPr/>
        <p:nvPr/>
      </p:nvGrpSpPr>
      <p:grpSpPr>
        <a:xfrm>
          <a:off x="0" y="0"/>
          <a:ext cx="0" cy="0"/>
          <a:chOff x="0" y="0"/>
          <a:chExt cx="0" cy="0"/>
        </a:xfrm>
      </p:grpSpPr>
      <p:sp>
        <p:nvSpPr>
          <p:cNvPr id="9" name="Shape 9"/>
          <p:cNvSpPr txBox="1"/>
          <p:nvPr/>
        </p:nvSpPr>
        <p:spPr>
          <a:xfrm>
            <a:off x="7825339" y="6516016"/>
            <a:ext cx="1318661" cy="33855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600" b="1" i="0" u="none" strike="noStrike" cap="none" baseline="0" dirty="0">
                <a:solidFill>
                  <a:srgbClr val="FFFFFF"/>
                </a:solidFill>
                <a:latin typeface="Arial Narrow"/>
                <a:ea typeface="Arial Narrow"/>
                <a:cs typeface="Arial Narrow"/>
                <a:sym typeface="Arial Narrow"/>
              </a:rPr>
              <a:t>2018-19</a:t>
            </a:r>
          </a:p>
        </p:txBody>
      </p:sp>
      <p:pic>
        <p:nvPicPr>
          <p:cNvPr id="10" name="Shape 10"/>
          <p:cNvPicPr preferRelativeResize="0"/>
          <p:nvPr/>
        </p:nvPicPr>
        <p:blipFill rotWithShape="1">
          <a:blip r:embed="rId3">
            <a:alphaModFix/>
          </a:blip>
          <a:srcRect/>
          <a:stretch/>
        </p:blipFill>
        <p:spPr>
          <a:xfrm>
            <a:off x="5411787" y="579437"/>
            <a:ext cx="3157536" cy="3157536"/>
          </a:xfrm>
          <a:prstGeom prst="rect">
            <a:avLst/>
          </a:prstGeom>
          <a:noFill/>
          <a:ln>
            <a:noFill/>
          </a:ln>
        </p:spPr>
      </p:pic>
      <p:pic>
        <p:nvPicPr>
          <p:cNvPr id="11" name="Shape 11"/>
          <p:cNvPicPr preferRelativeResize="0"/>
          <p:nvPr/>
        </p:nvPicPr>
        <p:blipFill rotWithShape="1">
          <a:blip r:embed="rId4">
            <a:alphaModFix/>
          </a:blip>
          <a:srcRect/>
          <a:stretch/>
        </p:blipFill>
        <p:spPr>
          <a:xfrm>
            <a:off x="317500" y="5932487"/>
            <a:ext cx="1587499" cy="59642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
        <p:cNvGrpSpPr/>
        <p:nvPr/>
      </p:nvGrpSpPr>
      <p:grpSpPr>
        <a:xfrm>
          <a:off x="0" y="0"/>
          <a:ext cx="0" cy="0"/>
          <a:chOff x="0" y="0"/>
          <a:chExt cx="0" cy="0"/>
        </a:xfrm>
      </p:grpSpPr>
      <p:sp>
        <p:nvSpPr>
          <p:cNvPr id="21" name="Shape 21"/>
          <p:cNvSpPr txBox="1"/>
          <p:nvPr/>
        </p:nvSpPr>
        <p:spPr>
          <a:xfrm>
            <a:off x="7825339" y="6516016"/>
            <a:ext cx="1318661" cy="33855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600" b="1" i="0" u="none" strike="noStrike" cap="none" baseline="0" dirty="0">
                <a:solidFill>
                  <a:schemeClr val="dk1"/>
                </a:solidFill>
                <a:latin typeface="Arial Narrow"/>
                <a:ea typeface="Arial Narrow"/>
                <a:cs typeface="Arial Narrow"/>
                <a:sym typeface="Arial Narrow"/>
              </a:rPr>
              <a:t>2018-19</a:t>
            </a:r>
          </a:p>
        </p:txBody>
      </p:sp>
      <p:pic>
        <p:nvPicPr>
          <p:cNvPr id="22" name="Shape 22"/>
          <p:cNvPicPr preferRelativeResize="0"/>
          <p:nvPr/>
        </p:nvPicPr>
        <p:blipFill rotWithShape="1">
          <a:blip r:embed="rId3">
            <a:alphaModFix/>
          </a:blip>
          <a:srcRect/>
          <a:stretch/>
        </p:blipFill>
        <p:spPr>
          <a:xfrm>
            <a:off x="315912" y="5932487"/>
            <a:ext cx="1587499" cy="596431"/>
          </a:xfrm>
          <a:prstGeom prst="rect">
            <a:avLst/>
          </a:prstGeom>
          <a:noFill/>
          <a:ln>
            <a:noFill/>
          </a:ln>
        </p:spPr>
      </p:pic>
      <p:sp>
        <p:nvSpPr>
          <p:cNvPr id="23" name="Shape 23"/>
          <p:cNvSpPr/>
          <p:nvPr/>
        </p:nvSpPr>
        <p:spPr>
          <a:xfrm>
            <a:off x="0" y="1809"/>
            <a:ext cx="9144000" cy="1272953"/>
          </a:xfrm>
          <a:prstGeom prst="rect">
            <a:avLst/>
          </a:prstGeom>
          <a:solidFill>
            <a:srgbClr val="005DAA"/>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9144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dirty="0">
              <a:solidFill>
                <a:srgbClr val="E7E7E8"/>
              </a:solidFill>
            </a:endParaRPr>
          </a:p>
        </p:txBody>
      </p:sp>
      <p:sp>
        <p:nvSpPr>
          <p:cNvPr id="7" name="Text Placeholder 2"/>
          <p:cNvSpPr>
            <a:spLocks noGrp="1"/>
          </p:cNvSpPr>
          <p:nvPr>
            <p:ph type="body" idx="1"/>
          </p:nvPr>
        </p:nvSpPr>
        <p:spPr>
          <a:xfrm>
            <a:off x="457200" y="1600201"/>
            <a:ext cx="8229600" cy="4191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Narrow"/>
                <a:cs typeface="Arial Narrow"/>
              </a:defRPr>
            </a:lvl1pPr>
          </a:lstStyle>
          <a:p>
            <a:fld id="{CAB2FCF9-CE33-3847-9706-1046D2EB27A1}" type="slidenum">
              <a:rPr lang="en-US" smtClean="0"/>
              <a:pPr/>
              <a:t>‹#›</a:t>
            </a:fld>
            <a:endParaRPr lang="en-US" dirty="0"/>
          </a:p>
        </p:txBody>
      </p:sp>
      <p:pic>
        <p:nvPicPr>
          <p:cNvPr id="11" name="Picture 10" descr="TRF100_lockup_R.png"/>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457200" y="6172201"/>
            <a:ext cx="1953413" cy="457200"/>
          </a:xfrm>
          <a:prstGeom prst="rect">
            <a:avLst/>
          </a:prstGeom>
        </p:spPr>
      </p:pic>
    </p:spTree>
    <p:extLst>
      <p:ext uri="{BB962C8B-B14F-4D97-AF65-F5344CB8AC3E}">
        <p14:creationId xmlns:p14="http://schemas.microsoft.com/office/powerpoint/2010/main" val="155981270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97" r:id="rId10"/>
  </p:sldLayoutIdLst>
  <p:txStyles>
    <p:titleStyle>
      <a:lvl1pPr algn="l" defTabSz="457200" rtl="0" eaLnBrk="1" latinLnBrk="0" hangingPunct="1">
        <a:spcBef>
          <a:spcPct val="0"/>
        </a:spcBef>
        <a:buNone/>
        <a:defRPr sz="1800" b="1" i="0" kern="1200">
          <a:solidFill>
            <a:schemeClr val="bg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r>
              <a:rPr lang="en-US" altLang="en-US" sz="900" dirty="0">
                <a:solidFill>
                  <a:srgbClr val="BCBDC0"/>
                </a:solidFill>
                <a:latin typeface="Arial Narrow" panose="020B0606020202030204" pitchFamily="34" charset="0"/>
              </a:rPr>
              <a:t>Doing Good in the World  |  </a:t>
            </a:r>
            <a:fld id="{0EEC8E30-55F2-4054-AA82-222DE6F7D3A6}" type="slidenum">
              <a:rPr lang="en-US" altLang="en-US" sz="900">
                <a:solidFill>
                  <a:srgbClr val="BCBDC0"/>
                </a:solidFill>
                <a:latin typeface="Arial Narrow" panose="020B0606020202030204" pitchFamily="34" charset="0"/>
              </a:rPr>
              <a:pPr algn="r"/>
              <a:t>‹#›</a:t>
            </a:fld>
            <a:r>
              <a:rPr lang="en-US" altLang="en-US" sz="900" dirty="0">
                <a:solidFill>
                  <a:srgbClr val="BCBDC0"/>
                </a:solidFill>
                <a:latin typeface="Arial Narrow" panose="020B0606020202030204" pitchFamily="34" charset="0"/>
              </a:rPr>
              <a:t>  </a:t>
            </a:r>
            <a:endParaRPr lang="en-US" altLang="en-US" sz="900" dirty="0">
              <a:solidFill>
                <a:srgbClr val="958D85"/>
              </a:solidFill>
              <a:latin typeface="Arial Narrow" panose="020B0606020202030204" pitchFamily="34" charset="0"/>
            </a:endParaRPr>
          </a:p>
        </p:txBody>
      </p:sp>
      <p:pic>
        <p:nvPicPr>
          <p:cNvPr id="2051" name="Picture 3"/>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57200" y="6226175"/>
            <a:ext cx="212725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729150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ransition spd="med">
    <p:fade/>
  </p:transition>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703435" y="6420173"/>
            <a:ext cx="1318661" cy="338554"/>
          </a:xfrm>
          <a:prstGeom prst="rect">
            <a:avLst/>
          </a:prstGeom>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600" b="1" i="0" dirty="0">
                <a:solidFill>
                  <a:schemeClr val="tx1"/>
                </a:solidFill>
                <a:latin typeface="Arial Narrow Bold"/>
                <a:cs typeface="Arial Narrow Bold"/>
              </a:rPr>
              <a:t>2015</a:t>
            </a:r>
          </a:p>
        </p:txBody>
      </p:sp>
    </p:spTree>
    <p:extLst>
      <p:ext uri="{BB962C8B-B14F-4D97-AF65-F5344CB8AC3E}">
        <p14:creationId xmlns:p14="http://schemas.microsoft.com/office/powerpoint/2010/main" val="3741888765"/>
      </p:ext>
    </p:extLst>
  </p:cSld>
  <p:clrMap bg1="lt1" tx1="dk1" bg2="lt2" tx2="dk2" accent1="accent1" accent2="accent2" accent3="accent3" accent4="accent4" accent5="accent5" accent6="accent6" hlink="hlink" folHlink="folHlink"/>
  <p:sldLayoutIdLst>
    <p:sldLayoutId id="2147483696"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bdunham@rauchinc.org"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rotary6580.org/"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s://www.rotary.org/myrotary/en/search/all/community+assessment+tool" TargetMode="External"/><Relationship Id="rId5" Type="http://schemas.openxmlformats.org/officeDocument/2006/relationships/hyperlink" Target="https://www.rotary.org/myrotary/en/search/all/communities+in+action" TargetMode="External"/><Relationship Id="rId4" Type="http://schemas.openxmlformats.org/officeDocument/2006/relationships/hyperlink" Target="http://www.rotary.org/en/learning-reference/document-center"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mailto:bdunham@rauchinc.org"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mailto:jatully@sbcglobal.net" TargetMode="External"/><Relationship Id="rId5" Type="http://schemas.openxmlformats.org/officeDocument/2006/relationships/hyperlink" Target="mailto:bobbrowning6580@gmail.com" TargetMode="External"/><Relationship Id="rId4" Type="http://schemas.openxmlformats.org/officeDocument/2006/relationships/hyperlink" Target="mailto:prespeggy@aol.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
        <p:cNvGrpSpPr/>
        <p:nvPr/>
      </p:nvGrpSpPr>
      <p:grpSpPr>
        <a:xfrm>
          <a:off x="0" y="0"/>
          <a:ext cx="0" cy="0"/>
          <a:chOff x="0" y="0"/>
          <a:chExt cx="0" cy="0"/>
        </a:xfrm>
      </p:grpSpPr>
      <p:sp>
        <p:nvSpPr>
          <p:cNvPr id="14" name="Shape 14"/>
          <p:cNvSpPr txBox="1"/>
          <p:nvPr/>
        </p:nvSpPr>
        <p:spPr>
          <a:xfrm>
            <a:off x="189106" y="1033316"/>
            <a:ext cx="4972712" cy="2393928"/>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5400" b="1" i="0" u="none" strike="noStrike" cap="none" baseline="0" dirty="0">
                <a:solidFill>
                  <a:srgbClr val="FFFFFF"/>
                </a:solidFill>
                <a:latin typeface="Arial Narrow"/>
                <a:ea typeface="Arial Narrow"/>
                <a:cs typeface="Arial Narrow"/>
                <a:sym typeface="Arial Narrow"/>
              </a:rPr>
              <a:t>GRANT MANAGEMENT SEMINAR</a:t>
            </a:r>
          </a:p>
        </p:txBody>
      </p:sp>
      <p:sp>
        <p:nvSpPr>
          <p:cNvPr id="15" name="Shape 15"/>
          <p:cNvSpPr txBox="1"/>
          <p:nvPr/>
        </p:nvSpPr>
        <p:spPr>
          <a:xfrm>
            <a:off x="189107" y="3427244"/>
            <a:ext cx="4972712" cy="1660776"/>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FFFFFF"/>
              </a:buClr>
              <a:buSzPct val="25000"/>
              <a:buFont typeface="Arial"/>
              <a:buNone/>
            </a:pPr>
            <a:r>
              <a:rPr lang="en-US" sz="3600" b="0" i="0" u="none" strike="noStrike" cap="none" baseline="0" dirty="0">
                <a:solidFill>
                  <a:srgbClr val="FFFFFF"/>
                </a:solidFill>
                <a:latin typeface="Arial"/>
                <a:ea typeface="Arial"/>
                <a:cs typeface="Arial"/>
                <a:sym typeface="Arial"/>
              </a:rPr>
              <a:t>DISTRICT 6580</a:t>
            </a:r>
          </a:p>
          <a:p>
            <a:pPr marL="0" marR="0" lvl="0" indent="0" algn="l" rtl="0">
              <a:lnSpc>
                <a:spcPct val="90000"/>
              </a:lnSpc>
              <a:spcBef>
                <a:spcPts val="0"/>
              </a:spcBef>
              <a:buClr>
                <a:srgbClr val="005DAA"/>
              </a:buClr>
              <a:buFont typeface="Arial Narrow"/>
              <a:buNone/>
            </a:pPr>
            <a:endParaRPr sz="3600" b="0" i="0" u="none" strike="noStrike" cap="none" baseline="0" dirty="0">
              <a:solidFill>
                <a:srgbClr val="FFFFFF"/>
              </a:solidFill>
              <a:latin typeface="Arial"/>
              <a:ea typeface="Arial"/>
              <a:cs typeface="Arial"/>
              <a:sym typeface="Arial"/>
            </a:endParaRPr>
          </a:p>
          <a:p>
            <a:pPr marL="0" marR="0" lvl="0" indent="0" algn="l" rtl="0">
              <a:lnSpc>
                <a:spcPct val="90000"/>
              </a:lnSpc>
              <a:spcBef>
                <a:spcPts val="0"/>
              </a:spcBef>
              <a:buClr>
                <a:srgbClr val="FFFFFF"/>
              </a:buClr>
              <a:buSzPct val="25000"/>
              <a:buFont typeface="Arial"/>
              <a:buNone/>
            </a:pPr>
            <a:r>
              <a:rPr lang="en-US" sz="3600" b="0" i="0" u="none" strike="noStrike" cap="none" baseline="0" dirty="0">
                <a:solidFill>
                  <a:srgbClr val="FFFFFF"/>
                </a:solidFill>
                <a:latin typeface="Arial"/>
                <a:ea typeface="Arial"/>
                <a:cs typeface="Arial"/>
                <a:sym typeface="Arial"/>
              </a:rPr>
              <a:t>WELCOME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7391400" cy="646331"/>
          </a:xfrm>
          <a:prstGeom prst="rect">
            <a:avLst/>
          </a:prstGeom>
          <a:noFill/>
        </p:spPr>
        <p:txBody>
          <a:bodyPr wrap="square" rtlCol="0">
            <a:spAutoFit/>
          </a:bodyPr>
          <a:lstStyle/>
          <a:p>
            <a:r>
              <a:rPr lang="en-US" sz="3600" b="1" dirty="0">
                <a:solidFill>
                  <a:schemeClr val="lt1"/>
                </a:solidFill>
                <a:latin typeface="Arial Narrow"/>
                <a:ea typeface="Arial Narrow"/>
                <a:cs typeface="Arial Narrow"/>
              </a:rPr>
              <a:t>Introduction</a:t>
            </a:r>
          </a:p>
        </p:txBody>
      </p:sp>
      <p:pic>
        <p:nvPicPr>
          <p:cNvPr id="3" name="Picture 2" descr="TRF100_logo_PMS-C.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09539" y="1778251"/>
            <a:ext cx="4126890" cy="3721703"/>
          </a:xfrm>
          <a:prstGeom prst="rect">
            <a:avLst/>
          </a:prstGeom>
        </p:spPr>
      </p:pic>
    </p:spTree>
    <p:extLst>
      <p:ext uri="{BB962C8B-B14F-4D97-AF65-F5344CB8AC3E}">
        <p14:creationId xmlns:p14="http://schemas.microsoft.com/office/powerpoint/2010/main" val="1948028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Content Placeholder 1" descr="Slide 35 graph.png"/>
          <p:cNvPicPr>
            <a:picLocks noGrp="1" noChangeAspect="1"/>
          </p:cNvPicPr>
          <p:nvPr>
            <p:ph idx="1"/>
          </p:nvPr>
        </p:nvPicPr>
        <p:blipFill>
          <a:blip r:embed="rId3" cstate="email">
            <a:extLst>
              <a:ext uri="{28A0092B-C50C-407E-A947-70E740481C1C}">
                <a14:useLocalDpi xmlns:a14="http://schemas.microsoft.com/office/drawing/2010/main"/>
              </a:ext>
            </a:extLst>
          </a:blip>
          <a:srcRect l="-24372" r="-24372"/>
          <a:stretch>
            <a:fillRect/>
          </a:stretch>
        </p:blipFill>
        <p:spPr>
          <a:xfrm>
            <a:off x="942111" y="936600"/>
            <a:ext cx="8229600" cy="4525963"/>
          </a:xfrm>
        </p:spPr>
      </p:pic>
      <p:sp>
        <p:nvSpPr>
          <p:cNvPr id="3" name="Title 2"/>
          <p:cNvSpPr>
            <a:spLocks noGrp="1"/>
          </p:cNvSpPr>
          <p:nvPr>
            <p:ph type="title"/>
          </p:nvPr>
        </p:nvSpPr>
        <p:spPr>
          <a:xfrm>
            <a:off x="366490" y="202070"/>
            <a:ext cx="7391400" cy="487362"/>
          </a:xfrm>
        </p:spPr>
        <p:txBody>
          <a:bodyPr>
            <a:noAutofit/>
          </a:bodyPr>
          <a:lstStyle/>
          <a:p>
            <a:r>
              <a:rPr lang="en-US" altLang="en-US" sz="3200" b="0" cap="all" dirty="0">
                <a:latin typeface="Arial Narrow" pitchFamily="34" charset="0"/>
                <a:ea typeface="ＭＳ Ｐゴシック" pitchFamily="34" charset="-128"/>
              </a:rPr>
              <a:t>Contribution History</a:t>
            </a:r>
            <a:endParaRPr lang="en-US" sz="3200" b="0" cap="all" dirty="0"/>
          </a:p>
        </p:txBody>
      </p:sp>
      <p:sp>
        <p:nvSpPr>
          <p:cNvPr id="7" name="Content Placeholder 4"/>
          <p:cNvSpPr txBox="1">
            <a:spLocks/>
          </p:cNvSpPr>
          <p:nvPr/>
        </p:nvSpPr>
        <p:spPr>
          <a:xfrm rot="18900000">
            <a:off x="697474" y="5541918"/>
            <a:ext cx="531340" cy="30823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b="1" dirty="0">
                <a:latin typeface="Arial Narrow"/>
                <a:cs typeface="Arial Narrow"/>
              </a:rPr>
              <a:t>1917</a:t>
            </a:r>
          </a:p>
        </p:txBody>
      </p:sp>
      <p:sp>
        <p:nvSpPr>
          <p:cNvPr id="11" name="Content Placeholder 4"/>
          <p:cNvSpPr txBox="1">
            <a:spLocks/>
          </p:cNvSpPr>
          <p:nvPr/>
        </p:nvSpPr>
        <p:spPr>
          <a:xfrm rot="18900000">
            <a:off x="1100312" y="5638743"/>
            <a:ext cx="685456" cy="30823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US" sz="1200" b="1" dirty="0">
                <a:latin typeface="Arial Narrow"/>
                <a:cs typeface="Arial Narrow"/>
              </a:rPr>
              <a:t>1948-49</a:t>
            </a:r>
          </a:p>
        </p:txBody>
      </p:sp>
      <p:sp>
        <p:nvSpPr>
          <p:cNvPr id="12" name="Content Placeholder 4"/>
          <p:cNvSpPr txBox="1">
            <a:spLocks/>
          </p:cNvSpPr>
          <p:nvPr/>
        </p:nvSpPr>
        <p:spPr>
          <a:xfrm rot="18900000">
            <a:off x="1332557" y="5601695"/>
            <a:ext cx="685456" cy="30823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b="1" dirty="0">
                <a:latin typeface="Arial Narrow"/>
                <a:cs typeface="Arial Narrow"/>
              </a:rPr>
              <a:t>1949-50</a:t>
            </a:r>
          </a:p>
        </p:txBody>
      </p:sp>
      <p:sp>
        <p:nvSpPr>
          <p:cNvPr id="13" name="Content Placeholder 4"/>
          <p:cNvSpPr txBox="1">
            <a:spLocks/>
          </p:cNvSpPr>
          <p:nvPr/>
        </p:nvSpPr>
        <p:spPr>
          <a:xfrm rot="18900000">
            <a:off x="1802956" y="5602257"/>
            <a:ext cx="685456" cy="30823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b="1" dirty="0">
                <a:latin typeface="Arial Narrow"/>
                <a:cs typeface="Arial Narrow"/>
              </a:rPr>
              <a:t>1954-55</a:t>
            </a:r>
          </a:p>
        </p:txBody>
      </p:sp>
      <p:sp>
        <p:nvSpPr>
          <p:cNvPr id="14" name="Content Placeholder 4"/>
          <p:cNvSpPr txBox="1">
            <a:spLocks/>
          </p:cNvSpPr>
          <p:nvPr/>
        </p:nvSpPr>
        <p:spPr>
          <a:xfrm rot="18900000">
            <a:off x="2279834" y="5607548"/>
            <a:ext cx="685456" cy="30823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b="1" dirty="0">
                <a:latin typeface="Arial Narrow"/>
                <a:cs typeface="Arial Narrow"/>
              </a:rPr>
              <a:t>1959-60</a:t>
            </a:r>
          </a:p>
        </p:txBody>
      </p:sp>
      <p:sp>
        <p:nvSpPr>
          <p:cNvPr id="15" name="Content Placeholder 4"/>
          <p:cNvSpPr txBox="1">
            <a:spLocks/>
          </p:cNvSpPr>
          <p:nvPr/>
        </p:nvSpPr>
        <p:spPr>
          <a:xfrm rot="18900000">
            <a:off x="2786340" y="5607548"/>
            <a:ext cx="685456" cy="30823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b="1" dirty="0">
                <a:latin typeface="Arial Narrow"/>
                <a:cs typeface="Arial Narrow"/>
              </a:rPr>
              <a:t>1964-65</a:t>
            </a:r>
          </a:p>
        </p:txBody>
      </p:sp>
      <p:sp>
        <p:nvSpPr>
          <p:cNvPr id="16" name="Content Placeholder 4"/>
          <p:cNvSpPr txBox="1">
            <a:spLocks/>
          </p:cNvSpPr>
          <p:nvPr/>
        </p:nvSpPr>
        <p:spPr>
          <a:xfrm rot="18900000">
            <a:off x="3732416" y="5607548"/>
            <a:ext cx="685456" cy="30823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b="1" dirty="0">
                <a:latin typeface="Arial Narrow"/>
                <a:cs typeface="Arial Narrow"/>
              </a:rPr>
              <a:t>1974-75</a:t>
            </a:r>
          </a:p>
        </p:txBody>
      </p:sp>
      <p:sp>
        <p:nvSpPr>
          <p:cNvPr id="17" name="Content Placeholder 4"/>
          <p:cNvSpPr txBox="1">
            <a:spLocks/>
          </p:cNvSpPr>
          <p:nvPr/>
        </p:nvSpPr>
        <p:spPr>
          <a:xfrm rot="18900000">
            <a:off x="4323928" y="5596964"/>
            <a:ext cx="685456" cy="30823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b="1" dirty="0">
                <a:latin typeface="Arial Narrow"/>
                <a:cs typeface="Arial Narrow"/>
              </a:rPr>
              <a:t>1979-80</a:t>
            </a:r>
          </a:p>
        </p:txBody>
      </p:sp>
      <p:sp>
        <p:nvSpPr>
          <p:cNvPr id="18" name="Content Placeholder 4"/>
          <p:cNvSpPr txBox="1">
            <a:spLocks/>
          </p:cNvSpPr>
          <p:nvPr/>
        </p:nvSpPr>
        <p:spPr>
          <a:xfrm rot="18900000">
            <a:off x="4744270" y="5601695"/>
            <a:ext cx="685456" cy="30823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b="1" dirty="0">
                <a:latin typeface="Arial Narrow"/>
                <a:cs typeface="Arial Narrow"/>
              </a:rPr>
              <a:t>1984-85</a:t>
            </a:r>
          </a:p>
        </p:txBody>
      </p:sp>
      <p:sp>
        <p:nvSpPr>
          <p:cNvPr id="19" name="Content Placeholder 4"/>
          <p:cNvSpPr txBox="1">
            <a:spLocks/>
          </p:cNvSpPr>
          <p:nvPr/>
        </p:nvSpPr>
        <p:spPr>
          <a:xfrm rot="18900000">
            <a:off x="5187612" y="5603401"/>
            <a:ext cx="685456" cy="30823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b="1" dirty="0">
                <a:latin typeface="Arial Narrow"/>
                <a:cs typeface="Arial Narrow"/>
              </a:rPr>
              <a:t>1989-90</a:t>
            </a:r>
          </a:p>
        </p:txBody>
      </p:sp>
      <p:sp>
        <p:nvSpPr>
          <p:cNvPr id="20" name="Content Placeholder 4"/>
          <p:cNvSpPr txBox="1">
            <a:spLocks/>
          </p:cNvSpPr>
          <p:nvPr/>
        </p:nvSpPr>
        <p:spPr>
          <a:xfrm rot="18900000">
            <a:off x="5669151" y="5607550"/>
            <a:ext cx="685456" cy="30823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b="1" dirty="0">
                <a:latin typeface="Arial Narrow"/>
                <a:cs typeface="Arial Narrow"/>
              </a:rPr>
              <a:t>1994-95</a:t>
            </a:r>
          </a:p>
        </p:txBody>
      </p:sp>
      <p:sp>
        <p:nvSpPr>
          <p:cNvPr id="21" name="Content Placeholder 4"/>
          <p:cNvSpPr txBox="1">
            <a:spLocks/>
          </p:cNvSpPr>
          <p:nvPr/>
        </p:nvSpPr>
        <p:spPr>
          <a:xfrm rot="18900000">
            <a:off x="5977252" y="5624218"/>
            <a:ext cx="886354" cy="30823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b="1" dirty="0">
                <a:latin typeface="Arial Narrow"/>
                <a:cs typeface="Arial Narrow"/>
              </a:rPr>
              <a:t>1999-2000</a:t>
            </a:r>
          </a:p>
        </p:txBody>
      </p:sp>
      <p:sp>
        <p:nvSpPr>
          <p:cNvPr id="22" name="Content Placeholder 4"/>
          <p:cNvSpPr txBox="1">
            <a:spLocks/>
          </p:cNvSpPr>
          <p:nvPr/>
        </p:nvSpPr>
        <p:spPr>
          <a:xfrm rot="18900000">
            <a:off x="6510634" y="5609517"/>
            <a:ext cx="685456" cy="30823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b="1" dirty="0">
                <a:latin typeface="Arial Narrow"/>
                <a:cs typeface="Arial Narrow"/>
              </a:rPr>
              <a:t>2004-05</a:t>
            </a:r>
          </a:p>
        </p:txBody>
      </p:sp>
      <p:sp>
        <p:nvSpPr>
          <p:cNvPr id="23" name="Content Placeholder 4"/>
          <p:cNvSpPr txBox="1">
            <a:spLocks/>
          </p:cNvSpPr>
          <p:nvPr/>
        </p:nvSpPr>
        <p:spPr>
          <a:xfrm rot="18900000">
            <a:off x="6870368" y="5605282"/>
            <a:ext cx="685456" cy="30823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b="1" dirty="0">
                <a:latin typeface="Arial Narrow"/>
                <a:cs typeface="Arial Narrow"/>
              </a:rPr>
              <a:t>2009-10</a:t>
            </a:r>
          </a:p>
        </p:txBody>
      </p:sp>
      <p:sp>
        <p:nvSpPr>
          <p:cNvPr id="24" name="Content Placeholder 4"/>
          <p:cNvSpPr txBox="1">
            <a:spLocks/>
          </p:cNvSpPr>
          <p:nvPr/>
        </p:nvSpPr>
        <p:spPr>
          <a:xfrm rot="18900000">
            <a:off x="7290486" y="5596393"/>
            <a:ext cx="685456" cy="30823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b="1" dirty="0">
                <a:latin typeface="Arial Narrow"/>
                <a:cs typeface="Arial Narrow"/>
              </a:rPr>
              <a:t>2014-15</a:t>
            </a:r>
          </a:p>
        </p:txBody>
      </p:sp>
      <p:sp>
        <p:nvSpPr>
          <p:cNvPr id="25" name="Content Placeholder 4"/>
          <p:cNvSpPr txBox="1">
            <a:spLocks/>
          </p:cNvSpPr>
          <p:nvPr/>
        </p:nvSpPr>
        <p:spPr>
          <a:xfrm rot="18900000">
            <a:off x="3229187" y="5604225"/>
            <a:ext cx="685456" cy="30823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b="1" dirty="0">
                <a:latin typeface="Arial Narrow"/>
                <a:cs typeface="Arial Narrow"/>
              </a:rPr>
              <a:t>1969-70</a:t>
            </a:r>
          </a:p>
        </p:txBody>
      </p:sp>
      <p:sp>
        <p:nvSpPr>
          <p:cNvPr id="26" name="Content Placeholder 4"/>
          <p:cNvSpPr txBox="1">
            <a:spLocks/>
          </p:cNvSpPr>
          <p:nvPr/>
        </p:nvSpPr>
        <p:spPr>
          <a:xfrm>
            <a:off x="7876778" y="1140578"/>
            <a:ext cx="774314" cy="30823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b="1" dirty="0">
                <a:latin typeface="Arial Narrow"/>
                <a:cs typeface="Arial Narrow"/>
              </a:rPr>
              <a:t>250</a:t>
            </a:r>
          </a:p>
        </p:txBody>
      </p:sp>
      <p:sp>
        <p:nvSpPr>
          <p:cNvPr id="27" name="Content Placeholder 4"/>
          <p:cNvSpPr txBox="1">
            <a:spLocks/>
          </p:cNvSpPr>
          <p:nvPr/>
        </p:nvSpPr>
        <p:spPr>
          <a:xfrm>
            <a:off x="7868902" y="2003712"/>
            <a:ext cx="774314" cy="30823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b="1" dirty="0">
                <a:latin typeface="Arial Narrow"/>
                <a:cs typeface="Arial Narrow"/>
              </a:rPr>
              <a:t>200</a:t>
            </a:r>
          </a:p>
        </p:txBody>
      </p:sp>
      <p:sp>
        <p:nvSpPr>
          <p:cNvPr id="28" name="Content Placeholder 4"/>
          <p:cNvSpPr txBox="1">
            <a:spLocks/>
          </p:cNvSpPr>
          <p:nvPr/>
        </p:nvSpPr>
        <p:spPr>
          <a:xfrm>
            <a:off x="7876778" y="2887791"/>
            <a:ext cx="774314" cy="30823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b="1" dirty="0">
                <a:latin typeface="Arial Narrow"/>
                <a:cs typeface="Arial Narrow"/>
              </a:rPr>
              <a:t>150</a:t>
            </a:r>
          </a:p>
        </p:txBody>
      </p:sp>
      <p:sp>
        <p:nvSpPr>
          <p:cNvPr id="29" name="Content Placeholder 4"/>
          <p:cNvSpPr txBox="1">
            <a:spLocks/>
          </p:cNvSpPr>
          <p:nvPr/>
        </p:nvSpPr>
        <p:spPr>
          <a:xfrm>
            <a:off x="7868902" y="3719063"/>
            <a:ext cx="774314" cy="30823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b="1" dirty="0">
                <a:latin typeface="Arial Narrow"/>
                <a:cs typeface="Arial Narrow"/>
              </a:rPr>
              <a:t>100</a:t>
            </a:r>
          </a:p>
        </p:txBody>
      </p:sp>
      <p:sp>
        <p:nvSpPr>
          <p:cNvPr id="30" name="Content Placeholder 4"/>
          <p:cNvSpPr txBox="1">
            <a:spLocks/>
          </p:cNvSpPr>
          <p:nvPr/>
        </p:nvSpPr>
        <p:spPr>
          <a:xfrm>
            <a:off x="7868902" y="4516661"/>
            <a:ext cx="774314" cy="30823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b="1" dirty="0">
                <a:latin typeface="Arial Narrow"/>
                <a:cs typeface="Arial Narrow"/>
              </a:rPr>
              <a:t>50</a:t>
            </a:r>
          </a:p>
        </p:txBody>
      </p:sp>
      <p:sp>
        <p:nvSpPr>
          <p:cNvPr id="31" name="Content Placeholder 4"/>
          <p:cNvSpPr txBox="1">
            <a:spLocks/>
          </p:cNvSpPr>
          <p:nvPr/>
        </p:nvSpPr>
        <p:spPr>
          <a:xfrm>
            <a:off x="7876778" y="5287421"/>
            <a:ext cx="774314" cy="30823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b="1" dirty="0">
                <a:latin typeface="Arial Narrow"/>
                <a:cs typeface="Arial Narrow"/>
              </a:rPr>
              <a:t>0</a:t>
            </a:r>
          </a:p>
        </p:txBody>
      </p:sp>
      <p:sp>
        <p:nvSpPr>
          <p:cNvPr id="32" name="Content Placeholder 4"/>
          <p:cNvSpPr txBox="1">
            <a:spLocks/>
          </p:cNvSpPr>
          <p:nvPr/>
        </p:nvSpPr>
        <p:spPr>
          <a:xfrm rot="16200000">
            <a:off x="7675476" y="1333305"/>
            <a:ext cx="1548111" cy="30823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cap="all" baseline="30000" dirty="0">
                <a:latin typeface="Arial Narrow"/>
              </a:rPr>
              <a:t>millions of dollars</a:t>
            </a:r>
          </a:p>
        </p:txBody>
      </p:sp>
    </p:spTree>
    <p:extLst>
      <p:ext uri="{BB962C8B-B14F-4D97-AF65-F5344CB8AC3E}">
        <p14:creationId xmlns:p14="http://schemas.microsoft.com/office/powerpoint/2010/main" val="3691428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08" y="915894"/>
            <a:ext cx="9145308" cy="5078506"/>
          </a:xfrm>
          <a:prstGeom prst="rect">
            <a:avLst/>
          </a:prstGeom>
          <a:solidFill>
            <a:srgbClr val="9EA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8305" y="915894"/>
            <a:ext cx="5925506" cy="5078506"/>
          </a:xfrm>
        </p:spPr>
      </p:pic>
      <p:pic>
        <p:nvPicPr>
          <p:cNvPr id="9" name="Content Placeholder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9192" y="2894389"/>
            <a:ext cx="2530693" cy="2928640"/>
          </a:xfrm>
          <a:prstGeom prst="rect">
            <a:avLst/>
          </a:prstGeom>
          <a:ln w="19050" cmpd="sng">
            <a:noFill/>
          </a:ln>
          <a:effectLst>
            <a:outerShdw blurRad="412750" dist="38100" algn="l" rotWithShape="0">
              <a:prstClr val="black">
                <a:alpha val="40000"/>
              </a:prstClr>
            </a:outerShdw>
          </a:effectLst>
        </p:spPr>
      </p:pic>
      <p:sp>
        <p:nvSpPr>
          <p:cNvPr id="3" name="Title 2"/>
          <p:cNvSpPr>
            <a:spLocks noGrp="1"/>
          </p:cNvSpPr>
          <p:nvPr>
            <p:ph type="title"/>
          </p:nvPr>
        </p:nvSpPr>
        <p:spPr>
          <a:xfrm>
            <a:off x="375561" y="202070"/>
            <a:ext cx="7391400" cy="487362"/>
          </a:xfrm>
        </p:spPr>
        <p:txBody>
          <a:bodyPr>
            <a:noAutofit/>
          </a:bodyPr>
          <a:lstStyle/>
          <a:p>
            <a:r>
              <a:rPr lang="en-US" altLang="en-US" sz="3200" b="0" cap="all" dirty="0">
                <a:latin typeface="Arial Narrow" pitchFamily="34" charset="0"/>
                <a:ea typeface="ＭＳ Ｐゴシック" pitchFamily="34" charset="-128"/>
              </a:rPr>
              <a:t>Contribution History</a:t>
            </a:r>
            <a:endParaRPr lang="en-US" sz="3200" b="0" cap="all" dirty="0"/>
          </a:p>
        </p:txBody>
      </p:sp>
      <p:sp>
        <p:nvSpPr>
          <p:cNvPr id="7" name="Content Placeholder 2"/>
          <p:cNvSpPr txBox="1">
            <a:spLocks/>
          </p:cNvSpPr>
          <p:nvPr/>
        </p:nvSpPr>
        <p:spPr bwMode="auto">
          <a:xfrm>
            <a:off x="6462294" y="3056604"/>
            <a:ext cx="2146663" cy="2640097"/>
          </a:xfrm>
          <a:prstGeom prst="rect">
            <a:avLst/>
          </a:prstGeom>
          <a:noFill/>
        </p:spPr>
        <p:txBody>
          <a:bodyPr tIns="91440" bIns="91440"/>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228600" indent="-100584" eaLnBrk="1" hangingPunct="1">
              <a:spcBef>
                <a:spcPts val="0"/>
              </a:spcBef>
              <a:buFont typeface="Arial" pitchFamily="34" charset="0"/>
              <a:buNone/>
            </a:pPr>
            <a:r>
              <a:rPr lang="en-US" altLang="en-US" sz="1600" dirty="0">
                <a:solidFill>
                  <a:srgbClr val="005DAA"/>
                </a:solidFill>
                <a:latin typeface="Georgia" pitchFamily="18" charset="0"/>
              </a:rPr>
              <a:t>“Paul Harris had expressed hope that instead of funeral flowers money might be sent to [the] Foundation </a:t>
            </a:r>
            <a:br>
              <a:rPr lang="en-US" altLang="en-US" sz="1600" dirty="0">
                <a:solidFill>
                  <a:srgbClr val="005DAA"/>
                </a:solidFill>
                <a:latin typeface="Georgia" pitchFamily="18" charset="0"/>
              </a:rPr>
            </a:br>
            <a:r>
              <a:rPr lang="en-US" altLang="en-US" sz="1600" dirty="0">
                <a:solidFill>
                  <a:srgbClr val="005DAA"/>
                </a:solidFill>
                <a:latin typeface="Georgia" pitchFamily="18" charset="0"/>
              </a:rPr>
              <a:t>for furthering international understanding.”</a:t>
            </a:r>
          </a:p>
        </p:txBody>
      </p:sp>
    </p:spTree>
    <p:extLst>
      <p:ext uri="{BB962C8B-B14F-4D97-AF65-F5344CB8AC3E}">
        <p14:creationId xmlns:p14="http://schemas.microsoft.com/office/powerpoint/2010/main" val="3531818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EVERY ROTARIAN, EVERY YEAR</a:t>
            </a:r>
          </a:p>
        </p:txBody>
      </p:sp>
      <p:pic>
        <p:nvPicPr>
          <p:cNvPr id="4" name="Picture 3"/>
          <p:cNvPicPr>
            <a:picLocks noChangeAspect="1"/>
          </p:cNvPicPr>
          <p:nvPr/>
        </p:nvPicPr>
        <p:blipFill>
          <a:blip r:embed="rId3"/>
          <a:stretch>
            <a:fillRect/>
          </a:stretch>
        </p:blipFill>
        <p:spPr>
          <a:xfrm>
            <a:off x="533400" y="1276887"/>
            <a:ext cx="2070038" cy="4410588"/>
          </a:xfrm>
          <a:prstGeom prst="rect">
            <a:avLst/>
          </a:prstGeom>
        </p:spPr>
      </p:pic>
      <p:graphicFrame>
        <p:nvGraphicFramePr>
          <p:cNvPr id="5" name="Diagram 4"/>
          <p:cNvGraphicFramePr/>
          <p:nvPr>
            <p:extLst/>
          </p:nvPr>
        </p:nvGraphicFramePr>
        <p:xfrm>
          <a:off x="2971800" y="1202250"/>
          <a:ext cx="5867400" cy="4472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79203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ChangeArrowheads="1"/>
          </p:cNvSpPr>
          <p:nvPr/>
        </p:nvSpPr>
        <p:spPr bwMode="auto">
          <a:xfrm>
            <a:off x="228600" y="1627188"/>
            <a:ext cx="35702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2800" b="1" i="0" u="none" strike="noStrike" kern="0" cap="none" spc="0" normalizeH="0" baseline="0" noProof="0" dirty="0">
              <a:ln>
                <a:noFill/>
              </a:ln>
              <a:solidFill>
                <a:srgbClr val="01B4E7"/>
              </a:solidFill>
              <a:effectLst/>
              <a:uLnTx/>
              <a:uFillTx/>
              <a:latin typeface="Arial" panose="020B0604020202020204" pitchFamily="34" charset="0"/>
              <a:ea typeface="ヒラギノ角ゴ Pro W3" pitchFamily="-84"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2800" b="0" i="0" u="none" strike="noStrike" kern="0" cap="none" spc="0" normalizeH="0" baseline="0" noProof="0" dirty="0">
              <a:ln>
                <a:noFill/>
              </a:ln>
              <a:solidFill>
                <a:srgbClr val="58585A"/>
              </a:solidFill>
              <a:effectLst/>
              <a:uLnTx/>
              <a:uFillTx/>
              <a:latin typeface="Arial" panose="020B0604020202020204" pitchFamily="34" charset="0"/>
              <a:ea typeface="ヒラギノ角ゴ Pro W3" pitchFamily="-84" charset="-128"/>
            </a:endParaRPr>
          </a:p>
        </p:txBody>
      </p:sp>
      <p:sp>
        <p:nvSpPr>
          <p:cNvPr id="25603" name="Rectangle 2"/>
          <p:cNvSpPr>
            <a:spLocks noChangeArrowheads="1"/>
          </p:cNvSpPr>
          <p:nvPr/>
        </p:nvSpPr>
        <p:spPr bwMode="auto">
          <a:xfrm>
            <a:off x="228600" y="444500"/>
            <a:ext cx="937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200" b="1" i="0" u="none" strike="noStrike" kern="0" cap="none" spc="0" normalizeH="0" baseline="0" noProof="0" dirty="0">
                <a:ln>
                  <a:noFill/>
                </a:ln>
                <a:solidFill>
                  <a:schemeClr val="bg1"/>
                </a:solidFill>
                <a:effectLst/>
                <a:uLnTx/>
                <a:uFillTx/>
                <a:latin typeface="Arial Narrow Bold" panose="020B0706020202030204" pitchFamily="34" charset="0"/>
                <a:ea typeface="ヒラギノ角ゴ Pro W3" pitchFamily="-84" charset="-128"/>
              </a:rPr>
              <a:t>DOING </a:t>
            </a:r>
            <a:r>
              <a:rPr kumimoji="0" lang="en-US" altLang="en-US" sz="3200" b="1" i="0" u="none" strike="noStrike" kern="0" cap="none" spc="0" normalizeH="0" baseline="0" noProof="0" dirty="0">
                <a:ln>
                  <a:noFill/>
                </a:ln>
                <a:solidFill>
                  <a:srgbClr val="F7A81B"/>
                </a:solidFill>
                <a:effectLst/>
                <a:uLnTx/>
                <a:uFillTx/>
                <a:latin typeface="Arial Narrow Bold" panose="020B0706020202030204" pitchFamily="34" charset="0"/>
                <a:ea typeface="ヒラギノ角ゴ Pro W3" pitchFamily="-84" charset="-128"/>
              </a:rPr>
              <a:t>GOOD IN THE WORLD</a:t>
            </a:r>
          </a:p>
        </p:txBody>
      </p:sp>
      <p:pic>
        <p:nvPicPr>
          <p:cNvPr id="2560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33388"/>
            <a:ext cx="35814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5"/>
          <p:cNvSpPr>
            <a:spLocks noChangeArrowheads="1"/>
          </p:cNvSpPr>
          <p:nvPr/>
        </p:nvSpPr>
        <p:spPr bwMode="auto">
          <a:xfrm>
            <a:off x="5519738" y="1785938"/>
            <a:ext cx="2971800"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300" b="1" i="0" u="none" strike="noStrike" kern="0" cap="none" spc="0" normalizeH="0" baseline="0" noProof="0" dirty="0">
                <a:ln>
                  <a:noFill/>
                </a:ln>
                <a:solidFill>
                  <a:srgbClr val="01B4E7"/>
                </a:solidFill>
                <a:effectLst/>
                <a:uLnTx/>
                <a:uFillTx/>
                <a:latin typeface="Arial Narrow" panose="020B0606020202030204" pitchFamily="34" charset="0"/>
                <a:ea typeface="ヒラギノ角ゴ Pro W3" pitchFamily="-84" charset="-128"/>
              </a:rPr>
              <a:t>Ensure that we have sufficient funds to operate our Foundation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2300" b="0" i="0" u="none" strike="noStrike" kern="0" cap="none" spc="0" normalizeH="0" baseline="0" noProof="0" dirty="0">
              <a:ln>
                <a:noFill/>
              </a:ln>
              <a:solidFill>
                <a:srgbClr val="58585A"/>
              </a:solidFill>
              <a:effectLst/>
              <a:uLnTx/>
              <a:uFillTx/>
              <a:latin typeface="Arial Narrow" panose="020B0606020202030204" pitchFamily="34" charset="0"/>
              <a:ea typeface="ヒラギノ角ゴ Pro W3" pitchFamily="-84"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300" b="1" i="0" u="none" strike="noStrike" kern="0" cap="none" spc="0" normalizeH="0" baseline="0" noProof="0" dirty="0">
                <a:ln>
                  <a:noFill/>
                </a:ln>
                <a:solidFill>
                  <a:srgbClr val="01B4E7"/>
                </a:solidFill>
                <a:effectLst/>
                <a:uLnTx/>
                <a:uFillTx/>
                <a:latin typeface="Arial Narrow" panose="020B0606020202030204" pitchFamily="34" charset="0"/>
                <a:ea typeface="ヒラギノ角ゴ Pro W3" pitchFamily="-84" charset="-128"/>
              </a:rPr>
              <a:t>Maintain a fully funded operating reserve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2300" b="1" i="0" u="none" strike="noStrike" kern="0" cap="none" spc="0" normalizeH="0" baseline="0" noProof="0" dirty="0">
              <a:ln>
                <a:noFill/>
              </a:ln>
              <a:solidFill>
                <a:srgbClr val="01B4E7"/>
              </a:solidFill>
              <a:effectLst/>
              <a:uLnTx/>
              <a:uFillTx/>
              <a:latin typeface="Arial Narrow" panose="020B0606020202030204" pitchFamily="34" charset="0"/>
              <a:ea typeface="ヒラギノ角ゴ Pro W3" pitchFamily="-84"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300" b="1" i="0" u="none" strike="noStrike" kern="0" cap="none" spc="0" normalizeH="0" baseline="0" noProof="0" dirty="0">
                <a:ln>
                  <a:noFill/>
                </a:ln>
                <a:solidFill>
                  <a:srgbClr val="01B4E7"/>
                </a:solidFill>
                <a:effectLst/>
                <a:uLnTx/>
                <a:uFillTx/>
                <a:latin typeface="Arial Narrow" panose="020B0606020202030204" pitchFamily="34" charset="0"/>
                <a:ea typeface="ヒラギノ角ゴ Pro W3" pitchFamily="-84" charset="-128"/>
              </a:rPr>
              <a:t>Transfer surplus funds to the Endowment Fund</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1800" b="0" i="0" u="none" strike="noStrike" kern="0" cap="none" spc="0" normalizeH="0" baseline="0" noProof="0" dirty="0">
              <a:ln>
                <a:noFill/>
              </a:ln>
              <a:solidFill>
                <a:srgbClr val="58585A"/>
              </a:solidFill>
              <a:effectLst/>
              <a:uLnTx/>
              <a:uFillTx/>
              <a:latin typeface="Arial" panose="020B0604020202020204" pitchFamily="34" charset="0"/>
              <a:ea typeface="ヒラギノ角ゴ Pro W3" pitchFamily="-84" charset="-128"/>
            </a:endParaRPr>
          </a:p>
        </p:txBody>
      </p:sp>
      <p:cxnSp>
        <p:nvCxnSpPr>
          <p:cNvPr id="9" name="Straight Connector 8"/>
          <p:cNvCxnSpPr/>
          <p:nvPr/>
        </p:nvCxnSpPr>
        <p:spPr>
          <a:xfrm flipH="1">
            <a:off x="4953000" y="1157288"/>
            <a:ext cx="0" cy="5146675"/>
          </a:xfrm>
          <a:prstGeom prst="line">
            <a:avLst/>
          </a:prstGeom>
          <a:ln>
            <a:solidFill>
              <a:srgbClr val="005DAA"/>
            </a:solidFill>
          </a:ln>
          <a:effectLst/>
        </p:spPr>
        <p:style>
          <a:lnRef idx="2">
            <a:schemeClr val="accent1"/>
          </a:lnRef>
          <a:fillRef idx="0">
            <a:schemeClr val="accent1"/>
          </a:fillRef>
          <a:effectRef idx="1">
            <a:schemeClr val="accent1"/>
          </a:effectRef>
          <a:fontRef idx="minor">
            <a:schemeClr val="tx1"/>
          </a:fontRef>
        </p:style>
      </p:cxnSp>
      <p:sp>
        <p:nvSpPr>
          <p:cNvPr id="25607" name="TextBox 2"/>
          <p:cNvSpPr txBox="1">
            <a:spLocks noChangeArrowheads="1"/>
          </p:cNvSpPr>
          <p:nvPr/>
        </p:nvSpPr>
        <p:spPr bwMode="auto">
          <a:xfrm>
            <a:off x="5154613" y="1241425"/>
            <a:ext cx="284638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700" b="1" i="0" u="none" strike="noStrike" kern="0" cap="none" spc="0" normalizeH="0" baseline="0" noProof="0" dirty="0">
                <a:ln>
                  <a:noFill/>
                </a:ln>
                <a:solidFill>
                  <a:srgbClr val="17458F"/>
                </a:solidFill>
                <a:effectLst/>
                <a:uLnTx/>
                <a:uFillTx/>
                <a:latin typeface="Arial Narrow" panose="020B0606020202030204" pitchFamily="34" charset="0"/>
                <a:ea typeface="ヒラギノ角ゴ Pro W3" pitchFamily="-84" charset="-128"/>
              </a:rPr>
              <a:t>OUR LONG-TERM STRATEGY...</a:t>
            </a:r>
          </a:p>
        </p:txBody>
      </p:sp>
      <p:sp>
        <p:nvSpPr>
          <p:cNvPr id="25608" name="TextBox 15"/>
          <p:cNvSpPr txBox="1">
            <a:spLocks noChangeArrowheads="1"/>
          </p:cNvSpPr>
          <p:nvPr/>
        </p:nvSpPr>
        <p:spPr bwMode="auto">
          <a:xfrm>
            <a:off x="34925" y="1238250"/>
            <a:ext cx="49180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700" b="1" i="0" u="none" strike="noStrike" kern="0" cap="none" spc="0" normalizeH="0" baseline="0" noProof="0" dirty="0">
                <a:ln>
                  <a:noFill/>
                </a:ln>
                <a:solidFill>
                  <a:srgbClr val="17458F"/>
                </a:solidFill>
                <a:effectLst/>
                <a:uLnTx/>
                <a:uFillTx/>
                <a:latin typeface="Arial Narrow" panose="020B0606020202030204" pitchFamily="34" charset="0"/>
                <a:ea typeface="ヒラギノ角ゴ Pro W3" pitchFamily="-84" charset="-128"/>
              </a:rPr>
              <a:t>THE ROTARY FOUNDATION’S EXPENDITURES GO TO...</a:t>
            </a:r>
          </a:p>
        </p:txBody>
      </p:sp>
      <p:pic>
        <p:nvPicPr>
          <p:cNvPr id="3" name="Picture 2">
            <a:extLst>
              <a:ext uri="{FF2B5EF4-FFF2-40B4-BE49-F238E27FC236}">
                <a16:creationId xmlns:a16="http://schemas.microsoft.com/office/drawing/2014/main" id="{4B2624F6-12DC-4999-9E6B-5D26059C3BDD}"/>
              </a:ext>
            </a:extLst>
          </p:cNvPr>
          <p:cNvPicPr>
            <a:picLocks noChangeAspect="1"/>
          </p:cNvPicPr>
          <p:nvPr/>
        </p:nvPicPr>
        <p:blipFill>
          <a:blip r:embed="rId4"/>
          <a:stretch>
            <a:fillRect/>
          </a:stretch>
        </p:blipFill>
        <p:spPr>
          <a:xfrm>
            <a:off x="987334" y="1530069"/>
            <a:ext cx="3611880" cy="4814316"/>
          </a:xfrm>
          <a:prstGeom prst="rect">
            <a:avLst/>
          </a:prstGeom>
        </p:spPr>
      </p:pic>
    </p:spTree>
    <p:extLst>
      <p:ext uri="{BB962C8B-B14F-4D97-AF65-F5344CB8AC3E}">
        <p14:creationId xmlns:p14="http://schemas.microsoft.com/office/powerpoint/2010/main" val="9699578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20057" y="1518469"/>
            <a:ext cx="8732968"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400" dirty="0">
              <a:solidFill>
                <a:srgbClr val="585858"/>
              </a:solidFill>
              <a:latin typeface="Georgia"/>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SUPPORTING THE ROTARY FOUNDATION</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37823" y="1955060"/>
            <a:ext cx="2566987" cy="218916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726" y="1955060"/>
            <a:ext cx="2693987" cy="22256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73892" y="1943948"/>
            <a:ext cx="2609850" cy="223678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txBox="1">
            <a:spLocks noChangeArrowheads="1"/>
          </p:cNvSpPr>
          <p:nvPr/>
        </p:nvSpPr>
        <p:spPr bwMode="auto">
          <a:xfrm>
            <a:off x="6216742" y="4376986"/>
            <a:ext cx="266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Arial" pitchFamily="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defTabSz="914400" eaLnBrk="1" hangingPunct="1">
              <a:buFontTx/>
              <a:buNone/>
              <a:defRPr/>
            </a:pPr>
            <a:r>
              <a:rPr lang="en-US" sz="2000" b="1" kern="0" dirty="0">
                <a:solidFill>
                  <a:srgbClr val="585858"/>
                </a:solidFill>
                <a:latin typeface="Georgia" pitchFamily="18" charset="0"/>
                <a:cs typeface="Arial"/>
              </a:rPr>
              <a:t>Endowment Fund</a:t>
            </a:r>
          </a:p>
          <a:p>
            <a:pPr marL="0" indent="0" algn="ctr" defTabSz="914400" eaLnBrk="1" hangingPunct="1">
              <a:buFontTx/>
              <a:buNone/>
              <a:defRPr/>
            </a:pPr>
            <a:r>
              <a:rPr lang="en-US" sz="2000" kern="0" dirty="0">
                <a:solidFill>
                  <a:srgbClr val="585858"/>
                </a:solidFill>
                <a:latin typeface="Georgia" pitchFamily="18" charset="0"/>
                <a:cs typeface="Arial"/>
              </a:rPr>
              <a:t>To Secure Tomorrow</a:t>
            </a:r>
          </a:p>
        </p:txBody>
      </p:sp>
      <p:sp>
        <p:nvSpPr>
          <p:cNvPr id="8" name="Rectangle 3"/>
          <p:cNvSpPr txBox="1">
            <a:spLocks noChangeArrowheads="1"/>
          </p:cNvSpPr>
          <p:nvPr/>
        </p:nvSpPr>
        <p:spPr bwMode="auto">
          <a:xfrm>
            <a:off x="3048000" y="4376936"/>
            <a:ext cx="3048000" cy="11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Arial" pitchFamily="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defTabSz="914400" eaLnBrk="1" hangingPunct="1">
              <a:buFontTx/>
              <a:buNone/>
              <a:defRPr/>
            </a:pPr>
            <a:r>
              <a:rPr lang="en-US" sz="2000" b="1" kern="0" dirty="0">
                <a:solidFill>
                  <a:srgbClr val="585858"/>
                </a:solidFill>
                <a:latin typeface="Georgia" pitchFamily="18" charset="0"/>
                <a:cs typeface="Arial"/>
              </a:rPr>
              <a:t>Annual Fund</a:t>
            </a:r>
          </a:p>
          <a:p>
            <a:pPr algn="ctr" defTabSz="914400" eaLnBrk="1" hangingPunct="1">
              <a:buFontTx/>
              <a:buNone/>
              <a:defRPr/>
            </a:pPr>
            <a:r>
              <a:rPr lang="en-US" sz="2000" kern="0" dirty="0">
                <a:solidFill>
                  <a:srgbClr val="585858"/>
                </a:solidFill>
                <a:latin typeface="Georgia" pitchFamily="18" charset="0"/>
                <a:cs typeface="Arial"/>
              </a:rPr>
              <a:t>For Support Today</a:t>
            </a:r>
          </a:p>
        </p:txBody>
      </p:sp>
      <p:sp>
        <p:nvSpPr>
          <p:cNvPr id="9" name="Text Box 8"/>
          <p:cNvSpPr txBox="1">
            <a:spLocks noChangeArrowheads="1"/>
          </p:cNvSpPr>
          <p:nvPr/>
        </p:nvSpPr>
        <p:spPr bwMode="auto">
          <a:xfrm>
            <a:off x="370219" y="4399600"/>
            <a:ext cx="266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a:spcBef>
                <a:spcPct val="50000"/>
              </a:spcBef>
              <a:defRPr/>
            </a:pPr>
            <a:r>
              <a:rPr lang="en-US" sz="2000" b="1" kern="0" dirty="0">
                <a:solidFill>
                  <a:srgbClr val="585858"/>
                </a:solidFill>
                <a:latin typeface="Georgia" pitchFamily="18" charset="0"/>
              </a:rPr>
              <a:t>PolioPlus Fund</a:t>
            </a:r>
          </a:p>
          <a:p>
            <a:pPr algn="ctr" defTabSz="914400">
              <a:spcBef>
                <a:spcPct val="20000"/>
              </a:spcBef>
              <a:defRPr/>
            </a:pPr>
            <a:r>
              <a:rPr lang="en-US" sz="2000" kern="0" dirty="0">
                <a:solidFill>
                  <a:srgbClr val="585858"/>
                </a:solidFill>
                <a:latin typeface="Georgia" pitchFamily="18" charset="0"/>
              </a:rPr>
              <a:t>End Polio Now</a:t>
            </a:r>
          </a:p>
        </p:txBody>
      </p:sp>
    </p:spTree>
    <p:extLst>
      <p:ext uri="{BB962C8B-B14F-4D97-AF65-F5344CB8AC3E}">
        <p14:creationId xmlns:p14="http://schemas.microsoft.com/office/powerpoint/2010/main" val="4163746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63007" y="1643144"/>
            <a:ext cx="7409575" cy="39054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1200"/>
              </a:spcAft>
              <a:buClrTx/>
              <a:buSzTx/>
              <a:buFont typeface="Arial"/>
              <a:buChar char="•"/>
              <a:tabLst/>
              <a:defRPr/>
            </a:pPr>
            <a:r>
              <a:rPr kumimoji="0" lang="en-US" sz="2800" b="0" i="0" u="none" strike="noStrike" kern="1200" cap="none" spc="0" normalizeH="0" baseline="0" noProof="0" dirty="0">
                <a:ln>
                  <a:noFill/>
                </a:ln>
                <a:solidFill>
                  <a:srgbClr val="585858"/>
                </a:solidFill>
                <a:effectLst/>
                <a:uLnTx/>
                <a:uFillTx/>
                <a:latin typeface="Georgia"/>
                <a:ea typeface="+mn-ea"/>
                <a:cs typeface="Georgia"/>
              </a:rPr>
              <a:t>Primary funding source for Foundation grants and activities</a:t>
            </a:r>
          </a:p>
          <a:p>
            <a:pPr marL="342900" marR="0" lvl="0" indent="-342900" algn="l" defTabSz="457200" rtl="0" eaLnBrk="1" fontAlgn="auto" latinLnBrk="0" hangingPunct="1">
              <a:lnSpc>
                <a:spcPct val="100000"/>
              </a:lnSpc>
              <a:spcBef>
                <a:spcPts val="0"/>
              </a:spcBef>
              <a:spcAft>
                <a:spcPts val="1200"/>
              </a:spcAft>
              <a:buClrTx/>
              <a:buSzTx/>
              <a:buFont typeface="Arial"/>
              <a:buChar char="•"/>
              <a:tabLst/>
              <a:defRPr/>
            </a:pPr>
            <a:r>
              <a:rPr kumimoji="0" lang="en-US" sz="2800" b="0" i="0" u="none" strike="noStrike" kern="1200" cap="none" spc="0" normalizeH="0" baseline="0" noProof="0" dirty="0">
                <a:ln>
                  <a:noFill/>
                </a:ln>
                <a:solidFill>
                  <a:srgbClr val="585858"/>
                </a:solidFill>
                <a:effectLst/>
                <a:uLnTx/>
                <a:uFillTx/>
                <a:latin typeface="Georgia"/>
                <a:ea typeface="+mn-ea"/>
                <a:cs typeface="Georgia"/>
              </a:rPr>
              <a:t>Supports local and international grants through the SHARE system</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rgbClr val="585858"/>
                </a:solidFill>
                <a:effectLst/>
                <a:uLnTx/>
                <a:uFillTx/>
                <a:latin typeface="Georgia"/>
                <a:ea typeface="+mn-ea"/>
                <a:cs typeface="Georgia"/>
              </a:rPr>
              <a:t>Contributions are credited to donor’s club and applied to club’s goal</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srgbClr val="585858"/>
              </a:solidFill>
              <a:effectLst/>
              <a:uLnTx/>
              <a:uFillTx/>
              <a:latin typeface="Georgia"/>
              <a:ea typeface="+mn-ea"/>
              <a:cs typeface="Georgia"/>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pPr marL="0" marR="0" lvl="0" indent="0" algn="l" defTabSz="4572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Narrow Bold"/>
                <a:ea typeface="+mj-ea"/>
                <a:cs typeface="Arial Narrow Bold"/>
              </a:rPr>
              <a:t>ANNUAL FUND</a:t>
            </a:r>
          </a:p>
        </p:txBody>
      </p:sp>
    </p:spTree>
    <p:extLst>
      <p:ext uri="{BB962C8B-B14F-4D97-AF65-F5344CB8AC3E}">
        <p14:creationId xmlns:p14="http://schemas.microsoft.com/office/powerpoint/2010/main" val="856419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66994" y="2222797"/>
            <a:ext cx="4793942" cy="241240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1200"/>
              </a:spcAft>
              <a:buClrTx/>
              <a:buSzTx/>
              <a:buFont typeface="Arial"/>
              <a:buChar char="•"/>
              <a:tabLst/>
              <a:defRPr/>
            </a:pPr>
            <a:r>
              <a:rPr kumimoji="0" lang="en-US" sz="2800" b="0" i="0" u="none" strike="noStrike" kern="1200" cap="none" spc="0" normalizeH="0" baseline="0" noProof="0" dirty="0">
                <a:ln>
                  <a:noFill/>
                </a:ln>
                <a:solidFill>
                  <a:srgbClr val="585858"/>
                </a:solidFill>
                <a:effectLst/>
                <a:uLnTx/>
                <a:uFillTx/>
                <a:latin typeface="Georgia"/>
                <a:ea typeface="+mn-ea"/>
                <a:cs typeface="Georgia"/>
              </a:rPr>
              <a:t>Contributions are professionally invested </a:t>
            </a:r>
          </a:p>
          <a:p>
            <a:pPr marL="342900" marR="0" lvl="0" indent="-342900" algn="l" defTabSz="457200" rtl="0" eaLnBrk="1" fontAlgn="auto" latinLnBrk="0" hangingPunct="1">
              <a:lnSpc>
                <a:spcPct val="100000"/>
              </a:lnSpc>
              <a:spcBef>
                <a:spcPct val="20000"/>
              </a:spcBef>
              <a:spcAft>
                <a:spcPts val="600"/>
              </a:spcAft>
              <a:buClrTx/>
              <a:buSzTx/>
              <a:buFont typeface="Arial"/>
              <a:buChar char="•"/>
              <a:tabLst/>
              <a:defRPr/>
            </a:pPr>
            <a:r>
              <a:rPr kumimoji="0" lang="en-US" sz="2800" b="0" i="0" u="none" strike="noStrike" kern="1200" cap="none" spc="0" normalizeH="0" baseline="0" noProof="0" dirty="0">
                <a:ln>
                  <a:noFill/>
                </a:ln>
                <a:solidFill>
                  <a:srgbClr val="585858"/>
                </a:solidFill>
                <a:effectLst/>
                <a:uLnTx/>
                <a:uFillTx/>
                <a:latin typeface="Georgia"/>
                <a:ea typeface="+mn-ea"/>
                <a:cs typeface="Georgia"/>
              </a:rPr>
              <a:t>Only the earnings are spent</a:t>
            </a: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pPr marL="0" marR="0" lvl="0" indent="0" algn="l" defTabSz="4572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Narrow Bold"/>
                <a:ea typeface="+mj-ea"/>
                <a:cs typeface="Arial Narrow Bold"/>
              </a:rPr>
              <a:t>ENDOWMENT FUND</a:t>
            </a:r>
          </a:p>
        </p:txBody>
      </p:sp>
      <p:pic>
        <p:nvPicPr>
          <p:cNvPr id="1026" name="Picture 2" descr="R:\BM Images\___AreasOFFocus_Tanaka_Galleries\Outreach to Youth\20100203_GT_10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96781" y="1565020"/>
            <a:ext cx="3727961" cy="3727961"/>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438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Arial Narrow" panose="020B0606020202030204" pitchFamily="34" charset="0"/>
              </a:rPr>
              <a:t>HOW WE FUND PROGRAMS – </a:t>
            </a:r>
            <a:r>
              <a:rPr lang="en-US" altLang="en-US" sz="3200" b="1" dirty="0">
                <a:solidFill>
                  <a:srgbClr val="FFC000"/>
                </a:solidFill>
                <a:latin typeface="Arial Narrow" panose="020B0606020202030204" pitchFamily="34" charset="0"/>
              </a:rPr>
              <a:t>SHARE SYSTEM</a:t>
            </a:r>
          </a:p>
        </p:txBody>
      </p:sp>
      <p:pic>
        <p:nvPicPr>
          <p:cNvPr id="26627" name="Picture 9" descr="\\RI-FS13\RotaryShared\BM Images\Brian King\New Areas of Focus Images\20090331_LK_0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2663"/>
            <a:ext cx="6324600"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8" descr="\\RI-FS13\RotaryShared\BM Images\Brian King\New Areas of Focus Images\DAF_SCHOOLS_LES_CAYES-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84250"/>
            <a:ext cx="4572000"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4572000" y="3922713"/>
            <a:ext cx="4572000" cy="1069975"/>
          </a:xfrm>
          <a:prstGeom prst="rect">
            <a:avLst/>
          </a:prstGeom>
          <a:solidFill>
            <a:schemeClr val="tx1">
              <a:lumMod val="20000"/>
              <a:lumOff val="8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005DAA"/>
                </a:solidFill>
                <a:effectLst/>
                <a:uLnTx/>
                <a:uFillTx/>
                <a:latin typeface="Arial"/>
                <a:cs typeface="Arial"/>
              </a:rPr>
              <a:t>50%</a:t>
            </a:r>
            <a:br>
              <a:rPr kumimoji="0" lang="en-US" sz="2200" b="1" i="0" u="none" strike="noStrike" kern="0" cap="none" spc="0" normalizeH="0" baseline="0" noProof="0" dirty="0">
                <a:ln>
                  <a:noFill/>
                </a:ln>
                <a:solidFill>
                  <a:srgbClr val="005DAA"/>
                </a:solidFill>
                <a:effectLst/>
                <a:uLnTx/>
                <a:uFillTx/>
                <a:latin typeface="Arial"/>
                <a:cs typeface="Arial"/>
              </a:rPr>
            </a:br>
            <a:r>
              <a:rPr kumimoji="0" lang="en-US" sz="2200" b="1" i="0" u="none" strike="noStrike" kern="0" cap="none" spc="0" normalizeH="0" baseline="0" noProof="0" dirty="0">
                <a:ln>
                  <a:noFill/>
                </a:ln>
                <a:solidFill>
                  <a:srgbClr val="005DAA"/>
                </a:solidFill>
                <a:effectLst/>
                <a:uLnTx/>
                <a:uFillTx/>
                <a:latin typeface="Arial"/>
                <a:cs typeface="Arial"/>
              </a:rPr>
              <a:t>World Fund</a:t>
            </a:r>
          </a:p>
        </p:txBody>
      </p:sp>
      <p:sp>
        <p:nvSpPr>
          <p:cNvPr id="9" name="Rectangle 8"/>
          <p:cNvSpPr/>
          <p:nvPr/>
        </p:nvSpPr>
        <p:spPr>
          <a:xfrm>
            <a:off x="0" y="3922713"/>
            <a:ext cx="4572000" cy="1066800"/>
          </a:xfrm>
          <a:prstGeom prst="rect">
            <a:avLst/>
          </a:prstGeom>
          <a:solidFill>
            <a:schemeClr val="tx1">
              <a:lumMod val="20000"/>
              <a:lumOff val="8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005DAA"/>
                </a:solidFill>
                <a:effectLst/>
                <a:uLnTx/>
                <a:uFillTx/>
                <a:latin typeface="Arial"/>
                <a:cs typeface="Arial"/>
              </a:rPr>
              <a:t>50%</a:t>
            </a:r>
            <a:br>
              <a:rPr kumimoji="0" lang="en-US" sz="2200" b="1" i="0" u="none" strike="noStrike" kern="0" cap="none" spc="0" normalizeH="0" baseline="0" noProof="0" dirty="0">
                <a:ln>
                  <a:noFill/>
                </a:ln>
                <a:solidFill>
                  <a:srgbClr val="005DAA"/>
                </a:solidFill>
                <a:effectLst/>
                <a:uLnTx/>
                <a:uFillTx/>
                <a:latin typeface="Arial"/>
                <a:cs typeface="Arial"/>
              </a:rPr>
            </a:br>
            <a:r>
              <a:rPr kumimoji="0" lang="en-US" sz="2200" b="1" i="0" u="none" strike="noStrike" kern="0" cap="none" spc="0" normalizeH="0" baseline="0" noProof="0" dirty="0">
                <a:ln>
                  <a:noFill/>
                </a:ln>
                <a:solidFill>
                  <a:srgbClr val="005DAA"/>
                </a:solidFill>
                <a:effectLst/>
                <a:uLnTx/>
                <a:uFillTx/>
                <a:latin typeface="Arial"/>
                <a:cs typeface="Arial"/>
              </a:rPr>
              <a:t>District Designated Fund (DDF)</a:t>
            </a:r>
          </a:p>
        </p:txBody>
      </p:sp>
    </p:spTree>
    <p:extLst>
      <p:ext uri="{BB962C8B-B14F-4D97-AF65-F5344CB8AC3E}">
        <p14:creationId xmlns:p14="http://schemas.microsoft.com/office/powerpoint/2010/main" val="4153266520"/>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p:nvPr/>
        </p:nvSpPr>
        <p:spPr>
          <a:xfrm>
            <a:off x="189107" y="2033336"/>
            <a:ext cx="4972712" cy="1324144"/>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5400" b="1" i="0" u="none" strike="noStrike" cap="none" baseline="0" dirty="0">
                <a:solidFill>
                  <a:srgbClr val="FFFFFF"/>
                </a:solidFill>
                <a:latin typeface="Arial Narrow"/>
                <a:ea typeface="Arial Narrow"/>
                <a:cs typeface="Arial Narrow"/>
                <a:sym typeface="Arial Narrow"/>
              </a:rPr>
              <a:t>SESSION 1</a:t>
            </a:r>
          </a:p>
        </p:txBody>
      </p:sp>
      <p:sp>
        <p:nvSpPr>
          <p:cNvPr id="41" name="Shape 41"/>
          <p:cNvSpPr txBox="1"/>
          <p:nvPr/>
        </p:nvSpPr>
        <p:spPr>
          <a:xfrm>
            <a:off x="189107" y="3427244"/>
            <a:ext cx="5682303" cy="1660776"/>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FFFFFF"/>
              </a:buClr>
              <a:buSzPct val="25000"/>
              <a:buFont typeface="Arial"/>
              <a:buNone/>
            </a:pPr>
            <a:r>
              <a:rPr lang="en-US" sz="3600" b="0" i="0" u="none" strike="noStrike" cap="none" baseline="0" dirty="0">
                <a:solidFill>
                  <a:srgbClr val="FFFFFF"/>
                </a:solidFill>
                <a:latin typeface="Arial"/>
                <a:ea typeface="Arial"/>
                <a:cs typeface="Arial"/>
                <a:sym typeface="Arial"/>
              </a:rPr>
              <a:t>DESIGNING A PROJECT</a:t>
            </a:r>
          </a:p>
          <a:p>
            <a:pPr marL="0" marR="0" lvl="0" indent="0" algn="l" rtl="0">
              <a:lnSpc>
                <a:spcPct val="90000"/>
              </a:lnSpc>
              <a:spcBef>
                <a:spcPts val="0"/>
              </a:spcBef>
              <a:buClr>
                <a:srgbClr val="005DAA"/>
              </a:buClr>
              <a:buFont typeface="Arial Narrow"/>
              <a:buNone/>
            </a:pPr>
            <a:endParaRPr sz="3600" b="0" i="0" u="none" strike="noStrike" cap="none" baseline="0" dirty="0">
              <a:solidFill>
                <a:srgbClr val="FFFFFF"/>
              </a:solidFill>
              <a:latin typeface="Arial"/>
              <a:ea typeface="Arial"/>
              <a:cs typeface="Arial"/>
              <a:sym typeface="Arial"/>
            </a:endParaRPr>
          </a:p>
          <a:p>
            <a:pPr marL="0" marR="0" lvl="0" indent="0" algn="l" rtl="0">
              <a:lnSpc>
                <a:spcPct val="90000"/>
              </a:lnSpc>
              <a:spcBef>
                <a:spcPts val="0"/>
              </a:spcBef>
              <a:buClr>
                <a:srgbClr val="FFFFFF"/>
              </a:buClr>
              <a:buSzPct val="25000"/>
              <a:buFont typeface="Arial"/>
              <a:buNone/>
            </a:pPr>
            <a:r>
              <a:rPr lang="en-US" sz="2400" b="0" i="0" u="none" strike="noStrike" cap="none" baseline="0" dirty="0">
                <a:solidFill>
                  <a:srgbClr val="FFFFFF"/>
                </a:solidFill>
                <a:latin typeface="Arial"/>
                <a:ea typeface="Arial"/>
                <a:cs typeface="Arial"/>
                <a:sym typeface="Arial"/>
              </a:rPr>
              <a:t>Peggy Peter</a:t>
            </a:r>
          </a:p>
        </p:txBody>
      </p:sp>
      <p:sp>
        <p:nvSpPr>
          <p:cNvPr id="42" name="Shape 42"/>
          <p:cNvSpPr txBox="1"/>
          <p:nvPr/>
        </p:nvSpPr>
        <p:spPr>
          <a:xfrm>
            <a:off x="282927" y="6079923"/>
            <a:ext cx="8613512" cy="353943"/>
          </a:xfrm>
          <a:prstGeom prst="rect">
            <a:avLst/>
          </a:prstGeom>
          <a:noFill/>
          <a:ln>
            <a:noFill/>
          </a:ln>
        </p:spPr>
        <p:txBody>
          <a:bodyPr lIns="91425" tIns="45700" rIns="91425" bIns="45700" anchor="t" anchorCtr="0">
            <a:noAutofit/>
          </a:bodyPr>
          <a:lstStyle/>
          <a:p>
            <a:pPr marL="0" marR="0" lvl="0" indent="0" algn="r" rtl="0">
              <a:spcBef>
                <a:spcPts val="0"/>
              </a:spcBef>
              <a:buNone/>
            </a:pPr>
            <a:endParaRPr sz="1700" b="0" i="0" u="none" strike="noStrike" cap="none" baseline="0" dirty="0">
              <a:solidFill>
                <a:srgbClr val="01B4E7"/>
              </a:solidFill>
              <a:latin typeface="Arial"/>
              <a:ea typeface="Arial"/>
              <a:cs typeface="Arial"/>
              <a:sym typeface="Aria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980130"/>
            <a:ext cx="1619981" cy="2276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830" y="1676400"/>
            <a:ext cx="8915399" cy="4170372"/>
          </a:xfrm>
          <a:prstGeom prst="rect">
            <a:avLst/>
          </a:prstGeom>
        </p:spPr>
        <p:txBody>
          <a:bodyPr wrap="square">
            <a:spAutoFit/>
          </a:bodyPr>
          <a:lstStyle/>
          <a:p>
            <a:pPr>
              <a:spcAft>
                <a:spcPts val="600"/>
              </a:spcAft>
            </a:pPr>
            <a:r>
              <a:rPr lang="en-US" sz="2400" b="1" kern="1200" dirty="0">
                <a:solidFill>
                  <a:schemeClr val="dk1"/>
                </a:solidFill>
                <a:latin typeface="Calibri"/>
                <a:ea typeface="Calibri"/>
                <a:cs typeface="Calibri"/>
                <a:sym typeface="Calibri"/>
              </a:rPr>
              <a:t>Bloomington</a:t>
            </a:r>
            <a:r>
              <a:rPr lang="en-US" sz="2400" kern="1200" dirty="0">
                <a:solidFill>
                  <a:schemeClr val="dk1"/>
                </a:solidFill>
                <a:latin typeface="Calibri"/>
                <a:ea typeface="Calibri"/>
                <a:cs typeface="Calibri"/>
                <a:sym typeface="Calibri"/>
              </a:rPr>
              <a:t>		shade structure for a school playground</a:t>
            </a:r>
          </a:p>
          <a:p>
            <a:pPr>
              <a:spcAft>
                <a:spcPts val="600"/>
              </a:spcAft>
            </a:pPr>
            <a:r>
              <a:rPr lang="en-US" sz="2400" b="1" kern="1200" dirty="0">
                <a:solidFill>
                  <a:schemeClr val="dk1"/>
                </a:solidFill>
                <a:latin typeface="Calibri"/>
                <a:cs typeface="Calibri"/>
                <a:sym typeface="Calibri"/>
              </a:rPr>
              <a:t>Bloomington North</a:t>
            </a:r>
            <a:r>
              <a:rPr lang="en-US" sz="2400" kern="1200" dirty="0">
                <a:solidFill>
                  <a:schemeClr val="dk1"/>
                </a:solidFill>
                <a:latin typeface="Calibri"/>
                <a:ea typeface="Calibri"/>
                <a:cs typeface="Calibri"/>
                <a:sym typeface="Calibri"/>
              </a:rPr>
              <a:t>	supplies &amp; transportation for Girl’s Inc. camp </a:t>
            </a:r>
          </a:p>
          <a:p>
            <a:pPr>
              <a:spcAft>
                <a:spcPts val="600"/>
              </a:spcAft>
            </a:pPr>
            <a:r>
              <a:rPr lang="en-US" sz="2400" b="1" kern="1200" dirty="0">
                <a:solidFill>
                  <a:schemeClr val="dk1"/>
                </a:solidFill>
                <a:latin typeface="Calibri"/>
                <a:cs typeface="Calibri"/>
                <a:sym typeface="Calibri"/>
              </a:rPr>
              <a:t>Bloomington Sunrise</a:t>
            </a:r>
            <a:r>
              <a:rPr lang="en-US" sz="2400" kern="1200" dirty="0">
                <a:solidFill>
                  <a:schemeClr val="dk1"/>
                </a:solidFill>
                <a:latin typeface="Calibri"/>
                <a:ea typeface="Calibri"/>
                <a:cs typeface="Calibri"/>
                <a:sym typeface="Calibri"/>
              </a:rPr>
              <a:t>	furnish a conference room for CASA</a:t>
            </a:r>
          </a:p>
          <a:p>
            <a:pPr>
              <a:spcAft>
                <a:spcPts val="600"/>
              </a:spcAft>
            </a:pPr>
            <a:r>
              <a:rPr lang="en-US" sz="2400" b="1" kern="1200" dirty="0">
                <a:solidFill>
                  <a:schemeClr val="dk1"/>
                </a:solidFill>
                <a:latin typeface="Calibri"/>
                <a:cs typeface="Calibri"/>
                <a:sym typeface="Calibri"/>
              </a:rPr>
              <a:t>Brazil	</a:t>
            </a:r>
            <a:r>
              <a:rPr lang="en-US" sz="2400" kern="1200" dirty="0">
                <a:solidFill>
                  <a:schemeClr val="dk1"/>
                </a:solidFill>
                <a:latin typeface="Calibri"/>
                <a:ea typeface="Calibri"/>
                <a:cs typeface="Calibri"/>
                <a:sym typeface="Calibri"/>
              </a:rPr>
              <a:t>		benches for community beautification</a:t>
            </a:r>
          </a:p>
          <a:p>
            <a:pPr>
              <a:spcAft>
                <a:spcPts val="600"/>
              </a:spcAft>
            </a:pPr>
            <a:r>
              <a:rPr lang="en-US" sz="2400" b="1" kern="1200" dirty="0">
                <a:solidFill>
                  <a:schemeClr val="dk1"/>
                </a:solidFill>
                <a:latin typeface="Calibri"/>
                <a:cs typeface="Calibri"/>
                <a:sym typeface="Calibri"/>
              </a:rPr>
              <a:t>Clarksville</a:t>
            </a:r>
            <a:r>
              <a:rPr lang="en-US" sz="2400" kern="1200" dirty="0">
                <a:solidFill>
                  <a:schemeClr val="dk1"/>
                </a:solidFill>
                <a:latin typeface="Calibri"/>
                <a:ea typeface="Calibri"/>
                <a:cs typeface="Calibri"/>
                <a:sym typeface="Calibri"/>
              </a:rPr>
              <a:t>	  	equipment for students on ‘Dangers of drinking 				while impaired’</a:t>
            </a:r>
          </a:p>
          <a:p>
            <a:pPr>
              <a:spcAft>
                <a:spcPts val="600"/>
              </a:spcAft>
            </a:pPr>
            <a:r>
              <a:rPr lang="en-US" sz="2400" b="1" kern="1200" dirty="0">
                <a:solidFill>
                  <a:schemeClr val="dk1"/>
                </a:solidFill>
                <a:latin typeface="Calibri"/>
                <a:cs typeface="Calibri"/>
                <a:sym typeface="Calibri"/>
              </a:rPr>
              <a:t>Columbus Sunrise</a:t>
            </a:r>
            <a:r>
              <a:rPr lang="en-US" sz="2400" kern="1200" dirty="0">
                <a:solidFill>
                  <a:schemeClr val="dk1"/>
                </a:solidFill>
                <a:latin typeface="Calibri"/>
                <a:ea typeface="Calibri"/>
                <a:cs typeface="Calibri"/>
                <a:sym typeface="Calibri"/>
              </a:rPr>
              <a:t>	security cameras for domestic violence shelter</a:t>
            </a:r>
          </a:p>
          <a:p>
            <a:pPr>
              <a:spcAft>
                <a:spcPts val="600"/>
              </a:spcAft>
            </a:pPr>
            <a:r>
              <a:rPr lang="en-US" sz="2400" b="1" kern="1200" dirty="0">
                <a:solidFill>
                  <a:schemeClr val="dk1"/>
                </a:solidFill>
                <a:latin typeface="Calibri"/>
                <a:cs typeface="Calibri"/>
                <a:sym typeface="Calibri"/>
              </a:rPr>
              <a:t>Evansville</a:t>
            </a:r>
            <a:r>
              <a:rPr lang="en-US" sz="2400" kern="1200" dirty="0">
                <a:solidFill>
                  <a:schemeClr val="dk1"/>
                </a:solidFill>
                <a:latin typeface="Calibri"/>
                <a:ea typeface="Calibri"/>
                <a:cs typeface="Calibri"/>
                <a:sym typeface="Calibri"/>
              </a:rPr>
              <a:t>		computers &amp; games for library in </a:t>
            </a:r>
            <a:r>
              <a:rPr lang="en-US" sz="2400" kern="1200" dirty="0" err="1">
                <a:solidFill>
                  <a:schemeClr val="dk1"/>
                </a:solidFill>
                <a:latin typeface="Calibri"/>
                <a:ea typeface="Calibri"/>
                <a:cs typeface="Calibri"/>
                <a:sym typeface="Calibri"/>
              </a:rPr>
              <a:t>Tizimin</a:t>
            </a:r>
            <a:r>
              <a:rPr lang="en-US" sz="2400" kern="1200" dirty="0">
                <a:solidFill>
                  <a:schemeClr val="dk1"/>
                </a:solidFill>
                <a:latin typeface="Calibri"/>
                <a:ea typeface="Calibri"/>
                <a:cs typeface="Calibri"/>
                <a:sym typeface="Calibri"/>
              </a:rPr>
              <a:t> (inter)</a:t>
            </a:r>
          </a:p>
          <a:p>
            <a:r>
              <a:rPr lang="en-US" sz="2400" b="1" kern="1200" dirty="0">
                <a:solidFill>
                  <a:schemeClr val="dk1"/>
                </a:solidFill>
                <a:latin typeface="Calibri"/>
                <a:cs typeface="Calibri"/>
                <a:sym typeface="Calibri"/>
              </a:rPr>
              <a:t>Franklin</a:t>
            </a:r>
            <a:r>
              <a:rPr lang="en-US" sz="2400" kern="1200" dirty="0">
                <a:solidFill>
                  <a:schemeClr val="dk1"/>
                </a:solidFill>
                <a:latin typeface="Calibri"/>
                <a:ea typeface="Calibri"/>
                <a:cs typeface="Calibri"/>
                <a:sym typeface="Calibri"/>
              </a:rPr>
              <a:t>		cement for classes for disadvantaged students</a:t>
            </a:r>
          </a:p>
          <a:p>
            <a:pPr lvl="0">
              <a:buSzPct val="25000"/>
            </a:pPr>
            <a:endParaRPr lang="en-US" dirty="0">
              <a:solidFill>
                <a:schemeClr val="dk1"/>
              </a:solidFill>
              <a:latin typeface="Calibri"/>
              <a:ea typeface="Calibri"/>
              <a:cs typeface="Calibri"/>
              <a:sym typeface="Calibri"/>
            </a:endParaRPr>
          </a:p>
        </p:txBody>
      </p:sp>
      <p:sp>
        <p:nvSpPr>
          <p:cNvPr id="3" name="TextBox 2"/>
          <p:cNvSpPr txBox="1"/>
          <p:nvPr/>
        </p:nvSpPr>
        <p:spPr>
          <a:xfrm>
            <a:off x="457200" y="228600"/>
            <a:ext cx="8382000" cy="646331"/>
          </a:xfrm>
          <a:prstGeom prst="rect">
            <a:avLst/>
          </a:prstGeom>
          <a:noFill/>
        </p:spPr>
        <p:txBody>
          <a:bodyPr wrap="square" rtlCol="0">
            <a:spAutoFit/>
          </a:bodyPr>
          <a:lstStyle/>
          <a:p>
            <a:r>
              <a:rPr lang="en-US" sz="3600" dirty="0">
                <a:solidFill>
                  <a:schemeClr val="bg1"/>
                </a:solidFill>
              </a:rPr>
              <a:t>16 District Grants Awarded for 2017-18</a:t>
            </a:r>
          </a:p>
        </p:txBody>
      </p:sp>
    </p:spTree>
    <p:extLst>
      <p:ext uri="{BB962C8B-B14F-4D97-AF65-F5344CB8AC3E}">
        <p14:creationId xmlns:p14="http://schemas.microsoft.com/office/powerpoint/2010/main" val="4118375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p:nvPr/>
        </p:nvSpPr>
        <p:spPr>
          <a:xfrm>
            <a:off x="674702" y="1518469"/>
            <a:ext cx="8278321" cy="4309965"/>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585858"/>
              </a:buClr>
              <a:buSzPct val="100000"/>
              <a:buFont typeface="Arial"/>
              <a:buChar char="•"/>
            </a:pPr>
            <a:r>
              <a:rPr lang="en-US" sz="3200" b="0" i="0" u="none" strike="noStrike" cap="none" baseline="0" dirty="0">
                <a:solidFill>
                  <a:srgbClr val="585858"/>
                </a:solidFill>
                <a:latin typeface="Georgia"/>
                <a:ea typeface="Georgia"/>
                <a:cs typeface="Georgia"/>
                <a:sym typeface="Georgia"/>
              </a:rPr>
              <a:t>Identify best practices for designing a project</a:t>
            </a:r>
          </a:p>
          <a:p>
            <a:pPr marL="342900" marR="0" lvl="0" indent="-342900" algn="l" rtl="0">
              <a:spcBef>
                <a:spcPts val="640"/>
              </a:spcBef>
              <a:spcAft>
                <a:spcPts val="0"/>
              </a:spcAft>
              <a:buClr>
                <a:srgbClr val="585858"/>
              </a:buClr>
              <a:buSzPct val="100000"/>
              <a:buFont typeface="Arial"/>
              <a:buChar char="•"/>
            </a:pPr>
            <a:r>
              <a:rPr lang="en-US" sz="3200" b="0" i="0" u="none" strike="noStrike" cap="none" baseline="0" dirty="0">
                <a:solidFill>
                  <a:srgbClr val="585858"/>
                </a:solidFill>
                <a:latin typeface="Georgia"/>
                <a:ea typeface="Georgia"/>
                <a:cs typeface="Georgia"/>
                <a:sym typeface="Georgia"/>
              </a:rPr>
              <a:t>Develop a plan to implement your project</a:t>
            </a:r>
          </a:p>
        </p:txBody>
      </p:sp>
      <p:sp>
        <p:nvSpPr>
          <p:cNvPr id="54" name="Shape 54"/>
          <p:cNvSpPr txBox="1"/>
          <p:nvPr/>
        </p:nvSpPr>
        <p:spPr>
          <a:xfrm>
            <a:off x="189107" y="426127"/>
            <a:ext cx="8763916" cy="67417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600" b="1" i="0" u="none" strike="noStrike" cap="none" baseline="0" dirty="0">
                <a:solidFill>
                  <a:srgbClr val="FFFFFF"/>
                </a:solidFill>
                <a:latin typeface="Arial Narrow"/>
                <a:ea typeface="Arial Narrow"/>
                <a:cs typeface="Arial Narrow"/>
                <a:sym typeface="Arial Narrow"/>
              </a:rPr>
              <a:t>LEARNING OBJECTIVES</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p:nvPr/>
        </p:nvSpPr>
        <p:spPr>
          <a:xfrm>
            <a:off x="674702" y="1518469"/>
            <a:ext cx="8278321" cy="434893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585858"/>
              </a:buClr>
              <a:buSzPct val="100000"/>
              <a:buFont typeface="Arial"/>
              <a:buChar char="•"/>
            </a:pPr>
            <a:r>
              <a:rPr lang="en-US" sz="3200" b="0" i="0" u="none" strike="noStrike" cap="none" baseline="0" dirty="0">
                <a:solidFill>
                  <a:srgbClr val="585858"/>
                </a:solidFill>
                <a:latin typeface="Georgia"/>
                <a:ea typeface="Georgia"/>
                <a:cs typeface="Georgia"/>
                <a:sym typeface="Georgia"/>
              </a:rPr>
              <a:t>Meet community needs</a:t>
            </a:r>
          </a:p>
          <a:p>
            <a:pPr marL="342900" marR="0" lvl="0" indent="-342900" algn="l" rtl="0">
              <a:spcBef>
                <a:spcPts val="640"/>
              </a:spcBef>
              <a:spcAft>
                <a:spcPts val="0"/>
              </a:spcAft>
              <a:buClr>
                <a:srgbClr val="585858"/>
              </a:buClr>
              <a:buSzPct val="100000"/>
              <a:buFont typeface="Arial"/>
              <a:buChar char="•"/>
            </a:pPr>
            <a:r>
              <a:rPr lang="en-US" sz="3200" b="0" i="0" u="none" strike="noStrike" cap="none" baseline="0" dirty="0">
                <a:solidFill>
                  <a:srgbClr val="585858"/>
                </a:solidFill>
                <a:latin typeface="Georgia"/>
                <a:ea typeface="Georgia"/>
                <a:cs typeface="Georgia"/>
                <a:sym typeface="Georgia"/>
              </a:rPr>
              <a:t>Have an implementation</a:t>
            </a:r>
            <a:br>
              <a:rPr lang="en-US" sz="3200" b="0" i="0" u="none" strike="noStrike" cap="none" baseline="0" dirty="0">
                <a:solidFill>
                  <a:srgbClr val="585858"/>
                </a:solidFill>
                <a:latin typeface="Georgia"/>
                <a:ea typeface="Georgia"/>
                <a:cs typeface="Georgia"/>
                <a:sym typeface="Georgia"/>
              </a:rPr>
            </a:br>
            <a:r>
              <a:rPr lang="en-US" sz="3200" b="0" i="0" u="none" strike="noStrike" cap="none" baseline="0" dirty="0">
                <a:solidFill>
                  <a:srgbClr val="585858"/>
                </a:solidFill>
                <a:latin typeface="Georgia"/>
                <a:ea typeface="Georgia"/>
                <a:cs typeface="Georgia"/>
                <a:sym typeface="Georgia"/>
              </a:rPr>
              <a:t>plan</a:t>
            </a:r>
          </a:p>
          <a:p>
            <a:pPr marL="342900" marR="0" lvl="0" indent="-342900" algn="l" rtl="0">
              <a:spcBef>
                <a:spcPts val="640"/>
              </a:spcBef>
              <a:spcAft>
                <a:spcPts val="0"/>
              </a:spcAft>
              <a:buClr>
                <a:srgbClr val="585858"/>
              </a:buClr>
              <a:buSzPct val="100000"/>
              <a:buFont typeface="Arial"/>
              <a:buChar char="•"/>
            </a:pPr>
            <a:r>
              <a:rPr lang="en-US" sz="3200" b="0" i="0" u="none" strike="noStrike" cap="none" baseline="0" dirty="0">
                <a:solidFill>
                  <a:srgbClr val="585858"/>
                </a:solidFill>
                <a:latin typeface="Georgia"/>
                <a:ea typeface="Georgia"/>
                <a:cs typeface="Georgia"/>
                <a:sym typeface="Georgia"/>
              </a:rPr>
              <a:t>Maintain proper stewardship </a:t>
            </a:r>
            <a:br>
              <a:rPr lang="en-US" sz="3200" b="0" i="0" u="none" strike="noStrike" cap="none" baseline="0" dirty="0">
                <a:solidFill>
                  <a:srgbClr val="585858"/>
                </a:solidFill>
                <a:latin typeface="Georgia"/>
                <a:ea typeface="Georgia"/>
                <a:cs typeface="Georgia"/>
                <a:sym typeface="Georgia"/>
              </a:rPr>
            </a:br>
            <a:r>
              <a:rPr lang="en-US" sz="3200" b="0" i="0" u="none" strike="noStrike" cap="none" baseline="0" dirty="0">
                <a:solidFill>
                  <a:srgbClr val="585858"/>
                </a:solidFill>
                <a:latin typeface="Georgia"/>
                <a:ea typeface="Georgia"/>
                <a:cs typeface="Georgia"/>
                <a:sym typeface="Georgia"/>
              </a:rPr>
              <a:t>of funds</a:t>
            </a:r>
          </a:p>
          <a:p>
            <a:pPr marL="342900" marR="0" lvl="0" indent="-139700" algn="l" rtl="0">
              <a:spcBef>
                <a:spcPts val="640"/>
              </a:spcBef>
              <a:spcAft>
                <a:spcPts val="0"/>
              </a:spcAft>
              <a:buClr>
                <a:schemeClr val="dk1"/>
              </a:buClr>
              <a:buFont typeface="Arial"/>
              <a:buNone/>
            </a:pPr>
            <a:endParaRPr sz="3200" b="0" i="0" u="none" strike="noStrike" cap="none" baseline="0" dirty="0">
              <a:solidFill>
                <a:srgbClr val="585858"/>
              </a:solidFill>
              <a:latin typeface="Georgia"/>
              <a:ea typeface="Georgia"/>
              <a:cs typeface="Georgia"/>
              <a:sym typeface="Georgia"/>
            </a:endParaRPr>
          </a:p>
          <a:p>
            <a:pPr marL="0" marR="0" lvl="0" indent="0" algn="l" rtl="0">
              <a:spcBef>
                <a:spcPts val="480"/>
              </a:spcBef>
              <a:spcAft>
                <a:spcPts val="0"/>
              </a:spcAft>
              <a:buClr>
                <a:srgbClr val="585858"/>
              </a:buClr>
              <a:buSzPct val="25000"/>
              <a:buFont typeface="Arial"/>
              <a:buNone/>
            </a:pPr>
            <a:r>
              <a:rPr lang="en-US" sz="2800" b="1" i="0" u="none" strike="noStrike" cap="none" baseline="0" dirty="0">
                <a:solidFill>
                  <a:srgbClr val="585858"/>
                </a:solidFill>
                <a:latin typeface="Georgia"/>
                <a:ea typeface="Georgia"/>
                <a:cs typeface="Georgia"/>
                <a:sym typeface="Georgia"/>
              </a:rPr>
              <a:t>Note: Funded district grants for 17-18</a:t>
            </a:r>
          </a:p>
          <a:p>
            <a:pPr marL="0" marR="0" lvl="0" indent="0" algn="l" rtl="0">
              <a:spcBef>
                <a:spcPts val="480"/>
              </a:spcBef>
              <a:spcAft>
                <a:spcPts val="0"/>
              </a:spcAft>
              <a:buClr>
                <a:srgbClr val="585858"/>
              </a:buClr>
              <a:buSzPct val="25000"/>
              <a:buFont typeface="Arial"/>
              <a:buNone/>
            </a:pPr>
            <a:r>
              <a:rPr lang="en-US" sz="2800" b="1" i="0" u="none" strike="noStrike" cap="none" baseline="0" dirty="0">
                <a:solidFill>
                  <a:srgbClr val="585858"/>
                </a:solidFill>
                <a:latin typeface="Georgia"/>
                <a:ea typeface="Georgia"/>
                <a:cs typeface="Georgia"/>
                <a:sym typeface="Georgia"/>
              </a:rPr>
              <a:t>can be found on the District website.</a:t>
            </a:r>
          </a:p>
        </p:txBody>
      </p:sp>
      <p:sp>
        <p:nvSpPr>
          <p:cNvPr id="61" name="Shape 61"/>
          <p:cNvSpPr txBox="1"/>
          <p:nvPr/>
        </p:nvSpPr>
        <p:spPr>
          <a:xfrm>
            <a:off x="189107" y="426127"/>
            <a:ext cx="8763916" cy="67417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600" b="1" i="0" u="none" strike="noStrike" cap="none" baseline="0" dirty="0">
                <a:solidFill>
                  <a:srgbClr val="FFFFFF"/>
                </a:solidFill>
                <a:latin typeface="Arial Narrow"/>
                <a:ea typeface="Arial Narrow"/>
                <a:cs typeface="Arial Narrow"/>
                <a:sym typeface="Arial Narrow"/>
              </a:rPr>
              <a:t>SUCCESSFUL DISTRICT GRANT PROJECTS</a:t>
            </a:r>
          </a:p>
        </p:txBody>
      </p:sp>
      <p:pic>
        <p:nvPicPr>
          <p:cNvPr id="62" name="Shape 62"/>
          <p:cNvPicPr preferRelativeResize="0"/>
          <p:nvPr/>
        </p:nvPicPr>
        <p:blipFill rotWithShape="1">
          <a:blip r:embed="rId3">
            <a:alphaModFix/>
          </a:blip>
          <a:srcRect/>
          <a:stretch/>
        </p:blipFill>
        <p:spPr>
          <a:xfrm>
            <a:off x="6477000" y="1526575"/>
            <a:ext cx="2165350" cy="3251199"/>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p:nvPr/>
        </p:nvSpPr>
        <p:spPr>
          <a:xfrm>
            <a:off x="674702" y="1518469"/>
            <a:ext cx="8278321" cy="4309965"/>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585858"/>
              </a:buClr>
              <a:buSzPct val="100000"/>
              <a:buFont typeface="Arial"/>
              <a:buChar char="•"/>
            </a:pPr>
            <a:r>
              <a:rPr lang="en-US" sz="3200" b="0" i="0" u="none" strike="noStrike" cap="none" baseline="0" dirty="0">
                <a:solidFill>
                  <a:srgbClr val="585858"/>
                </a:solidFill>
                <a:latin typeface="Georgia"/>
                <a:ea typeface="Georgia"/>
                <a:cs typeface="Georgia"/>
                <a:sym typeface="Georgia"/>
              </a:rPr>
              <a:t>Base projects on </a:t>
            </a:r>
            <a:br>
              <a:rPr lang="en-US" sz="3200" b="0" i="0" u="none" strike="noStrike" cap="none" baseline="0" dirty="0">
                <a:solidFill>
                  <a:srgbClr val="585858"/>
                </a:solidFill>
                <a:latin typeface="Georgia"/>
                <a:ea typeface="Georgia"/>
                <a:cs typeface="Georgia"/>
                <a:sym typeface="Georgia"/>
              </a:rPr>
            </a:br>
            <a:r>
              <a:rPr lang="en-US" sz="3200" b="0" i="0" u="none" strike="noStrike" cap="none" baseline="0" dirty="0">
                <a:solidFill>
                  <a:srgbClr val="585858"/>
                </a:solidFill>
                <a:latin typeface="Georgia"/>
                <a:ea typeface="Georgia"/>
                <a:cs typeface="Georgia"/>
                <a:sym typeface="Georgia"/>
              </a:rPr>
              <a:t>communities’ </a:t>
            </a:r>
            <a:br>
              <a:rPr lang="en-US" sz="3200" b="0" i="0" u="none" strike="noStrike" cap="none" baseline="0" dirty="0">
                <a:solidFill>
                  <a:srgbClr val="585858"/>
                </a:solidFill>
                <a:latin typeface="Georgia"/>
                <a:ea typeface="Georgia"/>
                <a:cs typeface="Georgia"/>
                <a:sym typeface="Georgia"/>
              </a:rPr>
            </a:br>
            <a:r>
              <a:rPr lang="en-US" sz="3200" b="0" i="0" u="none" strike="noStrike" cap="none" baseline="0" dirty="0">
                <a:solidFill>
                  <a:srgbClr val="585858"/>
                </a:solidFill>
                <a:latin typeface="Georgia"/>
                <a:ea typeface="Georgia"/>
                <a:cs typeface="Georgia"/>
                <a:sym typeface="Georgia"/>
              </a:rPr>
              <a:t>needs</a:t>
            </a:r>
          </a:p>
          <a:p>
            <a:pPr marL="342900" marR="0" lvl="0" indent="-342900" algn="l" rtl="0">
              <a:spcBef>
                <a:spcPts val="640"/>
              </a:spcBef>
              <a:spcAft>
                <a:spcPts val="0"/>
              </a:spcAft>
              <a:buClr>
                <a:srgbClr val="585858"/>
              </a:buClr>
              <a:buSzPct val="100000"/>
              <a:buFont typeface="Arial"/>
              <a:buChar char="•"/>
            </a:pPr>
            <a:r>
              <a:rPr lang="en-US" sz="3200" b="0" i="0" u="none" strike="noStrike" cap="none" baseline="0" dirty="0">
                <a:solidFill>
                  <a:srgbClr val="585858"/>
                </a:solidFill>
                <a:latin typeface="Georgia"/>
                <a:ea typeface="Georgia"/>
                <a:cs typeface="Georgia"/>
                <a:sym typeface="Georgia"/>
              </a:rPr>
              <a:t>Determine </a:t>
            </a:r>
            <a:br>
              <a:rPr lang="en-US" sz="3200" b="0" i="0" u="none" strike="noStrike" cap="none" baseline="0" dirty="0">
                <a:solidFill>
                  <a:srgbClr val="585858"/>
                </a:solidFill>
                <a:latin typeface="Georgia"/>
                <a:ea typeface="Georgia"/>
                <a:cs typeface="Georgia"/>
                <a:sym typeface="Georgia"/>
              </a:rPr>
            </a:br>
            <a:r>
              <a:rPr lang="en-US" sz="3200" b="0" i="0" u="none" strike="noStrike" cap="none" baseline="0" dirty="0">
                <a:solidFill>
                  <a:srgbClr val="585858"/>
                </a:solidFill>
                <a:latin typeface="Georgia"/>
                <a:ea typeface="Georgia"/>
                <a:cs typeface="Georgia"/>
                <a:sym typeface="Georgia"/>
              </a:rPr>
              <a:t>availability of </a:t>
            </a:r>
          </a:p>
          <a:p>
            <a:pPr marL="0" marR="0" lvl="0" indent="0" algn="l" rtl="0">
              <a:spcBef>
                <a:spcPts val="640"/>
              </a:spcBef>
              <a:spcAft>
                <a:spcPts val="0"/>
              </a:spcAft>
              <a:buClr>
                <a:srgbClr val="585858"/>
              </a:buClr>
              <a:buSzPct val="25000"/>
              <a:buFont typeface="Arial"/>
              <a:buNone/>
            </a:pPr>
            <a:r>
              <a:rPr lang="en-US" sz="3200" b="0" i="0" u="none" strike="noStrike" cap="none" baseline="0" dirty="0">
                <a:solidFill>
                  <a:srgbClr val="585858"/>
                </a:solidFill>
                <a:latin typeface="Georgia"/>
                <a:ea typeface="Georgia"/>
                <a:cs typeface="Georgia"/>
                <a:sym typeface="Georgia"/>
              </a:rPr>
              <a:t>    club and partner </a:t>
            </a:r>
            <a:br>
              <a:rPr lang="en-US" sz="3200" b="0" i="0" u="none" strike="noStrike" cap="none" baseline="0" dirty="0">
                <a:solidFill>
                  <a:srgbClr val="585858"/>
                </a:solidFill>
                <a:latin typeface="Georgia"/>
                <a:ea typeface="Georgia"/>
                <a:cs typeface="Georgia"/>
                <a:sym typeface="Georgia"/>
              </a:rPr>
            </a:br>
            <a:r>
              <a:rPr lang="en-US" sz="3200" b="0" i="0" u="none" strike="noStrike" cap="none" baseline="0" dirty="0">
                <a:solidFill>
                  <a:srgbClr val="585858"/>
                </a:solidFill>
                <a:latin typeface="Georgia"/>
                <a:ea typeface="Georgia"/>
                <a:cs typeface="Georgia"/>
                <a:sym typeface="Georgia"/>
              </a:rPr>
              <a:t>    resources</a:t>
            </a:r>
          </a:p>
          <a:p>
            <a:pPr marL="342900" marR="0" lvl="0" indent="-342900" algn="l" rtl="0">
              <a:spcBef>
                <a:spcPts val="640"/>
              </a:spcBef>
              <a:spcAft>
                <a:spcPts val="0"/>
              </a:spcAft>
              <a:buClr>
                <a:srgbClr val="585858"/>
              </a:buClr>
              <a:buSzPct val="100000"/>
              <a:buFont typeface="Arial"/>
              <a:buChar char="•"/>
            </a:pPr>
            <a:r>
              <a:rPr lang="en-US" sz="3200" b="0" i="0" u="none" strike="noStrike" cap="none" baseline="0" dirty="0">
                <a:solidFill>
                  <a:srgbClr val="585858"/>
                </a:solidFill>
                <a:latin typeface="Georgia"/>
                <a:ea typeface="Georgia"/>
                <a:cs typeface="Georgia"/>
                <a:sym typeface="Georgia"/>
              </a:rPr>
              <a:t>Talk to the community</a:t>
            </a:r>
          </a:p>
        </p:txBody>
      </p:sp>
      <p:sp>
        <p:nvSpPr>
          <p:cNvPr id="69" name="Shape 69"/>
          <p:cNvSpPr txBox="1"/>
          <p:nvPr/>
        </p:nvSpPr>
        <p:spPr>
          <a:xfrm>
            <a:off x="189107" y="426127"/>
            <a:ext cx="8763916" cy="67417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600" b="1" i="0" u="none" strike="noStrike" cap="none" baseline="0" dirty="0">
                <a:solidFill>
                  <a:srgbClr val="FFFFFF"/>
                </a:solidFill>
                <a:latin typeface="Arial Narrow"/>
                <a:ea typeface="Arial Narrow"/>
                <a:cs typeface="Arial Narrow"/>
                <a:sym typeface="Arial Narrow"/>
              </a:rPr>
              <a:t>NEEDS ASSESSMENT</a:t>
            </a:r>
          </a:p>
        </p:txBody>
      </p:sp>
      <p:pic>
        <p:nvPicPr>
          <p:cNvPr id="70" name="Shape 70"/>
          <p:cNvPicPr preferRelativeResize="0"/>
          <p:nvPr/>
        </p:nvPicPr>
        <p:blipFill rotWithShape="1">
          <a:blip r:embed="rId3">
            <a:alphaModFix/>
          </a:blip>
          <a:srcRect/>
          <a:stretch/>
        </p:blipFill>
        <p:spPr>
          <a:xfrm>
            <a:off x="4389119" y="1738246"/>
            <a:ext cx="4389119" cy="2926079"/>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p:nvPr/>
        </p:nvSpPr>
        <p:spPr>
          <a:xfrm>
            <a:off x="674702" y="1518469"/>
            <a:ext cx="8278321" cy="4309965"/>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585858"/>
              </a:buClr>
              <a:buSzPct val="100000"/>
              <a:buFont typeface="Arial"/>
              <a:buChar char="•"/>
            </a:pPr>
            <a:r>
              <a:rPr lang="en-US" sz="3200" b="0" i="0" u="none" strike="noStrike" cap="none" baseline="0" dirty="0">
                <a:solidFill>
                  <a:srgbClr val="585858"/>
                </a:solidFill>
                <a:latin typeface="Georgia"/>
                <a:ea typeface="Georgia"/>
                <a:cs typeface="Georgia"/>
                <a:sym typeface="Georgia"/>
              </a:rPr>
              <a:t>Form a three-person grant committee</a:t>
            </a:r>
          </a:p>
          <a:p>
            <a:pPr marL="342900" marR="0" lvl="0" indent="-342900" algn="l" rtl="0">
              <a:spcBef>
                <a:spcPts val="640"/>
              </a:spcBef>
              <a:spcAft>
                <a:spcPts val="0"/>
              </a:spcAft>
              <a:buClr>
                <a:srgbClr val="585858"/>
              </a:buClr>
              <a:buSzPct val="100000"/>
              <a:buFont typeface="Arial"/>
              <a:buChar char="•"/>
            </a:pPr>
            <a:r>
              <a:rPr lang="en-US" sz="3200" b="0" i="0" u="none" strike="noStrike" cap="none" baseline="0" dirty="0">
                <a:solidFill>
                  <a:srgbClr val="585858"/>
                </a:solidFill>
                <a:latin typeface="Georgia"/>
                <a:ea typeface="Georgia"/>
                <a:cs typeface="Georgia"/>
                <a:sym typeface="Georgia"/>
              </a:rPr>
              <a:t>Assign roles</a:t>
            </a:r>
          </a:p>
          <a:p>
            <a:pPr marL="342900" marR="0" lvl="0" indent="-342900" algn="l" rtl="0">
              <a:spcBef>
                <a:spcPts val="640"/>
              </a:spcBef>
              <a:spcAft>
                <a:spcPts val="0"/>
              </a:spcAft>
              <a:buClr>
                <a:srgbClr val="585858"/>
              </a:buClr>
              <a:buSzPct val="100000"/>
              <a:buFont typeface="Arial"/>
              <a:buChar char="•"/>
            </a:pPr>
            <a:r>
              <a:rPr lang="en-US" sz="3200" b="0" i="0" u="none" strike="noStrike" cap="none" baseline="0" dirty="0">
                <a:solidFill>
                  <a:srgbClr val="585858"/>
                </a:solidFill>
                <a:latin typeface="Georgia"/>
                <a:ea typeface="Georgia"/>
                <a:cs typeface="Georgia"/>
                <a:sym typeface="Georgia"/>
              </a:rPr>
              <a:t>Make an implementation plan</a:t>
            </a:r>
          </a:p>
          <a:p>
            <a:pPr marL="342900" marR="0" lvl="0" indent="-342900" algn="l" rtl="0">
              <a:spcBef>
                <a:spcPts val="640"/>
              </a:spcBef>
              <a:spcAft>
                <a:spcPts val="0"/>
              </a:spcAft>
              <a:buClr>
                <a:srgbClr val="585858"/>
              </a:buClr>
              <a:buSzPct val="100000"/>
              <a:buFont typeface="Arial"/>
              <a:buChar char="•"/>
            </a:pPr>
            <a:r>
              <a:rPr lang="en-US" sz="3200" b="0" i="0" u="none" strike="noStrike" cap="none" baseline="0" dirty="0">
                <a:solidFill>
                  <a:srgbClr val="585858"/>
                </a:solidFill>
                <a:latin typeface="Georgia"/>
                <a:ea typeface="Georgia"/>
                <a:cs typeface="Georgia"/>
                <a:sym typeface="Georgia"/>
              </a:rPr>
              <a:t>Establish a budget</a:t>
            </a:r>
          </a:p>
          <a:p>
            <a:pPr marL="342900" marR="0" lvl="0" indent="-342900" algn="l" rtl="0">
              <a:spcBef>
                <a:spcPts val="640"/>
              </a:spcBef>
              <a:spcAft>
                <a:spcPts val="0"/>
              </a:spcAft>
              <a:buClr>
                <a:srgbClr val="585858"/>
              </a:buClr>
              <a:buSzPct val="100000"/>
              <a:buFont typeface="Arial"/>
              <a:buChar char="•"/>
            </a:pPr>
            <a:r>
              <a:rPr lang="en-US" sz="3200" b="0" i="0" u="none" strike="noStrike" cap="none" baseline="0" dirty="0">
                <a:solidFill>
                  <a:srgbClr val="585858"/>
                </a:solidFill>
                <a:latin typeface="Georgia"/>
                <a:ea typeface="Georgia"/>
                <a:cs typeface="Georgia"/>
                <a:sym typeface="Georgia"/>
              </a:rPr>
              <a:t>Have a contingency plan</a:t>
            </a:r>
          </a:p>
          <a:p>
            <a:pPr marL="342900" marR="0" lvl="0" indent="-342900" algn="l" rtl="0">
              <a:spcBef>
                <a:spcPts val="640"/>
              </a:spcBef>
              <a:spcAft>
                <a:spcPts val="0"/>
              </a:spcAft>
              <a:buClr>
                <a:srgbClr val="585858"/>
              </a:buClr>
              <a:buSzPct val="100000"/>
              <a:buFont typeface="Arial"/>
              <a:buChar char="•"/>
            </a:pPr>
            <a:r>
              <a:rPr lang="en-US" sz="3200" b="0" i="0" u="none" strike="noStrike" cap="none" baseline="0" dirty="0">
                <a:solidFill>
                  <a:srgbClr val="585858"/>
                </a:solidFill>
                <a:latin typeface="Georgia"/>
                <a:ea typeface="Georgia"/>
                <a:cs typeface="Georgia"/>
                <a:sym typeface="Georgia"/>
              </a:rPr>
              <a:t>Have a document retention plan</a:t>
            </a:r>
          </a:p>
          <a:p>
            <a:pPr marL="342900" marR="0" lvl="0" indent="-342900" algn="l" rtl="0">
              <a:spcBef>
                <a:spcPts val="640"/>
              </a:spcBef>
              <a:spcAft>
                <a:spcPts val="0"/>
              </a:spcAft>
              <a:buClr>
                <a:srgbClr val="585858"/>
              </a:buClr>
              <a:buSzPct val="100000"/>
              <a:buFont typeface="Arial"/>
              <a:buChar char="•"/>
            </a:pPr>
            <a:r>
              <a:rPr lang="en-US" sz="3200" b="0" i="0" u="none" strike="noStrike" cap="none" baseline="0" dirty="0">
                <a:solidFill>
                  <a:srgbClr val="585858"/>
                </a:solidFill>
                <a:latin typeface="Georgia"/>
                <a:ea typeface="Georgia"/>
                <a:cs typeface="Georgia"/>
                <a:sym typeface="Georgia"/>
              </a:rPr>
              <a:t>Inform your club of project application</a:t>
            </a:r>
          </a:p>
        </p:txBody>
      </p:sp>
      <p:sp>
        <p:nvSpPr>
          <p:cNvPr id="77" name="Shape 77"/>
          <p:cNvSpPr txBox="1"/>
          <p:nvPr/>
        </p:nvSpPr>
        <p:spPr>
          <a:xfrm>
            <a:off x="189107" y="426127"/>
            <a:ext cx="8763916" cy="67417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600" b="1" i="0" u="none" strike="noStrike" cap="none" baseline="0" dirty="0">
                <a:solidFill>
                  <a:srgbClr val="FFFFFF"/>
                </a:solidFill>
                <a:latin typeface="Arial Narrow"/>
                <a:ea typeface="Arial Narrow"/>
                <a:cs typeface="Arial Narrow"/>
                <a:sym typeface="Arial Narrow"/>
              </a:rPr>
              <a:t>PROJECT PLANNING</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p:nvPr/>
        </p:nvSpPr>
        <p:spPr>
          <a:xfrm>
            <a:off x="674702" y="1696452"/>
            <a:ext cx="8278321" cy="413198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585858"/>
              </a:buClr>
              <a:buSzPct val="100000"/>
              <a:buFont typeface="Arial"/>
              <a:buChar char="•"/>
            </a:pPr>
            <a:r>
              <a:rPr lang="en-US" sz="3200" b="0" i="0" u="none" strike="noStrike" cap="none" baseline="0" dirty="0">
                <a:solidFill>
                  <a:srgbClr val="585858"/>
                </a:solidFill>
                <a:latin typeface="Georgia"/>
                <a:ea typeface="Georgia"/>
                <a:cs typeface="Georgia"/>
                <a:sym typeface="Georgia"/>
              </a:rPr>
              <a:t>Realistic and Comprehensive </a:t>
            </a:r>
          </a:p>
          <a:p>
            <a:pPr marL="342900" marR="0" lvl="0" indent="-342900" algn="l" rtl="0">
              <a:spcBef>
                <a:spcPts val="640"/>
              </a:spcBef>
              <a:spcAft>
                <a:spcPts val="0"/>
              </a:spcAft>
              <a:buClr>
                <a:srgbClr val="585858"/>
              </a:buClr>
              <a:buSzPct val="100000"/>
              <a:buFont typeface="Arial"/>
              <a:buChar char="•"/>
            </a:pPr>
            <a:r>
              <a:rPr lang="en-US" sz="3200" b="0" i="0" u="none" strike="noStrike" cap="none" baseline="0" dirty="0">
                <a:solidFill>
                  <a:srgbClr val="585858"/>
                </a:solidFill>
                <a:latin typeface="Georgia"/>
                <a:ea typeface="Georgia"/>
                <a:cs typeface="Georgia"/>
                <a:sym typeface="Georgia"/>
              </a:rPr>
              <a:t>Reasonable prices with competitive bidding</a:t>
            </a:r>
          </a:p>
          <a:p>
            <a:pPr marL="342900" marR="0" lvl="0" indent="-342900" algn="l" rtl="0">
              <a:spcBef>
                <a:spcPts val="640"/>
              </a:spcBef>
              <a:spcAft>
                <a:spcPts val="0"/>
              </a:spcAft>
              <a:buClr>
                <a:srgbClr val="585858"/>
              </a:buClr>
              <a:buSzPct val="100000"/>
              <a:buFont typeface="Arial"/>
              <a:buChar char="•"/>
            </a:pPr>
            <a:r>
              <a:rPr lang="en-US" sz="3200" dirty="0">
                <a:solidFill>
                  <a:srgbClr val="585858"/>
                </a:solidFill>
                <a:latin typeface="Georgia"/>
                <a:ea typeface="Georgia"/>
                <a:cs typeface="Georgia"/>
                <a:sym typeface="Georgia"/>
              </a:rPr>
              <a:t>Clubs keep records </a:t>
            </a:r>
          </a:p>
          <a:p>
            <a:pPr marR="0" lvl="0" algn="l" rtl="0">
              <a:spcBef>
                <a:spcPts val="640"/>
              </a:spcBef>
              <a:spcAft>
                <a:spcPts val="0"/>
              </a:spcAft>
              <a:buClr>
                <a:srgbClr val="585858"/>
              </a:buClr>
              <a:buSzPct val="100000"/>
            </a:pPr>
            <a:r>
              <a:rPr lang="en-US" sz="3200" dirty="0">
                <a:solidFill>
                  <a:srgbClr val="585858"/>
                </a:solidFill>
                <a:latin typeface="Georgia"/>
                <a:ea typeface="Georgia"/>
                <a:cs typeface="Georgia"/>
                <a:sym typeface="Georgia"/>
              </a:rPr>
              <a:t>    of submitted bids</a:t>
            </a:r>
            <a:endParaRPr lang="en-US" sz="3200" b="0" i="0" u="none" strike="noStrike" cap="none" baseline="0" dirty="0">
              <a:solidFill>
                <a:srgbClr val="585858"/>
              </a:solidFill>
              <a:latin typeface="Georgia"/>
              <a:ea typeface="Georgia"/>
              <a:cs typeface="Georgia"/>
              <a:sym typeface="Georgia"/>
            </a:endParaRPr>
          </a:p>
          <a:p>
            <a:pPr marL="342900" marR="0" lvl="0" indent="-342900" algn="l" rtl="0">
              <a:spcBef>
                <a:spcPts val="640"/>
              </a:spcBef>
              <a:spcAft>
                <a:spcPts val="0"/>
              </a:spcAft>
              <a:buClr>
                <a:srgbClr val="585858"/>
              </a:buClr>
              <a:buSzPct val="100000"/>
              <a:buFont typeface="Arial"/>
              <a:buChar char="•"/>
            </a:pPr>
            <a:r>
              <a:rPr lang="en-US" sz="3200" b="0" i="0" u="none" strike="noStrike" cap="none" baseline="0" dirty="0">
                <a:solidFill>
                  <a:srgbClr val="585858"/>
                </a:solidFill>
                <a:latin typeface="Georgia"/>
                <a:ea typeface="Georgia"/>
                <a:cs typeface="Georgia"/>
                <a:sym typeface="Georgia"/>
              </a:rPr>
              <a:t>Disclose conflicts of </a:t>
            </a:r>
            <a:br>
              <a:rPr lang="en-US" sz="3200" b="0" i="0" u="none" strike="noStrike" cap="none" baseline="0" dirty="0">
                <a:solidFill>
                  <a:srgbClr val="585858"/>
                </a:solidFill>
                <a:latin typeface="Georgia"/>
                <a:ea typeface="Georgia"/>
                <a:cs typeface="Georgia"/>
                <a:sym typeface="Georgia"/>
              </a:rPr>
            </a:br>
            <a:r>
              <a:rPr lang="en-US" sz="3200" b="0" i="0" u="none" strike="noStrike" cap="none" baseline="0" dirty="0">
                <a:solidFill>
                  <a:srgbClr val="585858"/>
                </a:solidFill>
                <a:latin typeface="Georgia"/>
                <a:ea typeface="Georgia"/>
                <a:cs typeface="Georgia"/>
                <a:sym typeface="Georgia"/>
              </a:rPr>
              <a:t>interest</a:t>
            </a:r>
          </a:p>
        </p:txBody>
      </p:sp>
      <p:sp>
        <p:nvSpPr>
          <p:cNvPr id="84" name="Shape 84"/>
          <p:cNvSpPr txBox="1"/>
          <p:nvPr/>
        </p:nvSpPr>
        <p:spPr>
          <a:xfrm>
            <a:off x="189107" y="426127"/>
            <a:ext cx="8763916" cy="67417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600" b="1" i="0" u="none" strike="noStrike" cap="none" baseline="0" dirty="0">
                <a:solidFill>
                  <a:srgbClr val="FFFFFF"/>
                </a:solidFill>
                <a:latin typeface="Arial Narrow"/>
                <a:ea typeface="Arial Narrow"/>
                <a:cs typeface="Arial Narrow"/>
                <a:sym typeface="Arial Narrow"/>
              </a:rPr>
              <a:t>CREATING A BUDGET</a:t>
            </a:r>
          </a:p>
        </p:txBody>
      </p:sp>
      <p:pic>
        <p:nvPicPr>
          <p:cNvPr id="85" name="Shape 85"/>
          <p:cNvPicPr preferRelativeResize="0"/>
          <p:nvPr/>
        </p:nvPicPr>
        <p:blipFill rotWithShape="1">
          <a:blip r:embed="rId3">
            <a:alphaModFix/>
          </a:blip>
          <a:srcRect/>
          <a:stretch/>
        </p:blipFill>
        <p:spPr>
          <a:xfrm>
            <a:off x="5029200" y="3124200"/>
            <a:ext cx="3569092" cy="2379394"/>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p:nvPr/>
        </p:nvSpPr>
        <p:spPr>
          <a:xfrm>
            <a:off x="674702" y="1518469"/>
            <a:ext cx="8278321" cy="4309965"/>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585858"/>
              </a:buClr>
              <a:buSzPct val="100000"/>
              <a:buFont typeface="Arial"/>
              <a:buChar char="•"/>
            </a:pPr>
            <a:r>
              <a:rPr lang="en-US" sz="2400" b="0" i="0" u="none" strike="noStrike" cap="none" baseline="0" dirty="0">
                <a:solidFill>
                  <a:srgbClr val="585858"/>
                </a:solidFill>
                <a:latin typeface="Georgia"/>
                <a:ea typeface="Georgia"/>
                <a:cs typeface="Georgia"/>
                <a:sym typeface="Georgia"/>
              </a:rPr>
              <a:t>Project is meaningful to the community and benefits many</a:t>
            </a:r>
          </a:p>
          <a:p>
            <a:pPr marL="342900" marR="0" lvl="0" indent="-342900" algn="l" rtl="0">
              <a:spcBef>
                <a:spcPts val="480"/>
              </a:spcBef>
              <a:spcAft>
                <a:spcPts val="0"/>
              </a:spcAft>
              <a:buClr>
                <a:srgbClr val="585858"/>
              </a:buClr>
              <a:buSzPct val="100000"/>
              <a:buFont typeface="Arial"/>
              <a:buChar char="•"/>
            </a:pPr>
            <a:r>
              <a:rPr lang="en-US" sz="2400" b="0" i="0" u="none" strike="noStrike" cap="none" baseline="0" dirty="0">
                <a:solidFill>
                  <a:srgbClr val="585858"/>
                </a:solidFill>
                <a:latin typeface="Georgia"/>
                <a:ea typeface="Georgia"/>
                <a:cs typeface="Georgia"/>
                <a:sym typeface="Georgia"/>
              </a:rPr>
              <a:t>Rotarian involvement (family of Rotary and Community/ies)</a:t>
            </a:r>
          </a:p>
          <a:p>
            <a:pPr marL="342900" marR="0" lvl="0" indent="-342900" algn="l" rtl="0">
              <a:spcBef>
                <a:spcPts val="480"/>
              </a:spcBef>
              <a:spcAft>
                <a:spcPts val="0"/>
              </a:spcAft>
              <a:buClr>
                <a:srgbClr val="585858"/>
              </a:buClr>
              <a:buSzPct val="100000"/>
              <a:buFont typeface="Arial"/>
              <a:buChar char="•"/>
            </a:pPr>
            <a:r>
              <a:rPr lang="en-US" sz="2400" b="0" i="0" u="none" strike="noStrike" cap="none" baseline="0" dirty="0">
                <a:solidFill>
                  <a:srgbClr val="585858"/>
                </a:solidFill>
                <a:latin typeface="Georgia"/>
                <a:ea typeface="Georgia"/>
                <a:cs typeface="Georgia"/>
                <a:sym typeface="Georgia"/>
              </a:rPr>
              <a:t>Public Relations Plan for the project</a:t>
            </a:r>
          </a:p>
          <a:p>
            <a:pPr marL="342900" marR="0" lvl="0" indent="-342900" algn="l" rtl="0">
              <a:spcBef>
                <a:spcPts val="480"/>
              </a:spcBef>
              <a:spcAft>
                <a:spcPts val="0"/>
              </a:spcAft>
              <a:buClr>
                <a:srgbClr val="585858"/>
              </a:buClr>
              <a:buSzPct val="100000"/>
              <a:buFont typeface="Arial"/>
              <a:buChar char="•"/>
            </a:pPr>
            <a:r>
              <a:rPr lang="en-US" sz="2400" b="0" i="0" u="none" strike="noStrike" cap="none" baseline="0" dirty="0">
                <a:solidFill>
                  <a:srgbClr val="585858"/>
                </a:solidFill>
                <a:latin typeface="Georgia"/>
                <a:ea typeface="Georgia"/>
                <a:cs typeface="Georgia"/>
                <a:sym typeface="Georgia"/>
              </a:rPr>
              <a:t>Application preparedness</a:t>
            </a:r>
          </a:p>
          <a:p>
            <a:pPr marL="342900" marR="0" lvl="0" indent="-342900" algn="l" rtl="0">
              <a:spcBef>
                <a:spcPts val="480"/>
              </a:spcBef>
              <a:spcAft>
                <a:spcPts val="0"/>
              </a:spcAft>
              <a:buClr>
                <a:srgbClr val="585858"/>
              </a:buClr>
              <a:buSzPct val="100000"/>
              <a:buFont typeface="Arial"/>
              <a:buChar char="•"/>
            </a:pPr>
            <a:r>
              <a:rPr lang="en-US" sz="2400" b="0" i="0" u="none" strike="noStrike" cap="none" baseline="0" dirty="0">
                <a:solidFill>
                  <a:srgbClr val="585858"/>
                </a:solidFill>
                <a:latin typeface="Georgia"/>
                <a:ea typeface="Georgia"/>
                <a:cs typeface="Georgia"/>
                <a:sym typeface="Georgia"/>
              </a:rPr>
              <a:t>Level of club giving to TRF over the previous 3 years (2014-2017)</a:t>
            </a:r>
          </a:p>
          <a:p>
            <a:pPr marL="342900" marR="0" lvl="0" indent="-342900" algn="l" rtl="0">
              <a:spcBef>
                <a:spcPts val="480"/>
              </a:spcBef>
              <a:spcAft>
                <a:spcPts val="0"/>
              </a:spcAft>
              <a:buClr>
                <a:srgbClr val="585858"/>
              </a:buClr>
              <a:buSzPct val="100000"/>
              <a:buFont typeface="Arial"/>
              <a:buChar char="•"/>
            </a:pPr>
            <a:r>
              <a:rPr lang="en-US" sz="2400" b="0" i="0" u="none" strike="noStrike" cap="none" baseline="0" dirty="0">
                <a:solidFill>
                  <a:srgbClr val="585858"/>
                </a:solidFill>
                <a:latin typeface="Georgia"/>
                <a:ea typeface="Georgia"/>
                <a:cs typeface="Georgia"/>
                <a:sym typeface="Georgia"/>
              </a:rPr>
              <a:t>Additional points </a:t>
            </a:r>
            <a:r>
              <a:rPr lang="en-US" sz="2400" b="0" i="1" u="none" strike="noStrike" cap="none" baseline="0" dirty="0">
                <a:solidFill>
                  <a:srgbClr val="585858"/>
                </a:solidFill>
                <a:latin typeface="Georgia"/>
                <a:ea typeface="Georgia"/>
                <a:cs typeface="Georgia"/>
                <a:sym typeface="Georgia"/>
              </a:rPr>
              <a:t>may</a:t>
            </a:r>
            <a:r>
              <a:rPr lang="en-US" sz="2400" b="0" i="0" u="none" strike="noStrike" cap="none" baseline="0" dirty="0">
                <a:solidFill>
                  <a:srgbClr val="585858"/>
                </a:solidFill>
                <a:latin typeface="Georgia"/>
                <a:ea typeface="Georgia"/>
                <a:cs typeface="Georgia"/>
                <a:sym typeface="Georgia"/>
              </a:rPr>
              <a:t> be given for uniqueness or innovative approach       </a:t>
            </a:r>
          </a:p>
        </p:txBody>
      </p:sp>
      <p:sp>
        <p:nvSpPr>
          <p:cNvPr id="92" name="Shape 92"/>
          <p:cNvSpPr txBox="1"/>
          <p:nvPr/>
        </p:nvSpPr>
        <p:spPr>
          <a:xfrm>
            <a:off x="189107" y="426127"/>
            <a:ext cx="8763916" cy="67417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600" b="1" i="0" u="none" strike="noStrike" cap="none" baseline="0" dirty="0">
                <a:solidFill>
                  <a:srgbClr val="FFFFFF"/>
                </a:solidFill>
                <a:latin typeface="Arial Narrow"/>
                <a:ea typeface="Arial Narrow"/>
                <a:cs typeface="Arial Narrow"/>
                <a:sym typeface="Arial Narrow"/>
              </a:rPr>
              <a:t>JUDGING CRITERIA</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p:nvPr/>
        </p:nvSpPr>
        <p:spPr>
          <a:xfrm>
            <a:off x="3238051" y="1936375"/>
            <a:ext cx="2743199"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0" i="0" u="none" strike="noStrike" cap="none" baseline="0" dirty="0">
                <a:solidFill>
                  <a:schemeClr val="dk1"/>
                </a:solidFill>
                <a:latin typeface="Calibri"/>
                <a:ea typeface="Calibri"/>
                <a:cs typeface="Calibri"/>
                <a:sym typeface="Calibri"/>
              </a:rPr>
              <a:t>Session Poll </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p:nvPr/>
        </p:nvSpPr>
        <p:spPr>
          <a:xfrm>
            <a:off x="189107" y="2033336"/>
            <a:ext cx="4972712" cy="1324144"/>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5400" b="1" i="0" u="none" strike="noStrike" cap="none" baseline="0" dirty="0">
                <a:solidFill>
                  <a:srgbClr val="FFFFFF"/>
                </a:solidFill>
                <a:latin typeface="Arial Narrow"/>
                <a:ea typeface="Arial Narrow"/>
                <a:cs typeface="Arial Narrow"/>
                <a:sym typeface="Arial Narrow"/>
              </a:rPr>
              <a:t>SESSION 2</a:t>
            </a:r>
          </a:p>
        </p:txBody>
      </p:sp>
      <p:sp>
        <p:nvSpPr>
          <p:cNvPr id="109" name="Shape 109"/>
          <p:cNvSpPr txBox="1"/>
          <p:nvPr/>
        </p:nvSpPr>
        <p:spPr>
          <a:xfrm>
            <a:off x="189107" y="3427244"/>
            <a:ext cx="6175596" cy="1660776"/>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FFFFFF"/>
              </a:buClr>
              <a:buSzPct val="25000"/>
              <a:buFont typeface="Arial"/>
              <a:buNone/>
            </a:pPr>
            <a:r>
              <a:rPr lang="en-US" sz="3600" b="0" i="0" u="none" strike="noStrike" cap="none" baseline="0" dirty="0">
                <a:solidFill>
                  <a:srgbClr val="FFFFFF"/>
                </a:solidFill>
                <a:latin typeface="Arial"/>
                <a:ea typeface="Arial"/>
                <a:cs typeface="Arial"/>
                <a:sym typeface="Arial"/>
              </a:rPr>
              <a:t>APPLYING FOR AND IMPLEMENTING A GRANT</a:t>
            </a:r>
          </a:p>
          <a:p>
            <a:pPr marL="0" marR="0" lvl="0" indent="0" algn="l" rtl="0">
              <a:lnSpc>
                <a:spcPct val="80000"/>
              </a:lnSpc>
              <a:spcBef>
                <a:spcPts val="0"/>
              </a:spcBef>
              <a:buClr>
                <a:srgbClr val="005DAA"/>
              </a:buClr>
              <a:buFont typeface="Arial Narrow"/>
              <a:buNone/>
            </a:pPr>
            <a:endParaRPr sz="2800" b="0" i="0" u="none" strike="noStrike" cap="none" baseline="0" dirty="0">
              <a:solidFill>
                <a:srgbClr val="FFFFFF"/>
              </a:solidFill>
              <a:latin typeface="Arial"/>
              <a:ea typeface="Arial"/>
              <a:cs typeface="Arial"/>
              <a:sym typeface="Arial"/>
            </a:endParaRPr>
          </a:p>
          <a:p>
            <a:pPr marL="0" marR="0" lvl="0" indent="0" algn="l" rtl="0">
              <a:lnSpc>
                <a:spcPct val="80000"/>
              </a:lnSpc>
              <a:spcBef>
                <a:spcPts val="0"/>
              </a:spcBef>
              <a:buClr>
                <a:srgbClr val="FFFFFF"/>
              </a:buClr>
              <a:buSzPct val="25000"/>
              <a:buFont typeface="Arial"/>
              <a:buNone/>
            </a:pPr>
            <a:r>
              <a:rPr lang="en-US" sz="2800" b="0" i="0" u="none" strike="noStrike" cap="none" baseline="0" dirty="0">
                <a:solidFill>
                  <a:srgbClr val="FFFFFF"/>
                </a:solidFill>
                <a:latin typeface="Arial"/>
                <a:ea typeface="Arial"/>
                <a:cs typeface="Arial"/>
                <a:sym typeface="Arial"/>
              </a:rPr>
              <a:t>Bettye Dunham</a:t>
            </a:r>
          </a:p>
        </p:txBody>
      </p:sp>
      <p:sp>
        <p:nvSpPr>
          <p:cNvPr id="110" name="Shape 110"/>
          <p:cNvSpPr txBox="1"/>
          <p:nvPr/>
        </p:nvSpPr>
        <p:spPr>
          <a:xfrm>
            <a:off x="282927" y="6079923"/>
            <a:ext cx="8613512" cy="353943"/>
          </a:xfrm>
          <a:prstGeom prst="rect">
            <a:avLst/>
          </a:prstGeom>
          <a:noFill/>
          <a:ln>
            <a:noFill/>
          </a:ln>
        </p:spPr>
        <p:txBody>
          <a:bodyPr lIns="91425" tIns="45700" rIns="91425" bIns="45700" anchor="t" anchorCtr="0">
            <a:noAutofit/>
          </a:bodyPr>
          <a:lstStyle/>
          <a:p>
            <a:pPr marL="0" marR="0" lvl="0" indent="0" algn="r" rtl="0">
              <a:spcBef>
                <a:spcPts val="0"/>
              </a:spcBef>
              <a:buNone/>
            </a:pPr>
            <a:endParaRPr sz="1700" b="0" i="0" u="none" strike="noStrike" cap="none" baseline="0" dirty="0">
              <a:solidFill>
                <a:srgbClr val="01B4E7"/>
              </a:solidFill>
              <a:latin typeface="Arial"/>
              <a:ea typeface="Arial"/>
              <a:cs typeface="Arial"/>
              <a:sym typeface="Aria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509" y="4417149"/>
            <a:ext cx="1616067" cy="2016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p:nvPr/>
        </p:nvSpPr>
        <p:spPr>
          <a:xfrm>
            <a:off x="674702" y="1518469"/>
            <a:ext cx="8278321" cy="4309965"/>
          </a:xfrm>
          <a:prstGeom prst="rect">
            <a:avLst/>
          </a:prstGeom>
          <a:noFill/>
          <a:ln>
            <a:noFill/>
          </a:ln>
        </p:spPr>
        <p:txBody>
          <a:bodyPr lIns="91425" tIns="45700" rIns="91425" bIns="45700" anchor="t" anchorCtr="0">
            <a:noAutofit/>
          </a:bodyPr>
          <a:lstStyle/>
          <a:p>
            <a:pPr marL="350838" marR="0" lvl="0" indent="-350838" algn="l" rtl="0">
              <a:spcBef>
                <a:spcPts val="0"/>
              </a:spcBef>
              <a:spcAft>
                <a:spcPts val="0"/>
              </a:spcAft>
              <a:buClr>
                <a:srgbClr val="585858"/>
              </a:buClr>
              <a:buSzPct val="100000"/>
              <a:buFont typeface="Arial"/>
              <a:buChar char="•"/>
            </a:pPr>
            <a:r>
              <a:rPr lang="en-US" sz="3200" b="0" i="0" u="none" strike="noStrike" cap="none" baseline="0" dirty="0">
                <a:solidFill>
                  <a:srgbClr val="585858"/>
                </a:solidFill>
                <a:latin typeface="Georgia"/>
                <a:ea typeface="Georgia"/>
                <a:cs typeface="Georgia"/>
                <a:sym typeface="Georgia"/>
              </a:rPr>
              <a:t>Write a successful grant application</a:t>
            </a:r>
          </a:p>
          <a:p>
            <a:pPr marL="350838" marR="0" lvl="0" indent="-350838" algn="l" rtl="0">
              <a:spcBef>
                <a:spcPts val="640"/>
              </a:spcBef>
              <a:spcAft>
                <a:spcPts val="0"/>
              </a:spcAft>
              <a:buClr>
                <a:srgbClr val="585858"/>
              </a:buClr>
              <a:buSzPct val="100000"/>
              <a:buFont typeface="Arial"/>
              <a:buChar char="•"/>
            </a:pPr>
            <a:r>
              <a:rPr lang="en-US" sz="3200" b="0" i="0" u="none" strike="noStrike" cap="none" baseline="0" dirty="0">
                <a:solidFill>
                  <a:srgbClr val="585858"/>
                </a:solidFill>
                <a:latin typeface="Georgia"/>
                <a:ea typeface="Georgia"/>
                <a:cs typeface="Georgia"/>
                <a:sym typeface="Georgia"/>
              </a:rPr>
              <a:t>Understand grant financing</a:t>
            </a:r>
          </a:p>
        </p:txBody>
      </p:sp>
      <p:sp>
        <p:nvSpPr>
          <p:cNvPr id="122" name="Shape 122"/>
          <p:cNvSpPr txBox="1"/>
          <p:nvPr/>
        </p:nvSpPr>
        <p:spPr>
          <a:xfrm>
            <a:off x="189107" y="426127"/>
            <a:ext cx="8763916" cy="67417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600" b="1" i="0" u="none" strike="noStrike" cap="none" baseline="0" dirty="0">
                <a:solidFill>
                  <a:srgbClr val="FFFFFF"/>
                </a:solidFill>
                <a:latin typeface="Arial Narrow"/>
                <a:ea typeface="Arial Narrow"/>
                <a:cs typeface="Arial Narrow"/>
                <a:sym typeface="Arial Narrow"/>
              </a:rPr>
              <a:t>LEARNING OBJECTIVES</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p:nvPr/>
        </p:nvSpPr>
        <p:spPr>
          <a:xfrm>
            <a:off x="674702" y="1518469"/>
            <a:ext cx="8278321" cy="4309965"/>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585858"/>
              </a:buClr>
              <a:buSzPct val="100000"/>
              <a:buFont typeface="Arial"/>
              <a:buChar char="•"/>
            </a:pPr>
            <a:r>
              <a:rPr lang="en-US" sz="2800" b="0" i="0" u="sng" strike="noStrike" cap="none" baseline="0" dirty="0">
                <a:solidFill>
                  <a:srgbClr val="585858"/>
                </a:solidFill>
                <a:latin typeface="Georgia"/>
                <a:ea typeface="Georgia"/>
                <a:cs typeface="Georgia"/>
                <a:sym typeface="Georgia"/>
              </a:rPr>
              <a:t>Send paper application to Bettye Dunham by May lst</a:t>
            </a:r>
          </a:p>
          <a:p>
            <a:pPr marL="342900" marR="0" lvl="0" indent="-342900" algn="l" rtl="0">
              <a:spcBef>
                <a:spcPts val="560"/>
              </a:spcBef>
              <a:spcAft>
                <a:spcPts val="0"/>
              </a:spcAft>
              <a:buClr>
                <a:srgbClr val="585858"/>
              </a:buClr>
              <a:buSzPct val="100000"/>
              <a:buFont typeface="Arial"/>
              <a:buChar char="•"/>
            </a:pPr>
            <a:r>
              <a:rPr lang="en-US" sz="2800" b="0" i="0" u="none" strike="noStrike" cap="none" baseline="0" dirty="0">
                <a:solidFill>
                  <a:srgbClr val="585858"/>
                </a:solidFill>
                <a:latin typeface="Georgia"/>
                <a:ea typeface="Georgia"/>
                <a:cs typeface="Georgia"/>
                <a:sym typeface="Georgia"/>
              </a:rPr>
              <a:t>Applications become part of the spending plan submitted to RI from our District </a:t>
            </a:r>
          </a:p>
          <a:p>
            <a:pPr marL="342900" marR="0" lvl="0" indent="-342900" algn="l" rtl="0">
              <a:spcBef>
                <a:spcPts val="560"/>
              </a:spcBef>
              <a:spcAft>
                <a:spcPts val="0"/>
              </a:spcAft>
              <a:buClr>
                <a:srgbClr val="595959"/>
              </a:buClr>
              <a:buSzPct val="100000"/>
              <a:buFont typeface="Arial"/>
              <a:buChar char="•"/>
            </a:pPr>
            <a:r>
              <a:rPr lang="en-US" sz="2800" b="0" i="0" u="none" strike="noStrike" cap="none" baseline="0" dirty="0">
                <a:solidFill>
                  <a:srgbClr val="595959"/>
                </a:solidFill>
                <a:latin typeface="Georgia"/>
                <a:ea typeface="Georgia"/>
                <a:cs typeface="Georgia"/>
                <a:sym typeface="Georgia"/>
              </a:rPr>
              <a:t>Grants are approved by RI as a package</a:t>
            </a:r>
          </a:p>
          <a:p>
            <a:pPr marL="342900" marR="0" lvl="0" indent="-342900" algn="l" rtl="0">
              <a:spcBef>
                <a:spcPts val="560"/>
              </a:spcBef>
              <a:spcAft>
                <a:spcPts val="0"/>
              </a:spcAft>
              <a:buClr>
                <a:srgbClr val="585858"/>
              </a:buClr>
              <a:buSzPct val="100000"/>
              <a:buFont typeface="Arial"/>
              <a:buChar char="•"/>
            </a:pPr>
            <a:r>
              <a:rPr lang="en-US" sz="2800" b="0" i="0" u="none" strike="noStrike" cap="none" baseline="0" dirty="0">
                <a:solidFill>
                  <a:srgbClr val="585858"/>
                </a:solidFill>
                <a:latin typeface="Georgia"/>
                <a:ea typeface="Georgia"/>
                <a:cs typeface="Georgia"/>
                <a:sym typeface="Georgia"/>
              </a:rPr>
              <a:t>Clubs must plan for District Grants</a:t>
            </a:r>
          </a:p>
          <a:p>
            <a:pPr marL="342900" marR="0" lvl="0" indent="-342900" algn="l" rtl="0">
              <a:spcBef>
                <a:spcPts val="560"/>
              </a:spcBef>
              <a:spcAft>
                <a:spcPts val="0"/>
              </a:spcAft>
              <a:buClr>
                <a:srgbClr val="585858"/>
              </a:buClr>
              <a:buSzPct val="100000"/>
              <a:buFont typeface="Arial"/>
              <a:buChar char="•"/>
            </a:pPr>
            <a:r>
              <a:rPr lang="en-US" sz="2800" b="0" i="0" u="none" strike="noStrike" cap="none" baseline="0" dirty="0">
                <a:solidFill>
                  <a:srgbClr val="585858"/>
                </a:solidFill>
                <a:latin typeface="Georgia"/>
                <a:ea typeface="Georgia"/>
                <a:cs typeface="Georgia"/>
                <a:sym typeface="Georgia"/>
              </a:rPr>
              <a:t>Common reporting date</a:t>
            </a:r>
          </a:p>
        </p:txBody>
      </p:sp>
      <p:sp>
        <p:nvSpPr>
          <p:cNvPr id="129" name="Shape 129"/>
          <p:cNvSpPr txBox="1"/>
          <p:nvPr/>
        </p:nvSpPr>
        <p:spPr>
          <a:xfrm>
            <a:off x="189107" y="426127"/>
            <a:ext cx="8763916" cy="67417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600" b="1" i="0" u="none" strike="noStrike" cap="none" baseline="0" dirty="0">
                <a:solidFill>
                  <a:srgbClr val="FFFFFF"/>
                </a:solidFill>
                <a:latin typeface="Arial Narrow"/>
                <a:ea typeface="Arial Narrow"/>
                <a:cs typeface="Arial Narrow"/>
                <a:sym typeface="Arial Narrow"/>
              </a:rPr>
              <a:t>APPLYING FOR DISTRICT GRANTS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930" y="1367361"/>
            <a:ext cx="8877299" cy="527836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Calibri"/>
                <a:cs typeface="Calibri"/>
                <a:sym typeface="Calibri"/>
                <a:rtl val="0"/>
              </a:rPr>
              <a:t>Greenwood</a:t>
            </a:r>
            <a:r>
              <a:rPr kumimoji="0" lang="en-US" sz="2400" b="0" i="0" u="none" strike="noStrike" kern="1200" cap="none" spc="0" normalizeH="0" baseline="0" noProof="0" dirty="0">
                <a:ln>
                  <a:noFill/>
                </a:ln>
                <a:solidFill>
                  <a:srgbClr val="000000"/>
                </a:solidFill>
                <a:effectLst/>
                <a:uLnTx/>
                <a:uFillTx/>
                <a:latin typeface="Calibri"/>
                <a:ea typeface="Calibri"/>
                <a:cs typeface="Calibri"/>
                <a:sym typeface="Calibri"/>
                <a:rtl val="0"/>
              </a:rPr>
              <a:t>		furnishing kitchen for home for pregnant teens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2400" b="1" kern="1200" dirty="0">
                <a:latin typeface="Calibri"/>
                <a:cs typeface="Calibri"/>
                <a:sym typeface="Calibri"/>
              </a:rPr>
              <a:t>Jasper</a:t>
            </a:r>
            <a:r>
              <a:rPr kumimoji="0" lang="en-US" sz="2400" b="0" i="0" u="none" strike="noStrike" kern="1200" cap="none" spc="0" normalizeH="0" baseline="0" noProof="0" dirty="0">
                <a:ln>
                  <a:noFill/>
                </a:ln>
                <a:solidFill>
                  <a:srgbClr val="000000"/>
                </a:solidFill>
                <a:effectLst/>
                <a:uLnTx/>
                <a:uFillTx/>
                <a:latin typeface="Calibri"/>
                <a:ea typeface="Calibri"/>
                <a:cs typeface="Calibri"/>
                <a:sym typeface="Calibri"/>
                <a:rtl val="0"/>
              </a:rPr>
              <a:t>			supplies for stream clean up and recycle project</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2400" b="1" kern="1200" dirty="0">
                <a:latin typeface="Calibri"/>
                <a:cs typeface="Calibri"/>
                <a:sym typeface="Calibri"/>
              </a:rPr>
              <a:t>Jeffersonville	</a:t>
            </a:r>
            <a:r>
              <a:rPr kumimoji="0" lang="en-US" sz="2400" b="0" i="0" u="none" strike="noStrike" kern="1200" cap="none" spc="0" normalizeH="0" baseline="0" noProof="0" dirty="0">
                <a:ln>
                  <a:noFill/>
                </a:ln>
                <a:solidFill>
                  <a:srgbClr val="000000"/>
                </a:solidFill>
                <a:effectLst/>
                <a:uLnTx/>
                <a:uFillTx/>
                <a:latin typeface="Calibri"/>
                <a:ea typeface="Calibri"/>
                <a:cs typeface="Calibri"/>
                <a:sym typeface="Calibri"/>
                <a:rtl val="0"/>
              </a:rPr>
              <a:t>	water fountain for city park </a:t>
            </a:r>
          </a:p>
          <a:p>
            <a:pPr marL="0" marR="0" lvl="0" indent="0" algn="l" defTabSz="2693988" rtl="0" eaLnBrk="1" fontAlgn="auto" latinLnBrk="0" hangingPunct="1">
              <a:lnSpc>
                <a:spcPct val="100000"/>
              </a:lnSpc>
              <a:spcBef>
                <a:spcPts val="0"/>
              </a:spcBef>
              <a:spcAft>
                <a:spcPts val="600"/>
              </a:spcAft>
              <a:buClrTx/>
              <a:buSzTx/>
              <a:buFontTx/>
              <a:buNone/>
              <a:tabLst/>
              <a:defRPr/>
            </a:pPr>
            <a:r>
              <a:rPr lang="en-US" sz="2400" b="1" kern="1200" dirty="0">
                <a:latin typeface="Calibri"/>
                <a:cs typeface="Calibri"/>
                <a:sym typeface="Calibri"/>
              </a:rPr>
              <a:t>Madison </a:t>
            </a:r>
            <a:r>
              <a:rPr kumimoji="0" lang="en-US" sz="2400" b="0" i="0" u="none" strike="noStrike" kern="1200" cap="none" spc="0" normalizeH="0" baseline="0" noProof="0" dirty="0">
                <a:ln>
                  <a:noFill/>
                </a:ln>
                <a:solidFill>
                  <a:srgbClr val="000000"/>
                </a:solidFill>
                <a:effectLst/>
                <a:uLnTx/>
                <a:uFillTx/>
                <a:latin typeface="Calibri"/>
                <a:ea typeface="Calibri"/>
                <a:cs typeface="Calibri"/>
                <a:sym typeface="Calibri"/>
                <a:rtl val="0"/>
              </a:rPr>
              <a:t>	computer hardware &amp; software for Big 			Brothers/Sisters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2400" b="1" kern="1200" dirty="0">
                <a:latin typeface="Calibri"/>
                <a:cs typeface="Calibri"/>
                <a:sym typeface="Calibri"/>
              </a:rPr>
              <a:t>Seymour</a:t>
            </a:r>
            <a:r>
              <a:rPr kumimoji="0" lang="en-US" sz="2400" b="0" i="0" u="none" strike="noStrike" kern="1200" cap="none" spc="0" normalizeH="0" baseline="0" noProof="0" dirty="0">
                <a:ln>
                  <a:noFill/>
                </a:ln>
                <a:solidFill>
                  <a:srgbClr val="000000"/>
                </a:solidFill>
                <a:effectLst/>
                <a:uLnTx/>
                <a:uFillTx/>
                <a:latin typeface="Calibri"/>
                <a:ea typeface="Calibri"/>
                <a:cs typeface="Calibri"/>
                <a:sym typeface="Calibri"/>
                <a:rtl val="0"/>
              </a:rPr>
              <a:t>		workout equipment for community trails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2400" b="1" kern="1200" dirty="0">
                <a:latin typeface="Calibri"/>
                <a:cs typeface="Calibri"/>
                <a:sym typeface="Calibri"/>
              </a:rPr>
              <a:t>Vincennes</a:t>
            </a:r>
            <a:r>
              <a:rPr kumimoji="0" lang="en-US" sz="2400" b="0" i="0" u="none" strike="noStrike" kern="1200" cap="none" spc="0" normalizeH="0" baseline="0" noProof="0" dirty="0">
                <a:ln>
                  <a:noFill/>
                </a:ln>
                <a:solidFill>
                  <a:srgbClr val="000000"/>
                </a:solidFill>
                <a:effectLst/>
                <a:uLnTx/>
                <a:uFillTx/>
                <a:latin typeface="Calibri"/>
                <a:ea typeface="Calibri"/>
                <a:cs typeface="Calibri"/>
                <a:sym typeface="Calibri"/>
                <a:rtl val="0"/>
              </a:rPr>
              <a:t>		books &amp; materials for Little Free Libraries of 							Vincennes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2400" b="1" kern="1200" dirty="0">
                <a:latin typeface="Calibri"/>
                <a:cs typeface="Calibri"/>
                <a:sym typeface="Calibri"/>
              </a:rPr>
              <a:t>Warrick county</a:t>
            </a:r>
            <a:r>
              <a:rPr kumimoji="0" lang="en-US" sz="2400" b="0" i="0" u="none" strike="noStrike" kern="1200" cap="none" spc="0" normalizeH="0" baseline="0" noProof="0" dirty="0">
                <a:ln>
                  <a:noFill/>
                </a:ln>
                <a:solidFill>
                  <a:srgbClr val="000000"/>
                </a:solidFill>
                <a:effectLst/>
                <a:uLnTx/>
                <a:uFillTx/>
                <a:latin typeface="Calibri"/>
                <a:ea typeface="Calibri"/>
                <a:cs typeface="Calibri"/>
                <a:sym typeface="Calibri"/>
                <a:rtl val="0"/>
              </a:rPr>
              <a:t>	signage and equipment for trails at Angel 							Mounds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latin typeface="Calibri"/>
                <a:cs typeface="Calibri"/>
                <a:sym typeface="Calibri"/>
              </a:rPr>
              <a:t>Washington</a:t>
            </a:r>
            <a:r>
              <a:rPr kumimoji="0" lang="en-US" sz="2400" b="0" i="0" u="none" strike="noStrike" kern="1200" cap="none" spc="0" normalizeH="0" baseline="0" noProof="0" dirty="0">
                <a:ln>
                  <a:noFill/>
                </a:ln>
                <a:solidFill>
                  <a:srgbClr val="000000"/>
                </a:solidFill>
                <a:effectLst/>
                <a:uLnTx/>
                <a:uFillTx/>
                <a:latin typeface="Calibri"/>
                <a:ea typeface="Calibri"/>
                <a:cs typeface="Calibri"/>
                <a:sym typeface="Calibri"/>
                <a:rtl val="0"/>
              </a:rPr>
              <a:t>		supplies for Community Center for Four River 						Services</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tl val="0"/>
            </a:endParaRPr>
          </a:p>
        </p:txBody>
      </p:sp>
      <p:sp>
        <p:nvSpPr>
          <p:cNvPr id="3" name="TextBox 2"/>
          <p:cNvSpPr txBox="1"/>
          <p:nvPr/>
        </p:nvSpPr>
        <p:spPr>
          <a:xfrm>
            <a:off x="457199" y="228600"/>
            <a:ext cx="8382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FFFFFF"/>
                </a:solidFill>
                <a:effectLst/>
                <a:uLnTx/>
                <a:uFillTx/>
                <a:latin typeface="Arial"/>
                <a:cs typeface="Arial"/>
                <a:sym typeface="Arial"/>
                <a:rtl val="0"/>
              </a:rPr>
              <a:t>16 District Grants Awarded Cont’d.</a:t>
            </a:r>
          </a:p>
        </p:txBody>
      </p:sp>
    </p:spTree>
    <p:extLst>
      <p:ext uri="{BB962C8B-B14F-4D97-AF65-F5344CB8AC3E}">
        <p14:creationId xmlns:p14="http://schemas.microsoft.com/office/powerpoint/2010/main" val="217504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p:nvPr/>
        </p:nvSpPr>
        <p:spPr>
          <a:xfrm>
            <a:off x="674702" y="1518469"/>
            <a:ext cx="8278321" cy="430996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Arial"/>
              <a:buNone/>
            </a:pPr>
            <a:endParaRPr sz="1000" b="0" i="0" u="none" strike="noStrike" cap="none" baseline="0" dirty="0">
              <a:solidFill>
                <a:srgbClr val="000000"/>
              </a:solidFill>
              <a:latin typeface="Georgia"/>
              <a:ea typeface="Georgia"/>
              <a:cs typeface="Georgia"/>
              <a:sym typeface="Georgia"/>
            </a:endParaRPr>
          </a:p>
        </p:txBody>
      </p:sp>
      <p:sp>
        <p:nvSpPr>
          <p:cNvPr id="136" name="Shape 136"/>
          <p:cNvSpPr txBox="1"/>
          <p:nvPr/>
        </p:nvSpPr>
        <p:spPr>
          <a:xfrm>
            <a:off x="189107" y="426127"/>
            <a:ext cx="8763916" cy="67417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600" b="1" i="0" u="none" strike="noStrike" cap="none" baseline="0" dirty="0">
                <a:solidFill>
                  <a:srgbClr val="FFFFFF"/>
                </a:solidFill>
                <a:latin typeface="Arial Narrow"/>
                <a:ea typeface="Arial Narrow"/>
                <a:cs typeface="Arial Narrow"/>
                <a:sym typeface="Arial Narrow"/>
              </a:rPr>
              <a:t>APPLICATION &amp; FORMS</a:t>
            </a:r>
          </a:p>
        </p:txBody>
      </p:sp>
      <p:sp>
        <p:nvSpPr>
          <p:cNvPr id="137" name="Shape 137"/>
          <p:cNvSpPr txBox="1"/>
          <p:nvPr/>
        </p:nvSpPr>
        <p:spPr>
          <a:xfrm>
            <a:off x="189107" y="1393283"/>
            <a:ext cx="8763916" cy="4309965"/>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585858"/>
              </a:buClr>
              <a:buSzPct val="100000"/>
              <a:buFont typeface="Arial"/>
              <a:buChar char="•"/>
            </a:pPr>
            <a:r>
              <a:rPr lang="en-US" sz="2800" b="0" i="0" u="none" strike="noStrike" cap="none" baseline="0" dirty="0">
                <a:solidFill>
                  <a:srgbClr val="585858"/>
                </a:solidFill>
                <a:latin typeface="Georgia"/>
                <a:ea typeface="Georgia"/>
                <a:cs typeface="Georgia"/>
                <a:sym typeface="Georgia"/>
              </a:rPr>
              <a:t>Application for grants funded during the 2018-19 Rotary year </a:t>
            </a:r>
            <a:r>
              <a:rPr lang="en-US" sz="2800" b="1" i="0" u="sng" strike="noStrike" cap="none" baseline="0" dirty="0">
                <a:solidFill>
                  <a:srgbClr val="585858"/>
                </a:solidFill>
                <a:latin typeface="Georgia"/>
                <a:ea typeface="Georgia"/>
                <a:cs typeface="Georgia"/>
                <a:sym typeface="Georgia"/>
              </a:rPr>
              <a:t>must be received by May 1, 2018 and must be in Word document format.   </a:t>
            </a:r>
          </a:p>
          <a:p>
            <a:pPr marL="342900" marR="0" lvl="0" indent="-342900" algn="l" rtl="0">
              <a:spcBef>
                <a:spcPts val="560"/>
              </a:spcBef>
              <a:spcAft>
                <a:spcPts val="0"/>
              </a:spcAft>
              <a:buClr>
                <a:srgbClr val="585858"/>
              </a:buClr>
              <a:buSzPct val="100000"/>
              <a:buFont typeface="Arial"/>
              <a:buChar char="•"/>
            </a:pPr>
            <a:r>
              <a:rPr lang="en-US" sz="2800" b="0" i="0" u="none" strike="noStrike" cap="none" baseline="0" dirty="0">
                <a:solidFill>
                  <a:srgbClr val="585858"/>
                </a:solidFill>
                <a:latin typeface="Georgia"/>
                <a:ea typeface="Georgia"/>
                <a:cs typeface="Georgia"/>
                <a:sym typeface="Georgia"/>
              </a:rPr>
              <a:t>Applications reviewed by the District Grants Committee and the staff of The Rotary Foundation. </a:t>
            </a:r>
          </a:p>
          <a:p>
            <a:pPr marL="342900" marR="0" lvl="0" indent="-342900" algn="l" rtl="0">
              <a:spcBef>
                <a:spcPts val="560"/>
              </a:spcBef>
              <a:spcAft>
                <a:spcPts val="0"/>
              </a:spcAft>
              <a:buClr>
                <a:srgbClr val="585858"/>
              </a:buClr>
              <a:buSzPct val="100000"/>
              <a:buFont typeface="Arial"/>
              <a:buChar char="•"/>
            </a:pPr>
            <a:r>
              <a:rPr lang="en-US" sz="2800" b="0" i="0" u="none" strike="noStrike" cap="none" baseline="0" dirty="0">
                <a:solidFill>
                  <a:srgbClr val="585858"/>
                </a:solidFill>
                <a:latin typeface="Georgia"/>
                <a:ea typeface="Georgia"/>
                <a:cs typeface="Georgia"/>
                <a:sym typeface="Georgia"/>
              </a:rPr>
              <a:t>If approved, the clubs will receive a check for the amount of the grant (around August 1st). </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p:nvPr/>
        </p:nvSpPr>
        <p:spPr>
          <a:xfrm>
            <a:off x="674702" y="1518469"/>
            <a:ext cx="8278321" cy="430996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Arial"/>
              <a:buNone/>
            </a:pPr>
            <a:endParaRPr sz="1000" b="0" i="0" u="none" strike="noStrike" cap="none" baseline="0" dirty="0">
              <a:solidFill>
                <a:srgbClr val="000000"/>
              </a:solidFill>
              <a:latin typeface="Georgia"/>
              <a:ea typeface="Georgia"/>
              <a:cs typeface="Georgia"/>
              <a:sym typeface="Georgia"/>
            </a:endParaRPr>
          </a:p>
        </p:txBody>
      </p:sp>
      <p:sp>
        <p:nvSpPr>
          <p:cNvPr id="144" name="Shape 144"/>
          <p:cNvSpPr txBox="1"/>
          <p:nvPr/>
        </p:nvSpPr>
        <p:spPr>
          <a:xfrm>
            <a:off x="189107" y="426127"/>
            <a:ext cx="8763916" cy="67417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600" b="1" i="0" u="none" strike="noStrike" cap="none" baseline="0" dirty="0">
                <a:solidFill>
                  <a:srgbClr val="FFFFFF"/>
                </a:solidFill>
                <a:latin typeface="Arial Narrow"/>
                <a:ea typeface="Arial Narrow"/>
                <a:cs typeface="Arial Narrow"/>
                <a:sym typeface="Arial Narrow"/>
              </a:rPr>
              <a:t>APPLICATION</a:t>
            </a:r>
          </a:p>
        </p:txBody>
      </p:sp>
      <p:sp>
        <p:nvSpPr>
          <p:cNvPr id="145" name="Shape 145"/>
          <p:cNvSpPr txBox="1"/>
          <p:nvPr/>
        </p:nvSpPr>
        <p:spPr>
          <a:xfrm>
            <a:off x="189107" y="1393283"/>
            <a:ext cx="8763916" cy="430996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585858"/>
              </a:buClr>
              <a:buSzPct val="25000"/>
              <a:buFont typeface="Arial"/>
              <a:buNone/>
            </a:pPr>
            <a:r>
              <a:rPr lang="en-US" sz="3200" b="0" i="0" u="none" strike="noStrike" cap="none" baseline="0" dirty="0">
                <a:solidFill>
                  <a:srgbClr val="585858"/>
                </a:solidFill>
                <a:latin typeface="Georgia"/>
                <a:ea typeface="Georgia"/>
                <a:cs typeface="Georgia"/>
                <a:sym typeface="Georgia"/>
              </a:rPr>
              <a:t>Items that must accompany the application:</a:t>
            </a:r>
          </a:p>
          <a:p>
            <a:pPr marL="342900" marR="0" lvl="0" indent="-342900" algn="l" rtl="0">
              <a:spcBef>
                <a:spcPts val="560"/>
              </a:spcBef>
              <a:spcAft>
                <a:spcPts val="0"/>
              </a:spcAft>
              <a:buClr>
                <a:srgbClr val="585858"/>
              </a:buClr>
              <a:buSzPct val="100000"/>
              <a:buFont typeface="Arial"/>
              <a:buChar char="•"/>
            </a:pPr>
            <a:r>
              <a:rPr lang="en-US" sz="2800" b="0" i="0" u="none" strike="noStrike" cap="none" baseline="0" dirty="0">
                <a:solidFill>
                  <a:srgbClr val="585858"/>
                </a:solidFill>
                <a:latin typeface="Georgia"/>
                <a:ea typeface="Georgia"/>
                <a:cs typeface="Georgia"/>
                <a:sym typeface="Georgia"/>
              </a:rPr>
              <a:t>Signed copy of the Club Memorandum of Understanding (MOU) </a:t>
            </a:r>
          </a:p>
          <a:p>
            <a:pPr marL="342900" marR="0" lvl="0" indent="-342900" algn="l" rtl="0">
              <a:spcBef>
                <a:spcPts val="560"/>
              </a:spcBef>
              <a:spcAft>
                <a:spcPts val="0"/>
              </a:spcAft>
              <a:buClr>
                <a:srgbClr val="585858"/>
              </a:buClr>
              <a:buSzPct val="100000"/>
              <a:buFont typeface="Arial"/>
              <a:buChar char="•"/>
            </a:pPr>
            <a:r>
              <a:rPr lang="en-US" sz="2800" b="0" i="0" u="none" strike="noStrike" cap="none" baseline="0" dirty="0">
                <a:solidFill>
                  <a:srgbClr val="585858"/>
                </a:solidFill>
                <a:latin typeface="Georgia"/>
                <a:ea typeface="Georgia"/>
                <a:cs typeface="Georgia"/>
                <a:sym typeface="Georgia"/>
              </a:rPr>
              <a:t>Completed &amp; signed copy of Grants Management Compliance Questionnaire</a:t>
            </a:r>
          </a:p>
          <a:p>
            <a:pPr marL="342900" marR="0" lvl="0" indent="-342900" algn="l" rtl="0">
              <a:spcBef>
                <a:spcPts val="560"/>
              </a:spcBef>
              <a:spcAft>
                <a:spcPts val="0"/>
              </a:spcAft>
              <a:buClr>
                <a:srgbClr val="585858"/>
              </a:buClr>
              <a:buSzPct val="100000"/>
              <a:buFont typeface="Arial"/>
              <a:buChar char="•"/>
            </a:pPr>
            <a:r>
              <a:rPr lang="en-US" sz="2800" b="0" i="0" u="none" strike="noStrike" cap="none" baseline="0" dirty="0">
                <a:solidFill>
                  <a:srgbClr val="585858"/>
                </a:solidFill>
                <a:latin typeface="Georgia"/>
                <a:ea typeface="Georgia"/>
                <a:cs typeface="Georgia"/>
                <a:sym typeface="Georgia"/>
              </a:rPr>
              <a:t>Completed Transferring Custody of a Bank Account Form</a:t>
            </a:r>
          </a:p>
          <a:p>
            <a:pPr marL="342900" indent="-342900">
              <a:spcBef>
                <a:spcPts val="560"/>
              </a:spcBef>
              <a:buClr>
                <a:srgbClr val="585858"/>
              </a:buClr>
              <a:buSzPct val="100000"/>
              <a:buFont typeface="Arial"/>
              <a:buChar char="•"/>
            </a:pPr>
            <a:r>
              <a:rPr lang="en-US" sz="2800" dirty="0">
                <a:solidFill>
                  <a:srgbClr val="585858"/>
                </a:solidFill>
                <a:latin typeface="Georgia"/>
                <a:ea typeface="Georgia"/>
                <a:cs typeface="Georgia"/>
                <a:sym typeface="Georgia"/>
              </a:rPr>
              <a:t>Forms available at www.rotary6580.org under Foundation and then District Grants 17-18.</a:t>
            </a:r>
          </a:p>
          <a:p>
            <a:pPr marL="342900" marR="0" lvl="0" indent="-342900" algn="l" rtl="0">
              <a:spcBef>
                <a:spcPts val="560"/>
              </a:spcBef>
              <a:spcAft>
                <a:spcPts val="0"/>
              </a:spcAft>
              <a:buClr>
                <a:srgbClr val="585858"/>
              </a:buClr>
              <a:buSzPct val="100000"/>
              <a:buFont typeface="Arial"/>
              <a:buChar char="•"/>
            </a:pPr>
            <a:endParaRPr lang="en-US" sz="2800" b="0" i="0" u="none" strike="noStrike" cap="none" baseline="0" dirty="0">
              <a:solidFill>
                <a:srgbClr val="585858"/>
              </a:solidFill>
              <a:latin typeface="Georgia"/>
              <a:ea typeface="Georgia"/>
              <a:cs typeface="Georgia"/>
              <a:sym typeface="Georgia"/>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p:nvPr/>
        </p:nvSpPr>
        <p:spPr>
          <a:xfrm>
            <a:off x="342900" y="1518469"/>
            <a:ext cx="8610124" cy="430996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585858"/>
              </a:buClr>
              <a:buSzPct val="25000"/>
              <a:buFont typeface="Arial"/>
              <a:buNone/>
            </a:pPr>
            <a:r>
              <a:rPr lang="en-US" sz="3200" b="0" i="0" u="none" strike="noStrike" cap="none" baseline="0" dirty="0">
                <a:solidFill>
                  <a:srgbClr val="585858"/>
                </a:solidFill>
                <a:latin typeface="Georgia"/>
                <a:ea typeface="Georgia"/>
                <a:cs typeface="Georgia"/>
                <a:sym typeface="Georgia"/>
              </a:rPr>
              <a:t>District grants: dollar-for-dollar matching grant on the following basis:</a:t>
            </a:r>
          </a:p>
          <a:p>
            <a:pPr marL="342900" marR="0" lvl="0" indent="-342900" algn="l" rtl="0">
              <a:spcBef>
                <a:spcPts val="560"/>
              </a:spcBef>
              <a:spcAft>
                <a:spcPts val="0"/>
              </a:spcAft>
              <a:buClr>
                <a:srgbClr val="585858"/>
              </a:buClr>
              <a:buSzPct val="100000"/>
              <a:buFont typeface="Arial"/>
              <a:buChar char="•"/>
            </a:pPr>
            <a:r>
              <a:rPr lang="en-US" sz="2800" b="1" i="0" u="sng" strike="noStrike" cap="none" baseline="0" dirty="0">
                <a:solidFill>
                  <a:srgbClr val="585858"/>
                </a:solidFill>
                <a:latin typeface="Georgia"/>
                <a:ea typeface="Georgia"/>
                <a:cs typeface="Georgia"/>
                <a:sym typeface="Georgia"/>
              </a:rPr>
              <a:t>Not less than $250 and no more than $3,000  </a:t>
            </a:r>
          </a:p>
          <a:p>
            <a:pPr marL="342900" marR="0" lvl="0" indent="-342900" algn="l" rtl="0">
              <a:spcBef>
                <a:spcPts val="560"/>
              </a:spcBef>
              <a:spcAft>
                <a:spcPts val="0"/>
              </a:spcAft>
              <a:buClr>
                <a:srgbClr val="585858"/>
              </a:buClr>
              <a:buSzPct val="100000"/>
              <a:buFont typeface="Arial"/>
              <a:buChar char="•"/>
            </a:pPr>
            <a:r>
              <a:rPr lang="en-US" sz="2800" b="0" i="0" u="none" strike="noStrike" cap="none" baseline="0" dirty="0">
                <a:solidFill>
                  <a:srgbClr val="585858"/>
                </a:solidFill>
                <a:latin typeface="Georgia"/>
                <a:ea typeface="Georgia"/>
                <a:cs typeface="Georgia"/>
                <a:sym typeface="Georgia"/>
              </a:rPr>
              <a:t>Funds used for local community service and international projects</a:t>
            </a:r>
          </a:p>
          <a:p>
            <a:pPr marL="342900" marR="0" lvl="0" indent="-342900" algn="l" rtl="0">
              <a:spcBef>
                <a:spcPts val="560"/>
              </a:spcBef>
              <a:spcAft>
                <a:spcPts val="0"/>
              </a:spcAft>
              <a:buClr>
                <a:srgbClr val="585858"/>
              </a:buClr>
              <a:buSzPct val="100000"/>
              <a:buFont typeface="Arial"/>
              <a:buChar char="•"/>
            </a:pPr>
            <a:r>
              <a:rPr lang="en-US" sz="2800" b="0" i="0" u="none" strike="noStrike" cap="none" baseline="0" dirty="0">
                <a:solidFill>
                  <a:srgbClr val="585858"/>
                </a:solidFill>
                <a:latin typeface="Georgia"/>
                <a:ea typeface="Georgia"/>
                <a:cs typeface="Georgia"/>
                <a:sym typeface="Georgia"/>
              </a:rPr>
              <a:t>Projects completed within the Rotary year granted</a:t>
            </a:r>
          </a:p>
        </p:txBody>
      </p:sp>
      <p:sp>
        <p:nvSpPr>
          <p:cNvPr id="152" name="Shape 152"/>
          <p:cNvSpPr txBox="1"/>
          <p:nvPr/>
        </p:nvSpPr>
        <p:spPr>
          <a:xfrm>
            <a:off x="189107" y="426127"/>
            <a:ext cx="8763916" cy="67417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600" b="1" i="0" u="none" strike="noStrike" cap="none" baseline="0" dirty="0">
                <a:solidFill>
                  <a:srgbClr val="FFFFFF"/>
                </a:solidFill>
                <a:latin typeface="Arial Narrow"/>
                <a:ea typeface="Arial Narrow"/>
                <a:cs typeface="Arial Narrow"/>
                <a:sym typeface="Arial Narrow"/>
              </a:rPr>
              <a:t>APPLICATION: DISTRICT GRANT RULES</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p:nvPr/>
        </p:nvSpPr>
        <p:spPr>
          <a:xfrm>
            <a:off x="342899" y="1371600"/>
            <a:ext cx="8610124" cy="4309965"/>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585858"/>
              </a:buClr>
              <a:buSzPct val="100000"/>
              <a:buFont typeface="Arial"/>
              <a:buChar char="•"/>
            </a:pPr>
            <a:r>
              <a:rPr lang="en-US" sz="2800" b="0" i="0" u="none" strike="noStrike" cap="none" baseline="0" dirty="0">
                <a:solidFill>
                  <a:srgbClr val="585858"/>
                </a:solidFill>
                <a:latin typeface="Georgia"/>
                <a:ea typeface="Georgia"/>
                <a:cs typeface="Georgia"/>
                <a:sym typeface="Georgia"/>
              </a:rPr>
              <a:t>Submit a Final Report within 30 days of the completion of the project </a:t>
            </a:r>
          </a:p>
          <a:p>
            <a:pPr marL="342900" marR="0" lvl="0" indent="-342900" algn="l" rtl="0">
              <a:spcBef>
                <a:spcPts val="560"/>
              </a:spcBef>
              <a:spcAft>
                <a:spcPts val="0"/>
              </a:spcAft>
              <a:buClr>
                <a:srgbClr val="585858"/>
              </a:buClr>
              <a:buSzPct val="100000"/>
              <a:buFont typeface="Arial"/>
              <a:buChar char="•"/>
            </a:pPr>
            <a:r>
              <a:rPr lang="en-US" sz="2800" b="1" i="0" u="sng" strike="noStrike" cap="none" baseline="0" dirty="0">
                <a:solidFill>
                  <a:srgbClr val="585858"/>
                </a:solidFill>
                <a:latin typeface="Georgia"/>
                <a:ea typeface="Georgia"/>
                <a:cs typeface="Georgia"/>
                <a:sym typeface="Georgia"/>
              </a:rPr>
              <a:t>Deadline: March 31, 2019 </a:t>
            </a:r>
          </a:p>
          <a:p>
            <a:pPr marL="342900" marR="0" lvl="0" indent="-342900" algn="l" rtl="0">
              <a:spcBef>
                <a:spcPts val="560"/>
              </a:spcBef>
              <a:spcAft>
                <a:spcPts val="0"/>
              </a:spcAft>
              <a:buClr>
                <a:srgbClr val="585858"/>
              </a:buClr>
              <a:buSzPct val="100000"/>
              <a:buFont typeface="Arial"/>
              <a:buChar char="•"/>
            </a:pPr>
            <a:r>
              <a:rPr lang="en-US" sz="2800" b="0" i="0" u="none" strike="noStrike" cap="none" baseline="0" dirty="0">
                <a:solidFill>
                  <a:srgbClr val="585858"/>
                </a:solidFill>
                <a:latin typeface="Georgia"/>
                <a:ea typeface="Georgia"/>
                <a:cs typeface="Georgia"/>
                <a:sym typeface="Georgia"/>
              </a:rPr>
              <a:t>If the project is not completed by March 31st submit an </a:t>
            </a:r>
            <a:r>
              <a:rPr lang="en-US" sz="2800" b="1" i="0" u="none" strike="noStrike" cap="none" baseline="0" dirty="0">
                <a:solidFill>
                  <a:srgbClr val="585858"/>
                </a:solidFill>
                <a:latin typeface="Georgia"/>
                <a:ea typeface="Georgia"/>
                <a:cs typeface="Georgia"/>
                <a:sym typeface="Georgia"/>
              </a:rPr>
              <a:t>interim report by March 31st on the District Grant Report </a:t>
            </a:r>
            <a:r>
              <a:rPr lang="en-US" sz="2800" b="0" i="0" u="none" strike="noStrike" cap="none" baseline="0" dirty="0">
                <a:solidFill>
                  <a:srgbClr val="585858"/>
                </a:solidFill>
                <a:latin typeface="Georgia"/>
                <a:ea typeface="Georgia"/>
                <a:cs typeface="Georgia"/>
                <a:sym typeface="Georgia"/>
              </a:rPr>
              <a:t>covering the following:  </a:t>
            </a:r>
          </a:p>
          <a:p>
            <a:pPr marL="0" marR="0" lvl="0" indent="0" algn="l" defTabSz="457200" rtl="0">
              <a:spcBef>
                <a:spcPts val="400"/>
              </a:spcBef>
              <a:spcAft>
                <a:spcPts val="0"/>
              </a:spcAft>
              <a:buClr>
                <a:srgbClr val="585858"/>
              </a:buClr>
              <a:buSzPct val="25000"/>
              <a:buFont typeface="Arial"/>
              <a:buNone/>
            </a:pPr>
            <a:r>
              <a:rPr lang="en-US" sz="2000" b="0" i="0" u="none" strike="noStrike" cap="none" baseline="0" dirty="0">
                <a:solidFill>
                  <a:srgbClr val="585858"/>
                </a:solidFill>
                <a:latin typeface="Georgia"/>
                <a:ea typeface="Georgia"/>
                <a:cs typeface="Georgia"/>
                <a:sym typeface="Georgia"/>
              </a:rPr>
              <a:t>	-all activity to date </a:t>
            </a:r>
          </a:p>
          <a:p>
            <a:pPr marL="0" marR="0" lvl="0" indent="0" algn="l" defTabSz="457200" rtl="0">
              <a:spcBef>
                <a:spcPts val="400"/>
              </a:spcBef>
              <a:spcAft>
                <a:spcPts val="0"/>
              </a:spcAft>
              <a:buClr>
                <a:srgbClr val="585858"/>
              </a:buClr>
              <a:buSzPct val="25000"/>
              <a:buFont typeface="Arial"/>
              <a:buNone/>
            </a:pPr>
            <a:r>
              <a:rPr lang="en-US" sz="2000" b="0" i="0" u="none" strike="noStrike" cap="none" baseline="0" dirty="0">
                <a:solidFill>
                  <a:srgbClr val="585858"/>
                </a:solidFill>
                <a:latin typeface="Georgia"/>
                <a:ea typeface="Georgia"/>
                <a:cs typeface="Georgia"/>
                <a:sym typeface="Georgia"/>
              </a:rPr>
              <a:t>	-detailing any delays</a:t>
            </a:r>
          </a:p>
          <a:p>
            <a:pPr marL="0" marR="0" lvl="0" indent="0" algn="l" defTabSz="457200" rtl="0">
              <a:spcBef>
                <a:spcPts val="400"/>
              </a:spcBef>
              <a:spcAft>
                <a:spcPts val="0"/>
              </a:spcAft>
              <a:buClr>
                <a:srgbClr val="585858"/>
              </a:buClr>
              <a:buSzPct val="25000"/>
              <a:buFont typeface="Arial"/>
              <a:buNone/>
            </a:pPr>
            <a:r>
              <a:rPr lang="en-US" sz="2000" b="0" i="0" u="none" strike="noStrike" cap="none" baseline="0" dirty="0">
                <a:solidFill>
                  <a:srgbClr val="585858"/>
                </a:solidFill>
                <a:latin typeface="Georgia"/>
                <a:ea typeface="Georgia"/>
                <a:cs typeface="Georgia"/>
                <a:sym typeface="Georgia"/>
              </a:rPr>
              <a:t>	-assurance of the completion of the project before August 31st </a:t>
            </a:r>
          </a:p>
        </p:txBody>
      </p:sp>
      <p:sp>
        <p:nvSpPr>
          <p:cNvPr id="159" name="Shape 159"/>
          <p:cNvSpPr txBox="1"/>
          <p:nvPr/>
        </p:nvSpPr>
        <p:spPr>
          <a:xfrm>
            <a:off x="189107" y="426127"/>
            <a:ext cx="8763916" cy="67417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600" b="1" i="0" u="none" strike="noStrike" cap="none" baseline="0" dirty="0">
                <a:solidFill>
                  <a:srgbClr val="FFFFFF"/>
                </a:solidFill>
                <a:latin typeface="Arial Narrow"/>
                <a:ea typeface="Arial Narrow"/>
                <a:cs typeface="Arial Narrow"/>
                <a:sym typeface="Arial Narrow"/>
              </a:rPr>
              <a:t>APPLICATION: DISTRICT GRANT RULES</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p:nvPr/>
        </p:nvSpPr>
        <p:spPr>
          <a:xfrm>
            <a:off x="342900" y="1338854"/>
            <a:ext cx="8610124" cy="430996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585858"/>
              </a:buClr>
              <a:buSzPct val="25000"/>
              <a:buFont typeface="Arial"/>
              <a:buNone/>
            </a:pPr>
            <a:r>
              <a:rPr lang="en-US" sz="2800" b="0" i="0" u="none" strike="noStrike" cap="none" baseline="0" dirty="0">
                <a:solidFill>
                  <a:srgbClr val="585858"/>
                </a:solidFill>
                <a:latin typeface="Georgia"/>
                <a:ea typeface="Georgia"/>
                <a:cs typeface="Georgia"/>
                <a:sym typeface="Georgia"/>
              </a:rPr>
              <a:t>The use of District Grant funds must:</a:t>
            </a:r>
          </a:p>
          <a:p>
            <a:pPr marL="914400" marR="0" lvl="1" indent="-520700" algn="l" rtl="0">
              <a:spcBef>
                <a:spcPts val="460"/>
              </a:spcBef>
              <a:spcAft>
                <a:spcPts val="0"/>
              </a:spcAft>
              <a:buClr>
                <a:srgbClr val="585858"/>
              </a:buClr>
              <a:buSzPct val="100000"/>
              <a:buFont typeface="Calibri"/>
              <a:buAutoNum type="alphaUcPeriod"/>
            </a:pPr>
            <a:r>
              <a:rPr lang="en-US" sz="2300" b="0" i="0" u="none" strike="noStrike" cap="none" baseline="0" dirty="0">
                <a:solidFill>
                  <a:srgbClr val="585858"/>
                </a:solidFill>
                <a:latin typeface="Georgia"/>
                <a:ea typeface="Georgia"/>
                <a:cs typeface="Georgia"/>
                <a:sym typeface="Georgia"/>
              </a:rPr>
              <a:t>Promote participation of  Rotarians in the implementation of the project</a:t>
            </a:r>
          </a:p>
          <a:p>
            <a:pPr marL="914400" marR="0" lvl="1" indent="-520700" algn="l" rtl="0">
              <a:spcBef>
                <a:spcPts val="460"/>
              </a:spcBef>
              <a:spcAft>
                <a:spcPts val="0"/>
              </a:spcAft>
              <a:buClr>
                <a:srgbClr val="585858"/>
              </a:buClr>
              <a:buSzPct val="100000"/>
              <a:buFont typeface="Calibri"/>
              <a:buAutoNum type="alphaUcPeriod"/>
            </a:pPr>
            <a:r>
              <a:rPr lang="en-US" sz="2300" b="0" i="0" u="none" strike="noStrike" cap="none" baseline="0" dirty="0">
                <a:solidFill>
                  <a:srgbClr val="585858"/>
                </a:solidFill>
                <a:latin typeface="Georgia"/>
                <a:ea typeface="Georgia"/>
                <a:cs typeface="Georgia"/>
                <a:sym typeface="Georgia"/>
              </a:rPr>
              <a:t>Not involve the establishment of a permanent foundation, trust, or permanent interest-bearing account</a:t>
            </a:r>
          </a:p>
          <a:p>
            <a:pPr marL="914400" marR="0" lvl="1" indent="-520700" algn="l" rtl="0">
              <a:spcBef>
                <a:spcPts val="460"/>
              </a:spcBef>
              <a:spcAft>
                <a:spcPts val="0"/>
              </a:spcAft>
              <a:buClr>
                <a:srgbClr val="585858"/>
              </a:buClr>
              <a:buSzPct val="100000"/>
              <a:buFont typeface="Calibri"/>
              <a:buAutoNum type="alphaUcPeriod"/>
            </a:pPr>
            <a:r>
              <a:rPr lang="en-US" sz="2300" b="0" i="0" u="none" strike="noStrike" cap="none" baseline="0" dirty="0">
                <a:solidFill>
                  <a:srgbClr val="585858"/>
                </a:solidFill>
                <a:latin typeface="Georgia"/>
                <a:ea typeface="Georgia"/>
                <a:cs typeface="Georgia"/>
                <a:sym typeface="Georgia"/>
              </a:rPr>
              <a:t>Not directly benefit a Rotarian; an employee of a club district or other Rotary entity, or others connect to Rotary through any family connection </a:t>
            </a:r>
          </a:p>
          <a:p>
            <a:pPr marL="914400" marR="0" lvl="1" indent="-520700" algn="l" rtl="0">
              <a:spcBef>
                <a:spcPts val="480"/>
              </a:spcBef>
              <a:spcAft>
                <a:spcPts val="0"/>
              </a:spcAft>
              <a:buClr>
                <a:srgbClr val="585858"/>
              </a:buClr>
              <a:buSzPct val="100000"/>
              <a:buFont typeface="Calibri"/>
              <a:buAutoNum type="alphaUcPeriod"/>
            </a:pPr>
            <a:r>
              <a:rPr lang="en-US" sz="2400" b="0" i="0" u="none" strike="noStrike" cap="none" baseline="0" dirty="0">
                <a:solidFill>
                  <a:srgbClr val="585858"/>
                </a:solidFill>
                <a:latin typeface="Georgia"/>
                <a:ea typeface="Georgia"/>
                <a:cs typeface="Georgia"/>
                <a:sym typeface="Georgia"/>
              </a:rPr>
              <a:t>Not to be used to reimburse clubs/districts for projects already undertaken and in progress, or completed  </a:t>
            </a:r>
          </a:p>
          <a:p>
            <a:pPr marL="914400" marR="0" lvl="1" indent="-374650" algn="l" rtl="0">
              <a:spcBef>
                <a:spcPts val="460"/>
              </a:spcBef>
              <a:spcAft>
                <a:spcPts val="0"/>
              </a:spcAft>
              <a:buClr>
                <a:schemeClr val="dk1"/>
              </a:buClr>
              <a:buFont typeface="Calibri"/>
              <a:buNone/>
            </a:pPr>
            <a:endParaRPr sz="2300" b="0" i="0" u="none" strike="noStrike" cap="none" baseline="0" dirty="0">
              <a:solidFill>
                <a:srgbClr val="585858"/>
              </a:solidFill>
              <a:latin typeface="Georgia"/>
              <a:ea typeface="Georgia"/>
              <a:cs typeface="Georgia"/>
              <a:sym typeface="Georgia"/>
            </a:endParaRPr>
          </a:p>
        </p:txBody>
      </p:sp>
      <p:sp>
        <p:nvSpPr>
          <p:cNvPr id="166" name="Shape 166"/>
          <p:cNvSpPr txBox="1"/>
          <p:nvPr/>
        </p:nvSpPr>
        <p:spPr>
          <a:xfrm>
            <a:off x="189107" y="426127"/>
            <a:ext cx="8763916" cy="67417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600" b="1" i="0" u="none" strike="noStrike" cap="none" baseline="0" dirty="0">
                <a:solidFill>
                  <a:srgbClr val="FFFFFF"/>
                </a:solidFill>
                <a:latin typeface="Arial Narrow"/>
                <a:ea typeface="Arial Narrow"/>
                <a:cs typeface="Arial Narrow"/>
                <a:sym typeface="Arial Narrow"/>
              </a:rPr>
              <a:t>APPLICATION: DISTRICT GRANT RULES</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p:nvPr/>
        </p:nvSpPr>
        <p:spPr>
          <a:xfrm>
            <a:off x="342900" y="1338854"/>
            <a:ext cx="8610124" cy="4309965"/>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rgbClr val="585858"/>
              </a:buClr>
              <a:buSzPct val="100000"/>
              <a:buFont typeface="Calibri"/>
              <a:buAutoNum type="arabicPeriod"/>
            </a:pPr>
            <a:r>
              <a:rPr lang="en-US" sz="2000" b="0" i="0" u="none" strike="noStrike" cap="none" baseline="0" dirty="0">
                <a:solidFill>
                  <a:srgbClr val="585858"/>
                </a:solidFill>
                <a:latin typeface="Georgia"/>
                <a:ea typeface="Georgia"/>
                <a:cs typeface="Georgia"/>
                <a:sym typeface="Georgia"/>
              </a:rPr>
              <a:t>Have your President &amp; President-elect signed and included a Memorandum of Understanding (MOU) ?     ___No  ___ Yes</a:t>
            </a:r>
          </a:p>
          <a:p>
            <a:pPr marL="457200" marR="0" lvl="0" indent="-457200" algn="l" rtl="0">
              <a:spcBef>
                <a:spcPts val="400"/>
              </a:spcBef>
              <a:spcAft>
                <a:spcPts val="0"/>
              </a:spcAft>
              <a:buClr>
                <a:srgbClr val="585858"/>
              </a:buClr>
              <a:buSzPct val="100000"/>
              <a:buFont typeface="Calibri"/>
              <a:buAutoNum type="arabicPeriod"/>
            </a:pPr>
            <a:r>
              <a:rPr lang="en-US" sz="2000" b="0" i="0" u="none" strike="noStrike" cap="none" baseline="0" dirty="0">
                <a:solidFill>
                  <a:srgbClr val="585858"/>
                </a:solidFill>
                <a:latin typeface="Georgia"/>
                <a:ea typeface="Georgia"/>
                <a:cs typeface="Georgia"/>
                <a:sym typeface="Georgia"/>
              </a:rPr>
              <a:t>Have you included the Grants Management Compliance questionnaire? 				___No  ___ Yes</a:t>
            </a:r>
          </a:p>
          <a:p>
            <a:pPr marL="457200" marR="0" lvl="0" indent="-457200" algn="l" rtl="0">
              <a:spcBef>
                <a:spcPts val="400"/>
              </a:spcBef>
              <a:spcAft>
                <a:spcPts val="0"/>
              </a:spcAft>
              <a:buClr>
                <a:srgbClr val="585858"/>
              </a:buClr>
              <a:buSzPct val="100000"/>
              <a:buFont typeface="Calibri"/>
              <a:buAutoNum type="arabicPeriod"/>
            </a:pPr>
            <a:r>
              <a:rPr lang="en-US" sz="2000" b="0" i="0" u="none" strike="noStrike" cap="none" baseline="0" dirty="0">
                <a:solidFill>
                  <a:srgbClr val="585858"/>
                </a:solidFill>
                <a:latin typeface="Georgia"/>
                <a:ea typeface="Georgia"/>
                <a:cs typeface="Georgia"/>
                <a:sym typeface="Georgia"/>
              </a:rPr>
              <a:t>Have you completed the Transferring Custody of a Bank Account Form AND the copy of the Grants Bank Statement showing the club’s portion of the funds on deposit? (Not required for grant awards of $1000 or less.)  					___No  ___ Yes</a:t>
            </a:r>
          </a:p>
          <a:p>
            <a:pPr marL="457200" marR="0" lvl="0" indent="-457200" algn="l" rtl="0">
              <a:spcBef>
                <a:spcPts val="400"/>
              </a:spcBef>
              <a:spcAft>
                <a:spcPts val="0"/>
              </a:spcAft>
              <a:buClr>
                <a:srgbClr val="585858"/>
              </a:buClr>
              <a:buSzPct val="100000"/>
              <a:buFont typeface="Calibri"/>
              <a:buAutoNum type="arabicPeriod"/>
            </a:pPr>
            <a:r>
              <a:rPr lang="en-US" sz="2000" b="0" i="0" u="none" strike="noStrike" cap="none" baseline="0" dirty="0">
                <a:solidFill>
                  <a:srgbClr val="585858"/>
                </a:solidFill>
                <a:latin typeface="Georgia"/>
                <a:ea typeface="Georgia"/>
                <a:cs typeface="Georgia"/>
                <a:sym typeface="Georgia"/>
              </a:rPr>
              <a:t>Did two members of your club participate in the webinar on grants management seminar this year? Names: ________________________, _________________________                 ___No  ___ Yes</a:t>
            </a:r>
          </a:p>
        </p:txBody>
      </p:sp>
      <p:sp>
        <p:nvSpPr>
          <p:cNvPr id="173" name="Shape 173"/>
          <p:cNvSpPr txBox="1"/>
          <p:nvPr/>
        </p:nvSpPr>
        <p:spPr>
          <a:xfrm>
            <a:off x="189107" y="426127"/>
            <a:ext cx="8763916" cy="67417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600" b="1" i="0" u="none" strike="noStrike" cap="none" baseline="0" dirty="0">
                <a:solidFill>
                  <a:srgbClr val="FFFFFF"/>
                </a:solidFill>
                <a:latin typeface="Arial Narrow"/>
                <a:ea typeface="Arial Narrow"/>
                <a:cs typeface="Arial Narrow"/>
                <a:sym typeface="Arial Narrow"/>
              </a:rPr>
              <a:t>APPLICATION: ELIGIBILITY CHECKLIST</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p:nvPr/>
        </p:nvSpPr>
        <p:spPr>
          <a:xfrm>
            <a:off x="342900" y="1338854"/>
            <a:ext cx="8610124" cy="4309965"/>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rgbClr val="585858"/>
              </a:buClr>
              <a:buSzPct val="100000"/>
              <a:buFont typeface="Calibri"/>
              <a:buAutoNum type="arabicPeriod" startAt="5"/>
            </a:pPr>
            <a:r>
              <a:rPr lang="en-US" sz="2000" b="0" i="0" u="none" strike="noStrike" cap="none" baseline="0" dirty="0">
                <a:solidFill>
                  <a:srgbClr val="585858"/>
                </a:solidFill>
                <a:latin typeface="Georgia"/>
                <a:ea typeface="Georgia"/>
                <a:cs typeface="Georgia"/>
                <a:sym typeface="Georgia"/>
              </a:rPr>
              <a:t>Have you recorded an Annual Fund giving goal for your club on Rotary Club Central on the RI website? www.rotary.org         ___No  ___ Yes</a:t>
            </a:r>
          </a:p>
          <a:p>
            <a:pPr marL="457200" marR="0" lvl="0" indent="-457200" algn="l" rtl="0">
              <a:spcBef>
                <a:spcPts val="400"/>
              </a:spcBef>
              <a:spcAft>
                <a:spcPts val="0"/>
              </a:spcAft>
              <a:buClr>
                <a:srgbClr val="585858"/>
              </a:buClr>
              <a:buSzPct val="100000"/>
              <a:buFont typeface="Calibri"/>
              <a:buAutoNum type="arabicPeriod" startAt="5"/>
            </a:pPr>
            <a:r>
              <a:rPr lang="en-US" sz="2000" b="0" i="0" u="none" strike="noStrike" cap="none" baseline="0" dirty="0">
                <a:solidFill>
                  <a:srgbClr val="585858"/>
                </a:solidFill>
                <a:latin typeface="Georgia"/>
                <a:ea typeface="Georgia"/>
                <a:cs typeface="Georgia"/>
                <a:sym typeface="Georgia"/>
              </a:rPr>
              <a:t>Have you notified the Governor-elect of the name of your Club Foundation Chair?  					___No  ___ Yes</a:t>
            </a:r>
          </a:p>
          <a:p>
            <a:pPr marL="457200" marR="0" lvl="0" indent="-457200" algn="l" rtl="0">
              <a:spcBef>
                <a:spcPts val="400"/>
              </a:spcBef>
              <a:spcAft>
                <a:spcPts val="0"/>
              </a:spcAft>
              <a:buClr>
                <a:srgbClr val="585858"/>
              </a:buClr>
              <a:buSzPct val="100000"/>
              <a:buFont typeface="Calibri"/>
              <a:buAutoNum type="arabicPeriod" startAt="5"/>
            </a:pPr>
            <a:r>
              <a:rPr lang="en-US" sz="2000" b="0" i="0" u="none" strike="noStrike" cap="none" baseline="0" dirty="0">
                <a:solidFill>
                  <a:srgbClr val="585858"/>
                </a:solidFill>
                <a:latin typeface="Georgia"/>
                <a:ea typeface="Georgia"/>
                <a:cs typeface="Georgia"/>
                <a:sym typeface="Georgia"/>
              </a:rPr>
              <a:t>Have you paid all your District &amp; RI dues that are currently due and payable?         					  ___No  ___ Yes</a:t>
            </a:r>
          </a:p>
          <a:p>
            <a:pPr marL="457200" marR="0" lvl="0" indent="-457200" algn="l" rtl="0">
              <a:spcBef>
                <a:spcPts val="400"/>
              </a:spcBef>
              <a:spcAft>
                <a:spcPts val="0"/>
              </a:spcAft>
              <a:buClr>
                <a:srgbClr val="585858"/>
              </a:buClr>
              <a:buSzPct val="100000"/>
              <a:buFont typeface="Calibri"/>
              <a:buAutoNum type="arabicPeriod" startAt="5"/>
            </a:pPr>
            <a:r>
              <a:rPr lang="en-US" sz="2000" b="0" i="0" u="none" strike="noStrike" cap="none" baseline="0" dirty="0">
                <a:solidFill>
                  <a:srgbClr val="585858"/>
                </a:solidFill>
                <a:latin typeface="Georgia"/>
                <a:ea typeface="Georgia"/>
                <a:cs typeface="Georgia"/>
                <a:sym typeface="Georgia"/>
              </a:rPr>
              <a:t>Have you received any Global or Community Grants for which you have not filed final reports?				___Yes  ___No</a:t>
            </a:r>
          </a:p>
          <a:p>
            <a:pPr marL="0" marR="0" lvl="0" indent="0" algn="l" rtl="0">
              <a:spcBef>
                <a:spcPts val="400"/>
              </a:spcBef>
              <a:spcAft>
                <a:spcPts val="0"/>
              </a:spcAft>
              <a:buClr>
                <a:srgbClr val="585858"/>
              </a:buClr>
              <a:buSzPct val="25000"/>
              <a:buFont typeface="Arial"/>
              <a:buNone/>
            </a:pPr>
            <a:r>
              <a:rPr lang="en-US" sz="2000" b="0" i="0" u="none" strike="noStrike" cap="none" baseline="0" dirty="0">
                <a:solidFill>
                  <a:srgbClr val="585858"/>
                </a:solidFill>
                <a:latin typeface="Georgia"/>
                <a:ea typeface="Georgia"/>
                <a:cs typeface="Georgia"/>
                <a:sym typeface="Georgia"/>
              </a:rPr>
              <a:t>	a. If yes, is your club current with all interim reporting 			     requirements?	        		            ___No  ___ Yes</a:t>
            </a:r>
          </a:p>
          <a:p>
            <a:pPr marL="457200" marR="0" lvl="0" indent="-457200" algn="l" rtl="0">
              <a:spcBef>
                <a:spcPts val="400"/>
              </a:spcBef>
              <a:spcAft>
                <a:spcPts val="0"/>
              </a:spcAft>
              <a:buClr>
                <a:srgbClr val="585858"/>
              </a:buClr>
              <a:buSzPct val="100000"/>
              <a:buFont typeface="Calibri"/>
              <a:buAutoNum type="arabicPeriod" startAt="9"/>
            </a:pPr>
            <a:r>
              <a:rPr lang="en-US" sz="2000" b="0" i="0" u="none" strike="noStrike" cap="none" baseline="0" dirty="0">
                <a:solidFill>
                  <a:srgbClr val="585858"/>
                </a:solidFill>
                <a:latin typeface="Georgia"/>
                <a:ea typeface="Georgia"/>
                <a:cs typeface="Georgia"/>
                <a:sym typeface="Georgia"/>
              </a:rPr>
              <a:t>Is the project new to your club?      		             ___No  ___ Yes</a:t>
            </a:r>
          </a:p>
          <a:p>
            <a:pPr marL="0" marR="0" lvl="0" indent="0" algn="l" rtl="0">
              <a:spcBef>
                <a:spcPts val="400"/>
              </a:spcBef>
              <a:spcAft>
                <a:spcPts val="0"/>
              </a:spcAft>
              <a:buClr>
                <a:srgbClr val="585858"/>
              </a:buClr>
              <a:buSzPct val="25000"/>
              <a:buFont typeface="Arial"/>
              <a:buNone/>
            </a:pPr>
            <a:r>
              <a:rPr lang="en-US" sz="2000" b="0" i="0" u="none" strike="noStrike" cap="none" baseline="0" dirty="0">
                <a:solidFill>
                  <a:srgbClr val="585858"/>
                </a:solidFill>
                <a:latin typeface="Georgia"/>
                <a:ea typeface="Georgia"/>
                <a:cs typeface="Georgia"/>
                <a:sym typeface="Georgia"/>
              </a:rPr>
              <a:t> </a:t>
            </a:r>
          </a:p>
        </p:txBody>
      </p:sp>
      <p:sp>
        <p:nvSpPr>
          <p:cNvPr id="180" name="Shape 180"/>
          <p:cNvSpPr txBox="1"/>
          <p:nvPr/>
        </p:nvSpPr>
        <p:spPr>
          <a:xfrm>
            <a:off x="189107" y="426127"/>
            <a:ext cx="8763916" cy="67417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600" b="1" i="0" u="none" strike="noStrike" cap="none" baseline="0" dirty="0">
                <a:solidFill>
                  <a:srgbClr val="FFFFFF"/>
                </a:solidFill>
                <a:latin typeface="Arial Narrow"/>
                <a:ea typeface="Arial Narrow"/>
                <a:cs typeface="Arial Narrow"/>
                <a:sym typeface="Arial Narrow"/>
              </a:rPr>
              <a:t>APPLICATION: ELIGIBILITY CHECKLIST</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p:nvPr/>
        </p:nvSpPr>
        <p:spPr>
          <a:xfrm>
            <a:off x="342900" y="1338854"/>
            <a:ext cx="8610124" cy="4309965"/>
          </a:xfrm>
          <a:prstGeom prst="rect">
            <a:avLst/>
          </a:prstGeom>
          <a:noFill/>
          <a:ln>
            <a:noFill/>
          </a:ln>
        </p:spPr>
        <p:txBody>
          <a:bodyPr lIns="91425" tIns="45700" rIns="91425" bIns="45700" anchor="t" anchorCtr="0">
            <a:noAutofit/>
          </a:bodyPr>
          <a:lstStyle/>
          <a:p>
            <a:pPr marL="457200" marR="0" lvl="0" indent="-457200" algn="l" rtl="0">
              <a:spcBef>
                <a:spcPts val="400"/>
              </a:spcBef>
              <a:spcAft>
                <a:spcPts val="0"/>
              </a:spcAft>
              <a:buClr>
                <a:srgbClr val="585858"/>
              </a:buClr>
              <a:buSzPct val="100000"/>
              <a:buFont typeface="Calibri"/>
              <a:buAutoNum type="arabicPeriod" startAt="10"/>
            </a:pPr>
            <a:r>
              <a:rPr lang="en-US" sz="2000" b="0" i="0" u="none" strike="noStrike" cap="none" baseline="0" dirty="0">
                <a:solidFill>
                  <a:srgbClr val="585858"/>
                </a:solidFill>
                <a:latin typeface="Georgia"/>
                <a:ea typeface="Georgia"/>
                <a:cs typeface="Georgia"/>
                <a:sym typeface="Georgia"/>
              </a:rPr>
              <a:t>Will your club be matching the amount requested?	___No  ___ Yes</a:t>
            </a:r>
          </a:p>
          <a:p>
            <a:pPr marL="457200" marR="0" lvl="0" indent="-457200" algn="l" rtl="0">
              <a:spcBef>
                <a:spcPts val="400"/>
              </a:spcBef>
              <a:spcAft>
                <a:spcPts val="0"/>
              </a:spcAft>
              <a:buClr>
                <a:srgbClr val="585858"/>
              </a:buClr>
              <a:buSzPct val="100000"/>
              <a:buFont typeface="Calibri"/>
              <a:buAutoNum type="arabicPeriod" startAt="10"/>
            </a:pPr>
            <a:r>
              <a:rPr lang="en-US" sz="2000" b="0" i="0" u="none" strike="noStrike" cap="none" baseline="0" dirty="0">
                <a:solidFill>
                  <a:srgbClr val="585858"/>
                </a:solidFill>
                <a:latin typeface="Georgia"/>
                <a:ea typeface="Georgia"/>
                <a:cs typeface="Georgia"/>
                <a:sym typeface="Georgia"/>
              </a:rPr>
              <a:t>Is the project free of any conflict of interest or the appearance of such? (See page 2 Rules and Regulations.) 			 ___No  ___ Yes</a:t>
            </a:r>
          </a:p>
          <a:p>
            <a:pPr marL="457200" marR="0" lvl="0" indent="-457200" algn="l" rtl="0">
              <a:spcBef>
                <a:spcPts val="400"/>
              </a:spcBef>
              <a:spcAft>
                <a:spcPts val="0"/>
              </a:spcAft>
              <a:buClr>
                <a:srgbClr val="585858"/>
              </a:buClr>
              <a:buSzPct val="100000"/>
              <a:buFont typeface="Calibri"/>
              <a:buAutoNum type="arabicPeriod" startAt="10"/>
            </a:pPr>
            <a:r>
              <a:rPr lang="en-US" sz="2000" b="0" i="0" u="none" strike="noStrike" cap="none" baseline="0" dirty="0">
                <a:solidFill>
                  <a:srgbClr val="585858"/>
                </a:solidFill>
                <a:latin typeface="Georgia"/>
                <a:ea typeface="Georgia"/>
                <a:cs typeface="Georgia"/>
                <a:sym typeface="Georgia"/>
              </a:rPr>
              <a:t>Would your club still complete the grant if they do not get the full amount?        					  ___No  ___ Yes</a:t>
            </a:r>
          </a:p>
          <a:p>
            <a:pPr marL="457200" marR="0" lvl="0" indent="-457200" algn="l" rtl="0">
              <a:spcBef>
                <a:spcPts val="400"/>
              </a:spcBef>
              <a:spcAft>
                <a:spcPts val="0"/>
              </a:spcAft>
              <a:buClr>
                <a:srgbClr val="585858"/>
              </a:buClr>
              <a:buSzPct val="100000"/>
              <a:buFont typeface="Calibri"/>
              <a:buAutoNum type="arabicPeriod" startAt="10"/>
            </a:pPr>
            <a:r>
              <a:rPr lang="en-US" sz="2000" b="0" i="0" u="none" strike="noStrike" cap="none" baseline="0" dirty="0">
                <a:solidFill>
                  <a:srgbClr val="585858"/>
                </a:solidFill>
                <a:latin typeface="Georgia"/>
                <a:ea typeface="Georgia"/>
                <a:cs typeface="Georgia"/>
                <a:sym typeface="Georgia"/>
              </a:rPr>
              <a:t>And finally, have you signed this application?	  ___No  ___ Yes</a:t>
            </a:r>
          </a:p>
          <a:p>
            <a:pPr marL="457200" marR="0" lvl="0" indent="-457200" algn="l" rtl="0">
              <a:spcBef>
                <a:spcPts val="400"/>
              </a:spcBef>
              <a:spcAft>
                <a:spcPts val="0"/>
              </a:spcAft>
              <a:buClr>
                <a:srgbClr val="585858"/>
              </a:buClr>
              <a:buSzPct val="100000"/>
              <a:buFont typeface="Calibri"/>
              <a:buAutoNum type="arabicPeriod" startAt="10"/>
            </a:pPr>
            <a:r>
              <a:rPr lang="en-US" sz="2000" b="0" i="0" u="none" strike="noStrike" cap="none" baseline="0" dirty="0">
                <a:solidFill>
                  <a:srgbClr val="585858"/>
                </a:solidFill>
                <a:latin typeface="Georgia"/>
                <a:ea typeface="Georgia"/>
                <a:cs typeface="Georgia"/>
                <a:sym typeface="Georgia"/>
              </a:rPr>
              <a:t>Are you current with your federal and state tax filing?_ __No  __    Yes</a:t>
            </a:r>
          </a:p>
          <a:p>
            <a:pPr marL="0" marR="0" lvl="0" indent="0" algn="l" rtl="0">
              <a:spcBef>
                <a:spcPts val="400"/>
              </a:spcBef>
              <a:spcAft>
                <a:spcPts val="0"/>
              </a:spcAft>
              <a:buClr>
                <a:srgbClr val="585858"/>
              </a:buClr>
              <a:buSzPct val="25000"/>
              <a:buFont typeface="Arial"/>
              <a:buNone/>
            </a:pPr>
            <a:r>
              <a:rPr lang="en-US" sz="2000" b="1" i="0" u="sng" strike="noStrike" cap="none" baseline="0" dirty="0">
                <a:solidFill>
                  <a:srgbClr val="585858"/>
                </a:solidFill>
                <a:latin typeface="Georgia"/>
                <a:ea typeface="Georgia"/>
                <a:cs typeface="Georgia"/>
                <a:sym typeface="Georgia"/>
              </a:rPr>
              <a:t>If any of your responses are NOT in the RIGHT HAND COLUMN, please stop and contact the District Grants Committee.</a:t>
            </a:r>
          </a:p>
        </p:txBody>
      </p:sp>
      <p:sp>
        <p:nvSpPr>
          <p:cNvPr id="187" name="Shape 187"/>
          <p:cNvSpPr txBox="1"/>
          <p:nvPr/>
        </p:nvSpPr>
        <p:spPr>
          <a:xfrm>
            <a:off x="189107" y="426127"/>
            <a:ext cx="8763916" cy="67417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600" b="1" i="0" u="none" strike="noStrike" cap="none" baseline="0" dirty="0">
                <a:solidFill>
                  <a:srgbClr val="FFFFFF"/>
                </a:solidFill>
                <a:latin typeface="Arial Narrow"/>
                <a:ea typeface="Arial Narrow"/>
                <a:cs typeface="Arial Narrow"/>
                <a:sym typeface="Arial Narrow"/>
              </a:rPr>
              <a:t>APPLICATION: ELIGIBILITY CHECKLIST</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p:nvPr/>
        </p:nvSpPr>
        <p:spPr>
          <a:xfrm>
            <a:off x="865679" y="1524000"/>
            <a:ext cx="8278321" cy="430996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Arial"/>
              <a:buNone/>
            </a:pPr>
            <a:endParaRPr sz="1000" b="0" i="0" u="none" strike="noStrike" cap="none" baseline="0" dirty="0">
              <a:solidFill>
                <a:srgbClr val="000000"/>
              </a:solidFill>
              <a:latin typeface="Georgia"/>
              <a:ea typeface="Georgia"/>
              <a:cs typeface="Georgia"/>
              <a:sym typeface="Georgia"/>
            </a:endParaRPr>
          </a:p>
        </p:txBody>
      </p:sp>
      <p:sp>
        <p:nvSpPr>
          <p:cNvPr id="194" name="Shape 194"/>
          <p:cNvSpPr txBox="1"/>
          <p:nvPr/>
        </p:nvSpPr>
        <p:spPr>
          <a:xfrm>
            <a:off x="189107" y="426127"/>
            <a:ext cx="8763916" cy="67417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600" b="1" i="0" u="none" strike="noStrike" cap="none" baseline="0" dirty="0">
                <a:solidFill>
                  <a:srgbClr val="FFFFFF"/>
                </a:solidFill>
                <a:latin typeface="Arial Narrow"/>
                <a:ea typeface="Arial Narrow"/>
                <a:cs typeface="Arial Narrow"/>
                <a:sym typeface="Arial Narrow"/>
              </a:rPr>
              <a:t>APPLICATION</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rcRect l="1155" r="1"/>
          <a:stretch/>
        </p:blipFill>
        <p:spPr>
          <a:xfrm>
            <a:off x="2514600" y="1371600"/>
            <a:ext cx="6514623" cy="5106254"/>
          </a:xfrm>
          <a:prstGeom prst="rect">
            <a:avLst/>
          </a:prstGeom>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p:nvPr/>
        </p:nvSpPr>
        <p:spPr>
          <a:xfrm>
            <a:off x="674702" y="1518469"/>
            <a:ext cx="8278321" cy="430996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Arial"/>
              <a:buNone/>
            </a:pPr>
            <a:endParaRPr sz="1000" b="0" i="0" u="none" strike="noStrike" cap="none" baseline="0" dirty="0">
              <a:solidFill>
                <a:srgbClr val="000000"/>
              </a:solidFill>
              <a:latin typeface="Georgia"/>
              <a:ea typeface="Georgia"/>
              <a:cs typeface="Georgia"/>
              <a:sym typeface="Georgia"/>
            </a:endParaRPr>
          </a:p>
        </p:txBody>
      </p:sp>
      <p:sp>
        <p:nvSpPr>
          <p:cNvPr id="202" name="Shape 202"/>
          <p:cNvSpPr txBox="1"/>
          <p:nvPr/>
        </p:nvSpPr>
        <p:spPr>
          <a:xfrm>
            <a:off x="189107" y="426127"/>
            <a:ext cx="8763916" cy="67417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600" b="1" i="0" u="none" strike="noStrike" cap="none" baseline="0" dirty="0">
                <a:solidFill>
                  <a:srgbClr val="FFFFFF"/>
                </a:solidFill>
                <a:latin typeface="Arial Narrow"/>
                <a:ea typeface="Arial Narrow"/>
                <a:cs typeface="Arial Narrow"/>
                <a:sym typeface="Arial Narrow"/>
              </a:rPr>
              <a:t>APPLICATION</a:t>
            </a:r>
          </a:p>
        </p:txBody>
      </p:sp>
      <p:sp>
        <p:nvSpPr>
          <p:cNvPr id="203" name="Shape 203"/>
          <p:cNvSpPr txBox="1"/>
          <p:nvPr/>
        </p:nvSpPr>
        <p:spPr>
          <a:xfrm>
            <a:off x="342900" y="1338854"/>
            <a:ext cx="8610124" cy="4309965"/>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rgbClr val="585858"/>
              </a:buClr>
              <a:buSzPct val="100000"/>
              <a:buFont typeface="Calibri"/>
              <a:buAutoNum type="arabicPeriod"/>
            </a:pPr>
            <a:r>
              <a:rPr lang="en-US" sz="2000" b="0" i="0" u="none" strike="noStrike" cap="none" baseline="0" dirty="0">
                <a:solidFill>
                  <a:srgbClr val="585858"/>
                </a:solidFill>
                <a:latin typeface="Georgia"/>
                <a:ea typeface="Georgia"/>
                <a:cs typeface="Georgia"/>
                <a:sym typeface="Georgia"/>
              </a:rPr>
              <a:t>Briefly describe the project, its location, and its goals and activities and how it will be sustained. </a:t>
            </a:r>
          </a:p>
          <a:p>
            <a:pPr marL="457200" marR="0" lvl="0" indent="-457200" algn="l" rtl="0">
              <a:spcBef>
                <a:spcPts val="400"/>
              </a:spcBef>
              <a:spcAft>
                <a:spcPts val="0"/>
              </a:spcAft>
              <a:buClr>
                <a:srgbClr val="585858"/>
              </a:buClr>
              <a:buSzPct val="100000"/>
              <a:buFont typeface="Calibri"/>
              <a:buAutoNum type="arabicPeriod"/>
            </a:pPr>
            <a:r>
              <a:rPr lang="en-US" sz="2000" b="0" i="0" u="none" strike="noStrike" cap="none" baseline="0" dirty="0">
                <a:solidFill>
                  <a:srgbClr val="585858"/>
                </a:solidFill>
                <a:latin typeface="Georgia"/>
                <a:ea typeface="Georgia"/>
                <a:cs typeface="Georgia"/>
                <a:sym typeface="Georgia"/>
              </a:rPr>
              <a:t>Describe how the project will benefit the community and/or improve the lives of the less fortunate, who will benefit by the completion of the project, and </a:t>
            </a:r>
            <a:r>
              <a:rPr lang="en-US" sz="2000" b="1" i="0" u="sng" strike="noStrike" cap="none" baseline="0" dirty="0">
                <a:solidFill>
                  <a:srgbClr val="585858"/>
                </a:solidFill>
                <a:latin typeface="Georgia"/>
                <a:ea typeface="Georgia"/>
                <a:cs typeface="Georgia"/>
                <a:sym typeface="Georgia"/>
              </a:rPr>
              <a:t>how many people in the community will benefit</a:t>
            </a:r>
            <a:r>
              <a:rPr lang="en-US" sz="2000" b="0" i="0" u="none" strike="noStrike" cap="none" baseline="0" dirty="0">
                <a:solidFill>
                  <a:srgbClr val="585858"/>
                </a:solidFill>
                <a:latin typeface="Georgia"/>
                <a:ea typeface="Georgia"/>
                <a:cs typeface="Georgia"/>
                <a:sym typeface="Georgia"/>
              </a:rPr>
              <a:t>. </a:t>
            </a:r>
          </a:p>
          <a:p>
            <a:pPr marL="457200" marR="0" lvl="0" indent="-457200" algn="l" rtl="0">
              <a:spcBef>
                <a:spcPts val="400"/>
              </a:spcBef>
              <a:spcAft>
                <a:spcPts val="0"/>
              </a:spcAft>
              <a:buClr>
                <a:srgbClr val="585858"/>
              </a:buClr>
              <a:buSzPct val="100000"/>
              <a:buFont typeface="Calibri"/>
              <a:buAutoNum type="arabicPeriod"/>
            </a:pPr>
            <a:r>
              <a:rPr lang="en-US" sz="2000" b="0" i="0" u="none" strike="noStrike" cap="none" baseline="0" dirty="0">
                <a:solidFill>
                  <a:srgbClr val="585858"/>
                </a:solidFill>
                <a:latin typeface="Georgia"/>
                <a:ea typeface="Georgia"/>
                <a:cs typeface="Georgia"/>
                <a:sym typeface="Georgia"/>
              </a:rPr>
              <a:t>Describe the </a:t>
            </a:r>
            <a:r>
              <a:rPr lang="en-US" sz="2000" b="1" i="0" u="sng" strike="noStrike" cap="none" baseline="0" dirty="0">
                <a:solidFill>
                  <a:srgbClr val="585858"/>
                </a:solidFill>
                <a:latin typeface="Georgia"/>
                <a:ea typeface="Georgia"/>
                <a:cs typeface="Georgia"/>
                <a:sym typeface="Georgia"/>
              </a:rPr>
              <a:t>nonfinancial participation by Rotarians </a:t>
            </a:r>
            <a:r>
              <a:rPr lang="en-US" sz="2000" b="0" i="0" u="none" strike="noStrike" cap="none" baseline="0" dirty="0">
                <a:solidFill>
                  <a:srgbClr val="585858"/>
                </a:solidFill>
                <a:latin typeface="Georgia"/>
                <a:ea typeface="Georgia"/>
                <a:cs typeface="Georgia"/>
                <a:sym typeface="Georgia"/>
              </a:rPr>
              <a:t>in the project (i.e., How many Rotarians will be involved and how they will be involved). </a:t>
            </a:r>
          </a:p>
          <a:p>
            <a:pPr marL="457200" marR="0" lvl="0" indent="-457200" algn="l" rtl="0">
              <a:spcBef>
                <a:spcPts val="400"/>
              </a:spcBef>
              <a:spcAft>
                <a:spcPts val="0"/>
              </a:spcAft>
              <a:buClr>
                <a:srgbClr val="585858"/>
              </a:buClr>
              <a:buSzPct val="100000"/>
              <a:buFont typeface="Calibri"/>
              <a:buAutoNum type="arabicPeriod"/>
            </a:pPr>
            <a:r>
              <a:rPr lang="en-US" sz="2000" b="0" i="0" u="none" strike="noStrike" cap="none" baseline="0" dirty="0">
                <a:solidFill>
                  <a:srgbClr val="585858"/>
                </a:solidFill>
                <a:latin typeface="Georgia"/>
                <a:ea typeface="Georgia"/>
                <a:cs typeface="Georgia"/>
                <a:sym typeface="Georgia"/>
              </a:rPr>
              <a:t>How will the general public know this is a Rotary-sponsored project; i.e. how will it be promoted and publicized?  Please provide details, e.g., publicity in a newspaper or display of the Rotary wheel.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sp>
        <p:nvSpPr>
          <p:cNvPr id="26" name="Shape 26"/>
          <p:cNvSpPr txBox="1"/>
          <p:nvPr/>
        </p:nvSpPr>
        <p:spPr>
          <a:xfrm>
            <a:off x="674703" y="1518469"/>
            <a:ext cx="7859698" cy="3586931"/>
          </a:xfrm>
          <a:prstGeom prst="rect">
            <a:avLst/>
          </a:prstGeom>
          <a:noFill/>
          <a:ln>
            <a:noFill/>
          </a:ln>
        </p:spPr>
        <p:txBody>
          <a:bodyPr lIns="91425" tIns="45700" rIns="91425" bIns="45700" anchor="t" anchorCtr="0">
            <a:noAutofit/>
          </a:bodyPr>
          <a:lstStyle/>
          <a:p>
            <a:pPr lvl="2">
              <a:buClr>
                <a:srgbClr val="585858"/>
              </a:buClr>
              <a:buSzPct val="100000"/>
            </a:pPr>
            <a:r>
              <a:rPr lang="en-US" sz="3200" dirty="0">
                <a:solidFill>
                  <a:srgbClr val="585858"/>
                </a:solidFill>
                <a:latin typeface="Georgia"/>
                <a:ea typeface="Georgia"/>
                <a:cs typeface="Georgia"/>
                <a:sym typeface="Georgia"/>
              </a:rPr>
              <a:t>																			Moderator</a:t>
            </a:r>
          </a:p>
          <a:p>
            <a:pPr lvl="2">
              <a:buClr>
                <a:srgbClr val="585858"/>
              </a:buClr>
              <a:buSzPct val="100000"/>
            </a:pPr>
            <a:r>
              <a:rPr lang="en-US" sz="3200" b="0" i="0" u="none" strike="noStrike" cap="none" baseline="0" dirty="0">
                <a:solidFill>
                  <a:srgbClr val="585858"/>
                </a:solidFill>
                <a:latin typeface="Georgia"/>
                <a:ea typeface="Georgia"/>
                <a:cs typeface="Georgia"/>
                <a:sym typeface="Georgia"/>
              </a:rPr>
              <a:t>			District</a:t>
            </a:r>
            <a:r>
              <a:rPr lang="en-US" sz="3200" b="0" i="0" u="none" strike="noStrike" cap="none" dirty="0">
                <a:solidFill>
                  <a:srgbClr val="585858"/>
                </a:solidFill>
                <a:latin typeface="Georgia"/>
                <a:ea typeface="Georgia"/>
                <a:cs typeface="Georgia"/>
                <a:sym typeface="Georgia"/>
              </a:rPr>
              <a:t> Foundation Chair</a:t>
            </a:r>
          </a:p>
          <a:p>
            <a:pPr lvl="2">
              <a:buClr>
                <a:srgbClr val="585858"/>
              </a:buClr>
              <a:buSzPct val="100000"/>
            </a:pPr>
            <a:r>
              <a:rPr lang="en-US" sz="3200" baseline="0" dirty="0">
                <a:solidFill>
                  <a:srgbClr val="585858"/>
                </a:solidFill>
                <a:latin typeface="Georgia"/>
                <a:ea typeface="Georgia"/>
                <a:cs typeface="Georgia"/>
                <a:sym typeface="Georgia"/>
              </a:rPr>
              <a:t>			</a:t>
            </a:r>
            <a:r>
              <a:rPr lang="en-US" sz="3200" dirty="0">
                <a:solidFill>
                  <a:srgbClr val="585858"/>
                </a:solidFill>
                <a:latin typeface="Georgia"/>
                <a:ea typeface="Georgia"/>
                <a:cs typeface="Georgia"/>
                <a:sym typeface="Georgia"/>
              </a:rPr>
              <a:t> PDG Laura </a:t>
            </a:r>
            <a:r>
              <a:rPr lang="en-US" sz="3200" baseline="0" dirty="0">
                <a:solidFill>
                  <a:srgbClr val="585858"/>
                </a:solidFill>
                <a:latin typeface="Georgia"/>
                <a:ea typeface="Georgia"/>
                <a:cs typeface="Georgia"/>
                <a:sym typeface="Georgia"/>
              </a:rPr>
              <a:t>Carie</a:t>
            </a:r>
            <a:endParaRPr lang="en-US" sz="3200" b="0" i="0" u="none" strike="noStrike" cap="none" baseline="0" dirty="0">
              <a:solidFill>
                <a:srgbClr val="585858"/>
              </a:solidFill>
              <a:latin typeface="Georgia"/>
              <a:ea typeface="Georgia"/>
              <a:cs typeface="Georgia"/>
              <a:sym typeface="Georgia"/>
            </a:endParaRPr>
          </a:p>
        </p:txBody>
      </p:sp>
      <p:sp>
        <p:nvSpPr>
          <p:cNvPr id="27" name="Shape 27"/>
          <p:cNvSpPr txBox="1"/>
          <p:nvPr/>
        </p:nvSpPr>
        <p:spPr>
          <a:xfrm>
            <a:off x="183492" y="390834"/>
            <a:ext cx="8763916" cy="67417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lt1"/>
              </a:buClr>
              <a:buSzPct val="25000"/>
              <a:buFont typeface="Arial Narrow"/>
              <a:buNone/>
            </a:pPr>
            <a:r>
              <a:rPr lang="en-US" sz="3600" b="1" dirty="0">
                <a:solidFill>
                  <a:schemeClr val="lt1"/>
                </a:solidFill>
                <a:latin typeface="Arial Narrow"/>
                <a:ea typeface="Arial Narrow"/>
                <a:cs typeface="Arial Narrow"/>
                <a:sym typeface="Arial Narrow"/>
              </a:rPr>
              <a:t>Welcome</a:t>
            </a:r>
            <a:endParaRPr lang="en-US" sz="3600" b="1" i="0" u="none" strike="noStrike" cap="none" baseline="0" dirty="0">
              <a:solidFill>
                <a:schemeClr val="lt1"/>
              </a:solidFill>
              <a:latin typeface="Arial Narrow"/>
              <a:ea typeface="Arial Narrow"/>
              <a:cs typeface="Arial Narrow"/>
              <a:sym typeface="Arial Narrow"/>
            </a:endParaRPr>
          </a:p>
        </p:txBody>
      </p:sp>
      <p:pic>
        <p:nvPicPr>
          <p:cNvPr id="4" name="Picture 3">
            <a:extLst>
              <a:ext uri="{FF2B5EF4-FFF2-40B4-BE49-F238E27FC236}">
                <a16:creationId xmlns:a16="http://schemas.microsoft.com/office/drawing/2014/main" id="{6BC31E85-380A-4860-B9DC-E5651DCF8584}"/>
              </a:ext>
            </a:extLst>
          </p:cNvPr>
          <p:cNvPicPr>
            <a:picLocks noChangeAspect="1"/>
          </p:cNvPicPr>
          <p:nvPr/>
        </p:nvPicPr>
        <p:blipFill>
          <a:blip r:embed="rId3"/>
          <a:stretch>
            <a:fillRect/>
          </a:stretch>
        </p:blipFill>
        <p:spPr>
          <a:xfrm>
            <a:off x="654360" y="1981199"/>
            <a:ext cx="2698439" cy="3445329"/>
          </a:xfrm>
          <a:prstGeom prst="rect">
            <a:avLst/>
          </a:prstGeom>
        </p:spPr>
      </p:pic>
    </p:spTree>
    <p:extLst>
      <p:ext uri="{BB962C8B-B14F-4D97-AF65-F5344CB8AC3E}">
        <p14:creationId xmlns:p14="http://schemas.microsoft.com/office/powerpoint/2010/main" val="2888572280"/>
      </p:ext>
    </p:extLst>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p:nvPr/>
        </p:nvSpPr>
        <p:spPr>
          <a:xfrm>
            <a:off x="674702" y="1518469"/>
            <a:ext cx="8278321" cy="430996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Arial"/>
              <a:buNone/>
            </a:pPr>
            <a:endParaRPr sz="1000" b="0" i="0" u="none" strike="noStrike" cap="none" baseline="0" dirty="0">
              <a:solidFill>
                <a:srgbClr val="000000"/>
              </a:solidFill>
              <a:latin typeface="Georgia"/>
              <a:ea typeface="Georgia"/>
              <a:cs typeface="Georgia"/>
              <a:sym typeface="Georgia"/>
            </a:endParaRPr>
          </a:p>
        </p:txBody>
      </p:sp>
      <p:sp>
        <p:nvSpPr>
          <p:cNvPr id="210" name="Shape 210"/>
          <p:cNvSpPr txBox="1"/>
          <p:nvPr/>
        </p:nvSpPr>
        <p:spPr>
          <a:xfrm>
            <a:off x="189107" y="426127"/>
            <a:ext cx="8763916" cy="67417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600" b="1" i="0" u="none" strike="noStrike" cap="none" baseline="0" dirty="0">
                <a:solidFill>
                  <a:srgbClr val="FFFFFF"/>
                </a:solidFill>
                <a:latin typeface="Arial Narrow"/>
                <a:ea typeface="Arial Narrow"/>
                <a:cs typeface="Arial Narrow"/>
                <a:sym typeface="Arial Narrow"/>
              </a:rPr>
              <a:t>APPLICATION</a:t>
            </a:r>
          </a:p>
        </p:txBody>
      </p:sp>
      <p:sp>
        <p:nvSpPr>
          <p:cNvPr id="211" name="Shape 211"/>
          <p:cNvSpPr txBox="1"/>
          <p:nvPr/>
        </p:nvSpPr>
        <p:spPr>
          <a:xfrm>
            <a:off x="342900" y="1338854"/>
            <a:ext cx="8610124" cy="4309965"/>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rgbClr val="585858"/>
              </a:buClr>
              <a:buSzPct val="100000"/>
              <a:buFont typeface="Calibri"/>
              <a:buAutoNum type="arabicPeriod" startAt="5"/>
            </a:pPr>
            <a:r>
              <a:rPr lang="en-US" sz="2000" b="0" i="0" u="none" strike="noStrike" cap="none" baseline="0" dirty="0">
                <a:solidFill>
                  <a:srgbClr val="585858"/>
                </a:solidFill>
                <a:latin typeface="Georgia"/>
                <a:ea typeface="Georgia"/>
                <a:cs typeface="Georgia"/>
                <a:sym typeface="Georgia"/>
              </a:rPr>
              <a:t>Cooperating Organizations – </a:t>
            </a:r>
            <a:r>
              <a:rPr lang="en-US" sz="2000" b="1" i="0" u="sng" strike="noStrike" cap="none" baseline="0" dirty="0">
                <a:solidFill>
                  <a:srgbClr val="585858"/>
                </a:solidFill>
                <a:latin typeface="Georgia"/>
                <a:ea typeface="Georgia"/>
                <a:cs typeface="Georgia"/>
                <a:sym typeface="Georgia"/>
              </a:rPr>
              <a:t>If the project involves a cooperating organization</a:t>
            </a:r>
            <a:r>
              <a:rPr lang="en-US" sz="2000" b="0" i="0" u="none" strike="noStrike" cap="none" baseline="0" dirty="0">
                <a:solidFill>
                  <a:srgbClr val="585858"/>
                </a:solidFill>
                <a:latin typeface="Georgia"/>
                <a:ea typeface="Georgia"/>
                <a:cs typeface="Georgia"/>
                <a:sym typeface="Georgia"/>
              </a:rPr>
              <a:t>, please provide the name of the organization below and attach a </a:t>
            </a:r>
            <a:r>
              <a:rPr lang="en-US" sz="2000" b="1" i="0" u="none" strike="noStrike" cap="none" baseline="0" dirty="0">
                <a:solidFill>
                  <a:srgbClr val="585858"/>
                </a:solidFill>
                <a:latin typeface="Georgia"/>
                <a:ea typeface="Georgia"/>
                <a:cs typeface="Georgia"/>
                <a:sym typeface="Georgia"/>
              </a:rPr>
              <a:t>letter of participation </a:t>
            </a:r>
            <a:r>
              <a:rPr lang="en-US" sz="2000" b="0" i="0" u="none" strike="noStrike" cap="none" baseline="0" dirty="0">
                <a:solidFill>
                  <a:srgbClr val="585858"/>
                </a:solidFill>
                <a:latin typeface="Georgia"/>
                <a:ea typeface="Georgia"/>
                <a:cs typeface="Georgia"/>
                <a:sym typeface="Georgia"/>
              </a:rPr>
              <a:t>from that organization that specifically states its responsibilities and how Rotarians will interact with the organization in the project. By signing this application, the Rotarian sponsors endorse the organization as reputable, responsible, registered with the project community, and acting within the laws of the United States.</a:t>
            </a:r>
          </a:p>
          <a:p>
            <a:pPr marL="0" marR="0" lvl="0" indent="0" algn="l" rtl="0">
              <a:spcBef>
                <a:spcPts val="400"/>
              </a:spcBef>
              <a:spcAft>
                <a:spcPts val="0"/>
              </a:spcAft>
              <a:buClr>
                <a:schemeClr val="dk1"/>
              </a:buClr>
              <a:buFont typeface="Arial"/>
              <a:buNone/>
            </a:pPr>
            <a:endParaRPr sz="2000" b="0" i="0" u="none" strike="noStrike" cap="none" baseline="0" dirty="0">
              <a:solidFill>
                <a:srgbClr val="585858"/>
              </a:solidFill>
              <a:latin typeface="Georgia"/>
              <a:ea typeface="Georgia"/>
              <a:cs typeface="Georgia"/>
              <a:sym typeface="Georgia"/>
            </a:endParaRPr>
          </a:p>
          <a:p>
            <a:pPr marL="0" marR="0" lvl="0" indent="0" algn="l" rtl="0">
              <a:spcBef>
                <a:spcPts val="400"/>
              </a:spcBef>
              <a:spcAft>
                <a:spcPts val="0"/>
              </a:spcAft>
              <a:buClr>
                <a:srgbClr val="585858"/>
              </a:buClr>
              <a:buSzPct val="25000"/>
              <a:buFont typeface="Arial"/>
              <a:buNone/>
            </a:pPr>
            <a:r>
              <a:rPr lang="en-US" sz="2000" b="0" i="0" u="none" strike="noStrike" cap="none" baseline="0" dirty="0">
                <a:solidFill>
                  <a:srgbClr val="585858"/>
                </a:solidFill>
                <a:latin typeface="Georgia"/>
                <a:ea typeface="Georgia"/>
                <a:cs typeface="Georgia"/>
                <a:sym typeface="Georgia"/>
              </a:rPr>
              <a:t>        Name(s) of Cooperating Organization(s) and Contact Person</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p:nvPr/>
        </p:nvSpPr>
        <p:spPr>
          <a:xfrm>
            <a:off x="674702" y="1518469"/>
            <a:ext cx="8278321" cy="430996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Arial"/>
              <a:buNone/>
            </a:pPr>
            <a:endParaRPr sz="1000" b="0" i="0" u="none" strike="noStrike" cap="none" baseline="0" dirty="0">
              <a:solidFill>
                <a:srgbClr val="000000"/>
              </a:solidFill>
              <a:latin typeface="Georgia"/>
              <a:ea typeface="Georgia"/>
              <a:cs typeface="Georgia"/>
              <a:sym typeface="Georgia"/>
            </a:endParaRPr>
          </a:p>
        </p:txBody>
      </p:sp>
      <p:sp>
        <p:nvSpPr>
          <p:cNvPr id="218" name="Shape 218"/>
          <p:cNvSpPr txBox="1"/>
          <p:nvPr/>
        </p:nvSpPr>
        <p:spPr>
          <a:xfrm>
            <a:off x="189107" y="426127"/>
            <a:ext cx="8763916" cy="67417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600" b="1" i="0" u="none" strike="noStrike" cap="none" baseline="0" dirty="0">
                <a:solidFill>
                  <a:srgbClr val="FFFFFF"/>
                </a:solidFill>
                <a:latin typeface="Arial Narrow"/>
                <a:ea typeface="Arial Narrow"/>
                <a:cs typeface="Arial Narrow"/>
                <a:sym typeface="Arial Narrow"/>
              </a:rPr>
              <a:t>APPLICATION</a:t>
            </a:r>
          </a:p>
        </p:txBody>
      </p:sp>
      <p:sp>
        <p:nvSpPr>
          <p:cNvPr id="219" name="Shape 219"/>
          <p:cNvSpPr txBox="1"/>
          <p:nvPr/>
        </p:nvSpPr>
        <p:spPr>
          <a:xfrm>
            <a:off x="342900" y="1338854"/>
            <a:ext cx="8610124" cy="430996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585858"/>
              </a:buClr>
              <a:buSzPct val="25000"/>
              <a:buFont typeface="Arial"/>
              <a:buNone/>
            </a:pPr>
            <a:r>
              <a:rPr lang="en-US" sz="2000" b="0" i="0" u="none" strike="noStrike" cap="none" baseline="0" dirty="0">
                <a:solidFill>
                  <a:srgbClr val="585858"/>
                </a:solidFill>
                <a:latin typeface="Georgia"/>
                <a:ea typeface="Georgia"/>
                <a:cs typeface="Georgia"/>
                <a:sym typeface="Georgia"/>
              </a:rPr>
              <a:t>6.  Identify the primary area of focus aligned with RI:  	</a:t>
            </a:r>
          </a:p>
          <a:p>
            <a:pPr marL="0" marR="0" lvl="0" indent="0" algn="l" rtl="0">
              <a:spcBef>
                <a:spcPts val="400"/>
              </a:spcBef>
              <a:spcAft>
                <a:spcPts val="0"/>
              </a:spcAft>
              <a:buClr>
                <a:srgbClr val="585858"/>
              </a:buClr>
              <a:buSzPct val="25000"/>
              <a:buFont typeface="Arial"/>
              <a:buNone/>
            </a:pPr>
            <a:r>
              <a:rPr lang="en-US" sz="2000" b="0" i="0" u="none" strike="noStrike" cap="none" baseline="0" dirty="0">
                <a:solidFill>
                  <a:srgbClr val="585858"/>
                </a:solidFill>
                <a:latin typeface="Georgia"/>
                <a:ea typeface="Georgia"/>
                <a:cs typeface="Georgia"/>
                <a:sym typeface="Georgia"/>
              </a:rPr>
              <a:t>	Peace and Conflict Resolution                   ___ </a:t>
            </a:r>
          </a:p>
          <a:p>
            <a:pPr marL="0" marR="0" lvl="0" indent="0" algn="l" rtl="0">
              <a:spcBef>
                <a:spcPts val="400"/>
              </a:spcBef>
              <a:spcAft>
                <a:spcPts val="0"/>
              </a:spcAft>
              <a:buClr>
                <a:srgbClr val="585858"/>
              </a:buClr>
              <a:buSzPct val="25000"/>
              <a:buFont typeface="Arial"/>
              <a:buNone/>
            </a:pPr>
            <a:r>
              <a:rPr lang="en-US" sz="2000" b="0" i="0" u="none" strike="noStrike" cap="none" baseline="0" dirty="0">
                <a:solidFill>
                  <a:srgbClr val="585858"/>
                </a:solidFill>
                <a:latin typeface="Georgia"/>
                <a:ea typeface="Georgia"/>
                <a:cs typeface="Georgia"/>
                <a:sym typeface="Georgia"/>
              </a:rPr>
              <a:t>	Water and Sanitation		              ___</a:t>
            </a:r>
          </a:p>
          <a:p>
            <a:pPr marL="0" marR="0" lvl="0" indent="0" algn="l" rtl="0">
              <a:spcBef>
                <a:spcPts val="400"/>
              </a:spcBef>
              <a:spcAft>
                <a:spcPts val="0"/>
              </a:spcAft>
              <a:buClr>
                <a:srgbClr val="585858"/>
              </a:buClr>
              <a:buSzPct val="25000"/>
              <a:buFont typeface="Arial"/>
              <a:buNone/>
            </a:pPr>
            <a:r>
              <a:rPr lang="en-US" sz="2000" b="0" i="0" u="none" strike="noStrike" cap="none" baseline="0" dirty="0">
                <a:solidFill>
                  <a:srgbClr val="585858"/>
                </a:solidFill>
                <a:latin typeface="Georgia"/>
                <a:ea typeface="Georgia"/>
                <a:cs typeface="Georgia"/>
                <a:sym typeface="Georgia"/>
              </a:rPr>
              <a:t>	Basic Education and Literacy 		___ </a:t>
            </a:r>
          </a:p>
          <a:p>
            <a:pPr marL="0" marR="0" lvl="0" indent="0" algn="l" rtl="0">
              <a:spcBef>
                <a:spcPts val="400"/>
              </a:spcBef>
              <a:spcAft>
                <a:spcPts val="0"/>
              </a:spcAft>
              <a:buClr>
                <a:srgbClr val="585858"/>
              </a:buClr>
              <a:buSzPct val="25000"/>
              <a:buFont typeface="Arial"/>
              <a:buNone/>
            </a:pPr>
            <a:r>
              <a:rPr lang="en-US" sz="2000" b="0" i="0" u="none" strike="noStrike" cap="none" baseline="0" dirty="0">
                <a:solidFill>
                  <a:srgbClr val="585858"/>
                </a:solidFill>
                <a:latin typeface="Georgia"/>
                <a:ea typeface="Georgia"/>
                <a:cs typeface="Georgia"/>
                <a:sym typeface="Georgia"/>
              </a:rPr>
              <a:t>	Disease Prevention and Treatment           ___ </a:t>
            </a:r>
          </a:p>
          <a:p>
            <a:pPr marL="0" marR="0" lvl="0" indent="0" algn="l" rtl="0">
              <a:spcBef>
                <a:spcPts val="400"/>
              </a:spcBef>
              <a:spcAft>
                <a:spcPts val="0"/>
              </a:spcAft>
              <a:buClr>
                <a:srgbClr val="585858"/>
              </a:buClr>
              <a:buSzPct val="25000"/>
              <a:buFont typeface="Arial"/>
              <a:buNone/>
            </a:pPr>
            <a:r>
              <a:rPr lang="en-US" sz="2000" b="0" i="0" u="none" strike="noStrike" cap="none" baseline="0" dirty="0">
                <a:solidFill>
                  <a:srgbClr val="585858"/>
                </a:solidFill>
                <a:latin typeface="Georgia"/>
                <a:ea typeface="Georgia"/>
                <a:cs typeface="Georgia"/>
                <a:sym typeface="Georgia"/>
              </a:rPr>
              <a:t>	Maternal and Child Health                         ___ </a:t>
            </a:r>
          </a:p>
          <a:p>
            <a:pPr marL="0" marR="0" lvl="0" indent="0" algn="l" rtl="0">
              <a:spcBef>
                <a:spcPts val="400"/>
              </a:spcBef>
              <a:spcAft>
                <a:spcPts val="0"/>
              </a:spcAft>
              <a:buClr>
                <a:srgbClr val="585858"/>
              </a:buClr>
              <a:buSzPct val="25000"/>
              <a:buFont typeface="Arial"/>
              <a:buNone/>
            </a:pPr>
            <a:r>
              <a:rPr lang="en-US" sz="2000" b="0" i="0" u="none" strike="noStrike" cap="none" baseline="0" dirty="0">
                <a:solidFill>
                  <a:srgbClr val="585858"/>
                </a:solidFill>
                <a:latin typeface="Georgia"/>
                <a:ea typeface="Georgia"/>
                <a:cs typeface="Georgia"/>
                <a:sym typeface="Georgia"/>
              </a:rPr>
              <a:t>	Economic and Community Development ___</a:t>
            </a:r>
          </a:p>
          <a:p>
            <a:pPr marL="0" marR="0" lvl="0" indent="0" algn="l" rtl="0">
              <a:spcBef>
                <a:spcPts val="400"/>
              </a:spcBef>
              <a:spcAft>
                <a:spcPts val="0"/>
              </a:spcAft>
              <a:buClr>
                <a:srgbClr val="585858"/>
              </a:buClr>
              <a:buSzPct val="25000"/>
              <a:buFont typeface="Arial"/>
              <a:buNone/>
            </a:pPr>
            <a:r>
              <a:rPr lang="en-US" sz="2000" b="0" i="0" u="none" strike="noStrike" cap="none" baseline="0" dirty="0">
                <a:solidFill>
                  <a:srgbClr val="585858"/>
                </a:solidFill>
                <a:latin typeface="Georgia"/>
                <a:ea typeface="Georgia"/>
                <a:cs typeface="Georgia"/>
                <a:sym typeface="Georgia"/>
              </a:rPr>
              <a:t>               Other (explain)_____________________</a:t>
            </a:r>
          </a:p>
          <a:p>
            <a:pPr marL="0" marR="0" lvl="0" indent="0" algn="l" rtl="0">
              <a:spcBef>
                <a:spcPts val="400"/>
              </a:spcBef>
              <a:spcAft>
                <a:spcPts val="0"/>
              </a:spcAft>
              <a:buClr>
                <a:schemeClr val="dk1"/>
              </a:buClr>
              <a:buFont typeface="Arial"/>
              <a:buNone/>
            </a:pPr>
            <a:endParaRPr sz="2000" b="0" i="0" u="none" strike="noStrike" cap="none" baseline="0" dirty="0">
              <a:solidFill>
                <a:srgbClr val="585858"/>
              </a:solidFill>
              <a:latin typeface="Georgia"/>
              <a:ea typeface="Georgia"/>
              <a:cs typeface="Georgia"/>
              <a:sym typeface="Georgia"/>
            </a:endParaRPr>
          </a:p>
          <a:p>
            <a:pPr marL="457200" marR="0" lvl="0" indent="-457200" algn="l" rtl="0">
              <a:spcBef>
                <a:spcPts val="400"/>
              </a:spcBef>
              <a:spcAft>
                <a:spcPts val="0"/>
              </a:spcAft>
              <a:buClr>
                <a:srgbClr val="585858"/>
              </a:buClr>
              <a:buSzPct val="100000"/>
              <a:buFont typeface="Arial"/>
              <a:buAutoNum type="arabicPeriod" startAt="7"/>
            </a:pPr>
            <a:r>
              <a:rPr lang="en-US" sz="2000" b="0" i="0" u="none" strike="noStrike" cap="none" baseline="0" dirty="0">
                <a:solidFill>
                  <a:srgbClr val="585858"/>
                </a:solidFill>
                <a:latin typeface="Georgia"/>
                <a:ea typeface="Georgia"/>
                <a:cs typeface="Georgia"/>
                <a:sym typeface="Georgia"/>
              </a:rPr>
              <a:t>Project Duration:  Projected Project start date: ___________  				</a:t>
            </a:r>
          </a:p>
          <a:p>
            <a:pPr marL="0" marR="0" lvl="0" indent="0" algn="l" rtl="0">
              <a:spcBef>
                <a:spcPts val="400"/>
              </a:spcBef>
              <a:spcAft>
                <a:spcPts val="0"/>
              </a:spcAft>
              <a:buClr>
                <a:srgbClr val="585858"/>
              </a:buClr>
              <a:buSzPct val="25000"/>
              <a:buFont typeface="Arial"/>
              <a:buNone/>
            </a:pPr>
            <a:r>
              <a:rPr lang="en-US" sz="2000" b="0" i="0" u="none" strike="noStrike" cap="none" baseline="0" dirty="0">
                <a:solidFill>
                  <a:srgbClr val="585858"/>
                </a:solidFill>
                <a:latin typeface="Georgia"/>
                <a:ea typeface="Georgia"/>
                <a:cs typeface="Georgia"/>
                <a:sym typeface="Georgia"/>
              </a:rPr>
              <a:t>			Projected end date: ___________</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18">
            <a:extLst>
              <a:ext uri="{FF2B5EF4-FFF2-40B4-BE49-F238E27FC236}">
                <a16:creationId xmlns:a16="http://schemas.microsoft.com/office/drawing/2014/main" id="{79A8392D-EF67-4CAD-A269-A2ACC2BB15B1}"/>
              </a:ext>
            </a:extLst>
          </p:cNvPr>
          <p:cNvSpPr txBox="1"/>
          <p:nvPr/>
        </p:nvSpPr>
        <p:spPr>
          <a:xfrm>
            <a:off x="189107" y="426127"/>
            <a:ext cx="8763916" cy="67417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600" b="1" i="0" u="none" strike="noStrike" cap="none" baseline="0" dirty="0">
                <a:solidFill>
                  <a:srgbClr val="FFFFFF"/>
                </a:solidFill>
                <a:latin typeface="Arial Narrow"/>
                <a:ea typeface="Arial Narrow"/>
                <a:cs typeface="Arial Narrow"/>
                <a:sym typeface="Arial Narrow"/>
              </a:rPr>
              <a:t>APPLICATION</a:t>
            </a:r>
          </a:p>
        </p:txBody>
      </p:sp>
      <p:sp>
        <p:nvSpPr>
          <p:cNvPr id="3" name="Rectangle 2">
            <a:extLst>
              <a:ext uri="{FF2B5EF4-FFF2-40B4-BE49-F238E27FC236}">
                <a16:creationId xmlns:a16="http://schemas.microsoft.com/office/drawing/2014/main" id="{BB3945D8-50A6-461E-A4D4-67809F60D0FB}"/>
              </a:ext>
            </a:extLst>
          </p:cNvPr>
          <p:cNvSpPr/>
          <p:nvPr/>
        </p:nvSpPr>
        <p:spPr>
          <a:xfrm>
            <a:off x="189107" y="1524000"/>
            <a:ext cx="8497693" cy="3631763"/>
          </a:xfrm>
          <a:prstGeom prst="rect">
            <a:avLst/>
          </a:prstGeom>
        </p:spPr>
        <p:txBody>
          <a:bodyPr wrap="square">
            <a:spAutoFit/>
          </a:bodyPr>
          <a:lstStyle/>
          <a:p>
            <a:pPr>
              <a:tabLst>
                <a:tab pos="546100" algn="l"/>
              </a:tabLst>
            </a:pPr>
            <a:r>
              <a:rPr lang="en-US" sz="2000" dirty="0">
                <a:latin typeface="Georgia" panose="02040502050405020303" pitchFamily="18" charset="0"/>
                <a:ea typeface="Times New Roman" panose="02020603050405020304" pitchFamily="18" charset="0"/>
              </a:rPr>
              <a:t>8. If additional funds are available, would your proposed </a:t>
            </a:r>
          </a:p>
          <a:p>
            <a:pPr>
              <a:tabLst>
                <a:tab pos="546100" algn="l"/>
              </a:tabLst>
            </a:pPr>
            <a:r>
              <a:rPr lang="en-US" sz="2000" dirty="0">
                <a:latin typeface="Georgia" panose="02040502050405020303" pitchFamily="18" charset="0"/>
                <a:ea typeface="Times New Roman" panose="02020603050405020304" pitchFamily="18" charset="0"/>
              </a:rPr>
              <a:t>project benefit from additional funds?  	  	            </a:t>
            </a:r>
            <a:r>
              <a:rPr lang="en-US" sz="2000" b="1" spc="-15" dirty="0">
                <a:latin typeface="Georgia" panose="02040502050405020303" pitchFamily="18" charset="0"/>
                <a:ea typeface="Times New Roman" panose="02020603050405020304" pitchFamily="18" charset="0"/>
              </a:rPr>
              <a:t>___No  ___ Yes</a:t>
            </a:r>
            <a:endParaRPr lang="en-US" sz="2000" dirty="0">
              <a:latin typeface="Georgia" panose="02040502050405020303" pitchFamily="18" charset="0"/>
              <a:ea typeface="Times New Roman" panose="02020603050405020304" pitchFamily="18" charset="0"/>
            </a:endParaRPr>
          </a:p>
          <a:p>
            <a:r>
              <a:rPr lang="en-US" sz="2000" dirty="0">
                <a:latin typeface="Georgia" panose="02040502050405020303" pitchFamily="18" charset="0"/>
                <a:ea typeface="Times New Roman" panose="02020603050405020304" pitchFamily="18" charset="0"/>
              </a:rPr>
              <a:t> </a:t>
            </a:r>
          </a:p>
          <a:p>
            <a:pPr>
              <a:spcAft>
                <a:spcPts val="600"/>
              </a:spcAft>
              <a:tabLst>
                <a:tab pos="5429250" algn="l"/>
              </a:tabLst>
            </a:pPr>
            <a:endParaRPr lang="en-US" sz="2000" dirty="0">
              <a:latin typeface="Georgia" panose="02040502050405020303" pitchFamily="18" charset="0"/>
              <a:ea typeface="Times New Roman" panose="02020603050405020304" pitchFamily="18" charset="0"/>
            </a:endParaRPr>
          </a:p>
          <a:p>
            <a:pPr>
              <a:spcAft>
                <a:spcPts val="600"/>
              </a:spcAft>
              <a:tabLst>
                <a:tab pos="5429250" algn="l"/>
              </a:tabLst>
            </a:pPr>
            <a:r>
              <a:rPr lang="en-US" sz="2000" dirty="0">
                <a:latin typeface="Georgia" panose="02040502050405020303" pitchFamily="18" charset="0"/>
                <a:ea typeface="Times New Roman" panose="02020603050405020304" pitchFamily="18" charset="0"/>
              </a:rPr>
              <a:t>Would your club be able to match additional funds?    </a:t>
            </a:r>
            <a:r>
              <a:rPr lang="en-US" sz="2000" b="1" spc="-15" dirty="0">
                <a:latin typeface="Georgia" panose="02040502050405020303" pitchFamily="18" charset="0"/>
                <a:ea typeface="Times New Roman" panose="02020603050405020304" pitchFamily="18" charset="0"/>
              </a:rPr>
              <a:t>____No  ___ Yes</a:t>
            </a:r>
            <a:endParaRPr lang="en-US" sz="2000" dirty="0">
              <a:latin typeface="Georgia" panose="02040502050405020303" pitchFamily="18" charset="0"/>
              <a:ea typeface="Times New Roman" panose="02020603050405020304" pitchFamily="18" charset="0"/>
            </a:endParaRPr>
          </a:p>
          <a:p>
            <a:endParaRPr lang="en-US" sz="2000" dirty="0">
              <a:latin typeface="Georgia" panose="02040502050405020303" pitchFamily="18" charset="0"/>
              <a:ea typeface="Times New Roman" panose="02020603050405020304" pitchFamily="18" charset="0"/>
            </a:endParaRPr>
          </a:p>
          <a:p>
            <a:r>
              <a:rPr lang="en-US" sz="2000" dirty="0">
                <a:latin typeface="Georgia" panose="02040502050405020303" pitchFamily="18" charset="0"/>
                <a:ea typeface="Times New Roman" panose="02020603050405020304" pitchFamily="18" charset="0"/>
              </a:rPr>
              <a:t>Please indicate the amount of additional funds your project could utilize and match (up to $2000).				 ___________</a:t>
            </a:r>
          </a:p>
          <a:p>
            <a:endParaRPr lang="en-US" sz="2000" dirty="0">
              <a:latin typeface="Georgia" panose="02040502050405020303" pitchFamily="18" charset="0"/>
              <a:ea typeface="Times New Roman" panose="02020603050405020304" pitchFamily="18" charset="0"/>
            </a:endParaRPr>
          </a:p>
          <a:p>
            <a:r>
              <a:rPr lang="en-US" sz="2000" dirty="0">
                <a:latin typeface="Georgia" panose="02040502050405020303" pitchFamily="18" charset="0"/>
                <a:ea typeface="Times New Roman" panose="02020603050405020304" pitchFamily="18" charset="0"/>
              </a:rPr>
              <a:t>Note:  Criteria for allocation of additional funds would be based on the same ‘grant evaluation criteria’ identified for the initial funds.   </a:t>
            </a:r>
            <a:endParaRPr lang="en-US" sz="2000" dirty="0">
              <a:effectLst/>
              <a:latin typeface="Georgia" panose="02040502050405020303" pitchFamily="18" charset="0"/>
              <a:ea typeface="Times New Roman" panose="02020603050405020304" pitchFamily="18" charset="0"/>
            </a:endParaRPr>
          </a:p>
        </p:txBody>
      </p:sp>
    </p:spTree>
    <p:extLst>
      <p:ext uri="{BB962C8B-B14F-4D97-AF65-F5344CB8AC3E}">
        <p14:creationId xmlns:p14="http://schemas.microsoft.com/office/powerpoint/2010/main" val="26377797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p:nvPr/>
        </p:nvSpPr>
        <p:spPr>
          <a:xfrm>
            <a:off x="674702" y="1518469"/>
            <a:ext cx="8278321" cy="430996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Arial"/>
              <a:buNone/>
            </a:pPr>
            <a:endParaRPr sz="1000" b="0" i="0" u="none" strike="noStrike" cap="none" baseline="0" dirty="0">
              <a:solidFill>
                <a:srgbClr val="000000"/>
              </a:solidFill>
              <a:latin typeface="Georgia"/>
              <a:ea typeface="Georgia"/>
              <a:cs typeface="Georgia"/>
              <a:sym typeface="Georgia"/>
            </a:endParaRPr>
          </a:p>
        </p:txBody>
      </p:sp>
      <p:sp>
        <p:nvSpPr>
          <p:cNvPr id="226" name="Shape 226"/>
          <p:cNvSpPr txBox="1"/>
          <p:nvPr/>
        </p:nvSpPr>
        <p:spPr>
          <a:xfrm>
            <a:off x="189107" y="426127"/>
            <a:ext cx="8763916" cy="67417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600" b="1" i="0" u="none" strike="noStrike" cap="none" baseline="0" dirty="0">
                <a:solidFill>
                  <a:srgbClr val="FFFFFF"/>
                </a:solidFill>
                <a:latin typeface="Arial Narrow"/>
                <a:ea typeface="Arial Narrow"/>
                <a:cs typeface="Arial Narrow"/>
                <a:sym typeface="Arial Narrow"/>
              </a:rPr>
              <a:t>APPLICATION</a:t>
            </a:r>
          </a:p>
        </p:txBody>
      </p:sp>
      <p:sp>
        <p:nvSpPr>
          <p:cNvPr id="227" name="Shape 227"/>
          <p:cNvSpPr txBox="1"/>
          <p:nvPr/>
        </p:nvSpPr>
        <p:spPr>
          <a:xfrm>
            <a:off x="342900" y="1338854"/>
            <a:ext cx="8610124" cy="9798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Arial"/>
              <a:buNone/>
            </a:pPr>
            <a:endParaRPr sz="2000" b="0" i="0" u="none" strike="noStrike" cap="none" baseline="0" dirty="0">
              <a:solidFill>
                <a:srgbClr val="585858"/>
              </a:solidFill>
              <a:latin typeface="Georgia"/>
              <a:ea typeface="Georgia"/>
              <a:cs typeface="Georgia"/>
              <a:sym typeface="Georgia"/>
            </a:endParaRPr>
          </a:p>
          <a:p>
            <a:pPr marL="0" marR="0" lvl="0" indent="0" algn="l" rtl="0">
              <a:spcBef>
                <a:spcPts val="400"/>
              </a:spcBef>
              <a:spcAft>
                <a:spcPts val="0"/>
              </a:spcAft>
              <a:buClr>
                <a:srgbClr val="585858"/>
              </a:buClr>
              <a:buSzPct val="25000"/>
              <a:buFont typeface="Arial"/>
              <a:buNone/>
            </a:pPr>
            <a:r>
              <a:rPr lang="en-US" sz="2000" dirty="0">
                <a:solidFill>
                  <a:srgbClr val="585858"/>
                </a:solidFill>
                <a:latin typeface="Georgia"/>
                <a:ea typeface="Georgia"/>
                <a:cs typeface="Georgia"/>
                <a:sym typeface="Georgia"/>
              </a:rPr>
              <a:t>9.</a:t>
            </a:r>
            <a:r>
              <a:rPr lang="en-US" sz="2000" b="0" i="0" u="none" strike="noStrike" cap="none" baseline="0" dirty="0">
                <a:solidFill>
                  <a:srgbClr val="585858"/>
                </a:solidFill>
                <a:latin typeface="Georgia"/>
                <a:ea typeface="Georgia"/>
                <a:cs typeface="Georgia"/>
                <a:sym typeface="Georgia"/>
              </a:rPr>
              <a:t> Enter Budget Information: Income Sources</a:t>
            </a:r>
          </a:p>
          <a:p>
            <a:pPr marL="0" marR="0" lvl="0" indent="0" algn="l" rtl="0">
              <a:spcBef>
                <a:spcPts val="400"/>
              </a:spcBef>
              <a:spcAft>
                <a:spcPts val="0"/>
              </a:spcAft>
              <a:buClr>
                <a:schemeClr val="dk1"/>
              </a:buClr>
              <a:buFont typeface="Arial"/>
              <a:buNone/>
            </a:pPr>
            <a:endParaRPr sz="2000" b="0" i="0" u="none" strike="noStrike" cap="none" baseline="0" dirty="0">
              <a:solidFill>
                <a:srgbClr val="585858"/>
              </a:solidFill>
              <a:latin typeface="Georgia"/>
              <a:ea typeface="Georgia"/>
              <a:cs typeface="Georgia"/>
              <a:sym typeface="Georgia"/>
            </a:endParaRPr>
          </a:p>
          <a:p>
            <a:pPr marL="0" marR="0" lvl="0" indent="0" algn="l" rtl="0">
              <a:spcBef>
                <a:spcPts val="400"/>
              </a:spcBef>
              <a:spcAft>
                <a:spcPts val="0"/>
              </a:spcAft>
              <a:buClr>
                <a:schemeClr val="dk1"/>
              </a:buClr>
              <a:buFont typeface="Arial"/>
              <a:buNone/>
            </a:pPr>
            <a:endParaRPr sz="2000" b="0" i="0" u="none" strike="noStrike" cap="none" baseline="0" dirty="0">
              <a:solidFill>
                <a:srgbClr val="585858"/>
              </a:solidFill>
              <a:latin typeface="Georgia"/>
              <a:ea typeface="Georgia"/>
              <a:cs typeface="Georgia"/>
              <a:sym typeface="Georgia"/>
            </a:endParaRPr>
          </a:p>
          <a:p>
            <a:pPr marL="0" marR="0" lvl="0" indent="0" algn="l" rtl="0">
              <a:spcBef>
                <a:spcPts val="400"/>
              </a:spcBef>
              <a:spcAft>
                <a:spcPts val="0"/>
              </a:spcAft>
              <a:buClr>
                <a:srgbClr val="585858"/>
              </a:buClr>
              <a:buSzPct val="25000"/>
              <a:buFont typeface="Arial"/>
              <a:buNone/>
            </a:pPr>
            <a:r>
              <a:rPr lang="en-US" sz="2000" b="0" i="0" u="none" strike="noStrike" cap="none" baseline="0" dirty="0">
                <a:solidFill>
                  <a:srgbClr val="585858"/>
                </a:solidFill>
                <a:latin typeface="Georgia"/>
                <a:ea typeface="Georgia"/>
                <a:cs typeface="Georgia"/>
                <a:sym typeface="Georgia"/>
              </a:rPr>
              <a:t>     </a:t>
            </a:r>
          </a:p>
          <a:p>
            <a:pPr marL="0" marR="0" lvl="0" indent="0" algn="l" rtl="0">
              <a:spcBef>
                <a:spcPts val="400"/>
              </a:spcBef>
              <a:spcAft>
                <a:spcPts val="0"/>
              </a:spcAft>
              <a:buClr>
                <a:srgbClr val="585858"/>
              </a:buClr>
              <a:buSzPct val="25000"/>
              <a:buFont typeface="Arial"/>
              <a:buNone/>
            </a:pPr>
            <a:r>
              <a:rPr lang="en-US" sz="2000" b="0" i="0" u="none" strike="noStrike" cap="none" baseline="0" dirty="0">
                <a:solidFill>
                  <a:srgbClr val="585858"/>
                </a:solidFill>
                <a:latin typeface="Georgia"/>
                <a:ea typeface="Georgia"/>
                <a:cs typeface="Georgia"/>
                <a:sym typeface="Georgia"/>
              </a:rPr>
              <a:t>     </a:t>
            </a:r>
          </a:p>
          <a:p>
            <a:pPr marL="0" marR="0" lvl="0" indent="0" algn="l" rtl="0">
              <a:spcBef>
                <a:spcPts val="400"/>
              </a:spcBef>
              <a:spcAft>
                <a:spcPts val="0"/>
              </a:spcAft>
              <a:buClr>
                <a:schemeClr val="dk1"/>
              </a:buClr>
              <a:buFont typeface="Arial"/>
              <a:buNone/>
            </a:pPr>
            <a:endParaRPr sz="2000" b="0" i="0" u="none" strike="noStrike" cap="none" baseline="0" dirty="0">
              <a:solidFill>
                <a:srgbClr val="585858"/>
              </a:solidFill>
              <a:latin typeface="Georgia"/>
              <a:ea typeface="Georgia"/>
              <a:cs typeface="Georgia"/>
              <a:sym typeface="Georgia"/>
            </a:endParaRPr>
          </a:p>
          <a:p>
            <a:pPr marL="0" marR="0" lvl="0" indent="0" algn="l" rtl="0">
              <a:spcBef>
                <a:spcPts val="400"/>
              </a:spcBef>
              <a:spcAft>
                <a:spcPts val="0"/>
              </a:spcAft>
              <a:buClr>
                <a:srgbClr val="585858"/>
              </a:buClr>
              <a:buSzPct val="25000"/>
              <a:buFont typeface="Arial"/>
              <a:buNone/>
            </a:pPr>
            <a:r>
              <a:rPr lang="en-US" sz="2000" b="0" i="0" u="none" strike="noStrike" cap="none" baseline="0" dirty="0">
                <a:solidFill>
                  <a:srgbClr val="585858"/>
                </a:solidFill>
                <a:latin typeface="Georgia"/>
                <a:ea typeface="Georgia"/>
                <a:cs typeface="Georgia"/>
                <a:sym typeface="Georgia"/>
              </a:rPr>
              <a:t>     </a:t>
            </a:r>
          </a:p>
          <a:p>
            <a:pPr marL="0" marR="0" lvl="0" indent="0" algn="l" rtl="0">
              <a:spcBef>
                <a:spcPts val="400"/>
              </a:spcBef>
              <a:spcAft>
                <a:spcPts val="0"/>
              </a:spcAft>
              <a:buClr>
                <a:srgbClr val="585858"/>
              </a:buClr>
              <a:buSzPct val="25000"/>
              <a:buFont typeface="Arial"/>
              <a:buNone/>
            </a:pPr>
            <a:r>
              <a:rPr lang="en-US" sz="2000" b="0" i="0" u="none" strike="noStrike" cap="none" baseline="0" dirty="0">
                <a:solidFill>
                  <a:srgbClr val="585858"/>
                </a:solidFill>
                <a:latin typeface="Georgia"/>
                <a:ea typeface="Georgia"/>
                <a:cs typeface="Georgia"/>
                <a:sym typeface="Georgia"/>
              </a:rPr>
              <a:t>     </a:t>
            </a:r>
          </a:p>
          <a:p>
            <a:pPr marL="0" marR="0" lvl="0" indent="0" algn="l" rtl="0">
              <a:spcBef>
                <a:spcPts val="400"/>
              </a:spcBef>
              <a:spcAft>
                <a:spcPts val="0"/>
              </a:spcAft>
              <a:buClr>
                <a:schemeClr val="dk1"/>
              </a:buClr>
              <a:buFont typeface="Arial"/>
              <a:buNone/>
            </a:pPr>
            <a:endParaRPr sz="2000" b="0" i="0" u="none" strike="noStrike" cap="none" baseline="0" dirty="0">
              <a:solidFill>
                <a:srgbClr val="585858"/>
              </a:solidFill>
              <a:latin typeface="Georgia"/>
              <a:ea typeface="Georgia"/>
              <a:cs typeface="Georgia"/>
              <a:sym typeface="Georgia"/>
            </a:endParaRPr>
          </a:p>
        </p:txBody>
      </p:sp>
      <p:graphicFrame>
        <p:nvGraphicFramePr>
          <p:cNvPr id="228" name="Shape 228"/>
          <p:cNvGraphicFramePr/>
          <p:nvPr/>
        </p:nvGraphicFramePr>
        <p:xfrm>
          <a:off x="674702" y="2318655"/>
          <a:ext cx="7816150" cy="3380000"/>
        </p:xfrm>
        <a:graphic>
          <a:graphicData uri="http://schemas.openxmlformats.org/drawingml/2006/table">
            <a:tbl>
              <a:tblPr>
                <a:noFill/>
                <a:tableStyleId>{A9638608-6A16-4B45-B904-EAFF2C680F84}</a:tableStyleId>
              </a:tblPr>
              <a:tblGrid>
                <a:gridCol w="6113900">
                  <a:extLst>
                    <a:ext uri="{9D8B030D-6E8A-4147-A177-3AD203B41FA5}">
                      <a16:colId xmlns:a16="http://schemas.microsoft.com/office/drawing/2014/main" val="20000"/>
                    </a:ext>
                  </a:extLst>
                </a:gridCol>
                <a:gridCol w="1702250">
                  <a:extLst>
                    <a:ext uri="{9D8B030D-6E8A-4147-A177-3AD203B41FA5}">
                      <a16:colId xmlns:a16="http://schemas.microsoft.com/office/drawing/2014/main" val="20001"/>
                    </a:ext>
                  </a:extLst>
                </a:gridCol>
              </a:tblGrid>
              <a:tr h="240000">
                <a:tc>
                  <a:txBody>
                    <a:bodyPr/>
                    <a:lstStyle/>
                    <a:p>
                      <a:pPr marL="0" marR="0" lvl="0" indent="0" algn="ctr" rtl="0">
                        <a:spcBef>
                          <a:spcPts val="0"/>
                        </a:spcBef>
                        <a:spcAft>
                          <a:spcPts val="0"/>
                        </a:spcAft>
                        <a:buSzPct val="25000"/>
                        <a:buNone/>
                      </a:pPr>
                      <a:r>
                        <a:rPr lang="en-US" sz="1200" u="none" strike="noStrike" cap="none" baseline="0" dirty="0">
                          <a:latin typeface="Arial"/>
                          <a:ea typeface="Arial"/>
                          <a:cs typeface="Arial"/>
                          <a:sym typeface="Arial"/>
                        </a:rPr>
                        <a:t>Sources of Income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SzPct val="25000"/>
                        <a:buNone/>
                      </a:pPr>
                      <a:r>
                        <a:rPr lang="en-US" sz="1200" u="none" strike="noStrike" cap="none" baseline="0" dirty="0">
                          <a:latin typeface="Arial"/>
                          <a:ea typeface="Arial"/>
                          <a:cs typeface="Arial"/>
                          <a:sym typeface="Arial"/>
                        </a:rPr>
                        <a:t>Amount</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0000">
                <a:tc>
                  <a:txBody>
                    <a:bodyPr/>
                    <a:lstStyle/>
                    <a:p>
                      <a:pPr marL="0" marR="0" lvl="0" indent="0" algn="l" rtl="0">
                        <a:spcBef>
                          <a:spcPts val="0"/>
                        </a:spcBef>
                        <a:spcAft>
                          <a:spcPts val="0"/>
                        </a:spcAft>
                        <a:buSzPct val="25000"/>
                        <a:buNone/>
                      </a:pPr>
                      <a:r>
                        <a:rPr lang="en-US" sz="1000" u="none" strike="noStrike" cap="none" baseline="0" dirty="0">
                          <a:latin typeface="Arial"/>
                          <a:ea typeface="Arial"/>
                          <a:cs typeface="Arial"/>
                          <a:sym typeface="Arial"/>
                        </a:rPr>
                        <a:t>Amount of District Grant Funds Requested:</a:t>
                      </a:r>
                    </a:p>
                    <a:p>
                      <a:pPr marL="0" marR="0" lvl="0" indent="0" algn="l" rtl="0">
                        <a:spcBef>
                          <a:spcPts val="0"/>
                        </a:spcBef>
                        <a:spcAft>
                          <a:spcPts val="0"/>
                        </a:spcAft>
                        <a:buSzPct val="25000"/>
                        <a:buNone/>
                      </a:pPr>
                      <a:r>
                        <a:rPr lang="en-US" sz="1000" u="none" strike="noStrike" cap="none" baseline="0" dirty="0">
                          <a:latin typeface="Arial"/>
                          <a:ea typeface="Arial"/>
                          <a:cs typeface="Arial"/>
                          <a:sym typeface="Arial"/>
                        </a:rPr>
                        <a:t>(Funds must be matched by the club)</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spcBef>
                          <a:spcPts val="0"/>
                        </a:spcBef>
                        <a:spcAft>
                          <a:spcPts val="0"/>
                        </a:spcAft>
                        <a:buSzPct val="25000"/>
                        <a:buNone/>
                      </a:pPr>
                      <a:r>
                        <a:rPr lang="en-US" sz="1000" u="none" strike="noStrike" cap="none" baseline="0" dirty="0">
                          <a:latin typeface="Arial"/>
                          <a:ea typeface="Arial"/>
                          <a:cs typeface="Arial"/>
                          <a:sym typeface="Arial"/>
                        </a:rPr>
                        <a:t>     </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0000">
                <a:tc>
                  <a:txBody>
                    <a:bodyPr/>
                    <a:lstStyle/>
                    <a:p>
                      <a:pPr marL="0" marR="0" lvl="0" indent="0" algn="l" rtl="0">
                        <a:spcBef>
                          <a:spcPts val="0"/>
                        </a:spcBef>
                        <a:spcAft>
                          <a:spcPts val="0"/>
                        </a:spcAft>
                        <a:buSzPct val="25000"/>
                        <a:buNone/>
                      </a:pPr>
                      <a:r>
                        <a:rPr lang="en-US" sz="1000" u="none" strike="noStrike" cap="none" baseline="0" dirty="0">
                          <a:latin typeface="Arial"/>
                          <a:ea typeface="Arial"/>
                          <a:cs typeface="Arial"/>
                          <a:sym typeface="Arial"/>
                        </a:rPr>
                        <a:t>Other Funding Sources (please specify):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spcBef>
                          <a:spcPts val="0"/>
                        </a:spcBef>
                        <a:spcAft>
                          <a:spcPts val="0"/>
                        </a:spcAft>
                        <a:buSzPct val="25000"/>
                        <a:buNone/>
                      </a:pPr>
                      <a:r>
                        <a:rPr lang="en-US" sz="1000" u="none" strike="noStrike" cap="none" baseline="0" dirty="0">
                          <a:latin typeface="Arial"/>
                          <a:ea typeface="Arial"/>
                          <a:cs typeface="Arial"/>
                          <a:sym typeface="Arial"/>
                        </a:rPr>
                        <a:t> </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420000">
                <a:tc>
                  <a:txBody>
                    <a:bodyPr/>
                    <a:lstStyle/>
                    <a:p>
                      <a:pPr marL="0" marR="0" lvl="0" indent="0" algn="l" rtl="0">
                        <a:spcBef>
                          <a:spcPts val="0"/>
                        </a:spcBef>
                        <a:spcAft>
                          <a:spcPts val="0"/>
                        </a:spcAft>
                        <a:buSzPct val="25000"/>
                        <a:buNone/>
                      </a:pPr>
                      <a:r>
                        <a:rPr lang="en-US" sz="1000" u="none" strike="noStrike" cap="none" baseline="0" dirty="0">
                          <a:latin typeface="Arial"/>
                          <a:ea typeface="Arial"/>
                          <a:cs typeface="Arial"/>
                          <a:sym typeface="Arial"/>
                        </a:rPr>
                        <a:t>     </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spcBef>
                          <a:spcPts val="0"/>
                        </a:spcBef>
                        <a:spcAft>
                          <a:spcPts val="0"/>
                        </a:spcAft>
                        <a:buSzPct val="25000"/>
                        <a:buNone/>
                      </a:pPr>
                      <a:r>
                        <a:rPr lang="en-US" sz="1000" u="none" strike="noStrike" cap="none" baseline="0" dirty="0">
                          <a:latin typeface="Arial"/>
                          <a:ea typeface="Arial"/>
                          <a:cs typeface="Arial"/>
                          <a:sym typeface="Arial"/>
                        </a:rPr>
                        <a:t>     </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0000">
                <a:tc>
                  <a:txBody>
                    <a:bodyPr/>
                    <a:lstStyle/>
                    <a:p>
                      <a:pPr marL="0" marR="0" lvl="0" indent="0" algn="l" rtl="0">
                        <a:spcBef>
                          <a:spcPts val="0"/>
                        </a:spcBef>
                        <a:spcAft>
                          <a:spcPts val="0"/>
                        </a:spcAft>
                        <a:buSzPct val="25000"/>
                        <a:buNone/>
                      </a:pPr>
                      <a:r>
                        <a:rPr lang="en-US" sz="1000" u="none" strike="noStrike" cap="none" baseline="0" dirty="0">
                          <a:latin typeface="Arial"/>
                          <a:ea typeface="Arial"/>
                          <a:cs typeface="Arial"/>
                          <a:sym typeface="Arial"/>
                        </a:rPr>
                        <a:t>     </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spcBef>
                          <a:spcPts val="0"/>
                        </a:spcBef>
                        <a:spcAft>
                          <a:spcPts val="0"/>
                        </a:spcAft>
                        <a:buSzPct val="25000"/>
                        <a:buNone/>
                      </a:pPr>
                      <a:r>
                        <a:rPr lang="en-US" sz="1000" u="none" strike="noStrike" cap="none" baseline="0" dirty="0">
                          <a:latin typeface="Arial"/>
                          <a:ea typeface="Arial"/>
                          <a:cs typeface="Arial"/>
                          <a:sym typeface="Arial"/>
                        </a:rPr>
                        <a:t>     </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0000">
                <a:tc>
                  <a:txBody>
                    <a:bodyPr/>
                    <a:lstStyle/>
                    <a:p>
                      <a:pPr marL="0" marR="0" lvl="0" indent="0" algn="l" rtl="0">
                        <a:spcBef>
                          <a:spcPts val="0"/>
                        </a:spcBef>
                        <a:spcAft>
                          <a:spcPts val="0"/>
                        </a:spcAft>
                        <a:buSzPct val="25000"/>
                        <a:buNone/>
                      </a:pPr>
                      <a:r>
                        <a:rPr lang="en-US" sz="1000" u="none" strike="noStrike" cap="none" baseline="0" dirty="0">
                          <a:latin typeface="Arial"/>
                          <a:ea typeface="Arial"/>
                          <a:cs typeface="Arial"/>
                          <a:sym typeface="Arial"/>
                        </a:rPr>
                        <a:t>     </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spcBef>
                          <a:spcPts val="0"/>
                        </a:spcBef>
                        <a:spcAft>
                          <a:spcPts val="0"/>
                        </a:spcAft>
                        <a:buSzPct val="25000"/>
                        <a:buNone/>
                      </a:pPr>
                      <a:r>
                        <a:rPr lang="en-US" sz="1000" u="none" strike="noStrike" cap="none" baseline="0" dirty="0">
                          <a:latin typeface="Arial"/>
                          <a:ea typeface="Arial"/>
                          <a:cs typeface="Arial"/>
                          <a:sym typeface="Arial"/>
                        </a:rPr>
                        <a:t>     </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20000">
                <a:tc>
                  <a:txBody>
                    <a:bodyPr/>
                    <a:lstStyle/>
                    <a:p>
                      <a:pPr marL="0" marR="0" lvl="0" indent="0" algn="l" rtl="0">
                        <a:spcBef>
                          <a:spcPts val="0"/>
                        </a:spcBef>
                        <a:spcAft>
                          <a:spcPts val="0"/>
                        </a:spcAft>
                        <a:buSzPct val="25000"/>
                        <a:buNone/>
                      </a:pPr>
                      <a:r>
                        <a:rPr lang="en-US" sz="1000" u="none" strike="noStrike" cap="none" baseline="0" dirty="0">
                          <a:latin typeface="Arial"/>
                          <a:ea typeface="Arial"/>
                          <a:cs typeface="Arial"/>
                          <a:sym typeface="Arial"/>
                        </a:rPr>
                        <a:t>     </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spcBef>
                          <a:spcPts val="0"/>
                        </a:spcBef>
                        <a:spcAft>
                          <a:spcPts val="0"/>
                        </a:spcAft>
                        <a:buSzPct val="25000"/>
                        <a:buNone/>
                      </a:pPr>
                      <a:r>
                        <a:rPr lang="en-US" sz="1000" u="none" strike="noStrike" cap="none" baseline="0" dirty="0">
                          <a:latin typeface="Arial"/>
                          <a:ea typeface="Arial"/>
                          <a:cs typeface="Arial"/>
                          <a:sym typeface="Arial"/>
                        </a:rPr>
                        <a:t>     </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20000">
                <a:tc>
                  <a:txBody>
                    <a:bodyPr/>
                    <a:lstStyle/>
                    <a:p>
                      <a:pPr marL="0" marR="0" lvl="0" indent="0" algn="l" rtl="0">
                        <a:spcBef>
                          <a:spcPts val="0"/>
                        </a:spcBef>
                        <a:spcAft>
                          <a:spcPts val="0"/>
                        </a:spcAft>
                        <a:buSzPct val="25000"/>
                        <a:buNone/>
                      </a:pPr>
                      <a:r>
                        <a:rPr lang="en-US" sz="1000" u="none" strike="noStrike" cap="none" baseline="0" dirty="0">
                          <a:latin typeface="Arial"/>
                          <a:ea typeface="Arial"/>
                          <a:cs typeface="Arial"/>
                          <a:sym typeface="Arial"/>
                        </a:rPr>
                        <a:t>     </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spcBef>
                          <a:spcPts val="0"/>
                        </a:spcBef>
                        <a:spcAft>
                          <a:spcPts val="0"/>
                        </a:spcAft>
                        <a:buSzPct val="25000"/>
                        <a:buNone/>
                      </a:pPr>
                      <a:r>
                        <a:rPr lang="en-US" sz="1000" u="none" strike="noStrike" cap="none" baseline="0" dirty="0">
                          <a:latin typeface="Arial"/>
                          <a:ea typeface="Arial"/>
                          <a:cs typeface="Arial"/>
                          <a:sym typeface="Arial"/>
                        </a:rPr>
                        <a:t>     </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20000">
                <a:tc>
                  <a:txBody>
                    <a:bodyPr/>
                    <a:lstStyle/>
                    <a:p>
                      <a:pPr marL="0" marR="0" lvl="0" indent="0" algn="r" rtl="0">
                        <a:spcBef>
                          <a:spcPts val="0"/>
                        </a:spcBef>
                        <a:spcAft>
                          <a:spcPts val="0"/>
                        </a:spcAft>
                        <a:buSzPct val="25000"/>
                        <a:buNone/>
                      </a:pPr>
                      <a:r>
                        <a:rPr lang="en-US" sz="1000" b="1" u="none" strike="noStrike" cap="none" baseline="0" dirty="0">
                          <a:latin typeface="Arial"/>
                          <a:ea typeface="Arial"/>
                          <a:cs typeface="Arial"/>
                          <a:sym typeface="Arial"/>
                        </a:rPr>
                        <a:t>Total Budgeted Income: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spcBef>
                          <a:spcPts val="0"/>
                        </a:spcBef>
                        <a:spcAft>
                          <a:spcPts val="0"/>
                        </a:spcAft>
                        <a:buSzPct val="25000"/>
                        <a:buNone/>
                      </a:pPr>
                      <a:r>
                        <a:rPr lang="en-US" sz="1000" u="none" strike="noStrike" cap="none" baseline="0" dirty="0">
                          <a:latin typeface="Arial"/>
                          <a:ea typeface="Arial"/>
                          <a:cs typeface="Arial"/>
                          <a:sym typeface="Arial"/>
                        </a:rPr>
                        <a:t>     </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p:nvPr/>
        </p:nvSpPr>
        <p:spPr>
          <a:xfrm>
            <a:off x="674702" y="1518469"/>
            <a:ext cx="8278321" cy="430996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Arial"/>
              <a:buNone/>
            </a:pPr>
            <a:endParaRPr sz="1000" b="0" i="0" u="none" strike="noStrike" cap="none" baseline="0" dirty="0">
              <a:solidFill>
                <a:srgbClr val="000000"/>
              </a:solidFill>
              <a:latin typeface="Georgia"/>
              <a:ea typeface="Georgia"/>
              <a:cs typeface="Georgia"/>
              <a:sym typeface="Georgia"/>
            </a:endParaRPr>
          </a:p>
        </p:txBody>
      </p:sp>
      <p:sp>
        <p:nvSpPr>
          <p:cNvPr id="235" name="Shape 235"/>
          <p:cNvSpPr txBox="1"/>
          <p:nvPr/>
        </p:nvSpPr>
        <p:spPr>
          <a:xfrm>
            <a:off x="189107" y="426127"/>
            <a:ext cx="8763916" cy="67417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600" b="1" i="0" u="none" strike="noStrike" cap="none" baseline="0" dirty="0">
                <a:solidFill>
                  <a:srgbClr val="FFFFFF"/>
                </a:solidFill>
                <a:latin typeface="Arial Narrow"/>
                <a:ea typeface="Arial Narrow"/>
                <a:cs typeface="Arial Narrow"/>
                <a:sym typeface="Arial Narrow"/>
              </a:rPr>
              <a:t>APPLICATION</a:t>
            </a:r>
          </a:p>
        </p:txBody>
      </p:sp>
      <p:sp>
        <p:nvSpPr>
          <p:cNvPr id="236" name="Shape 236"/>
          <p:cNvSpPr txBox="1"/>
          <p:nvPr/>
        </p:nvSpPr>
        <p:spPr>
          <a:xfrm>
            <a:off x="342900" y="1338854"/>
            <a:ext cx="8610124" cy="9798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Arial"/>
              <a:buNone/>
            </a:pPr>
            <a:endParaRPr sz="2000" b="0" i="0" u="none" strike="noStrike" cap="none" baseline="0" dirty="0">
              <a:solidFill>
                <a:srgbClr val="585858"/>
              </a:solidFill>
              <a:latin typeface="Georgia"/>
              <a:ea typeface="Georgia"/>
              <a:cs typeface="Georgia"/>
              <a:sym typeface="Georgia"/>
            </a:endParaRPr>
          </a:p>
          <a:p>
            <a:pPr lvl="0">
              <a:spcBef>
                <a:spcPts val="400"/>
              </a:spcBef>
              <a:buClr>
                <a:srgbClr val="585858"/>
              </a:buClr>
              <a:buSzPct val="25000"/>
            </a:pPr>
            <a:r>
              <a:rPr lang="en-US" sz="2000" dirty="0">
                <a:solidFill>
                  <a:srgbClr val="585858"/>
                </a:solidFill>
                <a:latin typeface="Georgia"/>
                <a:sym typeface="Georgia"/>
              </a:rPr>
              <a:t>     </a:t>
            </a:r>
            <a:r>
              <a:rPr lang="en-US" b="1" i="1" dirty="0"/>
              <a:t>PROJECT EXPENSES: REQUIRED</a:t>
            </a:r>
            <a:r>
              <a:rPr lang="en-US" dirty="0"/>
              <a:t> (please attach an additional sheet if you need more space):</a:t>
            </a:r>
            <a:endParaRPr sz="2000" b="0" i="0" u="none" strike="noStrike" cap="none" baseline="0" dirty="0">
              <a:solidFill>
                <a:srgbClr val="585858"/>
              </a:solidFill>
              <a:latin typeface="Georgia"/>
              <a:ea typeface="Georgia"/>
              <a:cs typeface="Georgia"/>
              <a:sym typeface="Georgia"/>
            </a:endParaRPr>
          </a:p>
          <a:p>
            <a:pPr marL="0" marR="0" lvl="0" indent="0" algn="l" rtl="0">
              <a:spcBef>
                <a:spcPts val="400"/>
              </a:spcBef>
              <a:spcAft>
                <a:spcPts val="0"/>
              </a:spcAft>
              <a:buClr>
                <a:srgbClr val="585858"/>
              </a:buClr>
              <a:buSzPct val="25000"/>
              <a:buFont typeface="Arial"/>
              <a:buNone/>
            </a:pPr>
            <a:r>
              <a:rPr lang="en-US" sz="2000" b="0" i="0" u="none" strike="noStrike" cap="none" baseline="0" dirty="0">
                <a:solidFill>
                  <a:srgbClr val="585858"/>
                </a:solidFill>
                <a:latin typeface="Georgia"/>
                <a:ea typeface="Georgia"/>
                <a:cs typeface="Georgia"/>
                <a:sym typeface="Georgia"/>
              </a:rPr>
              <a:t>     </a:t>
            </a:r>
          </a:p>
          <a:p>
            <a:pPr marL="0" marR="0" lvl="0" indent="0" algn="l" rtl="0">
              <a:spcBef>
                <a:spcPts val="400"/>
              </a:spcBef>
              <a:spcAft>
                <a:spcPts val="0"/>
              </a:spcAft>
              <a:buClr>
                <a:srgbClr val="585858"/>
              </a:buClr>
              <a:buSzPct val="25000"/>
              <a:buFont typeface="Arial"/>
              <a:buNone/>
            </a:pPr>
            <a:r>
              <a:rPr lang="en-US" sz="2000" b="0" i="0" u="none" strike="noStrike" cap="none" baseline="0" dirty="0">
                <a:solidFill>
                  <a:srgbClr val="585858"/>
                </a:solidFill>
                <a:latin typeface="Georgia"/>
                <a:ea typeface="Georgia"/>
                <a:cs typeface="Georgia"/>
                <a:sym typeface="Georgia"/>
              </a:rPr>
              <a:t>     </a:t>
            </a:r>
          </a:p>
          <a:p>
            <a:pPr marL="0" marR="0" lvl="0" indent="0" algn="l" rtl="0">
              <a:spcBef>
                <a:spcPts val="400"/>
              </a:spcBef>
              <a:spcAft>
                <a:spcPts val="0"/>
              </a:spcAft>
              <a:buClr>
                <a:schemeClr val="dk1"/>
              </a:buClr>
              <a:buFont typeface="Arial"/>
              <a:buNone/>
            </a:pPr>
            <a:endParaRPr sz="2000" b="0" i="0" u="none" strike="noStrike" cap="none" baseline="0" dirty="0">
              <a:solidFill>
                <a:srgbClr val="585858"/>
              </a:solidFill>
              <a:latin typeface="Georgia"/>
              <a:ea typeface="Georgia"/>
              <a:cs typeface="Georgia"/>
              <a:sym typeface="Georgia"/>
            </a:endParaRPr>
          </a:p>
          <a:p>
            <a:pPr marL="0" marR="0" lvl="0" indent="0" algn="l" rtl="0">
              <a:spcBef>
                <a:spcPts val="400"/>
              </a:spcBef>
              <a:spcAft>
                <a:spcPts val="0"/>
              </a:spcAft>
              <a:buClr>
                <a:srgbClr val="585858"/>
              </a:buClr>
              <a:buSzPct val="25000"/>
              <a:buFont typeface="Arial"/>
              <a:buNone/>
            </a:pPr>
            <a:r>
              <a:rPr lang="en-US" sz="2000" b="0" i="0" u="none" strike="noStrike" cap="none" baseline="0" dirty="0">
                <a:solidFill>
                  <a:srgbClr val="585858"/>
                </a:solidFill>
                <a:latin typeface="Georgia"/>
                <a:ea typeface="Georgia"/>
                <a:cs typeface="Georgia"/>
                <a:sym typeface="Georgia"/>
              </a:rPr>
              <a:t>     </a:t>
            </a:r>
          </a:p>
          <a:p>
            <a:pPr marL="0" marR="0" lvl="0" indent="0" algn="l" rtl="0">
              <a:spcBef>
                <a:spcPts val="400"/>
              </a:spcBef>
              <a:spcAft>
                <a:spcPts val="0"/>
              </a:spcAft>
              <a:buClr>
                <a:srgbClr val="585858"/>
              </a:buClr>
              <a:buSzPct val="25000"/>
              <a:buFont typeface="Arial"/>
              <a:buNone/>
            </a:pPr>
            <a:r>
              <a:rPr lang="en-US" sz="2000" b="0" i="0" u="none" strike="noStrike" cap="none" baseline="0" dirty="0">
                <a:solidFill>
                  <a:srgbClr val="585858"/>
                </a:solidFill>
                <a:latin typeface="Georgia"/>
                <a:ea typeface="Georgia"/>
                <a:cs typeface="Georgia"/>
                <a:sym typeface="Georgia"/>
              </a:rPr>
              <a:t>     </a:t>
            </a:r>
          </a:p>
          <a:p>
            <a:pPr marL="0" marR="0" lvl="0" indent="0" algn="l" rtl="0">
              <a:spcBef>
                <a:spcPts val="400"/>
              </a:spcBef>
              <a:spcAft>
                <a:spcPts val="0"/>
              </a:spcAft>
              <a:buClr>
                <a:schemeClr val="dk1"/>
              </a:buClr>
              <a:buFont typeface="Arial"/>
              <a:buNone/>
            </a:pPr>
            <a:endParaRPr sz="2000" b="0" i="0" u="none" strike="noStrike" cap="none" baseline="0" dirty="0">
              <a:solidFill>
                <a:srgbClr val="585858"/>
              </a:solidFill>
              <a:latin typeface="Georgia"/>
              <a:ea typeface="Georgia"/>
              <a:cs typeface="Georgia"/>
              <a:sym typeface="Georgia"/>
            </a:endParaRPr>
          </a:p>
        </p:txBody>
      </p:sp>
      <p:graphicFrame>
        <p:nvGraphicFramePr>
          <p:cNvPr id="237" name="Shape 237"/>
          <p:cNvGraphicFramePr/>
          <p:nvPr/>
        </p:nvGraphicFramePr>
        <p:xfrm>
          <a:off x="832757" y="2180543"/>
          <a:ext cx="7086600" cy="3647925"/>
        </p:xfrm>
        <a:graphic>
          <a:graphicData uri="http://schemas.openxmlformats.org/drawingml/2006/table">
            <a:tbl>
              <a:tblPr>
                <a:noFill/>
                <a:tableStyleId>{D07479F7-0996-41AC-BFE3-AB3AED571865}</a:tableStyleId>
              </a:tblPr>
              <a:tblGrid>
                <a:gridCol w="5543250">
                  <a:extLst>
                    <a:ext uri="{9D8B030D-6E8A-4147-A177-3AD203B41FA5}">
                      <a16:colId xmlns:a16="http://schemas.microsoft.com/office/drawing/2014/main" val="20000"/>
                    </a:ext>
                  </a:extLst>
                </a:gridCol>
                <a:gridCol w="1543350">
                  <a:extLst>
                    <a:ext uri="{9D8B030D-6E8A-4147-A177-3AD203B41FA5}">
                      <a16:colId xmlns:a16="http://schemas.microsoft.com/office/drawing/2014/main" val="20001"/>
                    </a:ext>
                  </a:extLst>
                </a:gridCol>
              </a:tblGrid>
              <a:tr h="210750">
                <a:tc>
                  <a:txBody>
                    <a:bodyPr/>
                    <a:lstStyle/>
                    <a:p>
                      <a:pPr marL="0" marR="0" lvl="0" indent="0" algn="ctr" rtl="0">
                        <a:spcBef>
                          <a:spcPts val="0"/>
                        </a:spcBef>
                        <a:spcAft>
                          <a:spcPts val="0"/>
                        </a:spcAft>
                        <a:buSzPct val="25000"/>
                        <a:buNone/>
                      </a:pPr>
                      <a:r>
                        <a:rPr lang="en-US" sz="1300" u="none" strike="noStrike" cap="none" baseline="0" dirty="0">
                          <a:latin typeface="Arial"/>
                          <a:ea typeface="Arial"/>
                          <a:cs typeface="Arial"/>
                          <a:sym typeface="Arial"/>
                        </a:rPr>
                        <a:t>Expense Items (please be specific)</a:t>
                      </a:r>
                    </a:p>
                  </a:txBody>
                  <a:tcPr marL="76725" marR="767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SzPct val="25000"/>
                        <a:buNone/>
                      </a:pPr>
                      <a:r>
                        <a:rPr lang="en-US" sz="1300" u="none" strike="noStrike" cap="none" baseline="0" dirty="0">
                          <a:latin typeface="Arial"/>
                          <a:ea typeface="Arial"/>
                          <a:cs typeface="Arial"/>
                          <a:sym typeface="Arial"/>
                        </a:rPr>
                        <a:t>Cost</a:t>
                      </a:r>
                    </a:p>
                  </a:txBody>
                  <a:tcPr marL="76725" marR="767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1750">
                <a:tc>
                  <a:txBody>
                    <a:bodyPr/>
                    <a:lstStyle/>
                    <a:p>
                      <a:pPr marL="0" marR="0" lvl="0" indent="0" algn="l" rtl="0">
                        <a:spcBef>
                          <a:spcPts val="0"/>
                        </a:spcBef>
                        <a:spcAft>
                          <a:spcPts val="0"/>
                        </a:spcAft>
                        <a:buSzPct val="25000"/>
                        <a:buNone/>
                      </a:pPr>
                      <a:r>
                        <a:rPr lang="en-US" sz="1100" u="none" strike="noStrike" cap="none" baseline="0" dirty="0">
                          <a:latin typeface="Arial"/>
                          <a:ea typeface="Arial"/>
                          <a:cs typeface="Arial"/>
                          <a:sym typeface="Arial"/>
                        </a:rPr>
                        <a:t> (NOTE:  Best practices is for vendors to be paid directly by the club.)      </a:t>
                      </a:r>
                    </a:p>
                  </a:txBody>
                  <a:tcPr marL="76725" marR="767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spcBef>
                          <a:spcPts val="0"/>
                        </a:spcBef>
                        <a:spcAft>
                          <a:spcPts val="0"/>
                        </a:spcAft>
                        <a:buSzPct val="25000"/>
                        <a:buNone/>
                      </a:pPr>
                      <a:r>
                        <a:rPr lang="en-US" sz="1100" u="none" strike="noStrike" cap="none" baseline="0" dirty="0">
                          <a:latin typeface="Arial"/>
                          <a:ea typeface="Arial"/>
                          <a:cs typeface="Arial"/>
                          <a:sym typeface="Arial"/>
                        </a:rPr>
                        <a:t>     </a:t>
                      </a:r>
                    </a:p>
                  </a:txBody>
                  <a:tcPr marL="76725" marR="767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5650">
                <a:tc>
                  <a:txBody>
                    <a:bodyPr/>
                    <a:lstStyle/>
                    <a:p>
                      <a:pPr marL="0" marR="0" lvl="0" indent="0" algn="l" rtl="0">
                        <a:spcBef>
                          <a:spcPts val="0"/>
                        </a:spcBef>
                        <a:spcAft>
                          <a:spcPts val="0"/>
                        </a:spcAft>
                        <a:buSzPct val="25000"/>
                        <a:buNone/>
                      </a:pPr>
                      <a:r>
                        <a:rPr lang="en-US" sz="1100" u="none" strike="noStrike" cap="none" baseline="0" dirty="0">
                          <a:latin typeface="Arial"/>
                          <a:ea typeface="Arial"/>
                          <a:cs typeface="Arial"/>
                          <a:sym typeface="Arial"/>
                        </a:rPr>
                        <a:t>     </a:t>
                      </a:r>
                    </a:p>
                  </a:txBody>
                  <a:tcPr marL="76725" marR="767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spcBef>
                          <a:spcPts val="0"/>
                        </a:spcBef>
                        <a:spcAft>
                          <a:spcPts val="0"/>
                        </a:spcAft>
                        <a:buSzPct val="25000"/>
                        <a:buNone/>
                      </a:pPr>
                      <a:r>
                        <a:rPr lang="en-US" sz="1100" u="none" strike="noStrike" cap="none" baseline="0" dirty="0">
                          <a:latin typeface="Arial"/>
                          <a:ea typeface="Arial"/>
                          <a:cs typeface="Arial"/>
                          <a:sym typeface="Arial"/>
                        </a:rPr>
                        <a:t>     </a:t>
                      </a:r>
                    </a:p>
                  </a:txBody>
                  <a:tcPr marL="76725" marR="767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5650">
                <a:tc>
                  <a:txBody>
                    <a:bodyPr/>
                    <a:lstStyle/>
                    <a:p>
                      <a:pPr marL="0" marR="0" lvl="0" indent="0" algn="l" rtl="0">
                        <a:spcBef>
                          <a:spcPts val="0"/>
                        </a:spcBef>
                        <a:spcAft>
                          <a:spcPts val="0"/>
                        </a:spcAft>
                        <a:buSzPct val="25000"/>
                        <a:buNone/>
                      </a:pPr>
                      <a:r>
                        <a:rPr lang="en-US" sz="1100" u="none" strike="noStrike" cap="none" baseline="0" dirty="0">
                          <a:latin typeface="Arial"/>
                          <a:ea typeface="Arial"/>
                          <a:cs typeface="Arial"/>
                          <a:sym typeface="Arial"/>
                        </a:rPr>
                        <a:t>     </a:t>
                      </a:r>
                    </a:p>
                  </a:txBody>
                  <a:tcPr marL="76725" marR="767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spcBef>
                          <a:spcPts val="0"/>
                        </a:spcBef>
                        <a:spcAft>
                          <a:spcPts val="0"/>
                        </a:spcAft>
                        <a:buSzPct val="25000"/>
                        <a:buNone/>
                      </a:pPr>
                      <a:r>
                        <a:rPr lang="en-US" sz="1100" u="none" strike="noStrike" cap="none" baseline="0" dirty="0">
                          <a:latin typeface="Arial"/>
                          <a:ea typeface="Arial"/>
                          <a:cs typeface="Arial"/>
                          <a:sym typeface="Arial"/>
                        </a:rPr>
                        <a:t>     </a:t>
                      </a:r>
                    </a:p>
                  </a:txBody>
                  <a:tcPr marL="76725" marR="767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5650">
                <a:tc>
                  <a:txBody>
                    <a:bodyPr/>
                    <a:lstStyle/>
                    <a:p>
                      <a:pPr marL="0" marR="0" lvl="0" indent="0" algn="l" rtl="0">
                        <a:spcBef>
                          <a:spcPts val="0"/>
                        </a:spcBef>
                        <a:spcAft>
                          <a:spcPts val="0"/>
                        </a:spcAft>
                        <a:buSzPct val="25000"/>
                        <a:buNone/>
                      </a:pPr>
                      <a:r>
                        <a:rPr lang="en-US" sz="1100" u="none" strike="noStrike" cap="none" baseline="0" dirty="0">
                          <a:latin typeface="Arial"/>
                          <a:ea typeface="Arial"/>
                          <a:cs typeface="Arial"/>
                          <a:sym typeface="Arial"/>
                        </a:rPr>
                        <a:t>     </a:t>
                      </a:r>
                    </a:p>
                  </a:txBody>
                  <a:tcPr marL="76725" marR="767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spcBef>
                          <a:spcPts val="0"/>
                        </a:spcBef>
                        <a:spcAft>
                          <a:spcPts val="0"/>
                        </a:spcAft>
                        <a:buSzPct val="25000"/>
                        <a:buNone/>
                      </a:pPr>
                      <a:r>
                        <a:rPr lang="en-US" sz="1100" u="none" strike="noStrike" cap="none" baseline="0" dirty="0">
                          <a:latin typeface="Arial"/>
                          <a:ea typeface="Arial"/>
                          <a:cs typeface="Arial"/>
                          <a:sym typeface="Arial"/>
                        </a:rPr>
                        <a:t>     </a:t>
                      </a:r>
                    </a:p>
                  </a:txBody>
                  <a:tcPr marL="76725" marR="767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5650">
                <a:tc>
                  <a:txBody>
                    <a:bodyPr/>
                    <a:lstStyle/>
                    <a:p>
                      <a:pPr marL="0" marR="0" lvl="0" indent="0" algn="l" rtl="0">
                        <a:spcBef>
                          <a:spcPts val="0"/>
                        </a:spcBef>
                        <a:spcAft>
                          <a:spcPts val="0"/>
                        </a:spcAft>
                        <a:buSzPct val="25000"/>
                        <a:buNone/>
                      </a:pPr>
                      <a:r>
                        <a:rPr lang="en-US" sz="1100" u="none" strike="noStrike" cap="none" baseline="0" dirty="0">
                          <a:latin typeface="Arial"/>
                          <a:ea typeface="Arial"/>
                          <a:cs typeface="Arial"/>
                          <a:sym typeface="Arial"/>
                        </a:rPr>
                        <a:t>     </a:t>
                      </a:r>
                    </a:p>
                  </a:txBody>
                  <a:tcPr marL="76725" marR="767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spcBef>
                          <a:spcPts val="0"/>
                        </a:spcBef>
                        <a:spcAft>
                          <a:spcPts val="0"/>
                        </a:spcAft>
                        <a:buSzPct val="25000"/>
                        <a:buNone/>
                      </a:pPr>
                      <a:r>
                        <a:rPr lang="en-US" sz="1100" u="none" strike="noStrike" cap="none" baseline="0" dirty="0">
                          <a:latin typeface="Arial"/>
                          <a:ea typeface="Arial"/>
                          <a:cs typeface="Arial"/>
                          <a:sym typeface="Arial"/>
                        </a:rPr>
                        <a:t>     </a:t>
                      </a:r>
                    </a:p>
                  </a:txBody>
                  <a:tcPr marL="76725" marR="767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8800">
                <a:tc>
                  <a:txBody>
                    <a:bodyPr/>
                    <a:lstStyle/>
                    <a:p>
                      <a:pPr marL="0" marR="0" lvl="0" indent="0" algn="l" rtl="0">
                        <a:spcBef>
                          <a:spcPts val="0"/>
                        </a:spcBef>
                        <a:spcAft>
                          <a:spcPts val="0"/>
                        </a:spcAft>
                        <a:buSzPct val="25000"/>
                        <a:buNone/>
                      </a:pPr>
                      <a:r>
                        <a:rPr lang="en-US" sz="1100" u="none" strike="noStrike" cap="none" baseline="0" dirty="0">
                          <a:latin typeface="Arial"/>
                          <a:ea typeface="Arial"/>
                          <a:cs typeface="Arial"/>
                          <a:sym typeface="Arial"/>
                        </a:rPr>
                        <a:t>     </a:t>
                      </a:r>
                    </a:p>
                  </a:txBody>
                  <a:tcPr marL="76725" marR="767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spcBef>
                          <a:spcPts val="0"/>
                        </a:spcBef>
                        <a:spcAft>
                          <a:spcPts val="0"/>
                        </a:spcAft>
                        <a:buSzPct val="25000"/>
                        <a:buNone/>
                      </a:pPr>
                      <a:r>
                        <a:rPr lang="en-US" sz="1100" u="none" strike="noStrike" cap="none" baseline="0" dirty="0">
                          <a:latin typeface="Arial"/>
                          <a:ea typeface="Arial"/>
                          <a:cs typeface="Arial"/>
                          <a:sym typeface="Arial"/>
                        </a:rPr>
                        <a:t>     </a:t>
                      </a:r>
                    </a:p>
                  </a:txBody>
                  <a:tcPr marL="76725" marR="767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5650">
                <a:tc>
                  <a:txBody>
                    <a:bodyPr/>
                    <a:lstStyle/>
                    <a:p>
                      <a:pPr marL="0" marR="0" lvl="0" indent="0" algn="l" rtl="0">
                        <a:spcBef>
                          <a:spcPts val="0"/>
                        </a:spcBef>
                        <a:spcAft>
                          <a:spcPts val="0"/>
                        </a:spcAft>
                        <a:buSzPct val="25000"/>
                        <a:buNone/>
                      </a:pPr>
                      <a:r>
                        <a:rPr lang="en-US" sz="1100" u="none" strike="noStrike" cap="none" baseline="0" dirty="0">
                          <a:latin typeface="Arial"/>
                          <a:ea typeface="Arial"/>
                          <a:cs typeface="Arial"/>
                          <a:sym typeface="Arial"/>
                        </a:rPr>
                        <a:t>     </a:t>
                      </a:r>
                    </a:p>
                  </a:txBody>
                  <a:tcPr marL="76725" marR="767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spcBef>
                          <a:spcPts val="0"/>
                        </a:spcBef>
                        <a:spcAft>
                          <a:spcPts val="0"/>
                        </a:spcAft>
                        <a:buSzPct val="25000"/>
                        <a:buNone/>
                      </a:pPr>
                      <a:r>
                        <a:rPr lang="en-US" sz="1100" u="none" strike="noStrike" cap="none" baseline="0" dirty="0">
                          <a:latin typeface="Arial"/>
                          <a:ea typeface="Arial"/>
                          <a:cs typeface="Arial"/>
                          <a:sym typeface="Arial"/>
                        </a:rPr>
                        <a:t>     </a:t>
                      </a:r>
                    </a:p>
                  </a:txBody>
                  <a:tcPr marL="76725" marR="767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5650">
                <a:tc>
                  <a:txBody>
                    <a:bodyPr/>
                    <a:lstStyle/>
                    <a:p>
                      <a:pPr marL="0" marR="0" lvl="0" indent="0" algn="l" rtl="0">
                        <a:spcBef>
                          <a:spcPts val="0"/>
                        </a:spcBef>
                        <a:spcAft>
                          <a:spcPts val="0"/>
                        </a:spcAft>
                        <a:buSzPct val="25000"/>
                        <a:buNone/>
                      </a:pPr>
                      <a:r>
                        <a:rPr lang="en-US" sz="1100" u="none" strike="noStrike" cap="none" baseline="0" dirty="0">
                          <a:latin typeface="Arial"/>
                          <a:ea typeface="Arial"/>
                          <a:cs typeface="Arial"/>
                          <a:sym typeface="Arial"/>
                        </a:rPr>
                        <a:t>     </a:t>
                      </a:r>
                    </a:p>
                  </a:txBody>
                  <a:tcPr marL="76725" marR="767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spcBef>
                          <a:spcPts val="0"/>
                        </a:spcBef>
                        <a:spcAft>
                          <a:spcPts val="0"/>
                        </a:spcAft>
                        <a:buSzPct val="25000"/>
                        <a:buNone/>
                      </a:pPr>
                      <a:r>
                        <a:rPr lang="en-US" sz="1100" u="none" strike="noStrike" cap="none" baseline="0" dirty="0">
                          <a:latin typeface="Arial"/>
                          <a:ea typeface="Arial"/>
                          <a:cs typeface="Arial"/>
                          <a:sym typeface="Arial"/>
                        </a:rPr>
                        <a:t>     </a:t>
                      </a:r>
                    </a:p>
                  </a:txBody>
                  <a:tcPr marL="76725" marR="767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5625">
                <a:tc>
                  <a:txBody>
                    <a:bodyPr/>
                    <a:lstStyle/>
                    <a:p>
                      <a:pPr marL="0" marR="0" lvl="0" indent="0" algn="l" rtl="0">
                        <a:spcBef>
                          <a:spcPts val="0"/>
                        </a:spcBef>
                        <a:spcAft>
                          <a:spcPts val="0"/>
                        </a:spcAft>
                        <a:buSzPct val="25000"/>
                        <a:buNone/>
                      </a:pPr>
                      <a:r>
                        <a:rPr lang="en-US" sz="1100" u="none" strike="noStrike" cap="none" baseline="0" dirty="0">
                          <a:latin typeface="Arial"/>
                          <a:ea typeface="Arial"/>
                          <a:cs typeface="Arial"/>
                          <a:sym typeface="Arial"/>
                        </a:rPr>
                        <a:t>     </a:t>
                      </a:r>
                    </a:p>
                  </a:txBody>
                  <a:tcPr marL="76725" marR="767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spcBef>
                          <a:spcPts val="0"/>
                        </a:spcBef>
                        <a:spcAft>
                          <a:spcPts val="0"/>
                        </a:spcAft>
                        <a:buSzPct val="25000"/>
                        <a:buNone/>
                      </a:pPr>
                      <a:r>
                        <a:rPr lang="en-US" sz="1100" u="none" strike="noStrike" cap="none" baseline="0" dirty="0">
                          <a:latin typeface="Arial"/>
                          <a:ea typeface="Arial"/>
                          <a:cs typeface="Arial"/>
                          <a:sym typeface="Arial"/>
                        </a:rPr>
                        <a:t>     </a:t>
                      </a:r>
                    </a:p>
                  </a:txBody>
                  <a:tcPr marL="76725" marR="767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8550">
                <a:tc>
                  <a:txBody>
                    <a:bodyPr/>
                    <a:lstStyle/>
                    <a:p>
                      <a:pPr marL="0" marR="0" lvl="0" indent="0" algn="l" rtl="0">
                        <a:spcBef>
                          <a:spcPts val="0"/>
                        </a:spcBef>
                        <a:spcAft>
                          <a:spcPts val="0"/>
                        </a:spcAft>
                        <a:buSzPct val="25000"/>
                        <a:buNone/>
                      </a:pPr>
                      <a:r>
                        <a:rPr lang="en-US" sz="1100" u="none" strike="noStrike" cap="none" baseline="0" dirty="0">
                          <a:latin typeface="Arial"/>
                          <a:ea typeface="Arial"/>
                          <a:cs typeface="Arial"/>
                          <a:sym typeface="Arial"/>
                        </a:rPr>
                        <a:t>     </a:t>
                      </a:r>
                    </a:p>
                  </a:txBody>
                  <a:tcPr marL="76725" marR="767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spcBef>
                          <a:spcPts val="0"/>
                        </a:spcBef>
                        <a:spcAft>
                          <a:spcPts val="0"/>
                        </a:spcAft>
                        <a:buSzPct val="25000"/>
                        <a:buNone/>
                      </a:pPr>
                      <a:r>
                        <a:rPr lang="en-US" sz="1100" u="none" strike="noStrike" cap="none" baseline="0" dirty="0">
                          <a:latin typeface="Arial"/>
                          <a:ea typeface="Arial"/>
                          <a:cs typeface="Arial"/>
                          <a:sym typeface="Arial"/>
                        </a:rPr>
                        <a:t>     </a:t>
                      </a:r>
                    </a:p>
                  </a:txBody>
                  <a:tcPr marL="76725" marR="767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68550">
                <a:tc>
                  <a:txBody>
                    <a:bodyPr/>
                    <a:lstStyle/>
                    <a:p>
                      <a:pPr marL="0" marR="0" lvl="0" indent="0" algn="r" rtl="0">
                        <a:spcBef>
                          <a:spcPts val="0"/>
                        </a:spcBef>
                        <a:spcAft>
                          <a:spcPts val="0"/>
                        </a:spcAft>
                        <a:buSzPct val="25000"/>
                        <a:buNone/>
                      </a:pPr>
                      <a:r>
                        <a:rPr lang="en-US" sz="1100" b="1" u="none" strike="noStrike" cap="none" baseline="0" dirty="0">
                          <a:latin typeface="Arial"/>
                          <a:ea typeface="Arial"/>
                          <a:cs typeface="Arial"/>
                          <a:sym typeface="Arial"/>
                        </a:rPr>
                        <a:t>Total Budgeted Expenses:</a:t>
                      </a:r>
                    </a:p>
                  </a:txBody>
                  <a:tcPr marL="76725" marR="767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r" rtl="0">
                        <a:spcBef>
                          <a:spcPts val="0"/>
                        </a:spcBef>
                        <a:spcAft>
                          <a:spcPts val="0"/>
                        </a:spcAft>
                        <a:buSzPct val="25000"/>
                        <a:buNone/>
                      </a:pPr>
                      <a:r>
                        <a:rPr lang="en-US" sz="1100" u="none" strike="noStrike" cap="none" baseline="0" dirty="0">
                          <a:latin typeface="Arial"/>
                          <a:ea typeface="Arial"/>
                          <a:cs typeface="Arial"/>
                          <a:sym typeface="Arial"/>
                        </a:rPr>
                        <a:t>     </a:t>
                      </a:r>
                    </a:p>
                  </a:txBody>
                  <a:tcPr marL="76725" marR="767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p:nvPr/>
        </p:nvSpPr>
        <p:spPr>
          <a:xfrm>
            <a:off x="674702" y="1518469"/>
            <a:ext cx="8278321" cy="430996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Arial"/>
              <a:buNone/>
            </a:pPr>
            <a:endParaRPr sz="1000" b="0" i="0" u="none" strike="noStrike" cap="none" baseline="0" dirty="0">
              <a:solidFill>
                <a:srgbClr val="000000"/>
              </a:solidFill>
              <a:latin typeface="Georgia"/>
              <a:ea typeface="Georgia"/>
              <a:cs typeface="Georgia"/>
              <a:sym typeface="Georgia"/>
            </a:endParaRPr>
          </a:p>
        </p:txBody>
      </p:sp>
      <p:sp>
        <p:nvSpPr>
          <p:cNvPr id="244" name="Shape 244"/>
          <p:cNvSpPr txBox="1"/>
          <p:nvPr/>
        </p:nvSpPr>
        <p:spPr>
          <a:xfrm>
            <a:off x="189107" y="426127"/>
            <a:ext cx="8763916" cy="67417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600" b="1" i="0" u="none" strike="noStrike" cap="none" baseline="0" dirty="0">
                <a:solidFill>
                  <a:srgbClr val="FFFFFF"/>
                </a:solidFill>
                <a:latin typeface="Arial Narrow"/>
                <a:ea typeface="Arial Narrow"/>
                <a:cs typeface="Arial Narrow"/>
                <a:sym typeface="Arial Narrow"/>
              </a:rPr>
              <a:t>APPLICATION</a:t>
            </a:r>
          </a:p>
        </p:txBody>
      </p:sp>
      <p:sp>
        <p:nvSpPr>
          <p:cNvPr id="245" name="Shape 245"/>
          <p:cNvSpPr txBox="1"/>
          <p:nvPr/>
        </p:nvSpPr>
        <p:spPr>
          <a:xfrm>
            <a:off x="342900" y="1338854"/>
            <a:ext cx="8610124" cy="9798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Arial"/>
              <a:buNone/>
            </a:pPr>
            <a:endParaRPr sz="2000" b="0" i="0" u="none" strike="noStrike" cap="none" baseline="0" dirty="0">
              <a:solidFill>
                <a:srgbClr val="585858"/>
              </a:solidFill>
              <a:latin typeface="Georgia"/>
              <a:ea typeface="Georgia"/>
              <a:cs typeface="Georgia"/>
              <a:sym typeface="Georgia"/>
            </a:endParaRPr>
          </a:p>
          <a:p>
            <a:pPr marL="457200" marR="0" lvl="0" indent="-457200" algn="l" rtl="0">
              <a:spcBef>
                <a:spcPts val="400"/>
              </a:spcBef>
              <a:spcAft>
                <a:spcPts val="0"/>
              </a:spcAft>
              <a:buClr>
                <a:srgbClr val="585858"/>
              </a:buClr>
              <a:buSzPct val="100000"/>
              <a:buFont typeface="+mj-lt"/>
              <a:buAutoNum type="arabicPeriod" startAt="10"/>
            </a:pPr>
            <a:r>
              <a:rPr lang="en-US" sz="2000" b="0" i="0" u="none" strike="noStrike" cap="none" baseline="0" dirty="0">
                <a:solidFill>
                  <a:srgbClr val="585858"/>
                </a:solidFill>
                <a:latin typeface="Georgia"/>
                <a:ea typeface="Georgia"/>
                <a:cs typeface="Georgia"/>
                <a:sym typeface="Georgia"/>
              </a:rPr>
              <a:t>As President and President-elect of the Rotary Club named above, we hereby affirm that </a:t>
            </a:r>
            <a:r>
              <a:rPr lang="en-US" sz="2000" b="1" i="0" u="none" strike="noStrike" cap="none" baseline="0" dirty="0">
                <a:solidFill>
                  <a:srgbClr val="585858"/>
                </a:solidFill>
                <a:latin typeface="Georgia"/>
                <a:ea typeface="Georgia"/>
                <a:cs typeface="Georgia"/>
                <a:sym typeface="Georgia"/>
              </a:rPr>
              <a:t>the club’s board has voted </a:t>
            </a:r>
            <a:r>
              <a:rPr lang="en-US" sz="2000" b="0" i="0" u="none" strike="noStrike" cap="none" baseline="0" dirty="0">
                <a:solidFill>
                  <a:srgbClr val="585858"/>
                </a:solidFill>
                <a:latin typeface="Georgia"/>
                <a:ea typeface="Georgia"/>
                <a:cs typeface="Georgia"/>
                <a:sym typeface="Georgia"/>
              </a:rPr>
              <a:t>to undertake this project as an activity of the club and that the club’s officers and directors have read, understand and agree to abide by the Club Memorandum of Understanding.  In consideration of receipt of these grant monies, </a:t>
            </a:r>
            <a:r>
              <a:rPr lang="en-US" sz="2000" b="1" i="0" u="none" strike="noStrike" cap="none" baseline="0" dirty="0">
                <a:solidFill>
                  <a:srgbClr val="585858"/>
                </a:solidFill>
                <a:latin typeface="Georgia"/>
                <a:ea typeface="Georgia"/>
                <a:cs typeface="Georgia"/>
                <a:sym typeface="Georgia"/>
              </a:rPr>
              <a:t>we agree to implement the project as described in this application</a:t>
            </a:r>
            <a:r>
              <a:rPr lang="en-US" sz="2000" b="0" i="0" u="none" strike="noStrike" cap="none" baseline="0" dirty="0">
                <a:solidFill>
                  <a:srgbClr val="585858"/>
                </a:solidFill>
                <a:latin typeface="Georgia"/>
                <a:ea typeface="Georgia"/>
                <a:cs typeface="Georgia"/>
                <a:sym typeface="Georgia"/>
              </a:rPr>
              <a:t> and to complete this project in a timely manner and to submit </a:t>
            </a:r>
            <a:r>
              <a:rPr lang="en-US" sz="2000" b="0" i="0" u="sng" strike="noStrike" cap="none" baseline="0" dirty="0">
                <a:solidFill>
                  <a:srgbClr val="585858"/>
                </a:solidFill>
                <a:latin typeface="Georgia"/>
                <a:ea typeface="Georgia"/>
                <a:cs typeface="Georgia"/>
                <a:sym typeface="Georgia"/>
              </a:rPr>
              <a:t>a final report within 30 days of completion</a:t>
            </a:r>
            <a:r>
              <a:rPr lang="en-US" sz="2000" b="0" i="0" u="none" strike="noStrike" cap="none" baseline="0" dirty="0">
                <a:solidFill>
                  <a:srgbClr val="585858"/>
                </a:solidFill>
                <a:latin typeface="Georgia"/>
                <a:ea typeface="Georgia"/>
                <a:cs typeface="Georgia"/>
                <a:sym typeface="Georgia"/>
              </a:rPr>
              <a:t>.  </a:t>
            </a:r>
            <a:r>
              <a:rPr lang="en-US" sz="2000" b="1" i="0" u="none" strike="noStrike" cap="none" baseline="0" dirty="0">
                <a:solidFill>
                  <a:srgbClr val="585858"/>
                </a:solidFill>
                <a:latin typeface="Georgia"/>
                <a:ea typeface="Georgia"/>
                <a:cs typeface="Georgia"/>
                <a:sym typeface="Georgia"/>
              </a:rPr>
              <a:t>Failure to complete the project or to file timely final report will disqualify this club from future district or global grants.  </a:t>
            </a:r>
            <a:r>
              <a:rPr lang="en-US" sz="2000" b="0" i="0" u="none" strike="noStrike" cap="none" baseline="0" dirty="0">
                <a:solidFill>
                  <a:srgbClr val="585858"/>
                </a:solidFill>
                <a:latin typeface="Georgia"/>
                <a:ea typeface="Georgia"/>
                <a:cs typeface="Georgia"/>
                <a:sym typeface="Georgia"/>
              </a:rPr>
              <a:t>We also affirm that all information in this District Grant Application is true and accurate, to the best of our knowledge.     </a:t>
            </a:r>
          </a:p>
          <a:p>
            <a:pPr marL="0" marR="0" lvl="0" indent="0" algn="l" rtl="0">
              <a:spcBef>
                <a:spcPts val="400"/>
              </a:spcBef>
              <a:spcAft>
                <a:spcPts val="0"/>
              </a:spcAft>
              <a:buClr>
                <a:srgbClr val="585858"/>
              </a:buClr>
              <a:buSzPct val="25000"/>
              <a:buFont typeface="Arial"/>
              <a:buNone/>
            </a:pPr>
            <a:r>
              <a:rPr lang="en-US" sz="2000" b="0" i="0" u="none" strike="noStrike" cap="none" baseline="0" dirty="0">
                <a:solidFill>
                  <a:srgbClr val="585858"/>
                </a:solidFill>
                <a:latin typeface="Georgia"/>
                <a:ea typeface="Georgia"/>
                <a:cs typeface="Georgia"/>
                <a:sym typeface="Georgia"/>
              </a:rPr>
              <a:t>     </a:t>
            </a:r>
          </a:p>
          <a:p>
            <a:pPr marL="0" marR="0" lvl="0" indent="0" algn="l" rtl="0">
              <a:spcBef>
                <a:spcPts val="400"/>
              </a:spcBef>
              <a:spcAft>
                <a:spcPts val="0"/>
              </a:spcAft>
              <a:buClr>
                <a:schemeClr val="dk1"/>
              </a:buClr>
              <a:buFont typeface="Arial"/>
              <a:buNone/>
            </a:pPr>
            <a:endParaRPr sz="2000" b="0" i="0" u="none" strike="noStrike" cap="none" baseline="0" dirty="0">
              <a:solidFill>
                <a:srgbClr val="585858"/>
              </a:solidFill>
              <a:latin typeface="Georgia"/>
              <a:ea typeface="Georgia"/>
              <a:cs typeface="Georgia"/>
              <a:sym typeface="Georgia"/>
            </a:endParaRPr>
          </a:p>
          <a:p>
            <a:pPr marL="0" marR="0" lvl="0" indent="0" algn="l" rtl="0">
              <a:spcBef>
                <a:spcPts val="400"/>
              </a:spcBef>
              <a:spcAft>
                <a:spcPts val="0"/>
              </a:spcAft>
              <a:buClr>
                <a:srgbClr val="585858"/>
              </a:buClr>
              <a:buSzPct val="25000"/>
              <a:buFont typeface="Arial"/>
              <a:buNone/>
            </a:pPr>
            <a:r>
              <a:rPr lang="en-US" sz="2000" b="0" i="0" u="none" strike="noStrike" cap="none" baseline="0" dirty="0">
                <a:solidFill>
                  <a:srgbClr val="585858"/>
                </a:solidFill>
                <a:latin typeface="Georgia"/>
                <a:ea typeface="Georgia"/>
                <a:cs typeface="Georgia"/>
                <a:sym typeface="Georgia"/>
              </a:rPr>
              <a:t>     </a:t>
            </a:r>
          </a:p>
          <a:p>
            <a:pPr marL="0" marR="0" lvl="0" indent="0" algn="l" rtl="0">
              <a:spcBef>
                <a:spcPts val="400"/>
              </a:spcBef>
              <a:spcAft>
                <a:spcPts val="0"/>
              </a:spcAft>
              <a:buClr>
                <a:srgbClr val="585858"/>
              </a:buClr>
              <a:buSzPct val="25000"/>
              <a:buFont typeface="Arial"/>
              <a:buNone/>
            </a:pPr>
            <a:r>
              <a:rPr lang="en-US" sz="2000" b="0" i="0" u="none" strike="noStrike" cap="none" baseline="0" dirty="0">
                <a:solidFill>
                  <a:srgbClr val="585858"/>
                </a:solidFill>
                <a:latin typeface="Georgia"/>
                <a:ea typeface="Georgia"/>
                <a:cs typeface="Georgia"/>
                <a:sym typeface="Georgia"/>
              </a:rPr>
              <a:t>     </a:t>
            </a:r>
          </a:p>
          <a:p>
            <a:pPr marL="0" marR="0" lvl="0" indent="0" algn="l" rtl="0">
              <a:spcBef>
                <a:spcPts val="400"/>
              </a:spcBef>
              <a:spcAft>
                <a:spcPts val="0"/>
              </a:spcAft>
              <a:buClr>
                <a:schemeClr val="dk1"/>
              </a:buClr>
              <a:buFont typeface="Arial"/>
              <a:buNone/>
            </a:pPr>
            <a:endParaRPr sz="2000" b="0" i="0" u="none" strike="noStrike" cap="none" baseline="0" dirty="0">
              <a:solidFill>
                <a:srgbClr val="585858"/>
              </a:solidFill>
              <a:latin typeface="Georgia"/>
              <a:ea typeface="Georgia"/>
              <a:cs typeface="Georgia"/>
              <a:sym typeface="Georgia"/>
            </a:endParaRP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p:nvPr/>
        </p:nvSpPr>
        <p:spPr>
          <a:xfrm>
            <a:off x="674702" y="1518469"/>
            <a:ext cx="8278321" cy="430996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Arial"/>
              <a:buNone/>
            </a:pPr>
            <a:endParaRPr sz="1000" b="0" i="0" u="none" strike="noStrike" cap="none" baseline="0" dirty="0">
              <a:solidFill>
                <a:srgbClr val="000000"/>
              </a:solidFill>
              <a:latin typeface="Georgia"/>
              <a:ea typeface="Georgia"/>
              <a:cs typeface="Georgia"/>
              <a:sym typeface="Georgia"/>
            </a:endParaRPr>
          </a:p>
        </p:txBody>
      </p:sp>
      <p:sp>
        <p:nvSpPr>
          <p:cNvPr id="252" name="Shape 252"/>
          <p:cNvSpPr txBox="1"/>
          <p:nvPr/>
        </p:nvSpPr>
        <p:spPr>
          <a:xfrm>
            <a:off x="189107" y="426127"/>
            <a:ext cx="8763916" cy="67417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600" b="1" i="0" u="none" strike="noStrike" cap="none" baseline="0" dirty="0">
                <a:solidFill>
                  <a:srgbClr val="FFFFFF"/>
                </a:solidFill>
                <a:latin typeface="Arial Narrow"/>
                <a:ea typeface="Arial Narrow"/>
                <a:cs typeface="Arial Narrow"/>
                <a:sym typeface="Arial Narrow"/>
              </a:rPr>
              <a:t>APPLICATION</a:t>
            </a:r>
          </a:p>
        </p:txBody>
      </p:sp>
      <p:sp>
        <p:nvSpPr>
          <p:cNvPr id="253" name="Shape 253"/>
          <p:cNvSpPr txBox="1"/>
          <p:nvPr/>
        </p:nvSpPr>
        <p:spPr>
          <a:xfrm>
            <a:off x="533875" y="1490013"/>
            <a:ext cx="8610124" cy="9798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Arial"/>
              <a:buNone/>
            </a:pPr>
            <a:endParaRPr sz="2000" b="0" i="0" u="none" strike="noStrike" cap="none" baseline="0" dirty="0">
              <a:solidFill>
                <a:srgbClr val="585858"/>
              </a:solidFill>
              <a:latin typeface="Georgia"/>
              <a:ea typeface="Georgia"/>
              <a:cs typeface="Georgia"/>
              <a:sym typeface="Georgia"/>
            </a:endParaRPr>
          </a:p>
          <a:p>
            <a:pPr marR="0" lvl="0" algn="l" rtl="0">
              <a:spcBef>
                <a:spcPts val="400"/>
              </a:spcBef>
              <a:spcAft>
                <a:spcPts val="0"/>
              </a:spcAft>
              <a:buClr>
                <a:srgbClr val="585858"/>
              </a:buClr>
              <a:buSzPct val="100000"/>
            </a:pPr>
            <a:r>
              <a:rPr lang="en-US" sz="2000" b="0" i="0" u="none" strike="noStrike" cap="none" baseline="0" dirty="0">
                <a:solidFill>
                  <a:srgbClr val="585858"/>
                </a:solidFill>
                <a:latin typeface="Georgia"/>
                <a:ea typeface="Georgia"/>
                <a:cs typeface="Georgia"/>
                <a:sym typeface="Georgia"/>
              </a:rPr>
              <a:t>*Signatures are not required if submitted via e-mail with both parties listed in the address line.</a:t>
            </a:r>
          </a:p>
          <a:p>
            <a:pPr marL="0" marR="0" lvl="0" indent="0" algn="l" rtl="0">
              <a:spcBef>
                <a:spcPts val="400"/>
              </a:spcBef>
              <a:spcAft>
                <a:spcPts val="0"/>
              </a:spcAft>
              <a:buClr>
                <a:schemeClr val="dk1"/>
              </a:buClr>
              <a:buFont typeface="Arial"/>
              <a:buNone/>
            </a:pPr>
            <a:endParaRPr sz="2000" b="0" i="0" u="none" strike="noStrike" cap="none" baseline="0" dirty="0">
              <a:solidFill>
                <a:srgbClr val="585858"/>
              </a:solidFill>
              <a:latin typeface="Georgia"/>
              <a:ea typeface="Georgia"/>
              <a:cs typeface="Georgia"/>
              <a:sym typeface="Georgia"/>
            </a:endParaRPr>
          </a:p>
          <a:p>
            <a:pPr marL="0" marR="0" lvl="0" indent="0" algn="l" rtl="0">
              <a:spcBef>
                <a:spcPts val="400"/>
              </a:spcBef>
              <a:spcAft>
                <a:spcPts val="0"/>
              </a:spcAft>
              <a:buClr>
                <a:schemeClr val="dk1"/>
              </a:buClr>
              <a:buFont typeface="Arial"/>
              <a:buNone/>
            </a:pPr>
            <a:endParaRPr sz="2000" b="0" i="0" u="none" strike="noStrike" cap="none" baseline="0" dirty="0">
              <a:solidFill>
                <a:srgbClr val="585858"/>
              </a:solidFill>
              <a:latin typeface="Georgia"/>
              <a:ea typeface="Georgia"/>
              <a:cs typeface="Georgia"/>
              <a:sym typeface="Georgia"/>
            </a:endParaRPr>
          </a:p>
          <a:p>
            <a:pPr marL="0" marR="0" lvl="0" indent="0" algn="l" rtl="0">
              <a:spcBef>
                <a:spcPts val="400"/>
              </a:spcBef>
              <a:spcAft>
                <a:spcPts val="0"/>
              </a:spcAft>
              <a:buClr>
                <a:schemeClr val="dk1"/>
              </a:buClr>
              <a:buFont typeface="Arial"/>
              <a:buNone/>
            </a:pPr>
            <a:endParaRPr sz="2000" b="0" i="0" u="none" strike="noStrike" cap="none" baseline="0" dirty="0">
              <a:solidFill>
                <a:srgbClr val="585858"/>
              </a:solidFill>
              <a:latin typeface="Georgia"/>
              <a:ea typeface="Georgia"/>
              <a:cs typeface="Georgia"/>
              <a:sym typeface="Georgia"/>
            </a:endParaRPr>
          </a:p>
          <a:p>
            <a:pPr marL="0" marR="0" lvl="0" indent="0" algn="l" rtl="0">
              <a:spcBef>
                <a:spcPts val="400"/>
              </a:spcBef>
              <a:spcAft>
                <a:spcPts val="0"/>
              </a:spcAft>
              <a:buClr>
                <a:schemeClr val="dk1"/>
              </a:buClr>
              <a:buFont typeface="Arial"/>
              <a:buNone/>
            </a:pPr>
            <a:endParaRPr sz="2000" b="0" i="0" u="none" strike="noStrike" cap="none" baseline="0" dirty="0">
              <a:solidFill>
                <a:srgbClr val="585858"/>
              </a:solidFill>
              <a:latin typeface="Georgia"/>
              <a:ea typeface="Georgia"/>
              <a:cs typeface="Georgia"/>
              <a:sym typeface="Georgia"/>
            </a:endParaRPr>
          </a:p>
          <a:p>
            <a:pPr marL="0" marR="0" lvl="0" indent="0" algn="l" rtl="0">
              <a:spcBef>
                <a:spcPts val="400"/>
              </a:spcBef>
              <a:spcAft>
                <a:spcPts val="0"/>
              </a:spcAft>
              <a:buClr>
                <a:schemeClr val="dk1"/>
              </a:buClr>
              <a:buFont typeface="Arial"/>
              <a:buNone/>
            </a:pPr>
            <a:endParaRPr sz="2000" b="0" i="0" u="none" strike="noStrike" cap="none" baseline="0" dirty="0">
              <a:solidFill>
                <a:srgbClr val="585858"/>
              </a:solidFill>
              <a:latin typeface="Georgia"/>
              <a:ea typeface="Georgia"/>
              <a:cs typeface="Georgia"/>
              <a:sym typeface="Georgia"/>
            </a:endParaRPr>
          </a:p>
          <a:p>
            <a:pPr marL="0" marR="0" lvl="0" indent="0" algn="l" rtl="0">
              <a:spcBef>
                <a:spcPts val="400"/>
              </a:spcBef>
              <a:spcAft>
                <a:spcPts val="0"/>
              </a:spcAft>
              <a:buClr>
                <a:schemeClr val="dk1"/>
              </a:buClr>
              <a:buFont typeface="Arial"/>
              <a:buNone/>
            </a:pPr>
            <a:endParaRPr sz="2000" b="0" i="0" u="none" strike="noStrike" cap="none" baseline="0" dirty="0">
              <a:solidFill>
                <a:srgbClr val="585858"/>
              </a:solidFill>
              <a:latin typeface="Georgia"/>
              <a:ea typeface="Georgia"/>
              <a:cs typeface="Georgia"/>
              <a:sym typeface="Georgia"/>
            </a:endParaRPr>
          </a:p>
          <a:p>
            <a:pPr marL="0" marR="0" lvl="0" indent="0" algn="l" rtl="0">
              <a:spcBef>
                <a:spcPts val="400"/>
              </a:spcBef>
              <a:spcAft>
                <a:spcPts val="0"/>
              </a:spcAft>
              <a:buClr>
                <a:srgbClr val="585858"/>
              </a:buClr>
              <a:buSzPct val="25000"/>
              <a:buFont typeface="Arial"/>
              <a:buNone/>
            </a:pPr>
            <a:r>
              <a:rPr lang="en-US" sz="2000" b="0" i="0" u="none" strike="noStrike" cap="none" baseline="0" dirty="0">
                <a:solidFill>
                  <a:srgbClr val="585858"/>
                </a:solidFill>
                <a:latin typeface="Georgia"/>
                <a:ea typeface="Georgia"/>
                <a:cs typeface="Georgia"/>
                <a:sym typeface="Georgia"/>
              </a:rPr>
              <a:t>Send completed application and other required forms to: Bettye Dunham: bdunham@rauchinc.org</a:t>
            </a:r>
          </a:p>
          <a:p>
            <a:pPr marL="0" marR="0" lvl="0" indent="0" algn="l" rtl="0">
              <a:spcBef>
                <a:spcPts val="400"/>
              </a:spcBef>
              <a:spcAft>
                <a:spcPts val="0"/>
              </a:spcAft>
              <a:buClr>
                <a:srgbClr val="585858"/>
              </a:buClr>
              <a:buSzPct val="25000"/>
              <a:buFont typeface="Arial"/>
              <a:buNone/>
            </a:pPr>
            <a:r>
              <a:rPr lang="en-US" sz="2000" b="0" i="0" u="none" strike="noStrike" cap="none" baseline="0" dirty="0">
                <a:solidFill>
                  <a:srgbClr val="585858"/>
                </a:solidFill>
                <a:latin typeface="Georgia"/>
                <a:ea typeface="Georgia"/>
                <a:cs typeface="Georgia"/>
                <a:sym typeface="Georgia"/>
              </a:rPr>
              <a:t>     </a:t>
            </a:r>
          </a:p>
          <a:p>
            <a:pPr marL="0" marR="0" lvl="0" indent="0" algn="l" rtl="0">
              <a:spcBef>
                <a:spcPts val="400"/>
              </a:spcBef>
              <a:spcAft>
                <a:spcPts val="0"/>
              </a:spcAft>
              <a:buClr>
                <a:schemeClr val="dk1"/>
              </a:buClr>
              <a:buFont typeface="Arial"/>
              <a:buNone/>
            </a:pPr>
            <a:endParaRPr sz="2000" b="0" i="0" u="none" strike="noStrike" cap="none" baseline="0" dirty="0">
              <a:solidFill>
                <a:srgbClr val="585858"/>
              </a:solidFill>
              <a:latin typeface="Georgia"/>
              <a:ea typeface="Georgia"/>
              <a:cs typeface="Georgia"/>
              <a:sym typeface="Georgia"/>
            </a:endParaRPr>
          </a:p>
          <a:p>
            <a:pPr marL="0" marR="0" lvl="0" indent="0" algn="l" rtl="0">
              <a:spcBef>
                <a:spcPts val="400"/>
              </a:spcBef>
              <a:spcAft>
                <a:spcPts val="0"/>
              </a:spcAft>
              <a:buClr>
                <a:srgbClr val="585858"/>
              </a:buClr>
              <a:buSzPct val="25000"/>
              <a:buFont typeface="Arial"/>
              <a:buNone/>
            </a:pPr>
            <a:r>
              <a:rPr lang="en-US" sz="2000" b="0" i="0" u="none" strike="noStrike" cap="none" baseline="0" dirty="0">
                <a:solidFill>
                  <a:srgbClr val="585858"/>
                </a:solidFill>
                <a:latin typeface="Georgia"/>
                <a:ea typeface="Georgia"/>
                <a:cs typeface="Georgia"/>
                <a:sym typeface="Georgia"/>
              </a:rPr>
              <a:t>     </a:t>
            </a:r>
          </a:p>
          <a:p>
            <a:pPr marL="0" marR="0" lvl="0" indent="0" algn="l" rtl="0">
              <a:spcBef>
                <a:spcPts val="400"/>
              </a:spcBef>
              <a:spcAft>
                <a:spcPts val="0"/>
              </a:spcAft>
              <a:buClr>
                <a:srgbClr val="585858"/>
              </a:buClr>
              <a:buSzPct val="25000"/>
              <a:buFont typeface="Arial"/>
              <a:buNone/>
            </a:pPr>
            <a:r>
              <a:rPr lang="en-US" sz="2000" b="0" i="0" u="none" strike="noStrike" cap="none" baseline="0" dirty="0">
                <a:solidFill>
                  <a:srgbClr val="585858"/>
                </a:solidFill>
                <a:latin typeface="Georgia"/>
                <a:ea typeface="Georgia"/>
                <a:cs typeface="Georgia"/>
                <a:sym typeface="Georgia"/>
              </a:rPr>
              <a:t>     </a:t>
            </a:r>
          </a:p>
          <a:p>
            <a:pPr marL="0" marR="0" lvl="0" indent="0" algn="l" rtl="0">
              <a:spcBef>
                <a:spcPts val="400"/>
              </a:spcBef>
              <a:spcAft>
                <a:spcPts val="0"/>
              </a:spcAft>
              <a:buClr>
                <a:schemeClr val="dk1"/>
              </a:buClr>
              <a:buFont typeface="Arial"/>
              <a:buNone/>
            </a:pPr>
            <a:endParaRPr sz="2000" b="0" i="0" u="none" strike="noStrike" cap="none" baseline="0" dirty="0">
              <a:solidFill>
                <a:srgbClr val="585858"/>
              </a:solidFill>
              <a:latin typeface="Georgia"/>
              <a:ea typeface="Georgia"/>
              <a:cs typeface="Georgia"/>
              <a:sym typeface="Georgia"/>
            </a:endParaRPr>
          </a:p>
        </p:txBody>
      </p:sp>
      <p:graphicFrame>
        <p:nvGraphicFramePr>
          <p:cNvPr id="254" name="Shape 254"/>
          <p:cNvGraphicFramePr/>
          <p:nvPr/>
        </p:nvGraphicFramePr>
        <p:xfrm>
          <a:off x="1302086" y="3002680"/>
          <a:ext cx="6537950" cy="1228095"/>
        </p:xfrm>
        <a:graphic>
          <a:graphicData uri="http://schemas.openxmlformats.org/drawingml/2006/table">
            <a:tbl>
              <a:tblPr>
                <a:noFill/>
                <a:tableStyleId>{80B1CC00-E5EB-4219-BBEA-91F1110DF631}</a:tableStyleId>
              </a:tblPr>
              <a:tblGrid>
                <a:gridCol w="811525">
                  <a:extLst>
                    <a:ext uri="{9D8B030D-6E8A-4147-A177-3AD203B41FA5}">
                      <a16:colId xmlns:a16="http://schemas.microsoft.com/office/drawing/2014/main" val="20000"/>
                    </a:ext>
                  </a:extLst>
                </a:gridCol>
                <a:gridCol w="2280275">
                  <a:extLst>
                    <a:ext uri="{9D8B030D-6E8A-4147-A177-3AD203B41FA5}">
                      <a16:colId xmlns:a16="http://schemas.microsoft.com/office/drawing/2014/main" val="20001"/>
                    </a:ext>
                  </a:extLst>
                </a:gridCol>
                <a:gridCol w="171450">
                  <a:extLst>
                    <a:ext uri="{9D8B030D-6E8A-4147-A177-3AD203B41FA5}">
                      <a16:colId xmlns:a16="http://schemas.microsoft.com/office/drawing/2014/main" val="20002"/>
                    </a:ext>
                  </a:extLst>
                </a:gridCol>
                <a:gridCol w="805825">
                  <a:extLst>
                    <a:ext uri="{9D8B030D-6E8A-4147-A177-3AD203B41FA5}">
                      <a16:colId xmlns:a16="http://schemas.microsoft.com/office/drawing/2014/main" val="20003"/>
                    </a:ext>
                  </a:extLst>
                </a:gridCol>
                <a:gridCol w="2468875">
                  <a:extLst>
                    <a:ext uri="{9D8B030D-6E8A-4147-A177-3AD203B41FA5}">
                      <a16:colId xmlns:a16="http://schemas.microsoft.com/office/drawing/2014/main" val="20004"/>
                    </a:ext>
                  </a:extLst>
                </a:gridCol>
              </a:tblGrid>
              <a:tr h="152400">
                <a:tc gridSpan="2">
                  <a:txBody>
                    <a:bodyPr/>
                    <a:lstStyle/>
                    <a:p>
                      <a:pPr marL="0" marR="0" lvl="0" indent="0" algn="ctr" rtl="0">
                        <a:spcBef>
                          <a:spcPts val="0"/>
                        </a:spcBef>
                        <a:spcAft>
                          <a:spcPts val="0"/>
                        </a:spcAft>
                        <a:buSzPct val="25000"/>
                        <a:buNone/>
                      </a:pPr>
                      <a:r>
                        <a:rPr lang="en-US" sz="1200" u="none" strike="noStrike" cap="none" baseline="0" dirty="0">
                          <a:latin typeface="Arial"/>
                          <a:ea typeface="Arial"/>
                          <a:cs typeface="Arial"/>
                          <a:sym typeface="Arial"/>
                        </a:rPr>
                        <a:t>Club President</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hMerge="1">
                  <a:txBody>
                    <a:bodyPr/>
                    <a:lstStyle/>
                    <a:p>
                      <a:endParaRPr lang="en-US"/>
                    </a:p>
                  </a:txBody>
                  <a:tcPr/>
                </a:tc>
                <a:tc>
                  <a:txBody>
                    <a:bodyPr/>
                    <a:lstStyle/>
                    <a:p>
                      <a:pPr marL="0" marR="0" lvl="0" indent="0" algn="ctr" rtl="0">
                        <a:spcBef>
                          <a:spcPts val="0"/>
                        </a:spcBef>
                        <a:spcAft>
                          <a:spcPts val="0"/>
                        </a:spcAft>
                        <a:buSzPct val="25000"/>
                        <a:buNone/>
                      </a:pPr>
                      <a:r>
                        <a:rPr lang="en-US" sz="1200" u="none" strike="noStrike" cap="none" baseline="0" dirty="0">
                          <a:latin typeface="Arial"/>
                          <a:ea typeface="Arial"/>
                          <a:cs typeface="Arial"/>
                          <a:sym typeface="Arial"/>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gridSpan="2">
                  <a:txBody>
                    <a:bodyPr/>
                    <a:lstStyle/>
                    <a:p>
                      <a:pPr marL="0" marR="0" lvl="0" indent="0" algn="ctr" rtl="0">
                        <a:spcBef>
                          <a:spcPts val="0"/>
                        </a:spcBef>
                        <a:spcAft>
                          <a:spcPts val="0"/>
                        </a:spcAft>
                        <a:buSzPct val="25000"/>
                        <a:buNone/>
                      </a:pPr>
                      <a:r>
                        <a:rPr lang="en-US" sz="1200" u="none" strike="noStrike" cap="none" baseline="0" dirty="0">
                          <a:latin typeface="Arial"/>
                          <a:ea typeface="Arial"/>
                          <a:cs typeface="Arial"/>
                          <a:sym typeface="Arial"/>
                        </a:rPr>
                        <a:t>Club President-Elect</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225425">
                <a:tc>
                  <a:txBody>
                    <a:bodyPr/>
                    <a:lstStyle/>
                    <a:p>
                      <a:pPr marL="0" marR="0" lvl="0" indent="0" algn="l" rtl="0">
                        <a:spcBef>
                          <a:spcPts val="0"/>
                        </a:spcBef>
                        <a:spcAft>
                          <a:spcPts val="0"/>
                        </a:spcAft>
                        <a:buSzPct val="25000"/>
                        <a:buNone/>
                      </a:pPr>
                      <a:r>
                        <a:rPr lang="en-US" sz="1200" u="none" strike="noStrike" cap="none" baseline="0" dirty="0">
                          <a:latin typeface="Arial"/>
                          <a:ea typeface="Arial"/>
                          <a:cs typeface="Arial"/>
                          <a:sym typeface="Arial"/>
                        </a:rPr>
                        <a:t>Name</a:t>
                      </a:r>
                    </a:p>
                  </a:txBody>
                  <a:tcPr marL="68575" marR="68575" marT="0" marB="0" anchor="b">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1200" u="none" strike="noStrike" cap="none" baseline="0" dirty="0">
                          <a:latin typeface="Arial"/>
                          <a:ea typeface="Arial"/>
                          <a:cs typeface="Arial"/>
                          <a:sym typeface="Arial"/>
                        </a:rPr>
                        <a:t>     </a:t>
                      </a:r>
                    </a:p>
                  </a:txBody>
                  <a:tcPr marL="68575" marR="68575" marT="0" marB="0" anchor="b">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1200" u="none" strike="noStrike" cap="none" baseline="0" dirty="0">
                          <a:latin typeface="Arial"/>
                          <a:ea typeface="Arial"/>
                          <a:cs typeface="Arial"/>
                          <a:sym typeface="Arial"/>
                        </a:rPr>
                        <a:t> </a:t>
                      </a:r>
                    </a:p>
                  </a:txBody>
                  <a:tcPr marL="68575" marR="68575" marT="0" marB="0" anchor="b">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1200" u="none" strike="noStrike" cap="none" baseline="0" dirty="0">
                          <a:latin typeface="Arial"/>
                          <a:ea typeface="Arial"/>
                          <a:cs typeface="Arial"/>
                          <a:sym typeface="Arial"/>
                        </a:rPr>
                        <a:t>Name</a:t>
                      </a:r>
                    </a:p>
                  </a:txBody>
                  <a:tcPr marL="68575" marR="68575" marT="0" marB="0" anchor="b">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1200" u="none" strike="noStrike" cap="none" baseline="0" dirty="0">
                          <a:latin typeface="Arial"/>
                          <a:ea typeface="Arial"/>
                          <a:cs typeface="Arial"/>
                          <a:sym typeface="Arial"/>
                        </a:rPr>
                        <a:t>     </a:t>
                      </a:r>
                    </a:p>
                  </a:txBody>
                  <a:tcPr marL="68575" marR="68575" marT="0" marB="0" anchor="b">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5425">
                <a:tc>
                  <a:txBody>
                    <a:bodyPr/>
                    <a:lstStyle/>
                    <a:p>
                      <a:pPr marL="0" marR="0" lvl="0" indent="0" algn="l" rtl="0">
                        <a:spcBef>
                          <a:spcPts val="0"/>
                        </a:spcBef>
                        <a:spcAft>
                          <a:spcPts val="0"/>
                        </a:spcAft>
                        <a:buSzPct val="25000"/>
                        <a:buNone/>
                      </a:pPr>
                      <a:r>
                        <a:rPr lang="en-US" sz="1200" u="none" strike="noStrike" cap="none" baseline="0" dirty="0">
                          <a:latin typeface="Arial"/>
                          <a:ea typeface="Arial"/>
                          <a:cs typeface="Arial"/>
                          <a:sym typeface="Arial"/>
                        </a:rPr>
                        <a:t>Signature or e-mail address*</a:t>
                      </a:r>
                    </a:p>
                  </a:txBody>
                  <a:tcPr marL="68575" marR="68575" marT="0" marB="0" anchor="b">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1200" u="none" strike="noStrike" cap="none" baseline="0" dirty="0">
                          <a:latin typeface="Arial"/>
                          <a:ea typeface="Arial"/>
                          <a:cs typeface="Arial"/>
                          <a:sym typeface="Arial"/>
                        </a:rPr>
                        <a:t>     </a:t>
                      </a:r>
                    </a:p>
                  </a:txBody>
                  <a:tcPr marL="68575" marR="68575" marT="0" marB="0" anchor="b">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1200" u="none" strike="noStrike" cap="none" baseline="0" dirty="0">
                          <a:latin typeface="Arial"/>
                          <a:ea typeface="Arial"/>
                          <a:cs typeface="Arial"/>
                          <a:sym typeface="Arial"/>
                        </a:rPr>
                        <a:t> </a:t>
                      </a:r>
                    </a:p>
                  </a:txBody>
                  <a:tcPr marL="68575" marR="68575" marT="0" marB="0" anchor="b">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1200" u="none" strike="noStrike" cap="none" baseline="0" dirty="0">
                          <a:latin typeface="Arial"/>
                          <a:ea typeface="Arial"/>
                          <a:cs typeface="Arial"/>
                          <a:sym typeface="Arial"/>
                        </a:rPr>
                        <a:t>Signature or e-mail address*</a:t>
                      </a:r>
                    </a:p>
                  </a:txBody>
                  <a:tcPr marL="68575" marR="68575" marT="0" marB="0" anchor="b">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1200" u="none" strike="noStrike" cap="none" baseline="0" dirty="0">
                          <a:latin typeface="Arial"/>
                          <a:ea typeface="Arial"/>
                          <a:cs typeface="Arial"/>
                          <a:sym typeface="Arial"/>
                        </a:rPr>
                        <a:t>     </a:t>
                      </a:r>
                    </a:p>
                  </a:txBody>
                  <a:tcPr marL="68575" marR="68575" marT="0" marB="0" anchor="b">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1150">
                <a:tc>
                  <a:txBody>
                    <a:bodyPr/>
                    <a:lstStyle/>
                    <a:p>
                      <a:pPr marL="0" marR="0" lvl="0" indent="0" algn="l" rtl="0">
                        <a:spcBef>
                          <a:spcPts val="0"/>
                        </a:spcBef>
                        <a:spcAft>
                          <a:spcPts val="0"/>
                        </a:spcAft>
                        <a:buSzPct val="25000"/>
                        <a:buNone/>
                      </a:pPr>
                      <a:r>
                        <a:rPr lang="en-US" sz="1200" u="none" strike="noStrike" cap="none" baseline="0" dirty="0">
                          <a:latin typeface="Arial"/>
                          <a:ea typeface="Arial"/>
                          <a:cs typeface="Arial"/>
                          <a:sym typeface="Arial"/>
                        </a:rPr>
                        <a:t>Date</a:t>
                      </a:r>
                    </a:p>
                  </a:txBody>
                  <a:tcPr marL="68575" marR="68575" marT="0" marB="0" anchor="b">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1200" u="none" strike="noStrike" cap="none" baseline="0" dirty="0">
                          <a:latin typeface="Arial"/>
                          <a:ea typeface="Arial"/>
                          <a:cs typeface="Arial"/>
                          <a:sym typeface="Arial"/>
                        </a:rPr>
                        <a:t>     </a:t>
                      </a:r>
                    </a:p>
                  </a:txBody>
                  <a:tcPr marL="68575" marR="68575" marT="0" marB="0" anchor="b">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1200" u="none" strike="noStrike" cap="none" baseline="0" dirty="0">
                          <a:latin typeface="Arial"/>
                          <a:ea typeface="Arial"/>
                          <a:cs typeface="Arial"/>
                          <a:sym typeface="Arial"/>
                        </a:rPr>
                        <a:t> </a:t>
                      </a:r>
                    </a:p>
                  </a:txBody>
                  <a:tcPr marL="68575" marR="68575" marT="0" marB="0" anchor="b">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1200" u="none" strike="noStrike" cap="none" baseline="0" dirty="0">
                          <a:latin typeface="Arial"/>
                          <a:ea typeface="Arial"/>
                          <a:cs typeface="Arial"/>
                          <a:sym typeface="Arial"/>
                        </a:rPr>
                        <a:t>Date</a:t>
                      </a:r>
                    </a:p>
                  </a:txBody>
                  <a:tcPr marL="68575" marR="68575" marT="0" marB="0" anchor="b">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1200" u="none" strike="noStrike" cap="none" baseline="0" dirty="0">
                          <a:latin typeface="Arial"/>
                          <a:ea typeface="Arial"/>
                          <a:cs typeface="Arial"/>
                          <a:sym typeface="Arial"/>
                        </a:rPr>
                        <a:t>     </a:t>
                      </a:r>
                    </a:p>
                  </a:txBody>
                  <a:tcPr marL="68575" marR="68575" marT="0" marB="0" anchor="b">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p:nvPr/>
        </p:nvSpPr>
        <p:spPr>
          <a:xfrm>
            <a:off x="674702" y="1518469"/>
            <a:ext cx="8278321" cy="4309965"/>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585858"/>
              </a:buClr>
              <a:buSzPct val="100000"/>
              <a:buFont typeface="Arial"/>
              <a:buChar char="•"/>
            </a:pPr>
            <a:r>
              <a:rPr lang="en-US" sz="3200" b="0" i="0" u="none" strike="noStrike" cap="none" baseline="0" dirty="0">
                <a:solidFill>
                  <a:srgbClr val="585858"/>
                </a:solidFill>
                <a:latin typeface="Georgia"/>
                <a:ea typeface="Georgia"/>
                <a:cs typeface="Georgia"/>
                <a:sym typeface="Georgia"/>
              </a:rPr>
              <a:t>Exists when a Rotarian </a:t>
            </a:r>
            <a:br>
              <a:rPr lang="en-US" sz="3200" b="0" i="0" u="none" strike="noStrike" cap="none" baseline="0" dirty="0">
                <a:solidFill>
                  <a:srgbClr val="585858"/>
                </a:solidFill>
                <a:latin typeface="Georgia"/>
                <a:ea typeface="Georgia"/>
                <a:cs typeface="Georgia"/>
                <a:sym typeface="Georgia"/>
              </a:rPr>
            </a:br>
            <a:r>
              <a:rPr lang="en-US" sz="3200" b="0" i="0" u="none" strike="noStrike" cap="none" baseline="0" dirty="0">
                <a:solidFill>
                  <a:srgbClr val="585858"/>
                </a:solidFill>
                <a:latin typeface="Georgia"/>
                <a:ea typeface="Georgia"/>
                <a:cs typeface="Georgia"/>
                <a:sym typeface="Georgia"/>
              </a:rPr>
              <a:t>benefits financially or </a:t>
            </a:r>
            <a:br>
              <a:rPr lang="en-US" sz="3200" b="0" i="0" u="none" strike="noStrike" cap="none" baseline="0" dirty="0">
                <a:solidFill>
                  <a:srgbClr val="585858"/>
                </a:solidFill>
                <a:latin typeface="Georgia"/>
                <a:ea typeface="Georgia"/>
                <a:cs typeface="Georgia"/>
                <a:sym typeface="Georgia"/>
              </a:rPr>
            </a:br>
            <a:r>
              <a:rPr lang="en-US" sz="3200" b="0" i="0" u="none" strike="noStrike" cap="none" baseline="0" dirty="0">
                <a:solidFill>
                  <a:srgbClr val="585858"/>
                </a:solidFill>
                <a:latin typeface="Georgia"/>
                <a:ea typeface="Georgia"/>
                <a:cs typeface="Georgia"/>
                <a:sym typeface="Georgia"/>
              </a:rPr>
              <a:t>personally from a grant</a:t>
            </a:r>
          </a:p>
          <a:p>
            <a:pPr marL="342900" marR="0" lvl="0" indent="-342900" algn="l" rtl="0">
              <a:spcBef>
                <a:spcPts val="640"/>
              </a:spcBef>
              <a:spcAft>
                <a:spcPts val="0"/>
              </a:spcAft>
              <a:buClr>
                <a:srgbClr val="585858"/>
              </a:buClr>
              <a:buSzPct val="100000"/>
              <a:buFont typeface="Arial"/>
              <a:buChar char="•"/>
            </a:pPr>
            <a:r>
              <a:rPr lang="en-US" sz="3200" b="0" i="0" u="none" strike="noStrike" cap="none" baseline="0" dirty="0">
                <a:solidFill>
                  <a:srgbClr val="585858"/>
                </a:solidFill>
                <a:latin typeface="Georgia"/>
                <a:ea typeface="Georgia"/>
                <a:cs typeface="Georgia"/>
                <a:sym typeface="Georgia"/>
              </a:rPr>
              <a:t>Benefit can be direct to a Rotarian or indirect to an associate of the Rotarian</a:t>
            </a:r>
          </a:p>
        </p:txBody>
      </p:sp>
      <p:sp>
        <p:nvSpPr>
          <p:cNvPr id="261" name="Shape 261"/>
          <p:cNvSpPr txBox="1"/>
          <p:nvPr/>
        </p:nvSpPr>
        <p:spPr>
          <a:xfrm>
            <a:off x="189107" y="426127"/>
            <a:ext cx="8763916" cy="67417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600" b="1" i="0" u="none" strike="noStrike" cap="none" baseline="0" dirty="0">
                <a:solidFill>
                  <a:srgbClr val="FFFFFF"/>
                </a:solidFill>
                <a:latin typeface="Arial Narrow"/>
                <a:ea typeface="Arial Narrow"/>
                <a:cs typeface="Arial Narrow"/>
                <a:sym typeface="Arial Narrow"/>
              </a:rPr>
              <a:t>CONFLICT OF INTEREST</a:t>
            </a:r>
          </a:p>
        </p:txBody>
      </p:sp>
      <p:pic>
        <p:nvPicPr>
          <p:cNvPr id="262" name="Shape 262"/>
          <p:cNvPicPr preferRelativeResize="0"/>
          <p:nvPr/>
        </p:nvPicPr>
        <p:blipFill rotWithShape="1">
          <a:blip r:embed="rId3">
            <a:alphaModFix/>
          </a:blip>
          <a:srcRect/>
          <a:stretch/>
        </p:blipFill>
        <p:spPr>
          <a:xfrm>
            <a:off x="5582653" y="4439985"/>
            <a:ext cx="3200399" cy="2133599"/>
          </a:xfrm>
          <a:prstGeom prst="rect">
            <a:avLst/>
          </a:prstGeom>
          <a:noFill/>
          <a:ln>
            <a:noFill/>
          </a:ln>
        </p:spPr>
      </p:pic>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p:nvPr/>
        </p:nvSpPr>
        <p:spPr>
          <a:xfrm>
            <a:off x="674702" y="1518469"/>
            <a:ext cx="4222149" cy="4309965"/>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585858"/>
              </a:buClr>
              <a:buSzPct val="100000"/>
              <a:buFont typeface="Arial"/>
              <a:buChar char="•"/>
            </a:pPr>
            <a:r>
              <a:rPr lang="en-US" sz="3200" b="0" i="0" u="none" strike="noStrike" cap="none" baseline="0" dirty="0">
                <a:solidFill>
                  <a:srgbClr val="585858"/>
                </a:solidFill>
                <a:latin typeface="Georgia"/>
                <a:ea typeface="Georgia"/>
                <a:cs typeface="Georgia"/>
                <a:sym typeface="Georgia"/>
              </a:rPr>
              <a:t>Communication</a:t>
            </a:r>
          </a:p>
          <a:p>
            <a:pPr marL="342900" marR="0" lvl="0" indent="-342900" algn="l" rtl="0">
              <a:spcBef>
                <a:spcPts val="640"/>
              </a:spcBef>
              <a:spcAft>
                <a:spcPts val="0"/>
              </a:spcAft>
              <a:buClr>
                <a:srgbClr val="585858"/>
              </a:buClr>
              <a:buSzPct val="100000"/>
              <a:buFont typeface="Arial"/>
              <a:buChar char="•"/>
            </a:pPr>
            <a:r>
              <a:rPr lang="en-US" sz="3200" b="0" i="0" u="none" strike="noStrike" cap="none" baseline="0" dirty="0">
                <a:solidFill>
                  <a:srgbClr val="585858"/>
                </a:solidFill>
                <a:latin typeface="Georgia"/>
                <a:ea typeface="Georgia"/>
                <a:cs typeface="Georgia"/>
                <a:sym typeface="Georgia"/>
              </a:rPr>
              <a:t>Financial management plan</a:t>
            </a:r>
          </a:p>
          <a:p>
            <a:pPr marL="342900" marR="0" lvl="0" indent="-342900" algn="l" rtl="0">
              <a:spcBef>
                <a:spcPts val="640"/>
              </a:spcBef>
              <a:spcAft>
                <a:spcPts val="0"/>
              </a:spcAft>
              <a:buClr>
                <a:srgbClr val="585858"/>
              </a:buClr>
              <a:buSzPct val="100000"/>
              <a:buFont typeface="Arial"/>
              <a:buChar char="•"/>
            </a:pPr>
            <a:r>
              <a:rPr lang="en-US" sz="3200" b="0" i="0" u="none" strike="noStrike" cap="none" baseline="0" dirty="0">
                <a:solidFill>
                  <a:srgbClr val="585858"/>
                </a:solidFill>
                <a:latin typeface="Georgia"/>
                <a:ea typeface="Georgia"/>
                <a:cs typeface="Georgia"/>
                <a:sym typeface="Georgia"/>
              </a:rPr>
              <a:t>Record keeping</a:t>
            </a:r>
          </a:p>
        </p:txBody>
      </p:sp>
      <p:sp>
        <p:nvSpPr>
          <p:cNvPr id="269" name="Shape 269"/>
          <p:cNvSpPr txBox="1"/>
          <p:nvPr/>
        </p:nvSpPr>
        <p:spPr>
          <a:xfrm>
            <a:off x="189107" y="426127"/>
            <a:ext cx="8763916" cy="67417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600" b="1" i="0" u="none" strike="noStrike" cap="none" baseline="0" dirty="0">
                <a:solidFill>
                  <a:srgbClr val="FFFFFF"/>
                </a:solidFill>
                <a:latin typeface="Arial Narrow"/>
                <a:ea typeface="Arial Narrow"/>
                <a:cs typeface="Arial Narrow"/>
                <a:sym typeface="Arial Narrow"/>
              </a:rPr>
              <a:t>IMPLEMENTATION</a:t>
            </a:r>
          </a:p>
        </p:txBody>
      </p:sp>
      <p:pic>
        <p:nvPicPr>
          <p:cNvPr id="270" name="Shape 270"/>
          <p:cNvPicPr preferRelativeResize="0"/>
          <p:nvPr/>
        </p:nvPicPr>
        <p:blipFill rotWithShape="1">
          <a:blip r:embed="rId3">
            <a:alphaModFix/>
          </a:blip>
          <a:srcRect/>
          <a:stretch/>
        </p:blipFill>
        <p:spPr>
          <a:xfrm>
            <a:off x="4685825" y="1720516"/>
            <a:ext cx="4267199" cy="2844800"/>
          </a:xfrm>
          <a:prstGeom prst="rect">
            <a:avLst/>
          </a:prstGeom>
          <a:noFill/>
          <a:ln>
            <a:noFill/>
          </a:ln>
        </p:spPr>
      </p:pic>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p:nvPr/>
        </p:nvSpPr>
        <p:spPr>
          <a:xfrm>
            <a:off x="3087444" y="2086983"/>
            <a:ext cx="2732441"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0" i="0" u="none" strike="noStrike" cap="none" baseline="0" dirty="0">
                <a:solidFill>
                  <a:schemeClr val="dk1"/>
                </a:solidFill>
                <a:latin typeface="Calibri"/>
                <a:ea typeface="Calibri"/>
                <a:cs typeface="Calibri"/>
                <a:sym typeface="Calibri"/>
              </a:rPr>
              <a:t>Session Poll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sp>
        <p:nvSpPr>
          <p:cNvPr id="26" name="Shape 26"/>
          <p:cNvSpPr txBox="1"/>
          <p:nvPr/>
        </p:nvSpPr>
        <p:spPr>
          <a:xfrm>
            <a:off x="674703" y="1518469"/>
            <a:ext cx="7859698" cy="3586931"/>
          </a:xfrm>
          <a:prstGeom prst="rect">
            <a:avLst/>
          </a:prstGeom>
          <a:noFill/>
          <a:ln>
            <a:noFill/>
          </a:ln>
        </p:spPr>
        <p:txBody>
          <a:bodyPr lIns="91425" tIns="45700" rIns="91425" bIns="45700" anchor="t" anchorCtr="0">
            <a:noAutofit/>
          </a:bodyPr>
          <a:lstStyle/>
          <a:p>
            <a:pPr lvl="2">
              <a:buClr>
                <a:srgbClr val="585858"/>
              </a:buClr>
              <a:buSzPct val="100000"/>
            </a:pPr>
            <a:r>
              <a:rPr lang="en-US" sz="3200" dirty="0">
                <a:solidFill>
                  <a:srgbClr val="585858"/>
                </a:solidFill>
                <a:latin typeface="Georgia"/>
                <a:ea typeface="Georgia"/>
                <a:cs typeface="Georgia"/>
                <a:sym typeface="Georgia"/>
              </a:rPr>
              <a:t>																			Annual Fund Chair</a:t>
            </a:r>
          </a:p>
          <a:p>
            <a:pPr lvl="2">
              <a:buClr>
                <a:srgbClr val="585858"/>
              </a:buClr>
              <a:buSzPct val="100000"/>
            </a:pPr>
            <a:r>
              <a:rPr lang="en-US" sz="3200" b="0" i="0" u="none" strike="noStrike" cap="none" baseline="0" dirty="0">
                <a:solidFill>
                  <a:srgbClr val="585858"/>
                </a:solidFill>
                <a:latin typeface="Georgia"/>
                <a:ea typeface="Georgia"/>
                <a:cs typeface="Georgia"/>
                <a:sym typeface="Georgia"/>
              </a:rPr>
              <a:t>			PDG</a:t>
            </a:r>
            <a:r>
              <a:rPr lang="en-US" sz="3200" b="0" i="0" u="none" strike="noStrike" cap="none" dirty="0">
                <a:solidFill>
                  <a:srgbClr val="585858"/>
                </a:solidFill>
                <a:latin typeface="Georgia"/>
                <a:ea typeface="Georgia"/>
                <a:cs typeface="Georgia"/>
                <a:sym typeface="Georgia"/>
              </a:rPr>
              <a:t> </a:t>
            </a:r>
            <a:r>
              <a:rPr lang="en-US" sz="3200" baseline="0" dirty="0">
                <a:solidFill>
                  <a:srgbClr val="585858"/>
                </a:solidFill>
                <a:latin typeface="Georgia"/>
                <a:ea typeface="Georgia"/>
                <a:cs typeface="Georgia"/>
                <a:sym typeface="Georgia"/>
              </a:rPr>
              <a:t>Peggy Peter</a:t>
            </a:r>
          </a:p>
          <a:p>
            <a:pPr lvl="2">
              <a:buClr>
                <a:srgbClr val="585858"/>
              </a:buClr>
              <a:buSzPct val="100000"/>
            </a:pPr>
            <a:endParaRPr lang="en-US" sz="3200" b="0" i="0" u="none" strike="noStrike" cap="none" baseline="0" dirty="0">
              <a:solidFill>
                <a:srgbClr val="585858"/>
              </a:solidFill>
              <a:latin typeface="Georgia"/>
              <a:ea typeface="Georgia"/>
              <a:cs typeface="Georgia"/>
              <a:sym typeface="Georgia"/>
            </a:endParaRPr>
          </a:p>
        </p:txBody>
      </p:sp>
      <p:sp>
        <p:nvSpPr>
          <p:cNvPr id="27" name="Shape 27"/>
          <p:cNvSpPr txBox="1"/>
          <p:nvPr/>
        </p:nvSpPr>
        <p:spPr>
          <a:xfrm>
            <a:off x="183492" y="390834"/>
            <a:ext cx="8763916" cy="67417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lt1"/>
              </a:buClr>
              <a:buSzPct val="25000"/>
              <a:buFont typeface="Arial Narrow"/>
              <a:buNone/>
            </a:pPr>
            <a:r>
              <a:rPr lang="en-US" sz="3600" b="1" dirty="0">
                <a:solidFill>
                  <a:schemeClr val="lt1"/>
                </a:solidFill>
                <a:latin typeface="Arial Narrow"/>
                <a:ea typeface="Arial Narrow"/>
                <a:cs typeface="Arial Narrow"/>
                <a:sym typeface="Arial Narrow"/>
              </a:rPr>
              <a:t>Welcome</a:t>
            </a:r>
            <a:endParaRPr lang="en-US" sz="3600" b="1" i="0" u="none" strike="noStrike" cap="none" baseline="0" dirty="0">
              <a:solidFill>
                <a:schemeClr val="lt1"/>
              </a:solidFill>
              <a:latin typeface="Arial Narrow"/>
              <a:ea typeface="Arial Narrow"/>
              <a:cs typeface="Arial Narrow"/>
              <a:sym typeface="Arial Narrow"/>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703" y="2249705"/>
            <a:ext cx="2051939"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4848848"/>
      </p:ext>
    </p:extLst>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p:nvPr/>
        </p:nvSpPr>
        <p:spPr>
          <a:xfrm>
            <a:off x="189107" y="2033336"/>
            <a:ext cx="4972712" cy="1324144"/>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5400" b="1" i="0" u="none" strike="noStrike" cap="none" baseline="0" dirty="0">
                <a:solidFill>
                  <a:srgbClr val="FFFFFF"/>
                </a:solidFill>
                <a:latin typeface="Arial Narrow"/>
                <a:ea typeface="Arial Narrow"/>
                <a:cs typeface="Arial Narrow"/>
                <a:sym typeface="Arial Narrow"/>
              </a:rPr>
              <a:t>SESSION 3</a:t>
            </a:r>
          </a:p>
        </p:txBody>
      </p:sp>
      <p:sp>
        <p:nvSpPr>
          <p:cNvPr id="287" name="Shape 287"/>
          <p:cNvSpPr txBox="1"/>
          <p:nvPr/>
        </p:nvSpPr>
        <p:spPr>
          <a:xfrm>
            <a:off x="189107" y="3427244"/>
            <a:ext cx="6175596" cy="1660776"/>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FFFFFF"/>
              </a:buClr>
              <a:buSzPct val="25000"/>
              <a:buFont typeface="Arial"/>
              <a:buNone/>
            </a:pPr>
            <a:r>
              <a:rPr lang="en-US" sz="3330" b="0" i="0" u="none" strike="noStrike" cap="none" baseline="0" dirty="0">
                <a:solidFill>
                  <a:srgbClr val="FFFFFF"/>
                </a:solidFill>
                <a:latin typeface="Arial"/>
                <a:ea typeface="Arial"/>
                <a:cs typeface="Arial"/>
                <a:sym typeface="Arial"/>
              </a:rPr>
              <a:t>OVERSIGHT AND REPORTING</a:t>
            </a:r>
          </a:p>
          <a:p>
            <a:pPr marL="0" marR="0" lvl="0" indent="0" algn="l" rtl="0">
              <a:lnSpc>
                <a:spcPct val="80000"/>
              </a:lnSpc>
              <a:spcBef>
                <a:spcPts val="0"/>
              </a:spcBef>
              <a:buClr>
                <a:srgbClr val="005DAA"/>
              </a:buClr>
              <a:buFont typeface="Arial Narrow"/>
              <a:buNone/>
            </a:pPr>
            <a:endParaRPr sz="3330" b="0" i="0" u="none" strike="noStrike" cap="none" baseline="0" dirty="0">
              <a:solidFill>
                <a:srgbClr val="FFFFFF"/>
              </a:solidFill>
              <a:latin typeface="Arial"/>
              <a:ea typeface="Arial"/>
              <a:cs typeface="Arial"/>
              <a:sym typeface="Arial"/>
            </a:endParaRPr>
          </a:p>
          <a:p>
            <a:pPr marL="0" marR="0" lvl="0" indent="0" algn="l" rtl="0">
              <a:lnSpc>
                <a:spcPct val="80000"/>
              </a:lnSpc>
              <a:spcBef>
                <a:spcPts val="0"/>
              </a:spcBef>
              <a:buClr>
                <a:srgbClr val="FFFFFF"/>
              </a:buClr>
              <a:buSzPct val="25000"/>
              <a:buFont typeface="Arial"/>
              <a:buNone/>
            </a:pPr>
            <a:r>
              <a:rPr lang="en-US" sz="2590" b="0" i="0" u="none" strike="noStrike" cap="none" baseline="0" dirty="0">
                <a:solidFill>
                  <a:srgbClr val="FFFFFF"/>
                </a:solidFill>
                <a:latin typeface="Arial"/>
                <a:ea typeface="Arial"/>
                <a:cs typeface="Arial"/>
                <a:sym typeface="Arial"/>
              </a:rPr>
              <a:t>Judy Bush</a:t>
            </a:r>
          </a:p>
        </p:txBody>
      </p:sp>
      <p:sp>
        <p:nvSpPr>
          <p:cNvPr id="288" name="Shape 288"/>
          <p:cNvSpPr txBox="1"/>
          <p:nvPr/>
        </p:nvSpPr>
        <p:spPr>
          <a:xfrm>
            <a:off x="282927" y="6079923"/>
            <a:ext cx="8613512" cy="353943"/>
          </a:xfrm>
          <a:prstGeom prst="rect">
            <a:avLst/>
          </a:prstGeom>
          <a:noFill/>
          <a:ln>
            <a:noFill/>
          </a:ln>
        </p:spPr>
        <p:txBody>
          <a:bodyPr lIns="91425" tIns="45700" rIns="91425" bIns="45700" anchor="t" anchorCtr="0">
            <a:noAutofit/>
          </a:bodyPr>
          <a:lstStyle/>
          <a:p>
            <a:pPr marL="0" marR="0" lvl="0" indent="0" algn="r" rtl="0">
              <a:spcBef>
                <a:spcPts val="0"/>
              </a:spcBef>
              <a:buNone/>
            </a:pPr>
            <a:endParaRPr sz="1700" b="0" i="0" u="none" strike="noStrike" cap="none" baseline="0" dirty="0">
              <a:solidFill>
                <a:srgbClr val="01B4E7"/>
              </a:solidFill>
              <a:latin typeface="Arial"/>
              <a:ea typeface="Arial"/>
              <a:cs typeface="Arial"/>
              <a:sym typeface="Arial"/>
            </a:endParaRPr>
          </a:p>
        </p:txBody>
      </p:sp>
      <p:pic>
        <p:nvPicPr>
          <p:cNvPr id="2" name="Picture 1"/>
          <p:cNvPicPr>
            <a:picLocks noChangeAspect="1"/>
          </p:cNvPicPr>
          <p:nvPr/>
        </p:nvPicPr>
        <p:blipFill>
          <a:blip r:embed="rId3"/>
          <a:stretch>
            <a:fillRect/>
          </a:stretch>
        </p:blipFill>
        <p:spPr>
          <a:xfrm>
            <a:off x="3241237" y="4007387"/>
            <a:ext cx="1839069" cy="2300793"/>
          </a:xfrm>
          <a:prstGeom prst="rect">
            <a:avLst/>
          </a:prstGeom>
        </p:spPr>
      </p:pic>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p:nvPr/>
        </p:nvSpPr>
        <p:spPr>
          <a:xfrm>
            <a:off x="674702" y="1518469"/>
            <a:ext cx="8278321" cy="4309965"/>
          </a:xfrm>
          <a:prstGeom prst="rect">
            <a:avLst/>
          </a:prstGeom>
          <a:noFill/>
          <a:ln>
            <a:noFill/>
          </a:ln>
        </p:spPr>
        <p:txBody>
          <a:bodyPr lIns="91425" tIns="45700" rIns="91425" bIns="45700" anchor="t" anchorCtr="0">
            <a:noAutofit/>
          </a:bodyPr>
          <a:lstStyle/>
          <a:p>
            <a:pPr marL="350838" marR="0" lvl="0" indent="-350838" algn="l" defTabSz="914400" rtl="0" eaLnBrk="1" fontAlgn="auto" latinLnBrk="0" hangingPunct="1">
              <a:lnSpc>
                <a:spcPct val="85000"/>
              </a:lnSpc>
              <a:spcBef>
                <a:spcPts val="0"/>
              </a:spcBef>
              <a:spcAft>
                <a:spcPts val="0"/>
              </a:spcAft>
              <a:buClr>
                <a:srgbClr val="585858"/>
              </a:buClr>
              <a:buSzPct val="100000"/>
              <a:buFont typeface="Arial"/>
              <a:buChar char="•"/>
              <a:tabLst/>
              <a:defRPr/>
            </a:pPr>
            <a:r>
              <a:rPr kumimoji="0" lang="en-US" sz="3200" b="0" i="0" u="none" strike="noStrike" kern="0" cap="none" spc="0" normalizeH="0" baseline="0" noProof="0" dirty="0">
                <a:ln>
                  <a:noFill/>
                </a:ln>
                <a:solidFill>
                  <a:srgbClr val="585858"/>
                </a:solidFill>
                <a:effectLst/>
                <a:uLnTx/>
                <a:uFillTx/>
                <a:latin typeface="Georgia"/>
                <a:ea typeface="Georgia"/>
                <a:cs typeface="Georgia"/>
                <a:sym typeface="Georgia"/>
                <a:rtl val="0"/>
              </a:rPr>
              <a:t>Identify best practices for managing funds and record keeping</a:t>
            </a:r>
          </a:p>
          <a:p>
            <a:pPr marL="350838" marR="0" lvl="0" indent="-350838" algn="l" defTabSz="914400" rtl="0" eaLnBrk="1" fontAlgn="auto" latinLnBrk="0" hangingPunct="1">
              <a:lnSpc>
                <a:spcPct val="85000"/>
              </a:lnSpc>
              <a:spcBef>
                <a:spcPts val="640"/>
              </a:spcBef>
              <a:spcAft>
                <a:spcPts val="0"/>
              </a:spcAft>
              <a:buClr>
                <a:srgbClr val="585858"/>
              </a:buClr>
              <a:buSzPct val="100000"/>
              <a:buFont typeface="Arial"/>
              <a:buChar char="•"/>
              <a:tabLst/>
              <a:defRPr/>
            </a:pPr>
            <a:r>
              <a:rPr kumimoji="0" lang="en-US" sz="3200" b="0" i="0" u="none" strike="noStrike" kern="0" cap="none" spc="0" normalizeH="0" baseline="0" noProof="0" dirty="0">
                <a:ln>
                  <a:noFill/>
                </a:ln>
                <a:solidFill>
                  <a:srgbClr val="585858"/>
                </a:solidFill>
                <a:effectLst/>
                <a:uLnTx/>
                <a:uFillTx/>
                <a:latin typeface="Georgia"/>
                <a:ea typeface="Georgia"/>
                <a:cs typeface="Georgia"/>
                <a:sym typeface="Georgia"/>
                <a:rtl val="0"/>
              </a:rPr>
              <a:t>Identify which documents need to be retained</a:t>
            </a:r>
          </a:p>
          <a:p>
            <a:pPr marL="350838" marR="0" lvl="0" indent="-350838" algn="l" defTabSz="914400" rtl="0" eaLnBrk="1" fontAlgn="auto" latinLnBrk="0" hangingPunct="1">
              <a:lnSpc>
                <a:spcPct val="85000"/>
              </a:lnSpc>
              <a:spcBef>
                <a:spcPts val="640"/>
              </a:spcBef>
              <a:spcAft>
                <a:spcPts val="0"/>
              </a:spcAft>
              <a:buClr>
                <a:srgbClr val="585858"/>
              </a:buClr>
              <a:buSzPct val="100000"/>
              <a:buFont typeface="Arial"/>
              <a:buChar char="•"/>
              <a:tabLst/>
              <a:defRPr/>
            </a:pPr>
            <a:r>
              <a:rPr kumimoji="0" lang="en-US" sz="3200" b="0" i="0" u="none" strike="noStrike" kern="0" cap="none" spc="0" normalizeH="0" baseline="0" noProof="0" dirty="0">
                <a:ln>
                  <a:noFill/>
                </a:ln>
                <a:solidFill>
                  <a:srgbClr val="585858"/>
                </a:solidFill>
                <a:effectLst/>
                <a:uLnTx/>
                <a:uFillTx/>
                <a:latin typeface="Georgia"/>
                <a:ea typeface="Georgia"/>
                <a:cs typeface="Georgia"/>
                <a:sym typeface="Georgia"/>
                <a:rtl val="0"/>
              </a:rPr>
              <a:t>Understand reporting requirements</a:t>
            </a:r>
          </a:p>
        </p:txBody>
      </p:sp>
      <p:sp>
        <p:nvSpPr>
          <p:cNvPr id="300" name="Shape 300"/>
          <p:cNvSpPr txBox="1"/>
          <p:nvPr/>
        </p:nvSpPr>
        <p:spPr>
          <a:xfrm>
            <a:off x="189107" y="426127"/>
            <a:ext cx="8763916" cy="67417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80000"/>
              </a:lnSpc>
              <a:spcBef>
                <a:spcPts val="0"/>
              </a:spcBef>
              <a:spcAft>
                <a:spcPts val="0"/>
              </a:spcAft>
              <a:buClr>
                <a:srgbClr val="FFFFFF"/>
              </a:buClr>
              <a:buSzPct val="25000"/>
              <a:buFont typeface="Arial Narrow"/>
              <a:buNone/>
              <a:tabLst/>
              <a:defRPr/>
            </a:pPr>
            <a:r>
              <a:rPr kumimoji="0" lang="en-US" sz="3600" b="1" i="0" u="none" strike="noStrike" kern="0" cap="none" spc="0" normalizeH="0" baseline="0" noProof="0" dirty="0">
                <a:ln>
                  <a:noFill/>
                </a:ln>
                <a:solidFill>
                  <a:srgbClr val="FFFFFF"/>
                </a:solidFill>
                <a:effectLst/>
                <a:uLnTx/>
                <a:uFillTx/>
                <a:latin typeface="Arial Narrow"/>
                <a:ea typeface="Arial Narrow"/>
                <a:cs typeface="Arial Narrow"/>
                <a:sym typeface="Arial Narrow"/>
                <a:rtl val="0"/>
              </a:rPr>
              <a:t>LEARNING OBJECTIVES</a:t>
            </a:r>
          </a:p>
        </p:txBody>
      </p:sp>
    </p:spTree>
    <p:extLst>
      <p:ext uri="{BB962C8B-B14F-4D97-AF65-F5344CB8AC3E}">
        <p14:creationId xmlns:p14="http://schemas.microsoft.com/office/powerpoint/2010/main" val="2808458614"/>
      </p:ext>
    </p:extLst>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p:nvPr/>
        </p:nvSpPr>
        <p:spPr>
          <a:xfrm>
            <a:off x="674702" y="1518469"/>
            <a:ext cx="8278321" cy="4309965"/>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585858"/>
              </a:buClr>
              <a:buSzPct val="25000"/>
              <a:buFont typeface="Arial"/>
              <a:buNone/>
              <a:tabLst/>
              <a:defRPr/>
            </a:pPr>
            <a:r>
              <a:rPr kumimoji="0" lang="en-US" sz="3200" b="0" i="0" u="none" strike="noStrike" kern="0" cap="none" spc="0" normalizeH="0" baseline="0" noProof="0" dirty="0">
                <a:ln>
                  <a:noFill/>
                </a:ln>
                <a:solidFill>
                  <a:srgbClr val="585858"/>
                </a:solidFill>
                <a:effectLst/>
                <a:uLnTx/>
                <a:uFillTx/>
                <a:latin typeface="Georgia"/>
                <a:ea typeface="Georgia"/>
                <a:cs typeface="Georgia"/>
                <a:sym typeface="Georgia"/>
                <a:rtl val="0"/>
              </a:rPr>
              <a:t>Stewardship is the responsible management and oversight of grant funds, including: </a:t>
            </a:r>
          </a:p>
          <a:p>
            <a:pPr marL="400050" marR="0" lvl="1" indent="-285750" algn="l" defTabSz="914400" rtl="0" eaLnBrk="1" fontAlgn="auto" latinLnBrk="0" hangingPunct="1">
              <a:lnSpc>
                <a:spcPct val="100000"/>
              </a:lnSpc>
              <a:spcBef>
                <a:spcPts val="620"/>
              </a:spcBef>
              <a:spcAft>
                <a:spcPts val="0"/>
              </a:spcAft>
              <a:buClr>
                <a:srgbClr val="585858"/>
              </a:buClr>
              <a:buSzPct val="100000"/>
              <a:buFont typeface="Arial"/>
              <a:buChar char="•"/>
              <a:tabLst/>
              <a:defRPr/>
            </a:pPr>
            <a:r>
              <a:rPr kumimoji="0" lang="en-US" sz="3100" b="0" i="0" u="none" strike="noStrike" kern="0" cap="none" spc="0" normalizeH="0" baseline="0" noProof="0" dirty="0">
                <a:ln>
                  <a:noFill/>
                </a:ln>
                <a:solidFill>
                  <a:srgbClr val="585858"/>
                </a:solidFill>
                <a:effectLst/>
                <a:uLnTx/>
                <a:uFillTx/>
                <a:latin typeface="Georgia"/>
                <a:ea typeface="Georgia"/>
                <a:cs typeface="Georgia"/>
                <a:sym typeface="Georgia"/>
                <a:rtl val="0"/>
              </a:rPr>
              <a:t>Report any irregularities</a:t>
            </a:r>
          </a:p>
          <a:p>
            <a:pPr marL="400050" marR="0" lvl="1" indent="-285750" algn="l" defTabSz="914400" rtl="0" eaLnBrk="1" fontAlgn="auto" latinLnBrk="0" hangingPunct="1">
              <a:lnSpc>
                <a:spcPct val="100000"/>
              </a:lnSpc>
              <a:spcBef>
                <a:spcPts val="620"/>
              </a:spcBef>
              <a:spcAft>
                <a:spcPts val="0"/>
              </a:spcAft>
              <a:buClr>
                <a:srgbClr val="585858"/>
              </a:buClr>
              <a:buSzPct val="100000"/>
              <a:buFont typeface="Arial"/>
              <a:buChar char="•"/>
              <a:tabLst/>
              <a:defRPr/>
            </a:pPr>
            <a:r>
              <a:rPr kumimoji="0" lang="en-US" sz="3100" b="0" i="0" u="none" strike="noStrike" kern="0" cap="none" spc="0" normalizeH="0" baseline="0" noProof="0" dirty="0">
                <a:ln>
                  <a:noFill/>
                </a:ln>
                <a:solidFill>
                  <a:srgbClr val="585858"/>
                </a:solidFill>
                <a:effectLst/>
                <a:uLnTx/>
                <a:uFillTx/>
                <a:latin typeface="Georgia"/>
                <a:ea typeface="Georgia"/>
                <a:cs typeface="Georgia"/>
                <a:sym typeface="Georgia"/>
                <a:rtl val="0"/>
              </a:rPr>
              <a:t>Rotarian supervision </a:t>
            </a:r>
          </a:p>
          <a:p>
            <a:pPr marL="400050" marR="0" lvl="1" indent="-285750" algn="l" defTabSz="914400" rtl="0" eaLnBrk="1" fontAlgn="auto" latinLnBrk="0" hangingPunct="1">
              <a:lnSpc>
                <a:spcPct val="100000"/>
              </a:lnSpc>
              <a:spcBef>
                <a:spcPts val="620"/>
              </a:spcBef>
              <a:spcAft>
                <a:spcPts val="0"/>
              </a:spcAft>
              <a:buClr>
                <a:srgbClr val="585858"/>
              </a:buClr>
              <a:buSzPct val="100000"/>
              <a:buFont typeface="Arial"/>
              <a:buChar char="•"/>
              <a:tabLst/>
              <a:defRPr/>
            </a:pPr>
            <a:r>
              <a:rPr kumimoji="0" lang="en-US" sz="3100" b="0" i="0" u="none" strike="noStrike" kern="0" cap="none" spc="0" normalizeH="0" baseline="0" noProof="0" dirty="0">
                <a:ln>
                  <a:noFill/>
                </a:ln>
                <a:solidFill>
                  <a:srgbClr val="585858"/>
                </a:solidFill>
                <a:effectLst/>
                <a:uLnTx/>
                <a:uFillTx/>
                <a:latin typeface="Georgia"/>
                <a:ea typeface="Georgia"/>
                <a:cs typeface="Georgia"/>
                <a:sym typeface="Georgia"/>
                <a:rtl val="0"/>
              </a:rPr>
              <a:t>Financial records review</a:t>
            </a:r>
          </a:p>
          <a:p>
            <a:pPr marL="400050" marR="0" lvl="1" indent="-285750" algn="l" defTabSz="914400" rtl="0" eaLnBrk="1" fontAlgn="auto" latinLnBrk="0" hangingPunct="1">
              <a:lnSpc>
                <a:spcPct val="100000"/>
              </a:lnSpc>
              <a:spcBef>
                <a:spcPts val="620"/>
              </a:spcBef>
              <a:spcAft>
                <a:spcPts val="0"/>
              </a:spcAft>
              <a:buClr>
                <a:srgbClr val="585858"/>
              </a:buClr>
              <a:buSzPct val="100000"/>
              <a:buFont typeface="Arial"/>
              <a:buChar char="•"/>
              <a:tabLst/>
              <a:defRPr/>
            </a:pPr>
            <a:r>
              <a:rPr kumimoji="0" lang="en-US" sz="3100" b="0" i="0" u="none" strike="noStrike" kern="0" cap="none" spc="0" normalizeH="0" baseline="0" noProof="0" dirty="0">
                <a:ln>
                  <a:noFill/>
                </a:ln>
                <a:solidFill>
                  <a:srgbClr val="585858"/>
                </a:solidFill>
                <a:effectLst/>
                <a:uLnTx/>
                <a:uFillTx/>
                <a:latin typeface="Georgia"/>
                <a:ea typeface="Georgia"/>
                <a:cs typeface="Georgia"/>
                <a:sym typeface="Georgia"/>
                <a:rtl val="0"/>
              </a:rPr>
              <a:t>Oversee funds</a:t>
            </a:r>
          </a:p>
          <a:p>
            <a:pPr marL="400050" marR="0" lvl="1" indent="-285750" algn="l" defTabSz="914400" rtl="0" eaLnBrk="1" fontAlgn="auto" latinLnBrk="0" hangingPunct="1">
              <a:lnSpc>
                <a:spcPct val="100000"/>
              </a:lnSpc>
              <a:spcBef>
                <a:spcPts val="620"/>
              </a:spcBef>
              <a:spcAft>
                <a:spcPts val="0"/>
              </a:spcAft>
              <a:buClr>
                <a:srgbClr val="585858"/>
              </a:buClr>
              <a:buSzPct val="100000"/>
              <a:buFont typeface="Arial"/>
              <a:buChar char="•"/>
              <a:tabLst/>
              <a:defRPr/>
            </a:pPr>
            <a:r>
              <a:rPr kumimoji="0" lang="en-US" sz="3100" b="0" i="0" u="none" strike="noStrike" kern="0" cap="none" spc="0" normalizeH="0" baseline="0" noProof="0" dirty="0">
                <a:ln>
                  <a:noFill/>
                </a:ln>
                <a:solidFill>
                  <a:srgbClr val="585858"/>
                </a:solidFill>
                <a:effectLst/>
                <a:uLnTx/>
                <a:uFillTx/>
                <a:latin typeface="Georgia"/>
                <a:ea typeface="Georgia"/>
                <a:cs typeface="Georgia"/>
                <a:sym typeface="Georgia"/>
                <a:rtl val="0"/>
              </a:rPr>
              <a:t>Submit reports on time </a:t>
            </a:r>
          </a:p>
        </p:txBody>
      </p:sp>
      <p:sp>
        <p:nvSpPr>
          <p:cNvPr id="307" name="Shape 307"/>
          <p:cNvSpPr txBox="1"/>
          <p:nvPr/>
        </p:nvSpPr>
        <p:spPr>
          <a:xfrm>
            <a:off x="189107" y="426127"/>
            <a:ext cx="8763916" cy="67417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80000"/>
              </a:lnSpc>
              <a:spcBef>
                <a:spcPts val="0"/>
              </a:spcBef>
              <a:spcAft>
                <a:spcPts val="0"/>
              </a:spcAft>
              <a:buClr>
                <a:srgbClr val="FFFFFF"/>
              </a:buClr>
              <a:buSzPct val="25000"/>
              <a:buFont typeface="Arial Narrow"/>
              <a:buNone/>
              <a:tabLst/>
              <a:defRPr/>
            </a:pPr>
            <a:r>
              <a:rPr kumimoji="0" lang="en-US" sz="3600" b="1" i="0" u="none" strike="noStrike" kern="0" cap="none" spc="0" normalizeH="0" baseline="0" noProof="0" dirty="0">
                <a:ln>
                  <a:noFill/>
                </a:ln>
                <a:solidFill>
                  <a:srgbClr val="FFFFFF"/>
                </a:solidFill>
                <a:effectLst/>
                <a:uLnTx/>
                <a:uFillTx/>
                <a:latin typeface="Arial Narrow"/>
                <a:ea typeface="Arial Narrow"/>
                <a:cs typeface="Arial Narrow"/>
                <a:sym typeface="Arial Narrow"/>
                <a:rtl val="0"/>
              </a:rPr>
              <a:t>STEWARDSHIP</a:t>
            </a:r>
          </a:p>
        </p:txBody>
      </p:sp>
    </p:spTree>
    <p:extLst>
      <p:ext uri="{BB962C8B-B14F-4D97-AF65-F5344CB8AC3E}">
        <p14:creationId xmlns:p14="http://schemas.microsoft.com/office/powerpoint/2010/main" val="3029987591"/>
      </p:ext>
    </p:extLst>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p:nvPr/>
        </p:nvSpPr>
        <p:spPr>
          <a:xfrm>
            <a:off x="674702" y="1518469"/>
            <a:ext cx="8278321" cy="4309965"/>
          </a:xfrm>
          <a:prstGeom prst="rect">
            <a:avLst/>
          </a:prstGeom>
          <a:noFill/>
          <a:ln>
            <a:noFill/>
          </a:ln>
        </p:spPr>
        <p:txBody>
          <a:bodyPr lIns="91425" tIns="45700" rIns="91425" bIns="45700" anchor="t" anchorCtr="0">
            <a:noAutofit/>
          </a:bodyPr>
          <a:lstStyle/>
          <a:p>
            <a:pPr marL="342900" marR="0" lvl="0" indent="-342900" algn="l" defTabSz="914400" rtl="0" eaLnBrk="1" fontAlgn="auto" latinLnBrk="0" hangingPunct="1">
              <a:lnSpc>
                <a:spcPct val="100000"/>
              </a:lnSpc>
              <a:spcBef>
                <a:spcPts val="0"/>
              </a:spcBef>
              <a:spcAft>
                <a:spcPts val="0"/>
              </a:spcAft>
              <a:buClr>
                <a:srgbClr val="595959"/>
              </a:buClr>
              <a:buSzPct val="100000"/>
              <a:buFont typeface="Arial"/>
              <a:buChar char="•"/>
              <a:tabLst/>
              <a:defRPr/>
            </a:pPr>
            <a:r>
              <a:rPr kumimoji="0" lang="en-US" sz="3200" b="0" i="0" u="none" strike="noStrike" kern="0" cap="none" spc="0" normalizeH="0" baseline="0" noProof="0" dirty="0">
                <a:ln>
                  <a:noFill/>
                </a:ln>
                <a:solidFill>
                  <a:srgbClr val="595959"/>
                </a:solidFill>
                <a:effectLst/>
                <a:uLnTx/>
                <a:uFillTx/>
                <a:latin typeface="Georgia"/>
                <a:ea typeface="Georgia"/>
                <a:cs typeface="Georgia"/>
                <a:sym typeface="Georgia"/>
                <a:rtl val="0"/>
              </a:rPr>
              <a:t>Distributing funds</a:t>
            </a:r>
          </a:p>
          <a:p>
            <a:pPr marL="342900" marR="0" lvl="0" indent="-342900" algn="l" defTabSz="914400" rtl="0" eaLnBrk="1" fontAlgn="auto" latinLnBrk="0" hangingPunct="1">
              <a:lnSpc>
                <a:spcPct val="100000"/>
              </a:lnSpc>
              <a:spcBef>
                <a:spcPts val="640"/>
              </a:spcBef>
              <a:spcAft>
                <a:spcPts val="0"/>
              </a:spcAft>
              <a:buClr>
                <a:srgbClr val="595959"/>
              </a:buClr>
              <a:buSzPct val="100000"/>
              <a:buFont typeface="Arial"/>
              <a:buChar char="•"/>
              <a:tabLst/>
              <a:defRPr/>
            </a:pPr>
            <a:r>
              <a:rPr kumimoji="0" lang="en-US" sz="3200" b="0" i="0" u="none" strike="noStrike" kern="0" cap="none" spc="0" normalizeH="0" baseline="0" noProof="0" dirty="0">
                <a:ln>
                  <a:noFill/>
                </a:ln>
                <a:solidFill>
                  <a:srgbClr val="595959"/>
                </a:solidFill>
                <a:effectLst/>
                <a:uLnTx/>
                <a:uFillTx/>
                <a:latin typeface="Georgia"/>
                <a:ea typeface="Georgia"/>
                <a:cs typeface="Georgia"/>
                <a:sym typeface="Georgia"/>
                <a:rtl val="0"/>
              </a:rPr>
              <a:t>Use checks or bank cards </a:t>
            </a:r>
            <a:br>
              <a:rPr kumimoji="0" lang="en-US" sz="3200" b="0" i="0" u="none" strike="noStrike" kern="0" cap="none" spc="0" normalizeH="0" baseline="0" noProof="0" dirty="0">
                <a:ln>
                  <a:noFill/>
                </a:ln>
                <a:solidFill>
                  <a:srgbClr val="595959"/>
                </a:solidFill>
                <a:effectLst/>
                <a:uLnTx/>
                <a:uFillTx/>
                <a:latin typeface="Georgia"/>
                <a:ea typeface="Georgia"/>
                <a:cs typeface="Georgia"/>
                <a:sym typeface="Georgia"/>
                <a:rtl val="0"/>
              </a:rPr>
            </a:br>
            <a:r>
              <a:rPr kumimoji="0" lang="en-US" sz="3200" b="0" i="0" u="none" strike="noStrike" kern="0" cap="none" spc="0" normalizeH="0" baseline="0" noProof="0" dirty="0">
                <a:ln>
                  <a:noFill/>
                </a:ln>
                <a:solidFill>
                  <a:srgbClr val="595959"/>
                </a:solidFill>
                <a:effectLst/>
                <a:uLnTx/>
                <a:uFillTx/>
                <a:latin typeface="Georgia"/>
                <a:ea typeface="Georgia"/>
                <a:cs typeface="Georgia"/>
                <a:sym typeface="Georgia"/>
                <a:rtl val="0"/>
              </a:rPr>
              <a:t>to track funds</a:t>
            </a:r>
          </a:p>
          <a:p>
            <a:pPr marL="342900" marR="0" lvl="0" indent="-342900" algn="l" defTabSz="914400" rtl="0" eaLnBrk="1" fontAlgn="auto" latinLnBrk="0" hangingPunct="1">
              <a:lnSpc>
                <a:spcPct val="100000"/>
              </a:lnSpc>
              <a:spcBef>
                <a:spcPts val="640"/>
              </a:spcBef>
              <a:spcAft>
                <a:spcPts val="0"/>
              </a:spcAft>
              <a:buClr>
                <a:srgbClr val="595959"/>
              </a:buClr>
              <a:buSzPct val="100000"/>
              <a:buFont typeface="Arial"/>
              <a:buChar char="•"/>
              <a:tabLst/>
              <a:defRPr/>
            </a:pPr>
            <a:r>
              <a:rPr kumimoji="0" lang="en-US" sz="3200" b="0" i="0" u="none" strike="noStrike" kern="0" cap="none" spc="0" normalizeH="0" baseline="0" noProof="0" dirty="0">
                <a:ln>
                  <a:noFill/>
                </a:ln>
                <a:solidFill>
                  <a:srgbClr val="595959"/>
                </a:solidFill>
                <a:effectLst/>
                <a:uLnTx/>
                <a:uFillTx/>
                <a:latin typeface="Georgia"/>
                <a:ea typeface="Georgia"/>
                <a:cs typeface="Georgia"/>
                <a:sym typeface="Georgia"/>
                <a:rtl val="0"/>
              </a:rPr>
              <a:t>Detailed ledger</a:t>
            </a:r>
          </a:p>
          <a:p>
            <a:pPr marL="342900" marR="0" lvl="0" indent="-342900" algn="l" defTabSz="914400" rtl="0" eaLnBrk="1" fontAlgn="auto" latinLnBrk="0" hangingPunct="1">
              <a:lnSpc>
                <a:spcPct val="100000"/>
              </a:lnSpc>
              <a:spcBef>
                <a:spcPts val="640"/>
              </a:spcBef>
              <a:spcAft>
                <a:spcPts val="0"/>
              </a:spcAft>
              <a:buClr>
                <a:srgbClr val="595959"/>
              </a:buClr>
              <a:buSzPct val="100000"/>
              <a:buFont typeface="Arial"/>
              <a:buChar char="•"/>
              <a:tabLst/>
              <a:defRPr/>
            </a:pPr>
            <a:r>
              <a:rPr kumimoji="0" lang="en-US" sz="3200" b="0" i="0" u="none" strike="noStrike" kern="0" cap="none" spc="0" normalizeH="0" baseline="0" noProof="0" dirty="0">
                <a:ln>
                  <a:noFill/>
                </a:ln>
                <a:solidFill>
                  <a:srgbClr val="595959"/>
                </a:solidFill>
                <a:effectLst/>
                <a:uLnTx/>
                <a:uFillTx/>
                <a:latin typeface="Georgia"/>
                <a:ea typeface="Georgia"/>
                <a:cs typeface="Georgia"/>
                <a:sym typeface="Georgia"/>
                <a:rtl val="0"/>
              </a:rPr>
              <a:t>Pay vendors directly</a:t>
            </a:r>
          </a:p>
          <a:p>
            <a:pPr marL="342900" marR="0" lvl="0" indent="-342900" algn="l" defTabSz="914400" rtl="0" eaLnBrk="1" fontAlgn="auto" latinLnBrk="0" hangingPunct="1">
              <a:lnSpc>
                <a:spcPct val="100000"/>
              </a:lnSpc>
              <a:spcBef>
                <a:spcPts val="640"/>
              </a:spcBef>
              <a:spcAft>
                <a:spcPts val="0"/>
              </a:spcAft>
              <a:buClr>
                <a:srgbClr val="595959"/>
              </a:buClr>
              <a:buSzPct val="100000"/>
              <a:buFont typeface="Arial"/>
              <a:buChar char="•"/>
              <a:tabLst/>
              <a:defRPr/>
            </a:pPr>
            <a:r>
              <a:rPr kumimoji="0" lang="en-US" sz="3200" b="0" i="0" u="none" strike="noStrike" kern="0" cap="none" spc="0" normalizeH="0" baseline="0" noProof="0" dirty="0">
                <a:ln>
                  <a:noFill/>
                </a:ln>
                <a:solidFill>
                  <a:srgbClr val="595959"/>
                </a:solidFill>
                <a:effectLst/>
                <a:uLnTx/>
                <a:uFillTx/>
                <a:latin typeface="Georgia"/>
                <a:ea typeface="Georgia"/>
                <a:cs typeface="Georgia"/>
                <a:sym typeface="Georgia"/>
                <a:rtl val="0"/>
              </a:rPr>
              <a:t>Be aware of any local </a:t>
            </a:r>
          </a:p>
          <a:p>
            <a:pPr marL="0" marR="0" lvl="0" indent="0" algn="l" defTabSz="914400" rtl="0" eaLnBrk="1" fontAlgn="auto" latinLnBrk="0" hangingPunct="1">
              <a:lnSpc>
                <a:spcPct val="100000"/>
              </a:lnSpc>
              <a:spcBef>
                <a:spcPts val="640"/>
              </a:spcBef>
              <a:spcAft>
                <a:spcPts val="0"/>
              </a:spcAft>
              <a:buClr>
                <a:srgbClr val="595959"/>
              </a:buClr>
              <a:buSzPct val="25000"/>
              <a:buFont typeface="Arial"/>
              <a:buNone/>
              <a:tabLst/>
              <a:defRPr/>
            </a:pPr>
            <a:r>
              <a:rPr kumimoji="0" lang="en-US" sz="3200" b="0" i="0" u="none" strike="noStrike" kern="0" cap="none" spc="0" normalizeH="0" baseline="0" noProof="0" dirty="0">
                <a:ln>
                  <a:noFill/>
                </a:ln>
                <a:solidFill>
                  <a:srgbClr val="595959"/>
                </a:solidFill>
                <a:effectLst/>
                <a:uLnTx/>
                <a:uFillTx/>
                <a:latin typeface="Georgia"/>
                <a:ea typeface="Georgia"/>
                <a:cs typeface="Georgia"/>
                <a:sym typeface="Georgia"/>
                <a:rtl val="0"/>
              </a:rPr>
              <a:t>    laws (i.e. zoning, etc.) </a:t>
            </a:r>
          </a:p>
        </p:txBody>
      </p:sp>
      <p:sp>
        <p:nvSpPr>
          <p:cNvPr id="314" name="Shape 314"/>
          <p:cNvSpPr txBox="1"/>
          <p:nvPr/>
        </p:nvSpPr>
        <p:spPr>
          <a:xfrm>
            <a:off x="189107" y="426127"/>
            <a:ext cx="8763916" cy="67417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80000"/>
              </a:lnSpc>
              <a:spcBef>
                <a:spcPts val="0"/>
              </a:spcBef>
              <a:spcAft>
                <a:spcPts val="0"/>
              </a:spcAft>
              <a:buClr>
                <a:srgbClr val="FFFFFF"/>
              </a:buClr>
              <a:buSzPct val="25000"/>
              <a:buFont typeface="Arial Narrow"/>
              <a:buNone/>
              <a:tabLst/>
              <a:defRPr/>
            </a:pPr>
            <a:r>
              <a:rPr kumimoji="0" lang="en-US" sz="3600" b="1" i="0" u="none" strike="noStrike" kern="0" cap="none" spc="0" normalizeH="0" baseline="0" noProof="0" dirty="0">
                <a:ln>
                  <a:noFill/>
                </a:ln>
                <a:solidFill>
                  <a:srgbClr val="FFFFFF"/>
                </a:solidFill>
                <a:effectLst/>
                <a:uLnTx/>
                <a:uFillTx/>
                <a:latin typeface="Arial Narrow"/>
                <a:ea typeface="Arial Narrow"/>
                <a:cs typeface="Arial Narrow"/>
                <a:sym typeface="Arial Narrow"/>
                <a:rtl val="0"/>
              </a:rPr>
              <a:t>FINANCIAL MANAGEMENT PLAN</a:t>
            </a:r>
          </a:p>
        </p:txBody>
      </p:sp>
      <p:pic>
        <p:nvPicPr>
          <p:cNvPr id="315" name="Shape 315"/>
          <p:cNvPicPr preferRelativeResize="0"/>
          <p:nvPr/>
        </p:nvPicPr>
        <p:blipFill rotWithShape="1">
          <a:blip r:embed="rId3">
            <a:alphaModFix/>
          </a:blip>
          <a:srcRect/>
          <a:stretch/>
        </p:blipFill>
        <p:spPr>
          <a:xfrm>
            <a:off x="5266666" y="3339628"/>
            <a:ext cx="3877334" cy="2584888"/>
          </a:xfrm>
          <a:prstGeom prst="rect">
            <a:avLst/>
          </a:prstGeom>
          <a:noFill/>
          <a:ln>
            <a:noFill/>
          </a:ln>
        </p:spPr>
      </p:pic>
    </p:spTree>
    <p:extLst>
      <p:ext uri="{BB962C8B-B14F-4D97-AF65-F5344CB8AC3E}">
        <p14:creationId xmlns:p14="http://schemas.microsoft.com/office/powerpoint/2010/main" val="2381215876"/>
      </p:ext>
    </p:extLst>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p:nvPr/>
        </p:nvSpPr>
        <p:spPr>
          <a:xfrm>
            <a:off x="674702" y="1518469"/>
            <a:ext cx="8278321" cy="4309965"/>
          </a:xfrm>
          <a:prstGeom prst="rect">
            <a:avLst/>
          </a:prstGeom>
          <a:noFill/>
          <a:ln>
            <a:noFill/>
          </a:ln>
        </p:spPr>
        <p:txBody>
          <a:bodyPr lIns="91425" tIns="45700" rIns="91425" bIns="45700" anchor="t" anchorCtr="0">
            <a:noAutofit/>
          </a:bodyPr>
          <a:lstStyle/>
          <a:p>
            <a:pPr marL="342900" marR="0" lvl="0" indent="-342900" algn="l" defTabSz="914400" rtl="0" eaLnBrk="1" fontAlgn="auto" latinLnBrk="0" hangingPunct="1">
              <a:lnSpc>
                <a:spcPct val="100000"/>
              </a:lnSpc>
              <a:spcBef>
                <a:spcPts val="0"/>
              </a:spcBef>
              <a:spcAft>
                <a:spcPts val="0"/>
              </a:spcAft>
              <a:buClr>
                <a:srgbClr val="585858"/>
              </a:buClr>
              <a:buSzPct val="100000"/>
              <a:buFont typeface="Arial"/>
              <a:buChar char="•"/>
              <a:tabLst/>
              <a:defRPr/>
            </a:pPr>
            <a:r>
              <a:rPr kumimoji="0" lang="en-US" sz="3200" b="0" i="0" u="none" strike="noStrike" kern="0" cap="none" spc="0" normalizeH="0" baseline="0" noProof="0" dirty="0">
                <a:ln>
                  <a:noFill/>
                </a:ln>
                <a:solidFill>
                  <a:srgbClr val="585858"/>
                </a:solidFill>
                <a:effectLst/>
                <a:uLnTx/>
                <a:uFillTx/>
                <a:latin typeface="Georgia"/>
                <a:ea typeface="Georgia"/>
                <a:cs typeface="Georgia"/>
                <a:sym typeface="Georgia"/>
                <a:rtl val="0"/>
              </a:rPr>
              <a:t>Retain for a minimum of </a:t>
            </a:r>
            <a:br>
              <a:rPr kumimoji="0" lang="en-US" sz="3200" b="0" i="0" u="none" strike="noStrike" kern="0" cap="none" spc="0" normalizeH="0" baseline="0" noProof="0" dirty="0">
                <a:ln>
                  <a:noFill/>
                </a:ln>
                <a:solidFill>
                  <a:srgbClr val="585858"/>
                </a:solidFill>
                <a:effectLst/>
                <a:uLnTx/>
                <a:uFillTx/>
                <a:latin typeface="Georgia"/>
                <a:ea typeface="Georgia"/>
                <a:cs typeface="Georgia"/>
                <a:sym typeface="Georgia"/>
                <a:rtl val="0"/>
              </a:rPr>
            </a:br>
            <a:r>
              <a:rPr kumimoji="0" lang="en-US" sz="3200" b="0" i="0" u="none" strike="noStrike" kern="0" cap="none" spc="0" normalizeH="0" baseline="0" noProof="0" dirty="0">
                <a:ln>
                  <a:noFill/>
                </a:ln>
                <a:solidFill>
                  <a:srgbClr val="585858"/>
                </a:solidFill>
                <a:effectLst/>
                <a:uLnTx/>
                <a:uFillTx/>
                <a:latin typeface="Georgia"/>
                <a:ea typeface="Georgia"/>
                <a:cs typeface="Georgia"/>
                <a:sym typeface="Georgia"/>
                <a:rtl val="0"/>
              </a:rPr>
              <a:t>five years</a:t>
            </a:r>
          </a:p>
          <a:p>
            <a:pPr marL="342900" marR="0" lvl="0" indent="-342900" algn="l" defTabSz="914400" rtl="0" eaLnBrk="1" fontAlgn="auto" latinLnBrk="0" hangingPunct="1">
              <a:lnSpc>
                <a:spcPct val="100000"/>
              </a:lnSpc>
              <a:spcBef>
                <a:spcPts val="640"/>
              </a:spcBef>
              <a:spcAft>
                <a:spcPts val="0"/>
              </a:spcAft>
              <a:buClr>
                <a:srgbClr val="585858"/>
              </a:buClr>
              <a:buSzPct val="100000"/>
              <a:buFont typeface="Arial"/>
              <a:buChar char="•"/>
              <a:tabLst/>
              <a:defRPr/>
            </a:pPr>
            <a:r>
              <a:rPr kumimoji="0" lang="en-US" sz="3200" b="0" i="0" u="none" strike="noStrike" kern="0" cap="none" spc="0" normalizeH="0" baseline="0" noProof="0" dirty="0">
                <a:ln>
                  <a:noFill/>
                </a:ln>
                <a:solidFill>
                  <a:srgbClr val="585858"/>
                </a:solidFill>
                <a:effectLst/>
                <a:uLnTx/>
                <a:uFillTx/>
                <a:latin typeface="Georgia"/>
                <a:ea typeface="Georgia"/>
                <a:cs typeface="Georgia"/>
                <a:sym typeface="Georgia"/>
                <a:rtl val="0"/>
              </a:rPr>
              <a:t>Make copies</a:t>
            </a:r>
          </a:p>
        </p:txBody>
      </p:sp>
      <p:sp>
        <p:nvSpPr>
          <p:cNvPr id="322" name="Shape 322"/>
          <p:cNvSpPr txBox="1"/>
          <p:nvPr/>
        </p:nvSpPr>
        <p:spPr>
          <a:xfrm>
            <a:off x="189107" y="426127"/>
            <a:ext cx="8763916" cy="67417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80000"/>
              </a:lnSpc>
              <a:spcBef>
                <a:spcPts val="0"/>
              </a:spcBef>
              <a:spcAft>
                <a:spcPts val="0"/>
              </a:spcAft>
              <a:buClr>
                <a:srgbClr val="FFFFFF"/>
              </a:buClr>
              <a:buSzPct val="25000"/>
              <a:buFont typeface="Arial Narrow"/>
              <a:buNone/>
              <a:tabLst/>
              <a:defRPr/>
            </a:pPr>
            <a:r>
              <a:rPr kumimoji="0" lang="en-US" sz="3600" b="1" i="0" u="none" strike="noStrike" kern="0" cap="none" spc="0" normalizeH="0" baseline="0" noProof="0" dirty="0">
                <a:ln>
                  <a:noFill/>
                </a:ln>
                <a:solidFill>
                  <a:srgbClr val="FFFFFF"/>
                </a:solidFill>
                <a:effectLst/>
                <a:uLnTx/>
                <a:uFillTx/>
                <a:latin typeface="Arial Narrow"/>
                <a:ea typeface="Arial Narrow"/>
                <a:cs typeface="Arial Narrow"/>
                <a:sym typeface="Arial Narrow"/>
                <a:rtl val="0"/>
              </a:rPr>
              <a:t>DOCUMENT RETENTION</a:t>
            </a:r>
          </a:p>
        </p:txBody>
      </p:sp>
      <p:pic>
        <p:nvPicPr>
          <p:cNvPr id="323" name="Shape 323"/>
          <p:cNvPicPr preferRelativeResize="0"/>
          <p:nvPr/>
        </p:nvPicPr>
        <p:blipFill rotWithShape="1">
          <a:blip r:embed="rId3">
            <a:alphaModFix/>
          </a:blip>
          <a:srcRect/>
          <a:stretch/>
        </p:blipFill>
        <p:spPr>
          <a:xfrm>
            <a:off x="4194312" y="3295683"/>
            <a:ext cx="4670701" cy="3113800"/>
          </a:xfrm>
          <a:prstGeom prst="rect">
            <a:avLst/>
          </a:prstGeom>
          <a:noFill/>
          <a:ln>
            <a:noFill/>
          </a:ln>
        </p:spPr>
      </p:pic>
    </p:spTree>
    <p:extLst>
      <p:ext uri="{BB962C8B-B14F-4D97-AF65-F5344CB8AC3E}">
        <p14:creationId xmlns:p14="http://schemas.microsoft.com/office/powerpoint/2010/main" val="2511493010"/>
      </p:ext>
    </p:extLst>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p:nvPr/>
        </p:nvSpPr>
        <p:spPr>
          <a:xfrm>
            <a:off x="189107" y="426127"/>
            <a:ext cx="8763916" cy="67417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80000"/>
              </a:lnSpc>
              <a:spcBef>
                <a:spcPts val="0"/>
              </a:spcBef>
              <a:spcAft>
                <a:spcPts val="0"/>
              </a:spcAft>
              <a:buClr>
                <a:srgbClr val="FFFFFF"/>
              </a:buClr>
              <a:buSzPct val="25000"/>
              <a:buFont typeface="Arial Narrow"/>
              <a:buNone/>
              <a:tabLst/>
              <a:defRPr/>
            </a:pPr>
            <a:r>
              <a:rPr kumimoji="0" lang="en-US" sz="3600" b="1" i="0" u="none" strike="noStrike" kern="0" cap="none" spc="0" normalizeH="0" baseline="0" noProof="0" dirty="0">
                <a:ln>
                  <a:noFill/>
                </a:ln>
                <a:solidFill>
                  <a:srgbClr val="FFFFFF"/>
                </a:solidFill>
                <a:effectLst/>
                <a:uLnTx/>
                <a:uFillTx/>
                <a:latin typeface="Arial Narrow"/>
                <a:ea typeface="Arial Narrow"/>
                <a:cs typeface="Arial Narrow"/>
                <a:sym typeface="Arial Narrow"/>
                <a:rtl val="0"/>
              </a:rPr>
              <a:t>REPORTING REQUIREMENTS</a:t>
            </a:r>
          </a:p>
        </p:txBody>
      </p:sp>
      <p:pic>
        <p:nvPicPr>
          <p:cNvPr id="330" name="Shape 330"/>
          <p:cNvPicPr preferRelativeResize="0"/>
          <p:nvPr/>
        </p:nvPicPr>
        <p:blipFill rotWithShape="1">
          <a:blip r:embed="rId3">
            <a:alphaModFix/>
          </a:blip>
          <a:srcRect/>
          <a:stretch/>
        </p:blipFill>
        <p:spPr>
          <a:xfrm>
            <a:off x="4753146" y="2003377"/>
            <a:ext cx="4199879" cy="2799919"/>
          </a:xfrm>
          <a:prstGeom prst="rect">
            <a:avLst/>
          </a:prstGeom>
          <a:noFill/>
          <a:ln>
            <a:noFill/>
          </a:ln>
        </p:spPr>
      </p:pic>
      <p:sp>
        <p:nvSpPr>
          <p:cNvPr id="331" name="Shape 331"/>
          <p:cNvSpPr txBox="1"/>
          <p:nvPr/>
        </p:nvSpPr>
        <p:spPr>
          <a:xfrm>
            <a:off x="827101" y="1579417"/>
            <a:ext cx="3926044" cy="4401417"/>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585858"/>
              </a:buClr>
              <a:buSzPct val="25000"/>
              <a:buFont typeface="Arial"/>
              <a:buNone/>
              <a:tabLst/>
              <a:defRPr/>
            </a:pPr>
            <a:r>
              <a:rPr kumimoji="0" lang="en-US" sz="3200" b="0" i="0" u="none" strike="noStrike" kern="0" cap="none" spc="0" normalizeH="0" baseline="0" noProof="0" dirty="0">
                <a:ln>
                  <a:noFill/>
                </a:ln>
                <a:solidFill>
                  <a:srgbClr val="585858"/>
                </a:solidFill>
                <a:effectLst/>
                <a:uLnTx/>
                <a:uFillTx/>
                <a:latin typeface="Georgia"/>
                <a:ea typeface="Georgia"/>
                <a:cs typeface="Georgia"/>
                <a:sym typeface="Georgia"/>
                <a:rtl val="0"/>
              </a:rPr>
              <a:t>Reporting:</a:t>
            </a:r>
          </a:p>
          <a:p>
            <a:pPr marL="342900" marR="0" lvl="0" indent="-342900" algn="l" defTabSz="914400" rtl="0" eaLnBrk="1" fontAlgn="auto" latinLnBrk="0" hangingPunct="1">
              <a:lnSpc>
                <a:spcPct val="100000"/>
              </a:lnSpc>
              <a:spcBef>
                <a:spcPts val="640"/>
              </a:spcBef>
              <a:spcAft>
                <a:spcPts val="0"/>
              </a:spcAft>
              <a:buClr>
                <a:srgbClr val="585858"/>
              </a:buClr>
              <a:buSzPct val="100000"/>
              <a:buFont typeface="Arial"/>
              <a:buChar char="•"/>
              <a:tabLst/>
              <a:defRPr/>
            </a:pPr>
            <a:r>
              <a:rPr kumimoji="0" lang="en-US" sz="3200" b="0" i="0" u="none" strike="noStrike" kern="0" cap="none" spc="0" normalizeH="0" baseline="0" noProof="0" dirty="0">
                <a:ln>
                  <a:noFill/>
                </a:ln>
                <a:solidFill>
                  <a:srgbClr val="585858"/>
                </a:solidFill>
                <a:effectLst/>
                <a:uLnTx/>
                <a:uFillTx/>
                <a:latin typeface="Georgia"/>
                <a:ea typeface="Georgia"/>
                <a:cs typeface="Georgia"/>
                <a:sym typeface="Georgia"/>
                <a:rtl val="0"/>
              </a:rPr>
              <a:t>Verifies grants were managed properly</a:t>
            </a:r>
          </a:p>
          <a:p>
            <a:pPr marL="342900" marR="0" lvl="0" indent="-342900" algn="l" defTabSz="914400" rtl="0" eaLnBrk="1" fontAlgn="auto" latinLnBrk="0" hangingPunct="1">
              <a:lnSpc>
                <a:spcPct val="100000"/>
              </a:lnSpc>
              <a:spcBef>
                <a:spcPts val="640"/>
              </a:spcBef>
              <a:spcAft>
                <a:spcPts val="0"/>
              </a:spcAft>
              <a:buClr>
                <a:srgbClr val="585858"/>
              </a:buClr>
              <a:buSzPct val="100000"/>
              <a:buFont typeface="Arial"/>
              <a:buChar char="•"/>
              <a:tabLst/>
              <a:defRPr/>
            </a:pPr>
            <a:r>
              <a:rPr kumimoji="0" lang="en-US" sz="3200" b="0" i="0" u="none" strike="noStrike" kern="0" cap="none" spc="0" normalizeH="0" baseline="0" noProof="0" dirty="0">
                <a:ln>
                  <a:noFill/>
                </a:ln>
                <a:solidFill>
                  <a:srgbClr val="585858"/>
                </a:solidFill>
                <a:effectLst/>
                <a:uLnTx/>
                <a:uFillTx/>
                <a:latin typeface="Georgia"/>
                <a:ea typeface="Georgia"/>
                <a:cs typeface="Georgia"/>
                <a:sym typeface="Georgia"/>
                <a:rtl val="0"/>
              </a:rPr>
              <a:t>Provides valuable data for your club, partners, and Rotary</a:t>
            </a:r>
          </a:p>
        </p:txBody>
      </p:sp>
    </p:spTree>
    <p:extLst>
      <p:ext uri="{BB962C8B-B14F-4D97-AF65-F5344CB8AC3E}">
        <p14:creationId xmlns:p14="http://schemas.microsoft.com/office/powerpoint/2010/main" val="1737769089"/>
      </p:ext>
    </p:extLst>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p:nvPr/>
        </p:nvSpPr>
        <p:spPr>
          <a:xfrm>
            <a:off x="674702" y="1518469"/>
            <a:ext cx="5052329" cy="4309965"/>
          </a:xfrm>
          <a:prstGeom prst="rect">
            <a:avLst/>
          </a:prstGeom>
          <a:noFill/>
          <a:ln>
            <a:noFill/>
          </a:ln>
        </p:spPr>
        <p:txBody>
          <a:bodyPr lIns="91425" tIns="45700" rIns="91425" bIns="45700" anchor="t" anchorCtr="0">
            <a:noAutofit/>
          </a:bodyPr>
          <a:lstStyle/>
          <a:p>
            <a:pPr marL="342900" marR="0" lvl="0" indent="-342900" algn="l" defTabSz="914400" rtl="0" eaLnBrk="1" fontAlgn="auto" latinLnBrk="0" hangingPunct="1">
              <a:lnSpc>
                <a:spcPct val="100000"/>
              </a:lnSpc>
              <a:spcBef>
                <a:spcPts val="0"/>
              </a:spcBef>
              <a:spcAft>
                <a:spcPts val="0"/>
              </a:spcAft>
              <a:buClr>
                <a:srgbClr val="585858"/>
              </a:buClr>
              <a:buSzPct val="100000"/>
              <a:buFont typeface="Arial"/>
              <a:buChar char="•"/>
              <a:tabLst/>
              <a:defRPr/>
            </a:pPr>
            <a:r>
              <a:rPr kumimoji="0" lang="en-US" sz="3200" b="0" i="0" u="none" strike="noStrike" kern="0" cap="none" spc="0" normalizeH="0" baseline="0" noProof="0" dirty="0">
                <a:ln>
                  <a:noFill/>
                </a:ln>
                <a:solidFill>
                  <a:srgbClr val="585858"/>
                </a:solidFill>
                <a:effectLst/>
                <a:uLnTx/>
                <a:uFillTx/>
                <a:latin typeface="Georgia"/>
                <a:ea typeface="Georgia"/>
                <a:cs typeface="Georgia"/>
                <a:sym typeface="Georgia"/>
                <a:rtl val="0"/>
              </a:rPr>
              <a:t>Submit final or interim reports by March 31</a:t>
            </a:r>
          </a:p>
          <a:p>
            <a:pPr marL="342900" marR="0" lvl="0" indent="-342900" algn="l" defTabSz="914400" rtl="0" eaLnBrk="1" fontAlgn="auto" latinLnBrk="0" hangingPunct="1">
              <a:lnSpc>
                <a:spcPct val="100000"/>
              </a:lnSpc>
              <a:spcBef>
                <a:spcPts val="640"/>
              </a:spcBef>
              <a:spcAft>
                <a:spcPts val="0"/>
              </a:spcAft>
              <a:buClr>
                <a:srgbClr val="585858"/>
              </a:buClr>
              <a:buSzPct val="100000"/>
              <a:buFont typeface="Arial"/>
              <a:buChar char="•"/>
              <a:tabLst/>
              <a:defRPr/>
            </a:pPr>
            <a:r>
              <a:rPr kumimoji="0" lang="en-US" sz="3200" b="0" i="0" u="none" strike="noStrike" kern="0" cap="none" spc="0" normalizeH="0" baseline="0" noProof="0" dirty="0">
                <a:ln>
                  <a:noFill/>
                </a:ln>
                <a:solidFill>
                  <a:srgbClr val="585858"/>
                </a:solidFill>
                <a:effectLst/>
                <a:uLnTx/>
                <a:uFillTx/>
                <a:latin typeface="Georgia"/>
                <a:ea typeface="Georgia"/>
                <a:cs typeface="Georgia"/>
                <a:sym typeface="Georgia"/>
                <a:rtl val="0"/>
              </a:rPr>
              <a:t>Copy all receipts </a:t>
            </a:r>
          </a:p>
          <a:p>
            <a:pPr marL="342900" marR="0" lvl="0" indent="-342900" algn="l" defTabSz="914400" rtl="0" eaLnBrk="1" fontAlgn="auto" latinLnBrk="0" hangingPunct="1">
              <a:lnSpc>
                <a:spcPct val="100000"/>
              </a:lnSpc>
              <a:spcBef>
                <a:spcPts val="640"/>
              </a:spcBef>
              <a:spcAft>
                <a:spcPts val="0"/>
              </a:spcAft>
              <a:buClr>
                <a:srgbClr val="585858"/>
              </a:buClr>
              <a:buSzPct val="100000"/>
              <a:buFont typeface="Arial"/>
              <a:buChar char="•"/>
              <a:tabLst/>
              <a:defRPr/>
            </a:pPr>
            <a:r>
              <a:rPr kumimoji="0" lang="en-US" sz="3200" b="0" i="0" u="none" strike="noStrike" kern="0" cap="none" spc="0" normalizeH="0" baseline="0" noProof="0" dirty="0">
                <a:ln>
                  <a:noFill/>
                </a:ln>
                <a:solidFill>
                  <a:srgbClr val="585858"/>
                </a:solidFill>
                <a:effectLst/>
                <a:uLnTx/>
                <a:uFillTx/>
                <a:latin typeface="Georgia"/>
                <a:ea typeface="Georgia"/>
                <a:cs typeface="Georgia"/>
                <a:sym typeface="Georgia"/>
                <a:rtl val="0"/>
              </a:rPr>
              <a:t>Pictures of the project</a:t>
            </a:r>
          </a:p>
          <a:p>
            <a:pPr marL="342900" marR="0" lvl="0" indent="-342900" algn="l" defTabSz="914400" rtl="0" eaLnBrk="1" fontAlgn="auto" latinLnBrk="0" hangingPunct="1">
              <a:lnSpc>
                <a:spcPct val="100000"/>
              </a:lnSpc>
              <a:spcBef>
                <a:spcPts val="640"/>
              </a:spcBef>
              <a:spcAft>
                <a:spcPts val="0"/>
              </a:spcAft>
              <a:buClr>
                <a:srgbClr val="585858"/>
              </a:buClr>
              <a:buSzPct val="100000"/>
              <a:buFont typeface="Arial"/>
              <a:buChar char="•"/>
              <a:tabLst/>
              <a:defRPr/>
            </a:pPr>
            <a:r>
              <a:rPr kumimoji="0" lang="en-US" sz="3200" b="0" i="0" u="none" strike="noStrike" kern="0" cap="none" spc="0" normalizeH="0" baseline="0" noProof="0" dirty="0">
                <a:ln>
                  <a:noFill/>
                </a:ln>
                <a:solidFill>
                  <a:srgbClr val="585858"/>
                </a:solidFill>
                <a:effectLst/>
                <a:uLnTx/>
                <a:uFillTx/>
                <a:latin typeface="Georgia"/>
                <a:ea typeface="Georgia"/>
                <a:cs typeface="Georgia"/>
                <a:sym typeface="Georgia"/>
                <a:rtl val="0"/>
              </a:rPr>
              <a:t>Email to Bettye Dunham </a:t>
            </a:r>
            <a:r>
              <a:rPr kumimoji="0" lang="en-US" sz="3200" b="0" i="0" u="sng" strike="noStrike" kern="0" cap="none" spc="0" normalizeH="0" baseline="0" noProof="0" dirty="0">
                <a:ln>
                  <a:noFill/>
                </a:ln>
                <a:solidFill>
                  <a:srgbClr val="0000FF"/>
                </a:solidFill>
                <a:effectLst/>
                <a:uLnTx/>
                <a:uFillTx/>
                <a:latin typeface="Georgia"/>
                <a:ea typeface="Georgia"/>
                <a:cs typeface="Georgia"/>
                <a:sym typeface="Georgia"/>
                <a:hlinkClick r:id="rId3"/>
                <a:rtl val="0"/>
              </a:rPr>
              <a:t>bdunham@rauchinc.org</a:t>
            </a:r>
            <a:r>
              <a:rPr kumimoji="0" lang="en-US" sz="3200" b="0" i="0" u="none" strike="noStrike" kern="0" cap="none" spc="0" normalizeH="0" baseline="0" noProof="0" dirty="0">
                <a:ln>
                  <a:noFill/>
                </a:ln>
                <a:solidFill>
                  <a:srgbClr val="585858"/>
                </a:solidFill>
                <a:effectLst/>
                <a:uLnTx/>
                <a:uFillTx/>
                <a:latin typeface="Georgia"/>
                <a:ea typeface="Georgia"/>
                <a:cs typeface="Georgia"/>
                <a:sym typeface="Georgia"/>
                <a:rtl val="0"/>
              </a:rPr>
              <a:t> </a:t>
            </a:r>
          </a:p>
        </p:txBody>
      </p:sp>
      <p:sp>
        <p:nvSpPr>
          <p:cNvPr id="338" name="Shape 338"/>
          <p:cNvSpPr txBox="1"/>
          <p:nvPr/>
        </p:nvSpPr>
        <p:spPr>
          <a:xfrm>
            <a:off x="189107" y="426127"/>
            <a:ext cx="8763916" cy="67417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80000"/>
              </a:lnSpc>
              <a:spcBef>
                <a:spcPts val="0"/>
              </a:spcBef>
              <a:spcAft>
                <a:spcPts val="0"/>
              </a:spcAft>
              <a:buClr>
                <a:srgbClr val="FFFFFF"/>
              </a:buClr>
              <a:buSzPct val="25000"/>
              <a:buFont typeface="Arial Narrow"/>
              <a:buNone/>
              <a:tabLst/>
              <a:defRPr/>
            </a:pPr>
            <a:r>
              <a:rPr kumimoji="0" lang="en-US" sz="3600" b="1" i="0" u="none" strike="noStrike" kern="0" cap="none" spc="0" normalizeH="0" baseline="0" noProof="0" dirty="0">
                <a:ln>
                  <a:noFill/>
                </a:ln>
                <a:solidFill>
                  <a:srgbClr val="FFFFFF"/>
                </a:solidFill>
                <a:effectLst/>
                <a:uLnTx/>
                <a:uFillTx/>
                <a:latin typeface="Arial Narrow"/>
                <a:ea typeface="Arial Narrow"/>
                <a:cs typeface="Arial Narrow"/>
                <a:sym typeface="Arial Narrow"/>
                <a:rtl val="0"/>
              </a:rPr>
              <a:t>DISTRICT GRANT REPORTS</a:t>
            </a:r>
          </a:p>
        </p:txBody>
      </p:sp>
      <p:pic>
        <p:nvPicPr>
          <p:cNvPr id="339" name="Shape 339"/>
          <p:cNvPicPr preferRelativeResize="0"/>
          <p:nvPr/>
        </p:nvPicPr>
        <p:blipFill rotWithShape="1">
          <a:blip r:embed="rId4">
            <a:alphaModFix/>
          </a:blip>
          <a:srcRect/>
          <a:stretch/>
        </p:blipFill>
        <p:spPr>
          <a:xfrm>
            <a:off x="6052219" y="1693778"/>
            <a:ext cx="2598420" cy="3901440"/>
          </a:xfrm>
          <a:prstGeom prst="rect">
            <a:avLst/>
          </a:prstGeom>
          <a:noFill/>
          <a:ln>
            <a:noFill/>
          </a:ln>
        </p:spPr>
      </p:pic>
    </p:spTree>
    <p:extLst>
      <p:ext uri="{BB962C8B-B14F-4D97-AF65-F5344CB8AC3E}">
        <p14:creationId xmlns:p14="http://schemas.microsoft.com/office/powerpoint/2010/main" val="2089591134"/>
      </p:ext>
    </p:extLst>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p:nvPr/>
        </p:nvSpPr>
        <p:spPr>
          <a:xfrm>
            <a:off x="3184264" y="1957891"/>
            <a:ext cx="3214813"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0" i="0" u="none" strike="noStrike" cap="none" baseline="0" dirty="0">
                <a:solidFill>
                  <a:schemeClr val="dk1"/>
                </a:solidFill>
                <a:latin typeface="Calibri"/>
                <a:ea typeface="Calibri"/>
                <a:cs typeface="Calibri"/>
                <a:sym typeface="Calibri"/>
              </a:rPr>
              <a:t>  </a:t>
            </a:r>
            <a:r>
              <a:rPr lang="en-US" sz="4400" b="0" i="0" u="none" strike="noStrike" cap="none" baseline="0" dirty="0">
                <a:solidFill>
                  <a:schemeClr val="dk1"/>
                </a:solidFill>
                <a:latin typeface="Calibri"/>
                <a:ea typeface="Calibri"/>
                <a:cs typeface="Calibri"/>
                <a:sym typeface="Calibri"/>
              </a:rPr>
              <a:t>Session Poll  </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p:nvPr/>
        </p:nvSpPr>
        <p:spPr>
          <a:xfrm>
            <a:off x="674701" y="1518469"/>
            <a:ext cx="8278321" cy="4914988"/>
          </a:xfrm>
          <a:prstGeom prst="rect">
            <a:avLst/>
          </a:prstGeom>
          <a:noFill/>
          <a:ln>
            <a:noFill/>
          </a:ln>
        </p:spPr>
        <p:txBody>
          <a:bodyPr lIns="91425" tIns="45700" rIns="91425" bIns="45700" anchor="t" anchorCtr="0">
            <a:noAutofit/>
          </a:bodyPr>
          <a:lstStyle/>
          <a:p>
            <a:pPr marL="400050" indent="-285750">
              <a:buClr>
                <a:srgbClr val="000000"/>
              </a:buClr>
              <a:buFont typeface="Arial" panose="020B0604020202020204" pitchFamily="34" charset="0"/>
              <a:buChar char="•"/>
            </a:pPr>
            <a:endParaRPr sz="1800" dirty="0">
              <a:solidFill>
                <a:srgbClr val="585858"/>
              </a:solidFill>
              <a:latin typeface="Georgia"/>
              <a:ea typeface="Georgia"/>
              <a:cs typeface="Georgia"/>
              <a:sym typeface="Georgia"/>
            </a:endParaRPr>
          </a:p>
          <a:p>
            <a:pPr marL="285750" indent="-285750">
              <a:spcBef>
                <a:spcPts val="360"/>
              </a:spcBef>
              <a:buClr>
                <a:srgbClr val="585858"/>
              </a:buClr>
              <a:buSzPct val="100000"/>
              <a:buFont typeface="Arial" panose="020B0604020202020204" pitchFamily="34" charset="0"/>
              <a:buChar char="•"/>
            </a:pPr>
            <a:r>
              <a:rPr lang="en-US" sz="1800" u="sng" dirty="0">
                <a:solidFill>
                  <a:srgbClr val="0000FF"/>
                </a:solidFill>
                <a:latin typeface="Georgia"/>
                <a:ea typeface="Georgia"/>
                <a:cs typeface="Georgia"/>
                <a:sym typeface="Georgia"/>
                <a:hlinkClick r:id="rId3"/>
              </a:rPr>
              <a:t>http://www.rotary6580.org</a:t>
            </a:r>
          </a:p>
          <a:p>
            <a:pPr marL="742950" lvl="1" indent="-285750">
              <a:spcBef>
                <a:spcPts val="360"/>
              </a:spcBef>
              <a:buClr>
                <a:srgbClr val="585858"/>
              </a:buClr>
              <a:buSzPct val="100000"/>
              <a:buFont typeface="Arial" panose="020B0604020202020204" pitchFamily="34" charset="0"/>
              <a:buChar char="•"/>
            </a:pPr>
            <a:r>
              <a:rPr lang="en-US" sz="1800" dirty="0">
                <a:solidFill>
                  <a:srgbClr val="585858"/>
                </a:solidFill>
                <a:latin typeface="Georgia"/>
                <a:ea typeface="Georgia"/>
                <a:cs typeface="Georgia"/>
                <a:sym typeface="Georgia"/>
              </a:rPr>
              <a:t>Contains grant application and other forms, webinar PowerPoint, and other district grant documents  </a:t>
            </a:r>
          </a:p>
          <a:p>
            <a:pPr marL="285750" indent="-285750">
              <a:spcBef>
                <a:spcPts val="360"/>
              </a:spcBef>
              <a:buClr>
                <a:srgbClr val="585858"/>
              </a:buClr>
              <a:buSzPct val="100000"/>
              <a:buFont typeface="Arial" panose="020B0604020202020204" pitchFamily="34" charset="0"/>
              <a:buChar char="•"/>
            </a:pPr>
            <a:r>
              <a:rPr lang="en-US" sz="1800" u="sng" dirty="0">
                <a:solidFill>
                  <a:srgbClr val="0000FF"/>
                </a:solidFill>
                <a:latin typeface="Georgia"/>
                <a:ea typeface="Georgia"/>
                <a:cs typeface="Georgia"/>
                <a:sym typeface="Georgia"/>
                <a:hlinkClick r:id="rId4"/>
              </a:rPr>
              <a:t>http://www.rotary.org/en/learning-reference/document-center</a:t>
            </a:r>
          </a:p>
          <a:p>
            <a:pPr marL="742950" lvl="1" indent="-285750">
              <a:spcBef>
                <a:spcPts val="360"/>
              </a:spcBef>
              <a:buClr>
                <a:srgbClr val="585858"/>
              </a:buClr>
              <a:buSzPct val="100000"/>
              <a:buFont typeface="Arial" panose="020B0604020202020204" pitchFamily="34" charset="0"/>
              <a:buChar char="•"/>
            </a:pPr>
            <a:r>
              <a:rPr lang="en-US" sz="1800" dirty="0">
                <a:solidFill>
                  <a:srgbClr val="585858"/>
                </a:solidFill>
                <a:latin typeface="Georgia"/>
                <a:ea typeface="Georgia"/>
                <a:cs typeface="Georgia"/>
                <a:sym typeface="Georgia"/>
              </a:rPr>
              <a:t>Contains information on grant administration and a variety of forms on several topics </a:t>
            </a:r>
          </a:p>
          <a:p>
            <a:pPr marL="285750" indent="-285750">
              <a:buFont typeface="Arial" panose="020B0604020202020204" pitchFamily="34" charset="0"/>
              <a:buChar char="•"/>
            </a:pPr>
            <a:r>
              <a:rPr lang="en-US" sz="1600" u="sng" dirty="0">
                <a:latin typeface="Georgia" panose="02040502050405020303" pitchFamily="18" charset="0"/>
                <a:cs typeface="Times New Roman" panose="02020603050405020304" pitchFamily="18" charset="0"/>
                <a:hlinkClick r:id="rId5"/>
              </a:rPr>
              <a:t>https://www.rotary.org/myrotary/en/search/all/communities%2Bin%2Baction</a:t>
            </a:r>
            <a:endParaRPr lang="en-US" sz="1600" dirty="0">
              <a:latin typeface="Georgia" panose="02040502050405020303" pitchFamily="18" charset="0"/>
              <a:cs typeface="Times New Roman" panose="02020603050405020304" pitchFamily="18" charset="0"/>
            </a:endParaRPr>
          </a:p>
          <a:p>
            <a:pPr marL="742950" lvl="1" indent="-285750">
              <a:spcBef>
                <a:spcPts val="360"/>
              </a:spcBef>
              <a:buClr>
                <a:srgbClr val="585858"/>
              </a:buClr>
              <a:buSzPct val="100000"/>
              <a:buFont typeface="Arial" panose="020B0604020202020204" pitchFamily="34" charset="0"/>
              <a:buChar char="•"/>
            </a:pPr>
            <a:r>
              <a:rPr lang="en-US" sz="1800" dirty="0">
                <a:solidFill>
                  <a:srgbClr val="585858"/>
                </a:solidFill>
                <a:latin typeface="Georgia"/>
                <a:ea typeface="Georgia"/>
                <a:cs typeface="Georgia"/>
                <a:sym typeface="Georgia"/>
              </a:rPr>
              <a:t>Communities in Action newsletter. It is a good place to see what others are doing and contains a community assessment form</a:t>
            </a:r>
          </a:p>
          <a:p>
            <a:pPr marL="285750" indent="-285750">
              <a:spcBef>
                <a:spcPts val="360"/>
              </a:spcBef>
              <a:buClr>
                <a:srgbClr val="585858"/>
              </a:buClr>
              <a:buSzPct val="100000"/>
              <a:buFont typeface="Arial" panose="020B0604020202020204" pitchFamily="34" charset="0"/>
              <a:buChar char="•"/>
            </a:pPr>
            <a:r>
              <a:rPr lang="en-US" sz="1600" u="sng" dirty="0">
                <a:latin typeface="Georgia" panose="02040502050405020303" pitchFamily="18" charset="0"/>
                <a:hlinkClick r:id="rId6"/>
              </a:rPr>
              <a:t>https://www.rotary.org/myrotary/en/search/all/community%2Bassessment%2Btool</a:t>
            </a:r>
            <a:endParaRPr lang="en-US" sz="1600" dirty="0">
              <a:latin typeface="Georgia" panose="02040502050405020303" pitchFamily="18" charset="0"/>
            </a:endParaRPr>
          </a:p>
          <a:p>
            <a:pPr marL="740664" lvl="6" indent="-285750">
              <a:spcBef>
                <a:spcPts val="360"/>
              </a:spcBef>
              <a:buClr>
                <a:srgbClr val="585858"/>
              </a:buClr>
              <a:buSzPct val="100000"/>
              <a:buFont typeface="Arial" panose="020B0604020202020204" pitchFamily="34" charset="0"/>
              <a:buChar char="•"/>
            </a:pPr>
            <a:r>
              <a:rPr lang="en-US" sz="1800" dirty="0">
                <a:solidFill>
                  <a:srgbClr val="585858"/>
                </a:solidFill>
                <a:latin typeface="Georgia"/>
                <a:ea typeface="Georgia"/>
                <a:cs typeface="Georgia"/>
                <a:sym typeface="Georgia"/>
              </a:rPr>
              <a:t>The community assessment tool will help you work with you community to determine what is really needed and wanted.</a:t>
            </a:r>
          </a:p>
          <a:p>
            <a:pPr marL="742950" lvl="1" indent="-285750">
              <a:buClr>
                <a:srgbClr val="585858"/>
              </a:buClr>
              <a:buSzPct val="100000"/>
              <a:buFont typeface="Wingdings" panose="05000000000000000000" pitchFamily="2" charset="2"/>
              <a:buChar char="§"/>
            </a:pPr>
            <a:endParaRPr lang="en-US" sz="1800" dirty="0">
              <a:solidFill>
                <a:srgbClr val="585858"/>
              </a:solidFill>
              <a:latin typeface="Georgia"/>
              <a:ea typeface="Georgia"/>
              <a:cs typeface="Georgia"/>
              <a:sym typeface="Georgia"/>
            </a:endParaRPr>
          </a:p>
        </p:txBody>
      </p:sp>
      <p:sp>
        <p:nvSpPr>
          <p:cNvPr id="356" name="Shape 356"/>
          <p:cNvSpPr txBox="1"/>
          <p:nvPr/>
        </p:nvSpPr>
        <p:spPr>
          <a:xfrm>
            <a:off x="189107" y="426127"/>
            <a:ext cx="8763916" cy="674170"/>
          </a:xfrm>
          <a:prstGeom prst="rect">
            <a:avLst/>
          </a:prstGeom>
          <a:noFill/>
          <a:ln>
            <a:noFill/>
          </a:ln>
        </p:spPr>
        <p:txBody>
          <a:bodyPr lIns="91425" tIns="45700" rIns="91425" bIns="45700" anchor="t" anchorCtr="0">
            <a:noAutofit/>
          </a:bodyPr>
          <a:lstStyle/>
          <a:p>
            <a:pPr>
              <a:lnSpc>
                <a:spcPct val="80000"/>
              </a:lnSpc>
              <a:buClr>
                <a:srgbClr val="FFFFFF"/>
              </a:buClr>
              <a:buSzPct val="25000"/>
              <a:buFont typeface="Arial Narrow"/>
              <a:buNone/>
            </a:pPr>
            <a:r>
              <a:rPr lang="en-US" sz="3600" b="1">
                <a:solidFill>
                  <a:srgbClr val="FFFFFF"/>
                </a:solidFill>
                <a:latin typeface="Arial Narrow"/>
                <a:ea typeface="Arial Narrow"/>
                <a:cs typeface="Arial Narrow"/>
                <a:sym typeface="Arial Narrow"/>
              </a:rPr>
              <a:t>KEY WEBSITES </a:t>
            </a:r>
          </a:p>
        </p:txBody>
      </p:sp>
    </p:spTree>
    <p:extLst>
      <p:ext uri="{BB962C8B-B14F-4D97-AF65-F5344CB8AC3E}">
        <p14:creationId xmlns:p14="http://schemas.microsoft.com/office/powerpoint/2010/main" val="4234666432"/>
      </p:ext>
    </p:extLst>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p:nvPr/>
        </p:nvSpPr>
        <p:spPr>
          <a:xfrm>
            <a:off x="674702" y="1518469"/>
            <a:ext cx="8278321" cy="4914988"/>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585858"/>
              </a:buClr>
              <a:buSzPct val="100000"/>
              <a:buFont typeface="Arial"/>
              <a:buChar char="•"/>
            </a:pPr>
            <a:r>
              <a:rPr lang="en-US" sz="2400" b="0" i="0" u="none" strike="noStrike" cap="none" baseline="0" dirty="0">
                <a:solidFill>
                  <a:srgbClr val="585858"/>
                </a:solidFill>
                <a:latin typeface="Georgia"/>
                <a:ea typeface="Georgia"/>
                <a:cs typeface="Georgia"/>
                <a:sym typeface="Georgia"/>
              </a:rPr>
              <a:t>Bettye Dunham—District Grants Chair: 812-981-4420 </a:t>
            </a:r>
            <a:r>
              <a:rPr lang="en-US" sz="2400" b="0" i="0" u="sng" strike="noStrike" cap="none" baseline="0" dirty="0">
                <a:solidFill>
                  <a:schemeClr val="hlink"/>
                </a:solidFill>
                <a:latin typeface="Georgia"/>
                <a:ea typeface="Georgia"/>
                <a:cs typeface="Georgia"/>
                <a:sym typeface="Georgia"/>
                <a:hlinkClick r:id="rId3"/>
              </a:rPr>
              <a:t>bdunham@rauchinc.org</a:t>
            </a:r>
          </a:p>
          <a:p>
            <a:pPr marL="342900" marR="0" lvl="0" indent="-342900" algn="l" rtl="0">
              <a:spcBef>
                <a:spcPts val="480"/>
              </a:spcBef>
              <a:spcAft>
                <a:spcPts val="0"/>
              </a:spcAft>
              <a:buClr>
                <a:srgbClr val="585858"/>
              </a:buClr>
              <a:buSzPct val="100000"/>
              <a:buFont typeface="Arial"/>
              <a:buChar char="•"/>
            </a:pPr>
            <a:r>
              <a:rPr lang="en-US" sz="2400" b="0" i="0" u="none" strike="noStrike" cap="none" baseline="0" dirty="0">
                <a:solidFill>
                  <a:srgbClr val="585858"/>
                </a:solidFill>
                <a:latin typeface="Georgia"/>
                <a:ea typeface="Georgia"/>
                <a:cs typeface="Georgia"/>
                <a:sym typeface="Georgia"/>
              </a:rPr>
              <a:t>Peggy Peter—Annual Fund Chair: 502-552-0342 </a:t>
            </a:r>
            <a:r>
              <a:rPr lang="en-US" sz="2400" b="0" i="0" u="sng" strike="noStrike" cap="none" baseline="0" dirty="0">
                <a:solidFill>
                  <a:schemeClr val="hlink"/>
                </a:solidFill>
                <a:latin typeface="Georgia"/>
                <a:ea typeface="Georgia"/>
                <a:cs typeface="Georgia"/>
                <a:sym typeface="Georgia"/>
                <a:hlinkClick r:id="rId4"/>
              </a:rPr>
              <a:t>prespeggy@aol.com</a:t>
            </a:r>
          </a:p>
          <a:p>
            <a:pPr marL="342900" marR="0" lvl="0" indent="-342900" algn="l" rtl="0">
              <a:spcBef>
                <a:spcPts val="480"/>
              </a:spcBef>
              <a:spcAft>
                <a:spcPts val="0"/>
              </a:spcAft>
              <a:buClr>
                <a:srgbClr val="585858"/>
              </a:buClr>
              <a:buSzPct val="100000"/>
              <a:buFont typeface="Arial"/>
              <a:buChar char="•"/>
            </a:pPr>
            <a:r>
              <a:rPr lang="en-US" sz="2400" b="0" i="0" u="none" strike="noStrike" cap="none" baseline="0" dirty="0">
                <a:solidFill>
                  <a:srgbClr val="585858"/>
                </a:solidFill>
                <a:latin typeface="Georgia"/>
                <a:ea typeface="Georgia"/>
                <a:cs typeface="Georgia"/>
                <a:sym typeface="Georgia"/>
              </a:rPr>
              <a:t>Laura Carie—District Foundation Chair: 812-881-9200 </a:t>
            </a:r>
            <a:r>
              <a:rPr lang="en-US" sz="2400" b="0" i="0" u="sng" strike="noStrike" cap="none" baseline="0" dirty="0">
                <a:solidFill>
                  <a:schemeClr val="hlink"/>
                </a:solidFill>
                <a:latin typeface="Georgia"/>
                <a:ea typeface="Georgia"/>
                <a:cs typeface="Georgia"/>
                <a:sym typeface="Georgia"/>
                <a:hlinkClick r:id="rId5"/>
              </a:rPr>
              <a:t>lcarie@sbc</a:t>
            </a:r>
            <a:r>
              <a:rPr lang="en-US" sz="2400" u="sng" dirty="0">
                <a:solidFill>
                  <a:schemeClr val="hlink"/>
                </a:solidFill>
                <a:latin typeface="Georgia"/>
                <a:ea typeface="Georgia"/>
                <a:cs typeface="Georgia"/>
                <a:sym typeface="Georgia"/>
                <a:hlinkClick r:id="rId5"/>
              </a:rPr>
              <a:t>global.net </a:t>
            </a:r>
            <a:endParaRPr lang="en-US" sz="2400" b="0" i="0" u="sng" strike="noStrike" cap="none" baseline="0" dirty="0">
              <a:solidFill>
                <a:schemeClr val="hlink"/>
              </a:solidFill>
              <a:latin typeface="Georgia"/>
              <a:ea typeface="Georgia"/>
              <a:cs typeface="Georgia"/>
              <a:sym typeface="Georgia"/>
              <a:hlinkClick r:id="rId5"/>
            </a:endParaRPr>
          </a:p>
          <a:p>
            <a:pPr marL="342900" indent="-342900">
              <a:spcBef>
                <a:spcPts val="480"/>
              </a:spcBef>
              <a:buClr>
                <a:srgbClr val="585858"/>
              </a:buClr>
              <a:buSzPct val="100000"/>
              <a:buFont typeface="Arial"/>
              <a:buChar char="•"/>
            </a:pPr>
            <a:r>
              <a:rPr lang="en-US" sz="2400" dirty="0">
                <a:solidFill>
                  <a:srgbClr val="585858"/>
                </a:solidFill>
                <a:latin typeface="Georgia"/>
                <a:ea typeface="Georgia"/>
                <a:cs typeface="Georgia"/>
                <a:sym typeface="Georgia"/>
              </a:rPr>
              <a:t>Sue Wright—District Governor Elect: 502-345-3851 </a:t>
            </a:r>
            <a:r>
              <a:rPr lang="en-US" sz="2400" u="sng" dirty="0">
                <a:solidFill>
                  <a:schemeClr val="hlink"/>
                </a:solidFill>
                <a:latin typeface="Georgia"/>
                <a:ea typeface="Georgia"/>
                <a:cs typeface="Georgia"/>
                <a:sym typeface="Georgia"/>
                <a:hlinkClick r:id="rId6"/>
              </a:rPr>
              <a:t>cornelia.wright@att.net</a:t>
            </a:r>
            <a:endParaRPr lang="en-US" sz="2400" u="sng" dirty="0">
              <a:solidFill>
                <a:schemeClr val="hlink"/>
              </a:solidFill>
              <a:latin typeface="Georgia"/>
              <a:ea typeface="Georgia"/>
              <a:cs typeface="Georgia"/>
              <a:sym typeface="Georgia"/>
            </a:endParaRPr>
          </a:p>
          <a:p>
            <a:pPr marL="342900" indent="-342900">
              <a:spcBef>
                <a:spcPts val="480"/>
              </a:spcBef>
              <a:buClr>
                <a:srgbClr val="585858"/>
              </a:buClr>
              <a:buSzPct val="100000"/>
              <a:buFont typeface="Arial"/>
              <a:buChar char="•"/>
            </a:pPr>
            <a:r>
              <a:rPr lang="en-US" sz="2400" dirty="0">
                <a:solidFill>
                  <a:srgbClr val="585858"/>
                </a:solidFill>
                <a:latin typeface="Georgia"/>
                <a:ea typeface="Georgia"/>
                <a:cs typeface="Georgia"/>
                <a:sym typeface="Georgia"/>
              </a:rPr>
              <a:t>Judy Bush—District Governor: 812-545-3100 </a:t>
            </a:r>
            <a:r>
              <a:rPr lang="en-US" sz="2400" u="sng" dirty="0">
                <a:solidFill>
                  <a:schemeClr val="hlink"/>
                </a:solidFill>
                <a:latin typeface="Georgia"/>
                <a:ea typeface="Georgia"/>
                <a:cs typeface="Georgia"/>
                <a:sym typeface="Georgia"/>
              </a:rPr>
              <a:t>jatully</a:t>
            </a:r>
            <a:r>
              <a:rPr lang="en-US" sz="2400" u="sng" dirty="0">
                <a:solidFill>
                  <a:schemeClr val="hlink"/>
                </a:solidFill>
                <a:latin typeface="Georgia"/>
                <a:ea typeface="Georgia"/>
                <a:cs typeface="Georgia"/>
                <a:sym typeface="Georgia"/>
                <a:hlinkClick r:id="rId6"/>
              </a:rPr>
              <a:t>@sbcglobal.net</a:t>
            </a:r>
            <a:endParaRPr lang="en-US" sz="2400" u="sng" dirty="0">
              <a:solidFill>
                <a:schemeClr val="hlink"/>
              </a:solidFill>
              <a:latin typeface="Georgia"/>
              <a:ea typeface="Georgia"/>
              <a:cs typeface="Georgia"/>
              <a:sym typeface="Georgia"/>
            </a:endParaRPr>
          </a:p>
          <a:p>
            <a:pPr marL="342900" indent="-342900">
              <a:spcBef>
                <a:spcPts val="480"/>
              </a:spcBef>
              <a:buClr>
                <a:srgbClr val="585858"/>
              </a:buClr>
              <a:buSzPct val="100000"/>
              <a:buFont typeface="Arial"/>
              <a:buChar char="•"/>
            </a:pPr>
            <a:endParaRPr lang="en-US" sz="2400" u="sng" dirty="0">
              <a:solidFill>
                <a:schemeClr val="hlink"/>
              </a:solidFill>
              <a:latin typeface="Georgia"/>
              <a:ea typeface="Georgia"/>
              <a:cs typeface="Georgia"/>
              <a:sym typeface="Georgia"/>
              <a:hlinkClick r:id="rId5"/>
            </a:endParaRPr>
          </a:p>
          <a:p>
            <a:pPr marL="342900" indent="-342900">
              <a:spcBef>
                <a:spcPts val="480"/>
              </a:spcBef>
              <a:buClr>
                <a:srgbClr val="585858"/>
              </a:buClr>
              <a:buSzPct val="100000"/>
              <a:buFont typeface="Arial"/>
              <a:buChar char="•"/>
            </a:pPr>
            <a:endParaRPr lang="en-US" sz="2400" u="sng" dirty="0">
              <a:solidFill>
                <a:schemeClr val="hlink"/>
              </a:solidFill>
              <a:latin typeface="Georgia"/>
              <a:ea typeface="Georgia"/>
              <a:cs typeface="Georgia"/>
              <a:sym typeface="Georgia"/>
              <a:hlinkClick r:id="rId5"/>
            </a:endParaRPr>
          </a:p>
          <a:p>
            <a:pPr marL="342900" marR="0" lvl="0" indent="-342900" algn="l" rtl="0">
              <a:spcBef>
                <a:spcPts val="480"/>
              </a:spcBef>
              <a:spcAft>
                <a:spcPts val="0"/>
              </a:spcAft>
              <a:buClr>
                <a:srgbClr val="585858"/>
              </a:buClr>
              <a:buSzPct val="100000"/>
              <a:buFont typeface="Arial"/>
              <a:buChar char="•"/>
            </a:pPr>
            <a:endParaRPr lang="en-US" sz="2400" b="0" i="0" u="sng" strike="noStrike" cap="none" baseline="0" dirty="0">
              <a:solidFill>
                <a:schemeClr val="hlink"/>
              </a:solidFill>
              <a:latin typeface="Georgia"/>
              <a:ea typeface="Georgia"/>
              <a:cs typeface="Georgia"/>
              <a:sym typeface="Georgia"/>
              <a:hlinkClick r:id="rId5"/>
            </a:endParaRPr>
          </a:p>
          <a:p>
            <a:pPr marL="342900" marR="0" lvl="0" indent="-215900" algn="l" rtl="0">
              <a:spcBef>
                <a:spcPts val="400"/>
              </a:spcBef>
              <a:spcAft>
                <a:spcPts val="0"/>
              </a:spcAft>
              <a:buClr>
                <a:schemeClr val="dk1"/>
              </a:buClr>
              <a:buFont typeface="Arial"/>
              <a:buNone/>
            </a:pPr>
            <a:endParaRPr sz="2000" b="0" i="0" u="none" strike="noStrike" cap="none" baseline="0" dirty="0">
              <a:solidFill>
                <a:srgbClr val="585858"/>
              </a:solidFill>
              <a:latin typeface="Georgia"/>
              <a:ea typeface="Georgia"/>
              <a:cs typeface="Georgia"/>
              <a:sym typeface="Georgia"/>
            </a:endParaRPr>
          </a:p>
        </p:txBody>
      </p:sp>
      <p:sp>
        <p:nvSpPr>
          <p:cNvPr id="363" name="Shape 363"/>
          <p:cNvSpPr txBox="1"/>
          <p:nvPr/>
        </p:nvSpPr>
        <p:spPr>
          <a:xfrm>
            <a:off x="189107" y="426127"/>
            <a:ext cx="8763916" cy="67417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600" b="1" i="0" u="none" strike="noStrike" cap="none" baseline="0" dirty="0">
                <a:solidFill>
                  <a:srgbClr val="FFFFFF"/>
                </a:solidFill>
                <a:latin typeface="Arial Narrow"/>
                <a:ea typeface="Arial Narrow"/>
                <a:cs typeface="Arial Narrow"/>
                <a:sym typeface="Arial Narrow"/>
              </a:rPr>
              <a:t>KEY CONTACTS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sp>
        <p:nvSpPr>
          <p:cNvPr id="26" name="Shape 26"/>
          <p:cNvSpPr txBox="1"/>
          <p:nvPr/>
        </p:nvSpPr>
        <p:spPr>
          <a:xfrm>
            <a:off x="674703" y="1518469"/>
            <a:ext cx="7859698" cy="3586931"/>
          </a:xfrm>
          <a:prstGeom prst="rect">
            <a:avLst/>
          </a:prstGeom>
          <a:noFill/>
          <a:ln>
            <a:noFill/>
          </a:ln>
        </p:spPr>
        <p:txBody>
          <a:bodyPr lIns="91425" tIns="45700" rIns="91425" bIns="45700" anchor="t" anchorCtr="0">
            <a:noAutofit/>
          </a:bodyPr>
          <a:lstStyle/>
          <a:p>
            <a:pPr lvl="2">
              <a:buClr>
                <a:srgbClr val="585858"/>
              </a:buClr>
              <a:buSzPct val="100000"/>
            </a:pPr>
            <a:r>
              <a:rPr lang="en-US" sz="3200" dirty="0">
                <a:solidFill>
                  <a:srgbClr val="585858"/>
                </a:solidFill>
                <a:latin typeface="Georgia"/>
                <a:ea typeface="Georgia"/>
                <a:cs typeface="Georgia"/>
                <a:sym typeface="Georgia"/>
              </a:rPr>
              <a:t>																			District Grants Chair</a:t>
            </a:r>
          </a:p>
          <a:p>
            <a:pPr lvl="2">
              <a:buClr>
                <a:srgbClr val="585858"/>
              </a:buClr>
              <a:buSzPct val="100000"/>
            </a:pPr>
            <a:r>
              <a:rPr lang="en-US" sz="3200" b="0" i="0" u="none" strike="noStrike" cap="none" baseline="0" dirty="0">
                <a:solidFill>
                  <a:srgbClr val="585858"/>
                </a:solidFill>
                <a:latin typeface="Georgia"/>
                <a:ea typeface="Georgia"/>
                <a:cs typeface="Georgia"/>
                <a:sym typeface="Georgia"/>
              </a:rPr>
              <a:t>			PDG</a:t>
            </a:r>
            <a:r>
              <a:rPr lang="en-US" sz="3200" b="0" i="0" u="none" strike="noStrike" cap="none" dirty="0">
                <a:solidFill>
                  <a:srgbClr val="585858"/>
                </a:solidFill>
                <a:latin typeface="Georgia"/>
                <a:ea typeface="Georgia"/>
                <a:cs typeface="Georgia"/>
                <a:sym typeface="Georgia"/>
              </a:rPr>
              <a:t> </a:t>
            </a:r>
            <a:r>
              <a:rPr lang="en-US" sz="3200" baseline="0" dirty="0">
                <a:solidFill>
                  <a:srgbClr val="585858"/>
                </a:solidFill>
                <a:latin typeface="Georgia"/>
                <a:ea typeface="Georgia"/>
                <a:cs typeface="Georgia"/>
                <a:sym typeface="Georgia"/>
              </a:rPr>
              <a:t>Bettye Dunham</a:t>
            </a:r>
          </a:p>
          <a:p>
            <a:pPr lvl="2">
              <a:buClr>
                <a:srgbClr val="585858"/>
              </a:buClr>
              <a:buSzPct val="100000"/>
            </a:pPr>
            <a:endParaRPr lang="en-US" sz="3200" b="0" i="0" u="none" strike="noStrike" cap="none" baseline="0" dirty="0">
              <a:solidFill>
                <a:srgbClr val="585858"/>
              </a:solidFill>
              <a:latin typeface="Georgia"/>
              <a:ea typeface="Georgia"/>
              <a:cs typeface="Georgia"/>
              <a:sym typeface="Georgia"/>
            </a:endParaRPr>
          </a:p>
        </p:txBody>
      </p:sp>
      <p:sp>
        <p:nvSpPr>
          <p:cNvPr id="27" name="Shape 27"/>
          <p:cNvSpPr txBox="1"/>
          <p:nvPr/>
        </p:nvSpPr>
        <p:spPr>
          <a:xfrm>
            <a:off x="183492" y="390834"/>
            <a:ext cx="8763916" cy="67417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lt1"/>
              </a:buClr>
              <a:buSzPct val="25000"/>
              <a:buFont typeface="Arial Narrow"/>
              <a:buNone/>
            </a:pPr>
            <a:r>
              <a:rPr lang="en-US" sz="3600" b="1" dirty="0">
                <a:solidFill>
                  <a:schemeClr val="lt1"/>
                </a:solidFill>
                <a:latin typeface="Arial Narrow"/>
                <a:ea typeface="Arial Narrow"/>
                <a:cs typeface="Arial Narrow"/>
                <a:sym typeface="Arial Narrow"/>
              </a:rPr>
              <a:t>Welcome</a:t>
            </a:r>
            <a:endParaRPr lang="en-US" sz="3600" b="1" i="0" u="none" strike="noStrike" cap="none" baseline="0" dirty="0">
              <a:solidFill>
                <a:schemeClr val="lt1"/>
              </a:solidFill>
              <a:latin typeface="Arial Narrow"/>
              <a:ea typeface="Arial Narrow"/>
              <a:cs typeface="Arial Narrow"/>
              <a:sym typeface="Arial Narrow"/>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33600"/>
            <a:ext cx="2286000" cy="2849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6184561"/>
      </p:ext>
    </p:extLst>
  </p:cSld>
  <p:clrMapOvr>
    <a:masterClrMapping/>
  </p:clrMapOvr>
  <p:transition spd="slow">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p:nvPr/>
        </p:nvSpPr>
        <p:spPr>
          <a:xfrm>
            <a:off x="896350" y="2683041"/>
            <a:ext cx="7255042"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b="0" i="0" u="none" strike="noStrike" cap="none" baseline="0" dirty="0">
                <a:solidFill>
                  <a:srgbClr val="585858"/>
                </a:solidFill>
                <a:latin typeface="Georgia"/>
                <a:ea typeface="Georgia"/>
                <a:cs typeface="Georgia"/>
                <a:sym typeface="Georgia"/>
              </a:rPr>
              <a:t>Thank you!</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sp>
        <p:nvSpPr>
          <p:cNvPr id="26" name="Shape 26"/>
          <p:cNvSpPr txBox="1"/>
          <p:nvPr/>
        </p:nvSpPr>
        <p:spPr>
          <a:xfrm>
            <a:off x="3765807" y="2133599"/>
            <a:ext cx="5181601" cy="3510731"/>
          </a:xfrm>
          <a:prstGeom prst="rect">
            <a:avLst/>
          </a:prstGeom>
          <a:noFill/>
          <a:ln>
            <a:noFill/>
          </a:ln>
        </p:spPr>
        <p:txBody>
          <a:bodyPr lIns="91425" tIns="45700" rIns="91425" bIns="45700" anchor="t" anchorCtr="0">
            <a:noAutofit/>
          </a:bodyPr>
          <a:lstStyle/>
          <a:p>
            <a:pPr lvl="2" defTabSz="4970463">
              <a:buClr>
                <a:srgbClr val="585858"/>
              </a:buClr>
              <a:buSzPct val="100000"/>
            </a:pPr>
            <a:r>
              <a:rPr lang="en-US" sz="3200" dirty="0">
                <a:solidFill>
                  <a:srgbClr val="585858"/>
                </a:solidFill>
                <a:latin typeface="Georgia"/>
                <a:ea typeface="Georgia"/>
                <a:cs typeface="Georgia"/>
                <a:sym typeface="Georgia"/>
              </a:rPr>
              <a:t>	</a:t>
            </a:r>
          </a:p>
          <a:p>
            <a:pPr lvl="2" defTabSz="4970463">
              <a:buClr>
                <a:srgbClr val="585858"/>
              </a:buClr>
              <a:buSzPct val="100000"/>
            </a:pPr>
            <a:r>
              <a:rPr lang="en-US" sz="3200" b="0" i="0" u="none" strike="noStrike" cap="none" baseline="0" dirty="0">
                <a:solidFill>
                  <a:srgbClr val="585858"/>
                </a:solidFill>
                <a:latin typeface="Georgia"/>
                <a:ea typeface="Georgia"/>
                <a:cs typeface="Georgia"/>
                <a:sym typeface="Georgia"/>
              </a:rPr>
              <a:t>District</a:t>
            </a:r>
            <a:r>
              <a:rPr lang="en-US" sz="3200" b="0" i="0" u="none" strike="noStrike" cap="none" dirty="0">
                <a:solidFill>
                  <a:srgbClr val="585858"/>
                </a:solidFill>
                <a:latin typeface="Georgia"/>
                <a:ea typeface="Georgia"/>
                <a:cs typeface="Georgia"/>
                <a:sym typeface="Georgia"/>
              </a:rPr>
              <a:t> </a:t>
            </a:r>
            <a:r>
              <a:rPr lang="en-US" sz="3200" b="0" i="0" u="none" strike="noStrike" cap="none" baseline="0" dirty="0">
                <a:solidFill>
                  <a:srgbClr val="585858"/>
                </a:solidFill>
                <a:latin typeface="Georgia"/>
                <a:ea typeface="Georgia"/>
                <a:cs typeface="Georgia"/>
                <a:sym typeface="Georgia"/>
              </a:rPr>
              <a:t>Governor</a:t>
            </a:r>
            <a:endParaRPr lang="en-US" sz="3200" baseline="0" dirty="0">
              <a:solidFill>
                <a:srgbClr val="585858"/>
              </a:solidFill>
              <a:latin typeface="Georgia"/>
              <a:ea typeface="Georgia"/>
              <a:cs typeface="Georgia"/>
              <a:sym typeface="Georgia"/>
            </a:endParaRPr>
          </a:p>
          <a:p>
            <a:pPr lvl="2" defTabSz="4970463">
              <a:buClr>
                <a:srgbClr val="585858"/>
              </a:buClr>
              <a:buSzPct val="100000"/>
            </a:pPr>
            <a:r>
              <a:rPr lang="en-US" sz="3200" b="0" i="0" u="none" strike="noStrike" cap="none" dirty="0">
                <a:solidFill>
                  <a:srgbClr val="585858"/>
                </a:solidFill>
                <a:latin typeface="Georgia"/>
                <a:ea typeface="Georgia"/>
                <a:cs typeface="Georgia"/>
                <a:sym typeface="Georgia"/>
              </a:rPr>
              <a:t>Judy Bush</a:t>
            </a:r>
            <a:endParaRPr lang="en-US" sz="3200" baseline="0" dirty="0">
              <a:solidFill>
                <a:srgbClr val="585858"/>
              </a:solidFill>
              <a:latin typeface="Georgia"/>
              <a:ea typeface="Georgia"/>
              <a:cs typeface="Georgia"/>
              <a:sym typeface="Georgia"/>
            </a:endParaRPr>
          </a:p>
          <a:p>
            <a:pPr lvl="2">
              <a:buClr>
                <a:srgbClr val="585858"/>
              </a:buClr>
              <a:buSzPct val="100000"/>
            </a:pPr>
            <a:endParaRPr lang="en-US" sz="3200" b="0" i="0" u="none" strike="noStrike" cap="none" baseline="0" dirty="0">
              <a:solidFill>
                <a:srgbClr val="585858"/>
              </a:solidFill>
              <a:latin typeface="Georgia"/>
              <a:ea typeface="Georgia"/>
              <a:cs typeface="Georgia"/>
              <a:sym typeface="Georgia"/>
            </a:endParaRPr>
          </a:p>
        </p:txBody>
      </p:sp>
      <p:sp>
        <p:nvSpPr>
          <p:cNvPr id="27" name="Shape 27"/>
          <p:cNvSpPr txBox="1"/>
          <p:nvPr/>
        </p:nvSpPr>
        <p:spPr>
          <a:xfrm>
            <a:off x="183492" y="390834"/>
            <a:ext cx="8763916" cy="67417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lt1"/>
              </a:buClr>
              <a:buSzPct val="25000"/>
              <a:buFont typeface="Arial Narrow"/>
              <a:buNone/>
            </a:pPr>
            <a:r>
              <a:rPr lang="en-US" sz="3600" b="1" dirty="0">
                <a:solidFill>
                  <a:schemeClr val="lt1"/>
                </a:solidFill>
                <a:latin typeface="Arial Narrow"/>
                <a:ea typeface="Arial Narrow"/>
                <a:cs typeface="Arial Narrow"/>
                <a:sym typeface="Arial Narrow"/>
              </a:rPr>
              <a:t>Welcome</a:t>
            </a:r>
            <a:endParaRPr lang="en-US" sz="3600" b="1" i="0" u="none" strike="noStrike" cap="none" baseline="0" dirty="0">
              <a:solidFill>
                <a:schemeClr val="lt1"/>
              </a:solidFill>
              <a:latin typeface="Arial Narrow"/>
              <a:ea typeface="Arial Narrow"/>
              <a:cs typeface="Arial Narrow"/>
              <a:sym typeface="Arial Narrow"/>
            </a:endParaRPr>
          </a:p>
        </p:txBody>
      </p:sp>
      <p:pic>
        <p:nvPicPr>
          <p:cNvPr id="2" name="Picture 1"/>
          <p:cNvPicPr>
            <a:picLocks noChangeAspect="1"/>
          </p:cNvPicPr>
          <p:nvPr/>
        </p:nvPicPr>
        <p:blipFill>
          <a:blip r:embed="rId3"/>
          <a:stretch>
            <a:fillRect/>
          </a:stretch>
        </p:blipFill>
        <p:spPr>
          <a:xfrm>
            <a:off x="1110069" y="2438400"/>
            <a:ext cx="2318931" cy="2901130"/>
          </a:xfrm>
          <a:prstGeom prst="rect">
            <a:avLst/>
          </a:prstGeom>
        </p:spPr>
      </p:pic>
    </p:spTree>
    <p:extLst>
      <p:ext uri="{BB962C8B-B14F-4D97-AF65-F5344CB8AC3E}">
        <p14:creationId xmlns:p14="http://schemas.microsoft.com/office/powerpoint/2010/main" val="1392413966"/>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sp>
        <p:nvSpPr>
          <p:cNvPr id="26" name="Shape 26"/>
          <p:cNvSpPr txBox="1"/>
          <p:nvPr/>
        </p:nvSpPr>
        <p:spPr>
          <a:xfrm>
            <a:off x="674702" y="1518469"/>
            <a:ext cx="8278321" cy="4309965"/>
          </a:xfrm>
          <a:prstGeom prst="rect">
            <a:avLst/>
          </a:prstGeom>
          <a:noFill/>
          <a:ln>
            <a:noFill/>
          </a:ln>
        </p:spPr>
        <p:txBody>
          <a:bodyPr lIns="91425" tIns="45700" rIns="91425" bIns="45700" anchor="t" anchorCtr="0">
            <a:noAutofit/>
          </a:bodyPr>
          <a:lstStyle/>
          <a:p>
            <a:pPr marL="339725" marR="0" lvl="0" indent="-339725" algn="l" rtl="0">
              <a:spcBef>
                <a:spcPts val="0"/>
              </a:spcBef>
              <a:spcAft>
                <a:spcPts val="0"/>
              </a:spcAft>
              <a:buClr>
                <a:srgbClr val="585858"/>
              </a:buClr>
              <a:buSzPct val="100000"/>
              <a:buFont typeface="Arial"/>
              <a:buChar char="•"/>
            </a:pPr>
            <a:r>
              <a:rPr lang="en-US" sz="3200" b="0" i="0" u="none" strike="noStrike" cap="none" baseline="0" dirty="0">
                <a:solidFill>
                  <a:srgbClr val="585858"/>
                </a:solidFill>
                <a:latin typeface="Georgia"/>
                <a:ea typeface="Georgia"/>
                <a:cs typeface="Georgia"/>
                <a:sym typeface="Georgia"/>
              </a:rPr>
              <a:t>Impact of</a:t>
            </a:r>
            <a:r>
              <a:rPr lang="en-US" sz="3200" b="0" i="0" u="none" strike="noStrike" cap="none" dirty="0">
                <a:solidFill>
                  <a:srgbClr val="585858"/>
                </a:solidFill>
                <a:latin typeface="Georgia"/>
                <a:ea typeface="Georgia"/>
                <a:cs typeface="Georgia"/>
                <a:sym typeface="Georgia"/>
              </a:rPr>
              <a:t> The Rotary Foundation</a:t>
            </a:r>
          </a:p>
          <a:p>
            <a:pPr marL="339725" marR="0" lvl="0" indent="-339725" algn="l" rtl="0">
              <a:spcBef>
                <a:spcPts val="0"/>
              </a:spcBef>
              <a:spcAft>
                <a:spcPts val="0"/>
              </a:spcAft>
              <a:buClr>
                <a:srgbClr val="585858"/>
              </a:buClr>
              <a:buSzPct val="100000"/>
              <a:buFont typeface="Arial"/>
              <a:buChar char="•"/>
            </a:pPr>
            <a:r>
              <a:rPr lang="en-US" sz="3200" baseline="0" dirty="0">
                <a:solidFill>
                  <a:srgbClr val="585858"/>
                </a:solidFill>
                <a:latin typeface="Georgia"/>
                <a:ea typeface="Georgia"/>
                <a:cs typeface="Georgia"/>
                <a:sym typeface="Georgia"/>
              </a:rPr>
              <a:t>Under</a:t>
            </a:r>
            <a:r>
              <a:rPr lang="en-US" sz="3200" dirty="0">
                <a:solidFill>
                  <a:srgbClr val="585858"/>
                </a:solidFill>
                <a:latin typeface="Georgia"/>
                <a:ea typeface="Georgia"/>
                <a:cs typeface="Georgia"/>
                <a:sym typeface="Georgia"/>
              </a:rPr>
              <a:t>standing The Rotary Foundation</a:t>
            </a:r>
            <a:endParaRPr lang="en-US" sz="3200" b="0" i="0" u="none" strike="noStrike" cap="none" baseline="0" dirty="0">
              <a:solidFill>
                <a:srgbClr val="585858"/>
              </a:solidFill>
              <a:latin typeface="Georgia"/>
              <a:ea typeface="Georgia"/>
              <a:cs typeface="Georgia"/>
              <a:sym typeface="Georgia"/>
            </a:endParaRPr>
          </a:p>
          <a:p>
            <a:pPr marL="339725" marR="0" lvl="0" indent="-339725" algn="l" rtl="0">
              <a:spcBef>
                <a:spcPts val="0"/>
              </a:spcBef>
              <a:spcAft>
                <a:spcPts val="0"/>
              </a:spcAft>
              <a:buClr>
                <a:srgbClr val="585858"/>
              </a:buClr>
              <a:buSzPct val="100000"/>
              <a:buFont typeface="Arial" panose="020B0604020202020204" pitchFamily="34" charset="0"/>
              <a:buChar char="•"/>
            </a:pPr>
            <a:r>
              <a:rPr lang="en-US" sz="3200" b="0" i="0" u="none" strike="noStrike" cap="none" baseline="0" dirty="0">
                <a:solidFill>
                  <a:srgbClr val="585858"/>
                </a:solidFill>
                <a:latin typeface="Georgia"/>
                <a:ea typeface="Georgia"/>
                <a:cs typeface="Georgia"/>
                <a:sym typeface="Georgia"/>
              </a:rPr>
              <a:t>Understand how to manage District grants</a:t>
            </a:r>
          </a:p>
          <a:p>
            <a:pPr marL="350838" marR="0" lvl="0" indent="-350838" algn="l" rtl="0">
              <a:spcBef>
                <a:spcPts val="640"/>
              </a:spcBef>
              <a:spcAft>
                <a:spcPts val="0"/>
              </a:spcAft>
              <a:buClr>
                <a:srgbClr val="585858"/>
              </a:buClr>
              <a:buSzPct val="100000"/>
              <a:buFont typeface="Arial"/>
              <a:buChar char="•"/>
            </a:pPr>
            <a:r>
              <a:rPr lang="en-US" sz="3200" b="0" i="0" u="none" strike="noStrike" cap="none" baseline="0" dirty="0">
                <a:solidFill>
                  <a:srgbClr val="585858"/>
                </a:solidFill>
                <a:latin typeface="Georgia"/>
                <a:ea typeface="Georgia"/>
                <a:cs typeface="Georgia"/>
                <a:sym typeface="Georgia"/>
              </a:rPr>
              <a:t>Learn stewardship expectations</a:t>
            </a:r>
          </a:p>
          <a:p>
            <a:pPr marL="350838" marR="0" lvl="0" indent="-350838" algn="l" rtl="0">
              <a:spcBef>
                <a:spcPts val="640"/>
              </a:spcBef>
              <a:spcAft>
                <a:spcPts val="0"/>
              </a:spcAft>
              <a:buClr>
                <a:srgbClr val="585858"/>
              </a:buClr>
              <a:buSzPct val="100000"/>
              <a:buFont typeface="Arial"/>
              <a:buChar char="•"/>
            </a:pPr>
            <a:r>
              <a:rPr lang="en-US" sz="3200" b="0" i="0" u="none" strike="noStrike" cap="none" baseline="0" dirty="0">
                <a:solidFill>
                  <a:srgbClr val="585858"/>
                </a:solidFill>
                <a:latin typeface="Georgia"/>
                <a:ea typeface="Georgia"/>
                <a:cs typeface="Georgia"/>
                <a:sym typeface="Georgia"/>
              </a:rPr>
              <a:t>Prepare clubs to implement the MOU</a:t>
            </a:r>
          </a:p>
          <a:p>
            <a:pPr marL="350838" marR="0" lvl="0" indent="-350838" algn="l" rtl="0">
              <a:spcBef>
                <a:spcPts val="640"/>
              </a:spcBef>
              <a:spcAft>
                <a:spcPts val="0"/>
              </a:spcAft>
              <a:buClr>
                <a:srgbClr val="585858"/>
              </a:buClr>
              <a:buSzPct val="100000"/>
              <a:buFont typeface="Arial"/>
              <a:buChar char="•"/>
            </a:pPr>
            <a:r>
              <a:rPr lang="en-US" sz="3200" b="0" i="0" u="none" strike="noStrike" cap="none" baseline="0" dirty="0">
                <a:solidFill>
                  <a:srgbClr val="585858"/>
                </a:solidFill>
                <a:latin typeface="Georgia"/>
                <a:ea typeface="Georgia"/>
                <a:cs typeface="Georgia"/>
                <a:sym typeface="Georgia"/>
              </a:rPr>
              <a:t>Qualify clubs to receive grant funds</a:t>
            </a:r>
          </a:p>
          <a:p>
            <a:pPr marL="350838" marR="0" lvl="0" indent="-350838" algn="l" rtl="0">
              <a:spcBef>
                <a:spcPts val="640"/>
              </a:spcBef>
              <a:spcAft>
                <a:spcPts val="0"/>
              </a:spcAft>
              <a:buClr>
                <a:srgbClr val="585858"/>
              </a:buClr>
              <a:buSzPct val="100000"/>
              <a:buFont typeface="Arial"/>
              <a:buChar char="•"/>
            </a:pPr>
            <a:r>
              <a:rPr lang="en-US" sz="3200" b="0" i="0" u="none" strike="noStrike" cap="none" baseline="0" dirty="0">
                <a:solidFill>
                  <a:srgbClr val="585858"/>
                </a:solidFill>
                <a:latin typeface="Georgia"/>
                <a:ea typeface="Georgia"/>
                <a:cs typeface="Georgia"/>
                <a:sym typeface="Georgia"/>
              </a:rPr>
              <a:t>Understand why grant funds are available </a:t>
            </a:r>
          </a:p>
        </p:txBody>
      </p:sp>
      <p:sp>
        <p:nvSpPr>
          <p:cNvPr id="27" name="Shape 27"/>
          <p:cNvSpPr txBox="1"/>
          <p:nvPr/>
        </p:nvSpPr>
        <p:spPr>
          <a:xfrm>
            <a:off x="189107" y="426127"/>
            <a:ext cx="8763916" cy="67417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lt1"/>
              </a:buClr>
              <a:buSzPct val="25000"/>
              <a:buFont typeface="Arial Narrow"/>
              <a:buNone/>
            </a:pPr>
            <a:r>
              <a:rPr lang="en-US" sz="3600" b="1" i="0" u="none" strike="noStrike" cap="none" baseline="0" dirty="0">
                <a:solidFill>
                  <a:schemeClr val="lt1"/>
                </a:solidFill>
                <a:latin typeface="Arial Narrow"/>
                <a:ea typeface="Arial Narrow"/>
                <a:cs typeface="Arial Narrow"/>
                <a:sym typeface="Arial Narrow"/>
              </a:rPr>
              <a:t>PURPOSE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p:nvPr/>
        </p:nvSpPr>
        <p:spPr>
          <a:xfrm>
            <a:off x="533400" y="1828800"/>
            <a:ext cx="8278321" cy="4309965"/>
          </a:xfrm>
          <a:prstGeom prst="rect">
            <a:avLst/>
          </a:prstGeom>
          <a:noFill/>
          <a:ln>
            <a:noFill/>
          </a:ln>
        </p:spPr>
        <p:txBody>
          <a:bodyPr lIns="91425" tIns="45700" rIns="91425" bIns="45700" anchor="t" anchorCtr="0">
            <a:noAutofit/>
          </a:bodyPr>
          <a:lstStyle/>
          <a:p>
            <a:pPr marL="350838" marR="0" lvl="0" indent="-350838" algn="l" rtl="0">
              <a:spcBef>
                <a:spcPts val="0"/>
              </a:spcBef>
              <a:spcAft>
                <a:spcPts val="1200"/>
              </a:spcAft>
              <a:buClr>
                <a:srgbClr val="585858"/>
              </a:buClr>
              <a:buSzPct val="100000"/>
              <a:buFont typeface="Arial"/>
              <a:buChar char="•"/>
            </a:pPr>
            <a:r>
              <a:rPr lang="en-US" sz="3200" b="0" i="0" u="none" strike="noStrike" cap="none" baseline="0" dirty="0">
                <a:solidFill>
                  <a:srgbClr val="585858"/>
                </a:solidFill>
                <a:latin typeface="Georgia"/>
                <a:ea typeface="Georgia"/>
                <a:cs typeface="Georgia"/>
                <a:sym typeface="Georgia"/>
              </a:rPr>
              <a:t>Introduction</a:t>
            </a:r>
            <a:r>
              <a:rPr lang="en-US" sz="3200" b="0" i="0" u="none" strike="noStrike" cap="none" dirty="0">
                <a:solidFill>
                  <a:srgbClr val="585858"/>
                </a:solidFill>
                <a:latin typeface="Georgia"/>
                <a:ea typeface="Georgia"/>
                <a:cs typeface="Georgia"/>
                <a:sym typeface="Georgia"/>
              </a:rPr>
              <a:t> and Impact of The Rotary Foundation – Laura Carie</a:t>
            </a:r>
            <a:endParaRPr lang="en-US" sz="3200" b="0" i="0" u="none" strike="noStrike" cap="none" baseline="0" dirty="0">
              <a:solidFill>
                <a:srgbClr val="585858"/>
              </a:solidFill>
              <a:latin typeface="Georgia"/>
              <a:ea typeface="Georgia"/>
              <a:cs typeface="Georgia"/>
              <a:sym typeface="Georgia"/>
            </a:endParaRPr>
          </a:p>
          <a:p>
            <a:pPr marL="350838" marR="0" lvl="0" indent="-350838" algn="l" rtl="0">
              <a:spcBef>
                <a:spcPts val="0"/>
              </a:spcBef>
              <a:spcAft>
                <a:spcPts val="1200"/>
              </a:spcAft>
              <a:buClr>
                <a:srgbClr val="585858"/>
              </a:buClr>
              <a:buSzPct val="100000"/>
              <a:buFont typeface="Arial"/>
              <a:buChar char="•"/>
            </a:pPr>
            <a:r>
              <a:rPr lang="en-US" sz="3200" b="0" i="0" u="none" strike="noStrike" cap="none" baseline="0" dirty="0">
                <a:solidFill>
                  <a:srgbClr val="585858"/>
                </a:solidFill>
                <a:latin typeface="Georgia"/>
                <a:ea typeface="Georgia"/>
                <a:cs typeface="Georgia"/>
                <a:sym typeface="Georgia"/>
              </a:rPr>
              <a:t>Designing a Grant Project—Peggy Peter</a:t>
            </a:r>
          </a:p>
          <a:p>
            <a:pPr marL="350838" marR="0" lvl="0" indent="-350838" algn="l" rtl="0">
              <a:spcBef>
                <a:spcPts val="640"/>
              </a:spcBef>
              <a:spcAft>
                <a:spcPts val="1200"/>
              </a:spcAft>
              <a:buClr>
                <a:srgbClr val="585858"/>
              </a:buClr>
              <a:buSzPct val="100000"/>
              <a:buFont typeface="Arial"/>
              <a:buChar char="•"/>
            </a:pPr>
            <a:r>
              <a:rPr lang="en-US" sz="3200" b="0" i="0" u="none" strike="noStrike" cap="none" baseline="0" dirty="0">
                <a:solidFill>
                  <a:srgbClr val="585858"/>
                </a:solidFill>
                <a:latin typeface="Georgia"/>
                <a:ea typeface="Georgia"/>
                <a:cs typeface="Georgia"/>
                <a:sym typeface="Georgia"/>
              </a:rPr>
              <a:t>Applying for and Implementing a Grant – Bettye Dunham</a:t>
            </a:r>
          </a:p>
          <a:p>
            <a:pPr marL="350838" marR="0" lvl="0" indent="-350838" algn="l" rtl="0">
              <a:spcBef>
                <a:spcPts val="640"/>
              </a:spcBef>
              <a:spcAft>
                <a:spcPts val="1200"/>
              </a:spcAft>
              <a:buClr>
                <a:srgbClr val="585858"/>
              </a:buClr>
              <a:buSzPct val="100000"/>
              <a:buFont typeface="Arial"/>
              <a:buChar char="•"/>
            </a:pPr>
            <a:r>
              <a:rPr lang="en-US" sz="3200" b="0" i="0" u="none" strike="noStrike" cap="none" baseline="0" dirty="0">
                <a:solidFill>
                  <a:srgbClr val="585858"/>
                </a:solidFill>
                <a:latin typeface="Georgia"/>
                <a:ea typeface="Georgia"/>
                <a:cs typeface="Georgia"/>
                <a:sym typeface="Georgia"/>
              </a:rPr>
              <a:t>Oversight and Reporting—Judy Bush</a:t>
            </a:r>
          </a:p>
          <a:p>
            <a:pPr marL="0" marR="0" lvl="0" indent="0" algn="l" rtl="0">
              <a:spcBef>
                <a:spcPts val="640"/>
              </a:spcBef>
              <a:spcAft>
                <a:spcPts val="0"/>
              </a:spcAft>
              <a:buClr>
                <a:schemeClr val="dk1"/>
              </a:buClr>
              <a:buFont typeface="Arial"/>
              <a:buNone/>
            </a:pPr>
            <a:endParaRPr sz="3200" b="0" i="0" u="none" strike="noStrike" cap="none" baseline="0" dirty="0">
              <a:solidFill>
                <a:srgbClr val="585858"/>
              </a:solidFill>
              <a:latin typeface="Georgia"/>
              <a:ea typeface="Georgia"/>
              <a:cs typeface="Georgia"/>
              <a:sym typeface="Georgia"/>
            </a:endParaRPr>
          </a:p>
        </p:txBody>
      </p:sp>
      <p:sp>
        <p:nvSpPr>
          <p:cNvPr id="34" name="Shape 34"/>
          <p:cNvSpPr txBox="1"/>
          <p:nvPr/>
        </p:nvSpPr>
        <p:spPr>
          <a:xfrm>
            <a:off x="189107" y="426127"/>
            <a:ext cx="8763916" cy="67417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lt1"/>
              </a:buClr>
              <a:buSzPct val="25000"/>
              <a:buFont typeface="Arial Narrow"/>
              <a:buNone/>
            </a:pPr>
            <a:r>
              <a:rPr lang="en-US" sz="3600" b="1" i="0" u="none" strike="noStrike" cap="none" baseline="0" dirty="0">
                <a:solidFill>
                  <a:schemeClr val="lt1"/>
                </a:solidFill>
                <a:latin typeface="Arial Narrow"/>
                <a:ea typeface="Arial Narrow"/>
                <a:cs typeface="Arial Narrow"/>
                <a:sym typeface="Arial Narrow"/>
              </a:rPr>
              <a:t>AGENDA</a:t>
            </a:r>
          </a:p>
        </p:txBody>
      </p:sp>
    </p:spTree>
  </p:cSld>
  <p:clrMapOvr>
    <a:masterClrMapping/>
  </p:clrMapOvr>
  <p:transition spd="slow">
    <p:cut/>
  </p:transition>
</p:sld>
</file>

<file path=ppt/theme/theme1.xml><?xml version="1.0" encoding="utf-8"?>
<a:theme xmlns:a="http://schemas.openxmlformats.org/drawingml/2006/main" name="3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22151</TotalTime>
  <Words>6840</Words>
  <Application>Microsoft Office PowerPoint</Application>
  <PresentationFormat>On-screen Show (4:3)</PresentationFormat>
  <Paragraphs>797</Paragraphs>
  <Slides>60</Slides>
  <Notes>60</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60</vt:i4>
      </vt:variant>
    </vt:vector>
  </HeadingPairs>
  <TitlesOfParts>
    <vt:vector size="78" baseType="lpstr">
      <vt:lpstr>Arial Narrow</vt:lpstr>
      <vt:lpstr>Arial</vt:lpstr>
      <vt:lpstr>Arial Narrow Bold</vt:lpstr>
      <vt:lpstr>Calibri</vt:lpstr>
      <vt:lpstr>Georgia</vt:lpstr>
      <vt:lpstr>MS PGothic</vt:lpstr>
      <vt:lpstr>Courier New</vt:lpstr>
      <vt:lpstr>ヒラギノ角ゴ Pro W3</vt:lpstr>
      <vt:lpstr>BerkeleyStd-Book</vt:lpstr>
      <vt:lpstr>Times New Roman</vt:lpstr>
      <vt:lpstr>MS PGothic</vt:lpstr>
      <vt:lpstr>Wingdings</vt:lpstr>
      <vt:lpstr>Symbol</vt:lpstr>
      <vt:lpstr>3_Custom Design</vt:lpstr>
      <vt:lpstr>1_Custom Design</vt:lpstr>
      <vt:lpstr>2_Custom Design</vt:lpstr>
      <vt:lpstr>Custom Design</vt:lpstr>
      <vt:lpstr>9_Custom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Contribution History</vt:lpstr>
      <vt:lpstr>Contribution History</vt:lpstr>
      <vt:lpstr>EVERY ROTARIAN, EVERY YEAR</vt:lpstr>
      <vt:lpstr>PowerPoint Presentation</vt:lpstr>
      <vt:lpstr>PowerPoint Presentation</vt:lpstr>
      <vt:lpstr>PowerPoint Presentation</vt:lpstr>
      <vt:lpstr>PowerPoint Presentation</vt:lpstr>
      <vt:lpstr>HOW WE FUND PROGRAMS – SHARE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Browning</dc:creator>
  <cp:lastModifiedBy>Judith Bush</cp:lastModifiedBy>
  <cp:revision>99</cp:revision>
  <cp:lastPrinted>2017-01-08T21:24:45Z</cp:lastPrinted>
  <dcterms:modified xsi:type="dcterms:W3CDTF">2018-01-21T23:07:26Z</dcterms:modified>
</cp:coreProperties>
</file>