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9" r:id="rId2"/>
    <p:sldId id="270" r:id="rId3"/>
    <p:sldId id="261" r:id="rId4"/>
    <p:sldId id="275" r:id="rId5"/>
    <p:sldId id="271" r:id="rId6"/>
    <p:sldId id="274" r:id="rId7"/>
    <p:sldId id="272" r:id="rId8"/>
    <p:sldId id="280" r:id="rId9"/>
    <p:sldId id="27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2266BD-83F3-42C8-BFA3-BBA8A07E5D67}" v="12" dt="2024-06-12T21:36:30.4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1"/>
  </p:normalViewPr>
  <p:slideViewPr>
    <p:cSldViewPr snapToGrid="0">
      <p:cViewPr varScale="1">
        <p:scale>
          <a:sx n="74" d="100"/>
          <a:sy n="74" d="100"/>
        </p:scale>
        <p:origin x="101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th Sexton" userId="c758838251fcaaa1" providerId="LiveId" clId="{8A2266BD-83F3-42C8-BFA3-BBA8A07E5D67}"/>
    <pc:docChg chg="custSel addSld delSld modSld sldOrd">
      <pc:chgData name="Beth Sexton" userId="c758838251fcaaa1" providerId="LiveId" clId="{8A2266BD-83F3-42C8-BFA3-BBA8A07E5D67}" dt="2024-06-14T13:47:10.646" v="640" actId="20577"/>
      <pc:docMkLst>
        <pc:docMk/>
      </pc:docMkLst>
      <pc:sldChg chg="modSp mod">
        <pc:chgData name="Beth Sexton" userId="c758838251fcaaa1" providerId="LiveId" clId="{8A2266BD-83F3-42C8-BFA3-BBA8A07E5D67}" dt="2024-06-12T21:27:42.077" v="36" actId="20577"/>
        <pc:sldMkLst>
          <pc:docMk/>
          <pc:sldMk cId="1013847002" sldId="271"/>
        </pc:sldMkLst>
        <pc:spChg chg="mod">
          <ac:chgData name="Beth Sexton" userId="c758838251fcaaa1" providerId="LiveId" clId="{8A2266BD-83F3-42C8-BFA3-BBA8A07E5D67}" dt="2024-06-12T21:27:42.077" v="36" actId="20577"/>
          <ac:spMkLst>
            <pc:docMk/>
            <pc:sldMk cId="1013847002" sldId="271"/>
            <ac:spMk id="6" creationId="{12F3B622-F369-3AA1-C863-1BB24F85A8E0}"/>
          </ac:spMkLst>
        </pc:spChg>
      </pc:sldChg>
      <pc:sldChg chg="modSp mod">
        <pc:chgData name="Beth Sexton" userId="c758838251fcaaa1" providerId="LiveId" clId="{8A2266BD-83F3-42C8-BFA3-BBA8A07E5D67}" dt="2024-06-14T13:47:10.646" v="640" actId="20577"/>
        <pc:sldMkLst>
          <pc:docMk/>
          <pc:sldMk cId="3007632599" sldId="275"/>
        </pc:sldMkLst>
        <pc:spChg chg="mod">
          <ac:chgData name="Beth Sexton" userId="c758838251fcaaa1" providerId="LiveId" clId="{8A2266BD-83F3-42C8-BFA3-BBA8A07E5D67}" dt="2024-06-14T13:47:10.646" v="640" actId="20577"/>
          <ac:spMkLst>
            <pc:docMk/>
            <pc:sldMk cId="3007632599" sldId="275"/>
            <ac:spMk id="6" creationId="{12F3B622-F369-3AA1-C863-1BB24F85A8E0}"/>
          </ac:spMkLst>
        </pc:spChg>
      </pc:sldChg>
      <pc:sldChg chg="del">
        <pc:chgData name="Beth Sexton" userId="c758838251fcaaa1" providerId="LiveId" clId="{8A2266BD-83F3-42C8-BFA3-BBA8A07E5D67}" dt="2024-06-14T13:36:38.872" v="570" actId="2696"/>
        <pc:sldMkLst>
          <pc:docMk/>
          <pc:sldMk cId="2153061414" sldId="277"/>
        </pc:sldMkLst>
      </pc:sldChg>
      <pc:sldChg chg="del">
        <pc:chgData name="Beth Sexton" userId="c758838251fcaaa1" providerId="LiveId" clId="{8A2266BD-83F3-42C8-BFA3-BBA8A07E5D67}" dt="2024-06-14T13:36:36.498" v="569" actId="2696"/>
        <pc:sldMkLst>
          <pc:docMk/>
          <pc:sldMk cId="2670281428" sldId="278"/>
        </pc:sldMkLst>
      </pc:sldChg>
      <pc:sldChg chg="del">
        <pc:chgData name="Beth Sexton" userId="c758838251fcaaa1" providerId="LiveId" clId="{8A2266BD-83F3-42C8-BFA3-BBA8A07E5D67}" dt="2024-06-14T13:36:52.108" v="572" actId="2696"/>
        <pc:sldMkLst>
          <pc:docMk/>
          <pc:sldMk cId="2280108621" sldId="279"/>
        </pc:sldMkLst>
      </pc:sldChg>
      <pc:sldChg chg="addSp delSp modSp new del mod ord">
        <pc:chgData name="Beth Sexton" userId="c758838251fcaaa1" providerId="LiveId" clId="{8A2266BD-83F3-42C8-BFA3-BBA8A07E5D67}" dt="2024-06-14T13:36:47.877" v="571" actId="2696"/>
        <pc:sldMkLst>
          <pc:docMk/>
          <pc:sldMk cId="1758516266" sldId="281"/>
        </pc:sldMkLst>
        <pc:spChg chg="del mod">
          <ac:chgData name="Beth Sexton" userId="c758838251fcaaa1" providerId="LiveId" clId="{8A2266BD-83F3-42C8-BFA3-BBA8A07E5D67}" dt="2024-06-12T21:28:32.428" v="48" actId="478"/>
          <ac:spMkLst>
            <pc:docMk/>
            <pc:sldMk cId="1758516266" sldId="281"/>
            <ac:spMk id="2" creationId="{0F8F716B-F212-39AF-F5D3-F64905716370}"/>
          </ac:spMkLst>
        </pc:spChg>
        <pc:spChg chg="del">
          <ac:chgData name="Beth Sexton" userId="c758838251fcaaa1" providerId="LiveId" clId="{8A2266BD-83F3-42C8-BFA3-BBA8A07E5D67}" dt="2024-06-12T21:29:25.868" v="129"/>
          <ac:spMkLst>
            <pc:docMk/>
            <pc:sldMk cId="1758516266" sldId="281"/>
            <ac:spMk id="3" creationId="{30DEDB64-526D-C995-0BEA-F64EC9566F12}"/>
          </ac:spMkLst>
        </pc:spChg>
        <pc:spChg chg="add mod">
          <ac:chgData name="Beth Sexton" userId="c758838251fcaaa1" providerId="LiveId" clId="{8A2266BD-83F3-42C8-BFA3-BBA8A07E5D67}" dt="2024-06-12T21:33:17.997" v="321" actId="20577"/>
          <ac:spMkLst>
            <pc:docMk/>
            <pc:sldMk cId="1758516266" sldId="281"/>
            <ac:spMk id="4" creationId="{2F852047-C149-EFC3-2796-7CC03BB70E8F}"/>
          </ac:spMkLst>
        </pc:spChg>
        <pc:spChg chg="add mod">
          <ac:chgData name="Beth Sexton" userId="c758838251fcaaa1" providerId="LiveId" clId="{8A2266BD-83F3-42C8-BFA3-BBA8A07E5D67}" dt="2024-06-12T21:35:23.913" v="558" actId="14100"/>
          <ac:spMkLst>
            <pc:docMk/>
            <pc:sldMk cId="1758516266" sldId="281"/>
            <ac:spMk id="5" creationId="{53E84726-E377-D064-F8A3-16377737F0F1}"/>
          </ac:spMkLst>
        </pc:spChg>
        <pc:spChg chg="add mod">
          <ac:chgData name="Beth Sexton" userId="c758838251fcaaa1" providerId="LiveId" clId="{8A2266BD-83F3-42C8-BFA3-BBA8A07E5D67}" dt="2024-06-12T21:32:14.214" v="165" actId="1076"/>
          <ac:spMkLst>
            <pc:docMk/>
            <pc:sldMk cId="1758516266" sldId="281"/>
            <ac:spMk id="7" creationId="{B0CF7E80-A8EE-2864-04D2-FA5D95E3E6DB}"/>
          </ac:spMkLst>
        </pc:spChg>
        <pc:picChg chg="add del mod">
          <ac:chgData name="Beth Sexton" userId="c758838251fcaaa1" providerId="LiveId" clId="{8A2266BD-83F3-42C8-BFA3-BBA8A07E5D67}" dt="2024-06-12T21:36:30.420" v="568" actId="21"/>
          <ac:picMkLst>
            <pc:docMk/>
            <pc:sldMk cId="1758516266" sldId="281"/>
            <ac:picMk id="1026" creationId="{8D802CDF-A952-0358-2080-EF1982D4A6A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BF1BD-F2FC-430C-81D5-1979E1C25BE7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230606-7FA4-4BB1-BAF8-425488B11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57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accent1"/>
                </a:solidFill>
              </a:rPr>
              <a:t>Previous Grant Recipients: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Janus Development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Indiana Health Fund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Carmel Community Players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Best Buddies of Indiana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Damar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Prime Life Enrichment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30606-7FA4-4BB1-BAF8-425488B1175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611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0CC83-8E5E-EB3B-7D77-45D969B265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071690-4FA3-F045-E728-5C1A9DC6C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E36FC-99AB-2093-1B35-4AD8B84CD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80A8-90A9-43C8-8FC1-5924E266B652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51436-3D6F-D2A2-6C0B-1457B54B6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40FA2-C0B8-DB69-61D7-FB291C6E0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94E7-D03F-4BEE-B6AD-7E1563F5B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03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6EA91-0888-3D82-2055-E5B62C1A8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D99A3C-9B68-AA9E-1C66-E9F0351D3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4EFA7-63FC-AB5A-480E-F27F330B5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80A8-90A9-43C8-8FC1-5924E266B652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1E3D7-4C6A-1DC8-39CE-A937C5072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3524-3FDB-F0A0-CBF4-ED7D827D5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94E7-D03F-4BEE-B6AD-7E1563F5B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75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391EB2-6AB7-283E-DBB7-EB432DD851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ED4E2C-313A-60F3-F509-AEB700509D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0F4FA-4896-4EB6-B0D4-CB730D007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80A8-90A9-43C8-8FC1-5924E266B652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AC550-928E-BEE4-0654-90E33E14D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01D3E-2D2D-EEDF-6304-BD7A9D5DA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94E7-D03F-4BEE-B6AD-7E1563F5B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35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E0FDA-A509-22ED-E553-86039A5EC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EA462-4EDF-6F99-2490-206C89BBF5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C9AD9E-8ACB-4833-9EAB-DB231AB76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80A8-90A9-43C8-8FC1-5924E266B652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76729-513D-B732-C378-2EB5CBA4D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3A63C-355A-42B9-B23F-2A6B671DE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94E7-D03F-4BEE-B6AD-7E1563F5B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39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17165-9CB8-76AD-7C9E-F14452352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750EB4-C355-9EB4-D2D5-EDDAE85A4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22B14-1CE0-B1BD-1CAB-125A4DEDA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80A8-90A9-43C8-8FC1-5924E266B652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0C57F2-E162-277B-6ACD-6FC035BD8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D99A9-FFE8-716F-32F6-BF92F5959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94E7-D03F-4BEE-B6AD-7E1563F5B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5E34F-A443-EDA2-22A5-CFA0C5DE2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8E1A9-260A-5795-C124-35659BBC38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CAB5C-24C6-5E39-3F9F-D66F9F40F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0B0AE-65D3-921F-197C-2F3A58509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80A8-90A9-43C8-8FC1-5924E266B652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16C9A2-6BE3-04FB-C21D-676583560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B56E4C-5084-7AC8-F6AD-6DEE30053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94E7-D03F-4BEE-B6AD-7E1563F5B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97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37E1D-0E16-D7AF-8AF4-2EB18CF95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4ACEEB-2623-7A3E-B25A-BF8753185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F8EAB1-CF8E-04BD-E700-06BB3843E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741AC6-F987-38BB-AE7B-71626618C0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6D7BF7-2AEC-0D80-1373-6AC69C1CD5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0D8C3B-45DE-F31B-573D-5E6F72CFC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80A8-90A9-43C8-8FC1-5924E266B652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366280-62F0-E7A3-1E52-5D9503C81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4F7067-C3A6-E152-AA4B-B380FE8F7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94E7-D03F-4BEE-B6AD-7E1563F5B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74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AD03-AEFA-D013-BC32-FF7DAA36E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AC55B8-A246-904C-B7CD-628F4D7D6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80A8-90A9-43C8-8FC1-5924E266B652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258824-89DC-CB7C-14E9-D0D048F81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E200D6-24D3-2831-3992-0309700F3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94E7-D03F-4BEE-B6AD-7E1563F5B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93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776326-8A18-8532-96F8-A8D0C0710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80A8-90A9-43C8-8FC1-5924E266B652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6B9D91-41A1-E859-EB4B-453F7D957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7DC2F-3F1C-A67C-116B-E246DDA71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94E7-D03F-4BEE-B6AD-7E1563F5B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6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66B30-49D0-8DBC-B8AE-A050C4CAB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A2DCB-57BF-D200-6A58-B996CA2D2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FF69BC-9248-06D7-398E-8822A6F7EA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699594-8C16-25D5-AA06-814CFAF83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80A8-90A9-43C8-8FC1-5924E266B652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C282FC-3626-7D76-B9BB-03A647C7B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D85DB3-C2AC-4089-0FF4-19A8A4DC0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94E7-D03F-4BEE-B6AD-7E1563F5B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245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935C1-0CA9-DBCE-2E2A-0879E67EA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B2E135-E446-274E-0D3C-304FEA53AB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AECA6A-0D4A-B462-20E1-E06F98196C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3DBBE4-7454-6D45-B4F1-44ADCDFB7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80A8-90A9-43C8-8FC1-5924E266B652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AC8550-4611-A19A-3068-CE14DA054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1FDCE7-127B-FCCB-1C7B-EA1723976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94E7-D03F-4BEE-B6AD-7E1563F5B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831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70E885-8075-834F-699A-260A7EE4E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A5EDC2-08FC-3F2E-4CC5-C4D9220E1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3A26C-419F-A7E0-AA10-68A62DBAD4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C80A8-90A9-43C8-8FC1-5924E266B652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BCDFB-9EF8-4552-CD59-4334857F4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495E5-E0A1-F200-A523-B039689CF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94E7-D03F-4BEE-B6AD-7E1563F5B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93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hyperlink" Target="https://reyesenglishcorner.blogspot.com/p/6th-primary-education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4F736-32CF-A62B-7357-4CE310F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138" y="563563"/>
            <a:ext cx="10537723" cy="356117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Rotary Club of Carmel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800" i="1" dirty="0">
                <a:solidFill>
                  <a:schemeClr val="accent1"/>
                </a:solidFill>
              </a:rPr>
              <a:t>Community Service Impact</a:t>
            </a:r>
            <a:br>
              <a:rPr lang="en-US" sz="2800" i="1" dirty="0">
                <a:solidFill>
                  <a:schemeClr val="accent1"/>
                </a:solidFill>
              </a:rPr>
            </a:br>
            <a:r>
              <a:rPr lang="en-US" sz="2800" i="1" dirty="0">
                <a:solidFill>
                  <a:schemeClr val="accent1"/>
                </a:solidFill>
              </a:rPr>
              <a:t>Spring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C9829F-16A5-A4F4-A007-91C062F5D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809" y="3985888"/>
            <a:ext cx="1792379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60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58B645-994E-51F8-A7CE-605817FF7576}"/>
              </a:ext>
            </a:extLst>
          </p:cNvPr>
          <p:cNvSpPr txBox="1"/>
          <p:nvPr/>
        </p:nvSpPr>
        <p:spPr>
          <a:xfrm>
            <a:off x="861541" y="1620790"/>
            <a:ext cx="10383660" cy="52322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Segoe Script" panose="030B0504020000000003" pitchFamily="66" charset="0"/>
              </a:rPr>
              <a:t>Promoting Rotary Mission in our Local Community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20C943-67E8-6723-3334-385428631EAE}"/>
              </a:ext>
            </a:extLst>
          </p:cNvPr>
          <p:cNvSpPr txBox="1"/>
          <p:nvPr/>
        </p:nvSpPr>
        <p:spPr>
          <a:xfrm>
            <a:off x="480219" y="403041"/>
            <a:ext cx="10764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accent1"/>
                </a:solidFill>
              </a:rPr>
              <a:t>Rotary International Mission:  </a:t>
            </a:r>
          </a:p>
          <a:p>
            <a:pPr algn="ctr"/>
            <a:r>
              <a:rPr lang="en-US" sz="2000" b="0" i="0" dirty="0">
                <a:solidFill>
                  <a:schemeClr val="accent1"/>
                </a:solidFill>
                <a:effectLst/>
              </a:rPr>
              <a:t>We provide service to others, promote integrity, and advance world understanding, goodwill, and peace through our fellowship of business, professional, and community leaders.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F3B622-F369-3AA1-C863-1BB24F85A8E0}"/>
              </a:ext>
            </a:extLst>
          </p:cNvPr>
          <p:cNvSpPr txBox="1"/>
          <p:nvPr/>
        </p:nvSpPr>
        <p:spPr>
          <a:xfrm>
            <a:off x="1814117" y="2379505"/>
            <a:ext cx="770150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Serving our Community through Volunteerism</a:t>
            </a:r>
          </a:p>
          <a:p>
            <a:pPr algn="ctr"/>
            <a:endParaRPr lang="en-US" sz="2400" dirty="0">
              <a:solidFill>
                <a:schemeClr val="accent1"/>
              </a:solidFill>
            </a:endParaRPr>
          </a:p>
          <a:p>
            <a:pPr algn="ctr"/>
            <a:endParaRPr lang="en-US" sz="2400" dirty="0">
              <a:solidFill>
                <a:schemeClr val="accent1"/>
              </a:solidFill>
            </a:endParaRPr>
          </a:p>
          <a:p>
            <a:pPr algn="ctr"/>
            <a:endParaRPr lang="en-US" sz="2400" dirty="0">
              <a:solidFill>
                <a:schemeClr val="accent1"/>
              </a:solidFill>
            </a:endParaRPr>
          </a:p>
          <a:p>
            <a:pPr algn="ctr"/>
            <a:r>
              <a:rPr lang="en-US" sz="2400" dirty="0">
                <a:solidFill>
                  <a:schemeClr val="accent1"/>
                </a:solidFill>
              </a:rPr>
              <a:t>Long Standing Partnerships with Local Service Organizations</a:t>
            </a:r>
          </a:p>
          <a:p>
            <a:pPr algn="ctr"/>
            <a:endParaRPr lang="en-US" sz="2400" dirty="0">
              <a:solidFill>
                <a:schemeClr val="accent1"/>
              </a:solidFill>
            </a:endParaRPr>
          </a:p>
          <a:p>
            <a:pPr algn="ctr"/>
            <a:endParaRPr lang="en-US" sz="2400" dirty="0">
              <a:solidFill>
                <a:schemeClr val="accent1"/>
              </a:solidFill>
            </a:endParaRPr>
          </a:p>
          <a:p>
            <a:pPr algn="ctr"/>
            <a:endParaRPr lang="en-US" sz="2400" dirty="0">
              <a:solidFill>
                <a:schemeClr val="accent1"/>
              </a:solidFill>
            </a:endParaRPr>
          </a:p>
          <a:p>
            <a:pPr algn="ctr"/>
            <a:r>
              <a:rPr lang="en-US" sz="2400" dirty="0">
                <a:solidFill>
                  <a:schemeClr val="accent1"/>
                </a:solidFill>
              </a:rPr>
              <a:t>Focused Impact through Community Grants – Fall and Spring</a:t>
            </a:r>
          </a:p>
          <a:p>
            <a:pPr algn="ctr"/>
            <a:endParaRPr lang="en-US" sz="2000" dirty="0">
              <a:solidFill>
                <a:schemeClr val="accent1"/>
              </a:solidFill>
            </a:endParaRPr>
          </a:p>
          <a:p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3" name="Picture 2" descr="A group of people posing for a photo">
            <a:extLst>
              <a:ext uri="{FF2B5EF4-FFF2-40B4-BE49-F238E27FC236}">
                <a16:creationId xmlns:a16="http://schemas.microsoft.com/office/drawing/2014/main" id="{7E014D5B-67EE-F39F-F7F1-4E17F43B3B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7" r="5" b="3556"/>
          <a:stretch/>
        </p:blipFill>
        <p:spPr>
          <a:xfrm>
            <a:off x="8991356" y="2379505"/>
            <a:ext cx="2355305" cy="1455076"/>
          </a:xfrm>
          <a:prstGeom prst="rect">
            <a:avLst/>
          </a:prstGeom>
        </p:spPr>
      </p:pic>
      <p:pic>
        <p:nvPicPr>
          <p:cNvPr id="7" name="Picture 6" descr="A picture containing tree, outdoor, grass&#10;&#10;Description automatically generated">
            <a:extLst>
              <a:ext uri="{FF2B5EF4-FFF2-40B4-BE49-F238E27FC236}">
                <a16:creationId xmlns:a16="http://schemas.microsoft.com/office/drawing/2014/main" id="{914DB217-4FA2-3E9B-D3F2-17A4215C4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621" y="5083042"/>
            <a:ext cx="2088057" cy="1566043"/>
          </a:xfrm>
          <a:prstGeom prst="rect">
            <a:avLst/>
          </a:prstGeom>
        </p:spPr>
      </p:pic>
      <p:pic>
        <p:nvPicPr>
          <p:cNvPr id="9" name="Picture 8" descr="A group of people in a warehouse&#10;&#10;Description automatically generated with medium confidence">
            <a:extLst>
              <a:ext uri="{FF2B5EF4-FFF2-40B4-BE49-F238E27FC236}">
                <a16:creationId xmlns:a16="http://schemas.microsoft.com/office/drawing/2014/main" id="{AB7EBBC7-CBCF-1526-BAFA-8548E6C68A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3" r="27532" b="-1"/>
          <a:stretch/>
        </p:blipFill>
        <p:spPr>
          <a:xfrm>
            <a:off x="0" y="2754617"/>
            <a:ext cx="1709120" cy="2191009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24721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58B645-994E-51F8-A7CE-605817FF7576}"/>
              </a:ext>
            </a:extLst>
          </p:cNvPr>
          <p:cNvSpPr txBox="1"/>
          <p:nvPr/>
        </p:nvSpPr>
        <p:spPr>
          <a:xfrm>
            <a:off x="900868" y="435475"/>
            <a:ext cx="10002339" cy="52322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Segoe Script" panose="030B0504020000000003" pitchFamily="66" charset="0"/>
              </a:rPr>
              <a:t>Serving Our Community through Volunteerism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F3B622-F369-3AA1-C863-1BB24F85A8E0}"/>
              </a:ext>
            </a:extLst>
          </p:cNvPr>
          <p:cNvSpPr txBox="1"/>
          <p:nvPr/>
        </p:nvSpPr>
        <p:spPr>
          <a:xfrm>
            <a:off x="7374209" y="3844344"/>
            <a:ext cx="39392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Merciful Help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Crooked Creek Food Pantry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Good Samaritan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Meals on Wheels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Carmel Clay Parks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Fields’ Market Garden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The STEM Connection</a:t>
            </a:r>
          </a:p>
        </p:txBody>
      </p:sp>
      <p:pic>
        <p:nvPicPr>
          <p:cNvPr id="2" name="Picture 1" descr="A group of people working in a garden&#10;&#10;Description automatically generated">
            <a:extLst>
              <a:ext uri="{FF2B5EF4-FFF2-40B4-BE49-F238E27FC236}">
                <a16:creationId xmlns:a16="http://schemas.microsoft.com/office/drawing/2014/main" id="{5760BD89-E66D-63D4-D8D1-11DC0A1B0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77" y="1379523"/>
            <a:ext cx="2971174" cy="2228381"/>
          </a:xfrm>
          <a:prstGeom prst="rect">
            <a:avLst/>
          </a:prstGeom>
        </p:spPr>
      </p:pic>
      <p:pic>
        <p:nvPicPr>
          <p:cNvPr id="3" name="Picture 2" descr="A group of people standing outside&#10;&#10;Description automatically generated with medium confidence">
            <a:extLst>
              <a:ext uri="{FF2B5EF4-FFF2-40B4-BE49-F238E27FC236}">
                <a16:creationId xmlns:a16="http://schemas.microsoft.com/office/drawing/2014/main" id="{D2152B8F-F3C2-5725-5095-78BCE48340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2" r="-5" b="2295"/>
          <a:stretch/>
        </p:blipFill>
        <p:spPr>
          <a:xfrm>
            <a:off x="7578655" y="1286974"/>
            <a:ext cx="3324552" cy="2229090"/>
          </a:xfrm>
          <a:prstGeom prst="rect">
            <a:avLst/>
          </a:prstGeom>
        </p:spPr>
      </p:pic>
      <p:pic>
        <p:nvPicPr>
          <p:cNvPr id="9" name="Picture 8" descr="A person sitting next to a cart&#10;&#10;Description automatically generated">
            <a:extLst>
              <a:ext uri="{FF2B5EF4-FFF2-40B4-BE49-F238E27FC236}">
                <a16:creationId xmlns:a16="http://schemas.microsoft.com/office/drawing/2014/main" id="{F5515DD8-8C28-0437-7D63-673052387B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7086" y="2462824"/>
            <a:ext cx="3053548" cy="2290161"/>
          </a:xfrm>
          <a:prstGeom prst="rect">
            <a:avLst/>
          </a:prstGeom>
        </p:spPr>
      </p:pic>
      <p:pic>
        <p:nvPicPr>
          <p:cNvPr id="7" name="Picture 6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813F06A8-8DF5-E5C7-3854-D2DCC12D0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57" y="4112734"/>
            <a:ext cx="3212354" cy="240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65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58B645-994E-51F8-A7CE-605817FF7576}"/>
              </a:ext>
            </a:extLst>
          </p:cNvPr>
          <p:cNvSpPr txBox="1"/>
          <p:nvPr/>
        </p:nvSpPr>
        <p:spPr>
          <a:xfrm>
            <a:off x="704223" y="435475"/>
            <a:ext cx="10002339" cy="52322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Segoe Script" panose="030B0504020000000003" pitchFamily="66" charset="0"/>
              </a:rPr>
              <a:t>Meals on Wheels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F3B622-F369-3AA1-C863-1BB24F85A8E0}"/>
              </a:ext>
            </a:extLst>
          </p:cNvPr>
          <p:cNvSpPr txBox="1"/>
          <p:nvPr/>
        </p:nvSpPr>
        <p:spPr>
          <a:xfrm>
            <a:off x="5235757" y="1845938"/>
            <a:ext cx="71583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Rotary Year 2023-2024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~48 hours/year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24 Food deliveries planned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Team of 8 Carmel Rotarians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Monthly 2 Rotarians covering 2 routes on the 3rd Monday </a:t>
            </a:r>
            <a:r>
              <a:rPr lang="en-US" sz="2400">
                <a:solidFill>
                  <a:schemeClr val="accent1"/>
                </a:solidFill>
              </a:rPr>
              <a:t>of the </a:t>
            </a:r>
            <a:r>
              <a:rPr lang="en-US" sz="2400" dirty="0">
                <a:solidFill>
                  <a:schemeClr val="accent1"/>
                </a:solidFill>
              </a:rPr>
              <a:t>month. Each team member delivers 3 times per year.</a:t>
            </a:r>
            <a:r>
              <a:rPr lang="en-US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Rotary Year 2022-2023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~48 hours/year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24 Food deliveries planned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B13B9A-960C-D243-9284-7C53369E43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0" t="27823" r="11952" b="1851"/>
          <a:stretch/>
        </p:blipFill>
        <p:spPr>
          <a:xfrm>
            <a:off x="0" y="1506613"/>
            <a:ext cx="2283284" cy="22092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B1C4-5B89-C330-FF46-D4C19A0830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9" t="17792" r="2838" b="11726"/>
          <a:stretch/>
        </p:blipFill>
        <p:spPr>
          <a:xfrm>
            <a:off x="1920855" y="2289894"/>
            <a:ext cx="2733012" cy="2528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B28C91-AB70-E2F7-D4CC-E0930870BB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3" t="1598" r="3014" b="2283"/>
          <a:stretch/>
        </p:blipFill>
        <p:spPr>
          <a:xfrm>
            <a:off x="7356" y="3715902"/>
            <a:ext cx="2307479" cy="258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32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58B645-994E-51F8-A7CE-605817FF7576}"/>
              </a:ext>
            </a:extLst>
          </p:cNvPr>
          <p:cNvSpPr txBox="1"/>
          <p:nvPr/>
        </p:nvSpPr>
        <p:spPr>
          <a:xfrm>
            <a:off x="704223" y="435475"/>
            <a:ext cx="10002339" cy="954107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Segoe Script" panose="030B0504020000000003" pitchFamily="66" charset="0"/>
              </a:rPr>
              <a:t>Long Standing Partnerships with 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  <a:latin typeface="Segoe Script" panose="030B0504020000000003" pitchFamily="66" charset="0"/>
              </a:rPr>
              <a:t>Local Service Organizations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F3B622-F369-3AA1-C863-1BB24F85A8E0}"/>
              </a:ext>
            </a:extLst>
          </p:cNvPr>
          <p:cNvSpPr txBox="1"/>
          <p:nvPr/>
        </p:nvSpPr>
        <p:spPr>
          <a:xfrm>
            <a:off x="4498003" y="1560912"/>
            <a:ext cx="71583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Carmel/Clay Schools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Circle of Kindness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3</a:t>
            </a:r>
            <a:r>
              <a:rPr lang="en-US" sz="2400" baseline="30000" dirty="0">
                <a:solidFill>
                  <a:schemeClr val="accent1"/>
                </a:solidFill>
              </a:rPr>
              <a:t>rd</a:t>
            </a:r>
            <a:r>
              <a:rPr lang="en-US" sz="2400" dirty="0">
                <a:solidFill>
                  <a:schemeClr val="accent1"/>
                </a:solidFill>
              </a:rPr>
              <a:t> grade Dictionary Program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Science Fair Judging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Merciful Help Center – Meijer Simply Gives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Carmel Fire Department – Holiday Assistance Program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17 families, 79 individuals</a:t>
            </a:r>
          </a:p>
        </p:txBody>
      </p:sp>
      <p:pic>
        <p:nvPicPr>
          <p:cNvPr id="3" name="Picture 2" descr="A sign on a white board&#10;&#10;Description automatically generated">
            <a:extLst>
              <a:ext uri="{FF2B5EF4-FFF2-40B4-BE49-F238E27FC236}">
                <a16:creationId xmlns:a16="http://schemas.microsoft.com/office/drawing/2014/main" id="{2D8DA621-8408-3C4F-1535-5B628B482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4073">
            <a:off x="4705731" y="4376753"/>
            <a:ext cx="2780535" cy="2085401"/>
          </a:xfrm>
          <a:prstGeom prst="rect">
            <a:avLst/>
          </a:prstGeom>
        </p:spPr>
      </p:pic>
      <p:pic>
        <p:nvPicPr>
          <p:cNvPr id="5" name="Picture 4" descr="A book cover with alphabets&#10;&#10;Description automatically generated">
            <a:extLst>
              <a:ext uri="{FF2B5EF4-FFF2-40B4-BE49-F238E27FC236}">
                <a16:creationId xmlns:a16="http://schemas.microsoft.com/office/drawing/2014/main" id="{26D8C31A-A2D0-A0EF-EE4C-4EA303FC3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1207764">
            <a:off x="1624629" y="4058590"/>
            <a:ext cx="1868494" cy="2524992"/>
          </a:xfrm>
          <a:prstGeom prst="rect">
            <a:avLst/>
          </a:prstGeom>
        </p:spPr>
      </p:pic>
      <p:pic>
        <p:nvPicPr>
          <p:cNvPr id="11" name="Picture 10" descr="Moving boxes in room">
            <a:extLst>
              <a:ext uri="{FF2B5EF4-FFF2-40B4-BE49-F238E27FC236}">
                <a16:creationId xmlns:a16="http://schemas.microsoft.com/office/drawing/2014/main" id="{20605B56-3492-9A29-E092-E3C78D93DB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058">
            <a:off x="759605" y="1751807"/>
            <a:ext cx="3073021" cy="2051134"/>
          </a:xfrm>
          <a:prstGeom prst="rect">
            <a:avLst/>
          </a:prstGeom>
        </p:spPr>
      </p:pic>
      <p:pic>
        <p:nvPicPr>
          <p:cNvPr id="13" name="Picture 12" descr="Holiday gifts decorated with spices">
            <a:extLst>
              <a:ext uri="{FF2B5EF4-FFF2-40B4-BE49-F238E27FC236}">
                <a16:creationId xmlns:a16="http://schemas.microsoft.com/office/drawing/2014/main" id="{A67CA40A-E064-03E5-6882-1CB8B39C4F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0077">
            <a:off x="8690165" y="4275274"/>
            <a:ext cx="2780535" cy="209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47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58B645-994E-51F8-A7CE-605817FF7576}"/>
              </a:ext>
            </a:extLst>
          </p:cNvPr>
          <p:cNvSpPr txBox="1"/>
          <p:nvPr/>
        </p:nvSpPr>
        <p:spPr>
          <a:xfrm>
            <a:off x="704223" y="435475"/>
            <a:ext cx="10002339" cy="954107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Segoe Script" panose="030B0504020000000003" pitchFamily="66" charset="0"/>
              </a:rPr>
              <a:t>Carmel/Clay Schools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  <a:latin typeface="Segoe Script" panose="030B0504020000000003" pitchFamily="66" charset="0"/>
              </a:rPr>
              <a:t>Circle of Kindness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F3B622-F369-3AA1-C863-1BB24F85A8E0}"/>
              </a:ext>
            </a:extLst>
          </p:cNvPr>
          <p:cNvSpPr txBox="1"/>
          <p:nvPr/>
        </p:nvSpPr>
        <p:spPr>
          <a:xfrm>
            <a:off x="4989556" y="2147457"/>
            <a:ext cx="66395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Rotary Year 2023-2024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Provided $11,530 in emergency rent assistance for eight single moms (health, breadwinner abandonment)</a:t>
            </a:r>
          </a:p>
          <a:p>
            <a:pPr lvl="1"/>
            <a:endParaRPr lang="en-US" sz="24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Rotary Year 2022-2023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Provided $10,765 in emergency assistance for rent or utilities helping nine single parent families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0C8212-0655-5003-285D-9F8C243CE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19" y="4054568"/>
            <a:ext cx="3426755" cy="2181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3BDCC8-AC6D-E075-C37D-310668CCE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735" y="171249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91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58B645-994E-51F8-A7CE-605817FF7576}"/>
              </a:ext>
            </a:extLst>
          </p:cNvPr>
          <p:cNvSpPr txBox="1"/>
          <p:nvPr/>
        </p:nvSpPr>
        <p:spPr>
          <a:xfrm>
            <a:off x="704223" y="435475"/>
            <a:ext cx="10002339" cy="52322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Segoe Script" panose="030B0504020000000003" pitchFamily="66" charset="0"/>
              </a:rPr>
              <a:t>Focused Impact through Community Grants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F3B622-F369-3AA1-C863-1BB24F85A8E0}"/>
              </a:ext>
            </a:extLst>
          </p:cNvPr>
          <p:cNvSpPr txBox="1"/>
          <p:nvPr/>
        </p:nvSpPr>
        <p:spPr>
          <a:xfrm>
            <a:off x="3548187" y="1444321"/>
            <a:ext cx="567447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2023-2024 Grants: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Carmel Education Foundation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Fields’ Market Garden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Crooked Creek Food Pantry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Ivy Tech Foundation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Assistance League of Indianapolis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Children’s </a:t>
            </a:r>
            <a:r>
              <a:rPr lang="en-US" sz="2400" dirty="0" err="1">
                <a:solidFill>
                  <a:schemeClr val="accent1"/>
                </a:solidFill>
              </a:rPr>
              <a:t>Theraplay</a:t>
            </a:r>
            <a:r>
              <a:rPr lang="en-US" sz="2400" dirty="0">
                <a:solidFill>
                  <a:schemeClr val="accent1"/>
                </a:solidFill>
              </a:rPr>
              <a:t> Fund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The STEM Connection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Trinity Free Clinic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Merciful Help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Humane Society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Indy Book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9" name="Picture 8" descr="A group of people holding a large check&#10;&#10;Description automatically generated">
            <a:extLst>
              <a:ext uri="{FF2B5EF4-FFF2-40B4-BE49-F238E27FC236}">
                <a16:creationId xmlns:a16="http://schemas.microsoft.com/office/drawing/2014/main" id="{F4CF834F-E771-2686-56A7-650426F87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8" y="4146524"/>
            <a:ext cx="2921925" cy="2191444"/>
          </a:xfrm>
          <a:prstGeom prst="rect">
            <a:avLst/>
          </a:prstGeom>
        </p:spPr>
      </p:pic>
      <p:pic>
        <p:nvPicPr>
          <p:cNvPr id="8" name="Picture 7" descr="A group of people standing around a table with boxes&#10;&#10;Description automatically generated">
            <a:extLst>
              <a:ext uri="{FF2B5EF4-FFF2-40B4-BE49-F238E27FC236}">
                <a16:creationId xmlns:a16="http://schemas.microsoft.com/office/drawing/2014/main" id="{32CCA7E3-E99A-B7CE-2E27-6D3C37552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379" y="3808345"/>
            <a:ext cx="3485573" cy="2614180"/>
          </a:xfrm>
          <a:prstGeom prst="rect">
            <a:avLst/>
          </a:prstGeom>
        </p:spPr>
      </p:pic>
      <p:pic>
        <p:nvPicPr>
          <p:cNvPr id="11" name="Picture 10" descr="Teddy bear on sofa">
            <a:extLst>
              <a:ext uri="{FF2B5EF4-FFF2-40B4-BE49-F238E27FC236}">
                <a16:creationId xmlns:a16="http://schemas.microsoft.com/office/drawing/2014/main" id="{1AAB5CCE-AF75-BBBB-8F04-2B6A67C490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43" y="1463760"/>
            <a:ext cx="2947861" cy="1965240"/>
          </a:xfrm>
          <a:prstGeom prst="rect">
            <a:avLst/>
          </a:prstGeom>
        </p:spPr>
      </p:pic>
      <p:pic>
        <p:nvPicPr>
          <p:cNvPr id="13" name="Picture 12" descr="A group of people standing next to a bench&#10;&#10;Description automatically generated">
            <a:extLst>
              <a:ext uri="{FF2B5EF4-FFF2-40B4-BE49-F238E27FC236}">
                <a16:creationId xmlns:a16="http://schemas.microsoft.com/office/drawing/2014/main" id="{18DA4A73-B01B-D360-F3A2-8860F18153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2" y="1602009"/>
            <a:ext cx="2941781" cy="220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98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437603-F09D-2230-EE61-4B748877BF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85026"/>
            <a:ext cx="10515600" cy="490904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1"/>
                </a:solidFill>
                <a:latin typeface="Segoe Script" panose="030B0504020000000003" pitchFamily="66" charset="0"/>
              </a:rPr>
              <a:t>Fields’ </a:t>
            </a:r>
            <a:r>
              <a:rPr lang="en-US" sz="2800" b="1" dirty="0">
                <a:solidFill>
                  <a:schemeClr val="accent1"/>
                </a:solidFill>
                <a:latin typeface="Segoe Script" panose="030B0504020000000003" pitchFamily="66" charset="0"/>
              </a:rPr>
              <a:t>Market Garden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96E038-8132-D6C8-6B4E-02E84E7B5F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116" y="1144552"/>
            <a:ext cx="1472551" cy="147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1BA7A7-A50E-B941-823E-5662627865D7}"/>
              </a:ext>
            </a:extLst>
          </p:cNvPr>
          <p:cNvSpPr txBox="1"/>
          <p:nvPr/>
        </p:nvSpPr>
        <p:spPr>
          <a:xfrm>
            <a:off x="3049030" y="3244334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1A819C-786D-4E4F-9921-4A22B6DE4709}"/>
              </a:ext>
            </a:extLst>
          </p:cNvPr>
          <p:cNvSpPr txBox="1"/>
          <p:nvPr/>
        </p:nvSpPr>
        <p:spPr>
          <a:xfrm>
            <a:off x="3049030" y="3244334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850C3B-A640-4348-9DAF-B88865F29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5610" r="-1213" b="5547"/>
          <a:stretch/>
        </p:blipFill>
        <p:spPr>
          <a:xfrm>
            <a:off x="170972" y="4357687"/>
            <a:ext cx="3323193" cy="2500313"/>
          </a:xfrm>
          <a:prstGeom prst="rect">
            <a:avLst/>
          </a:prstGeom>
        </p:spPr>
      </p:pic>
      <p:pic>
        <p:nvPicPr>
          <p:cNvPr id="10" name="Picture 9" descr="A group of people gardening&#10;&#10;Description automatically generated">
            <a:extLst>
              <a:ext uri="{FF2B5EF4-FFF2-40B4-BE49-F238E27FC236}">
                <a16:creationId xmlns:a16="http://schemas.microsoft.com/office/drawing/2014/main" id="{DD6FAD53-7952-544E-AE81-B23976AB96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"/>
          <a:stretch/>
        </p:blipFill>
        <p:spPr>
          <a:xfrm>
            <a:off x="8697836" y="0"/>
            <a:ext cx="3296123" cy="2390094"/>
          </a:xfrm>
          <a:prstGeom prst="rect">
            <a:avLst/>
          </a:prstGeom>
        </p:spPr>
      </p:pic>
      <p:pic>
        <p:nvPicPr>
          <p:cNvPr id="12" name="Picture 11" descr="A person standing at a grocery store&#10;&#10;Description automatically generated">
            <a:extLst>
              <a:ext uri="{FF2B5EF4-FFF2-40B4-BE49-F238E27FC236}">
                <a16:creationId xmlns:a16="http://schemas.microsoft.com/office/drawing/2014/main" id="{2635DC68-7EFE-944F-AB49-7FD03296CF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1959" y="531132"/>
            <a:ext cx="4249057" cy="31867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BB84E9-0916-B34E-8E55-DE9D86C397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50905" y="3029482"/>
            <a:ext cx="4375451" cy="32815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C3EEFF3-7AD2-954D-8156-B95DE49ED18C}"/>
              </a:ext>
            </a:extLst>
          </p:cNvPr>
          <p:cNvSpPr txBox="1"/>
          <p:nvPr/>
        </p:nvSpPr>
        <p:spPr>
          <a:xfrm>
            <a:off x="3050381" y="3244334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F626EC-5333-664C-86C2-8FAF5AAA1ACE}"/>
              </a:ext>
            </a:extLst>
          </p:cNvPr>
          <p:cNvSpPr txBox="1"/>
          <p:nvPr/>
        </p:nvSpPr>
        <p:spPr>
          <a:xfrm>
            <a:off x="3699291" y="2965029"/>
            <a:ext cx="4930346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chemeClr val="accent1"/>
                </a:solidFill>
                <a:effectLst/>
              </a:rPr>
              <a:t>Volunteer Opportunities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Employment opportunities for our neighbors at North End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Educational Workshops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chemeClr val="accent1"/>
                </a:solidFill>
                <a:effectLst/>
              </a:rPr>
              <a:t>Co</a:t>
            </a:r>
            <a:r>
              <a:rPr lang="en-US" sz="2400" dirty="0">
                <a:solidFill>
                  <a:schemeClr val="accent1"/>
                </a:solidFill>
              </a:rPr>
              <a:t>mmunity Events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chemeClr val="accent1"/>
                </a:solidFill>
                <a:effectLst/>
              </a:rPr>
              <a:t>Flower Bouquet Subscriptions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Fresh Produce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Future Greenhouse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666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58B645-994E-51F8-A7CE-605817FF7576}"/>
              </a:ext>
            </a:extLst>
          </p:cNvPr>
          <p:cNvSpPr txBox="1"/>
          <p:nvPr/>
        </p:nvSpPr>
        <p:spPr>
          <a:xfrm>
            <a:off x="704223" y="435475"/>
            <a:ext cx="10002339" cy="52322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1"/>
                </a:solidFill>
                <a:latin typeface="Segoe Script" panose="030B0504020000000003" pitchFamily="66" charset="0"/>
              </a:rPr>
              <a:t>FUNdraising</a:t>
            </a:r>
            <a:r>
              <a:rPr lang="en-US" sz="2800" b="1" dirty="0">
                <a:solidFill>
                  <a:schemeClr val="accent1"/>
                </a:solidFill>
                <a:latin typeface="Segoe Script" panose="030B0504020000000003" pitchFamily="66" charset="0"/>
              </a:rPr>
              <a:t> through Carmelfest Service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F3B622-F369-3AA1-C863-1BB24F85A8E0}"/>
              </a:ext>
            </a:extLst>
          </p:cNvPr>
          <p:cNvSpPr txBox="1"/>
          <p:nvPr/>
        </p:nvSpPr>
        <p:spPr>
          <a:xfrm>
            <a:off x="3466859" y="5314837"/>
            <a:ext cx="89119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Visible and Engaged Service and Impact in our Community</a:t>
            </a:r>
          </a:p>
          <a:p>
            <a:pPr algn="ctr"/>
            <a:r>
              <a:rPr lang="en-US" sz="2800" dirty="0">
                <a:solidFill>
                  <a:schemeClr val="accent1"/>
                </a:solidFill>
              </a:rPr>
              <a:t>It takes ‘ALL OF US’ </a:t>
            </a:r>
          </a:p>
        </p:txBody>
      </p:sp>
      <p:pic>
        <p:nvPicPr>
          <p:cNvPr id="7" name="Picture 6" descr="A group of people riding a large cart&#10;&#10;Description automatically generated">
            <a:extLst>
              <a:ext uri="{FF2B5EF4-FFF2-40B4-BE49-F238E27FC236}">
                <a16:creationId xmlns:a16="http://schemas.microsoft.com/office/drawing/2014/main" id="{9AB16852-8869-4E50-F8A1-BB1ECC111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08" y="2264855"/>
            <a:ext cx="4918513" cy="2328290"/>
          </a:xfrm>
          <a:prstGeom prst="rect">
            <a:avLst/>
          </a:prstGeom>
        </p:spPr>
      </p:pic>
      <p:pic>
        <p:nvPicPr>
          <p:cNvPr id="3" name="Picture 2" descr="A group of people standing under an orange tent&#10;&#10;Description automatically generated">
            <a:extLst>
              <a:ext uri="{FF2B5EF4-FFF2-40B4-BE49-F238E27FC236}">
                <a16:creationId xmlns:a16="http://schemas.microsoft.com/office/drawing/2014/main" id="{44F3FC27-3DAD-02E3-E253-806C9DE26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0507" y="4182845"/>
            <a:ext cx="3187983" cy="2390988"/>
          </a:xfrm>
          <a:prstGeom prst="rect">
            <a:avLst/>
          </a:prstGeom>
        </p:spPr>
      </p:pic>
      <p:pic>
        <p:nvPicPr>
          <p:cNvPr id="8" name="Picture 7" descr="A person holding a bag of ice&#10;&#10;Description automatically generated">
            <a:extLst>
              <a:ext uri="{FF2B5EF4-FFF2-40B4-BE49-F238E27FC236}">
                <a16:creationId xmlns:a16="http://schemas.microsoft.com/office/drawing/2014/main" id="{02DA3A05-D40E-56D4-1E49-956DFBFF63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24865" y="1831206"/>
            <a:ext cx="3578946" cy="2684209"/>
          </a:xfrm>
          <a:prstGeom prst="rect">
            <a:avLst/>
          </a:prstGeom>
        </p:spPr>
      </p:pic>
      <p:pic>
        <p:nvPicPr>
          <p:cNvPr id="10" name="Picture 9" descr="Two men sitting at a table&#10;&#10;Description automatically generated">
            <a:extLst>
              <a:ext uri="{FF2B5EF4-FFF2-40B4-BE49-F238E27FC236}">
                <a16:creationId xmlns:a16="http://schemas.microsoft.com/office/drawing/2014/main" id="{DA15D437-1EB2-73F5-FEED-1538BF0396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9" y="1383837"/>
            <a:ext cx="3202821" cy="240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549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352</Words>
  <Application>Microsoft Office PowerPoint</Application>
  <PresentationFormat>Widescreen</PresentationFormat>
  <Paragraphs>78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Aptos</vt:lpstr>
      <vt:lpstr>Arial</vt:lpstr>
      <vt:lpstr>Calibri</vt:lpstr>
      <vt:lpstr>Calibri Light</vt:lpstr>
      <vt:lpstr>Georgia</vt:lpstr>
      <vt:lpstr>Segoe Script</vt:lpstr>
      <vt:lpstr>Office Theme</vt:lpstr>
      <vt:lpstr>Rotary Club of Carmel Community Service Impact Spring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Fields’ Market Garden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 Sexton</dc:creator>
  <cp:lastModifiedBy>Beth Sexton</cp:lastModifiedBy>
  <cp:revision>64</cp:revision>
  <dcterms:created xsi:type="dcterms:W3CDTF">2022-09-16T14:52:10Z</dcterms:created>
  <dcterms:modified xsi:type="dcterms:W3CDTF">2024-06-14T13:47:18Z</dcterms:modified>
</cp:coreProperties>
</file>