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6" r:id="rId3"/>
    <p:sldId id="293" r:id="rId4"/>
    <p:sldId id="258" r:id="rId5"/>
    <p:sldId id="281" r:id="rId6"/>
    <p:sldId id="263" r:id="rId7"/>
    <p:sldId id="259" r:id="rId8"/>
    <p:sldId id="260" r:id="rId9"/>
    <p:sldId id="262" r:id="rId10"/>
    <p:sldId id="261" r:id="rId11"/>
    <p:sldId id="312" r:id="rId12"/>
    <p:sldId id="311" r:id="rId13"/>
    <p:sldId id="270" r:id="rId14"/>
    <p:sldId id="297" r:id="rId15"/>
    <p:sldId id="305" r:id="rId16"/>
    <p:sldId id="306" r:id="rId17"/>
    <p:sldId id="307" r:id="rId18"/>
    <p:sldId id="271" r:id="rId19"/>
    <p:sldId id="288" r:id="rId20"/>
    <p:sldId id="272" r:id="rId21"/>
    <p:sldId id="313" r:id="rId22"/>
    <p:sldId id="282" r:id="rId23"/>
    <p:sldId id="273" r:id="rId24"/>
    <p:sldId id="274" r:id="rId25"/>
    <p:sldId id="275" r:id="rId26"/>
    <p:sldId id="296" r:id="rId27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694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10FB90-3487-402E-8D63-60FEA918A3A0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8417F-36BC-44E0-A93D-17CB38429C4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Application Window – January 1 thru March 31</a:t>
          </a:r>
        </a:p>
      </dgm:t>
    </dgm:pt>
    <dgm:pt modelId="{D2E0F888-A655-429F-9AA1-CE05A6A4D1A3}" type="parTrans" cxnId="{A97F8C47-25F0-427D-AA69-2F67EBDD4DB3}">
      <dgm:prSet/>
      <dgm:spPr/>
      <dgm:t>
        <a:bodyPr/>
        <a:lstStyle/>
        <a:p>
          <a:endParaRPr lang="en-US"/>
        </a:p>
      </dgm:t>
    </dgm:pt>
    <dgm:pt modelId="{7619A1C5-5E75-4A97-8F49-0BC42CF61E12}" type="sibTrans" cxnId="{A97F8C47-25F0-427D-AA69-2F67EBDD4DB3}">
      <dgm:prSet/>
      <dgm:spPr/>
      <dgm:t>
        <a:bodyPr/>
        <a:lstStyle/>
        <a:p>
          <a:endParaRPr lang="en-US"/>
        </a:p>
      </dgm:t>
    </dgm:pt>
    <dgm:pt modelId="{E2451E79-2816-4B62-A149-9C212E62F91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Application Review – As they are submitted, no decisions on funding until April</a:t>
          </a:r>
        </a:p>
      </dgm:t>
    </dgm:pt>
    <dgm:pt modelId="{C631B5D1-0A33-4DAD-B16A-DBD3924DF97F}" type="parTrans" cxnId="{FA4BA6F3-8F5E-4819-A1F7-F557D7A9AECA}">
      <dgm:prSet/>
      <dgm:spPr/>
      <dgm:t>
        <a:bodyPr/>
        <a:lstStyle/>
        <a:p>
          <a:endParaRPr lang="en-US"/>
        </a:p>
      </dgm:t>
    </dgm:pt>
    <dgm:pt modelId="{3826C002-00A2-4700-8370-75897DA8327C}" type="sibTrans" cxnId="{FA4BA6F3-8F5E-4819-A1F7-F557D7A9AECA}">
      <dgm:prSet/>
      <dgm:spPr/>
      <dgm:t>
        <a:bodyPr/>
        <a:lstStyle/>
        <a:p>
          <a:endParaRPr lang="en-US"/>
        </a:p>
      </dgm:t>
    </dgm:pt>
    <dgm:pt modelId="{05E7EA96-5F30-42E0-AB70-92E08B4ADDE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Preliminary Approval – May</a:t>
          </a:r>
        </a:p>
      </dgm:t>
    </dgm:pt>
    <dgm:pt modelId="{DD68AA6D-6A2C-4BEE-901C-92DE86A36ACA}" type="parTrans" cxnId="{69E43706-3C1B-45EA-A2CE-81FA95A1B790}">
      <dgm:prSet/>
      <dgm:spPr/>
      <dgm:t>
        <a:bodyPr/>
        <a:lstStyle/>
        <a:p>
          <a:endParaRPr lang="en-US"/>
        </a:p>
      </dgm:t>
    </dgm:pt>
    <dgm:pt modelId="{4690DB79-DFE2-4E12-BE70-2157F391F1EB}" type="sibTrans" cxnId="{69E43706-3C1B-45EA-A2CE-81FA95A1B790}">
      <dgm:prSet/>
      <dgm:spPr/>
      <dgm:t>
        <a:bodyPr/>
        <a:lstStyle/>
        <a:p>
          <a:endParaRPr lang="en-US"/>
        </a:p>
      </dgm:t>
    </dgm:pt>
    <dgm:pt modelId="{A3B8C2BC-3A55-4CD9-B090-90E71E3678A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Final Approval from RI – June</a:t>
          </a:r>
        </a:p>
      </dgm:t>
    </dgm:pt>
    <dgm:pt modelId="{34880B86-F247-40AB-A3DE-679F1A620D26}" type="parTrans" cxnId="{59ED31CE-9684-4A3B-A5A8-B432E71A0DE2}">
      <dgm:prSet/>
      <dgm:spPr/>
      <dgm:t>
        <a:bodyPr/>
        <a:lstStyle/>
        <a:p>
          <a:endParaRPr lang="en-US"/>
        </a:p>
      </dgm:t>
    </dgm:pt>
    <dgm:pt modelId="{E5A173DC-69DD-4DC3-8AD0-1A31C058124F}" type="sibTrans" cxnId="{59ED31CE-9684-4A3B-A5A8-B432E71A0DE2}">
      <dgm:prSet/>
      <dgm:spPr/>
      <dgm:t>
        <a:bodyPr/>
        <a:lstStyle/>
        <a:p>
          <a:endParaRPr lang="en-US"/>
        </a:p>
      </dgm:t>
    </dgm:pt>
    <dgm:pt modelId="{E6499996-34BC-446F-9D25-2067181E5A89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Project Execution – July through May</a:t>
          </a:r>
        </a:p>
      </dgm:t>
    </dgm:pt>
    <dgm:pt modelId="{383239D5-5E43-4F62-B187-46FDF5784670}" type="parTrans" cxnId="{8FF6BD46-2F92-4BAD-B9F7-F51BBF24FA3A}">
      <dgm:prSet/>
      <dgm:spPr/>
      <dgm:t>
        <a:bodyPr/>
        <a:lstStyle/>
        <a:p>
          <a:endParaRPr lang="en-US"/>
        </a:p>
      </dgm:t>
    </dgm:pt>
    <dgm:pt modelId="{8E5EAE35-442D-4BBE-8BD4-23446813F826}" type="sibTrans" cxnId="{8FF6BD46-2F92-4BAD-B9F7-F51BBF24FA3A}">
      <dgm:prSet/>
      <dgm:spPr/>
      <dgm:t>
        <a:bodyPr/>
        <a:lstStyle/>
        <a:p>
          <a:endParaRPr lang="en-US"/>
        </a:p>
      </dgm:t>
    </dgm:pt>
    <dgm:pt modelId="{727F92D0-1F37-4681-BC71-0D6C69F9E9E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Final Report – When completed, no later than June </a:t>
          </a:r>
          <a:r>
            <a:rPr lang="en-US" dirty="0" smtClean="0">
              <a:solidFill>
                <a:schemeClr val="tx1"/>
              </a:solidFill>
            </a:rPr>
            <a:t>24</a:t>
          </a:r>
          <a:endParaRPr lang="en-US" dirty="0">
            <a:solidFill>
              <a:schemeClr val="tx1"/>
            </a:solidFill>
          </a:endParaRPr>
        </a:p>
      </dgm:t>
    </dgm:pt>
    <dgm:pt modelId="{99D9E48B-5BA6-435F-94A9-3E970E5BFB37}" type="parTrans" cxnId="{B245356F-E6F9-43C7-8F9B-8A592F757FBB}">
      <dgm:prSet/>
      <dgm:spPr/>
      <dgm:t>
        <a:bodyPr/>
        <a:lstStyle/>
        <a:p>
          <a:endParaRPr lang="en-US"/>
        </a:p>
      </dgm:t>
    </dgm:pt>
    <dgm:pt modelId="{9FC5F0D2-50A0-4844-B0F6-D7C45B20344B}" type="sibTrans" cxnId="{B245356F-E6F9-43C7-8F9B-8A592F757FBB}">
      <dgm:prSet/>
      <dgm:spPr/>
      <dgm:t>
        <a:bodyPr/>
        <a:lstStyle/>
        <a:p>
          <a:endParaRPr lang="en-US"/>
        </a:p>
      </dgm:t>
    </dgm:pt>
    <dgm:pt modelId="{37BE6DBC-6CCD-4D7C-93F1-F28756A1A83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Payment to Club – Upon Approval of Final Report</a:t>
          </a:r>
        </a:p>
      </dgm:t>
    </dgm:pt>
    <dgm:pt modelId="{53AD95D5-1936-453C-A172-4B7F53EFD49E}" type="parTrans" cxnId="{E6406236-BB09-44E0-A160-05E359644A8D}">
      <dgm:prSet/>
      <dgm:spPr/>
      <dgm:t>
        <a:bodyPr/>
        <a:lstStyle/>
        <a:p>
          <a:endParaRPr lang="en-US"/>
        </a:p>
      </dgm:t>
    </dgm:pt>
    <dgm:pt modelId="{913D3596-E084-41F7-9F16-C7141A864F01}" type="sibTrans" cxnId="{E6406236-BB09-44E0-A160-05E359644A8D}">
      <dgm:prSet/>
      <dgm:spPr/>
      <dgm:t>
        <a:bodyPr/>
        <a:lstStyle/>
        <a:p>
          <a:endParaRPr lang="en-US"/>
        </a:p>
      </dgm:t>
    </dgm:pt>
    <dgm:pt modelId="{58CE2FA7-B259-4EB0-B959-07357D3C1670}" type="pres">
      <dgm:prSet presAssocID="{1410FB90-3487-402E-8D63-60FEA918A3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6659F4-4B34-4A87-8CB3-1FBA1BE20127}" type="pres">
      <dgm:prSet presAssocID="{4F18417F-36BC-44E0-A93D-17CB38429C4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E9FD70-6E9C-423F-913F-4633EEC7CF9C}" type="pres">
      <dgm:prSet presAssocID="{7619A1C5-5E75-4A97-8F49-0BC42CF61E12}" presName="sibTrans" presStyleCnt="0"/>
      <dgm:spPr/>
    </dgm:pt>
    <dgm:pt modelId="{CE4DD9AF-B83D-465D-A0DB-EFB39427B996}" type="pres">
      <dgm:prSet presAssocID="{E2451E79-2816-4B62-A149-9C212E62F91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FE961-2CF3-436A-BBA5-EC127FD8D510}" type="pres">
      <dgm:prSet presAssocID="{3826C002-00A2-4700-8370-75897DA8327C}" presName="sibTrans" presStyleCnt="0"/>
      <dgm:spPr/>
    </dgm:pt>
    <dgm:pt modelId="{3FC20B7D-4254-4F31-A926-AE53B75C882C}" type="pres">
      <dgm:prSet presAssocID="{05E7EA96-5F30-42E0-AB70-92E08B4ADDE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ECB8C-2FDE-4833-AEF2-249017763731}" type="pres">
      <dgm:prSet presAssocID="{4690DB79-DFE2-4E12-BE70-2157F391F1EB}" presName="sibTrans" presStyleCnt="0"/>
      <dgm:spPr/>
    </dgm:pt>
    <dgm:pt modelId="{FD90C2B4-A8AC-49A6-8D42-5B0F0C9AA42F}" type="pres">
      <dgm:prSet presAssocID="{A3B8C2BC-3A55-4CD9-B090-90E71E3678A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E63F7-C0AD-4C48-B6FE-4C4CD1842650}" type="pres">
      <dgm:prSet presAssocID="{E5A173DC-69DD-4DC3-8AD0-1A31C058124F}" presName="sibTrans" presStyleCnt="0"/>
      <dgm:spPr/>
    </dgm:pt>
    <dgm:pt modelId="{67C7A1D2-9A6F-4D53-AC81-05398342DAAE}" type="pres">
      <dgm:prSet presAssocID="{E6499996-34BC-446F-9D25-2067181E5A8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EE147-2C0D-4EC5-BAED-8CB998E725B7}" type="pres">
      <dgm:prSet presAssocID="{8E5EAE35-442D-4BBE-8BD4-23446813F826}" presName="sibTrans" presStyleCnt="0"/>
      <dgm:spPr/>
    </dgm:pt>
    <dgm:pt modelId="{A55A4528-CE61-4C81-9B0C-A12FAA1E5546}" type="pres">
      <dgm:prSet presAssocID="{727F92D0-1F37-4681-BC71-0D6C69F9E9E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64754-2AE3-4453-A8EC-B11F0F8A55C6}" type="pres">
      <dgm:prSet presAssocID="{9FC5F0D2-50A0-4844-B0F6-D7C45B20344B}" presName="sibTrans" presStyleCnt="0"/>
      <dgm:spPr/>
    </dgm:pt>
    <dgm:pt modelId="{92D7ACDE-0991-41F2-B8CD-3D481F7BCD56}" type="pres">
      <dgm:prSet presAssocID="{37BE6DBC-6CCD-4D7C-93F1-F28756A1A83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9DAB22-DE17-4ED5-B243-9E0217F18ED9}" type="presOf" srcId="{1410FB90-3487-402E-8D63-60FEA918A3A0}" destId="{58CE2FA7-B259-4EB0-B959-07357D3C1670}" srcOrd="0" destOrd="0" presId="urn:microsoft.com/office/officeart/2005/8/layout/default#1"/>
    <dgm:cxn modelId="{3EB94EF5-6ADE-4160-8667-E8C3717D2B9E}" type="presOf" srcId="{E2451E79-2816-4B62-A149-9C212E62F917}" destId="{CE4DD9AF-B83D-465D-A0DB-EFB39427B996}" srcOrd="0" destOrd="0" presId="urn:microsoft.com/office/officeart/2005/8/layout/default#1"/>
    <dgm:cxn modelId="{FA4BA6F3-8F5E-4819-A1F7-F557D7A9AECA}" srcId="{1410FB90-3487-402E-8D63-60FEA918A3A0}" destId="{E2451E79-2816-4B62-A149-9C212E62F917}" srcOrd="1" destOrd="0" parTransId="{C631B5D1-0A33-4DAD-B16A-DBD3924DF97F}" sibTransId="{3826C002-00A2-4700-8370-75897DA8327C}"/>
    <dgm:cxn modelId="{FC526220-8D7C-4F27-9501-18E818FB3FDE}" type="presOf" srcId="{05E7EA96-5F30-42E0-AB70-92E08B4ADDE5}" destId="{3FC20B7D-4254-4F31-A926-AE53B75C882C}" srcOrd="0" destOrd="0" presId="urn:microsoft.com/office/officeart/2005/8/layout/default#1"/>
    <dgm:cxn modelId="{124BE60E-4691-4F7E-B740-35DCB749168E}" type="presOf" srcId="{727F92D0-1F37-4681-BC71-0D6C69F9E9E6}" destId="{A55A4528-CE61-4C81-9B0C-A12FAA1E5546}" srcOrd="0" destOrd="0" presId="urn:microsoft.com/office/officeart/2005/8/layout/default#1"/>
    <dgm:cxn modelId="{02F73156-432B-4B6D-9A50-5A3166CE7627}" type="presOf" srcId="{4F18417F-36BC-44E0-A93D-17CB38429C41}" destId="{766659F4-4B34-4A87-8CB3-1FBA1BE20127}" srcOrd="0" destOrd="0" presId="urn:microsoft.com/office/officeart/2005/8/layout/default#1"/>
    <dgm:cxn modelId="{F5FCF73F-FE28-4F51-A6FF-E29D29BB4899}" type="presOf" srcId="{37BE6DBC-6CCD-4D7C-93F1-F28756A1A831}" destId="{92D7ACDE-0991-41F2-B8CD-3D481F7BCD56}" srcOrd="0" destOrd="0" presId="urn:microsoft.com/office/officeart/2005/8/layout/default#1"/>
    <dgm:cxn modelId="{E6406236-BB09-44E0-A160-05E359644A8D}" srcId="{1410FB90-3487-402E-8D63-60FEA918A3A0}" destId="{37BE6DBC-6CCD-4D7C-93F1-F28756A1A831}" srcOrd="6" destOrd="0" parTransId="{53AD95D5-1936-453C-A172-4B7F53EFD49E}" sibTransId="{913D3596-E084-41F7-9F16-C7141A864F01}"/>
    <dgm:cxn modelId="{90ABA6E1-0F85-470B-8DED-15D20C04584B}" type="presOf" srcId="{E6499996-34BC-446F-9D25-2067181E5A89}" destId="{67C7A1D2-9A6F-4D53-AC81-05398342DAAE}" srcOrd="0" destOrd="0" presId="urn:microsoft.com/office/officeart/2005/8/layout/default#1"/>
    <dgm:cxn modelId="{A97F8C47-25F0-427D-AA69-2F67EBDD4DB3}" srcId="{1410FB90-3487-402E-8D63-60FEA918A3A0}" destId="{4F18417F-36BC-44E0-A93D-17CB38429C41}" srcOrd="0" destOrd="0" parTransId="{D2E0F888-A655-429F-9AA1-CE05A6A4D1A3}" sibTransId="{7619A1C5-5E75-4A97-8F49-0BC42CF61E12}"/>
    <dgm:cxn modelId="{BF2DB62C-4A81-4AC9-8189-653AEBB9C83D}" type="presOf" srcId="{A3B8C2BC-3A55-4CD9-B090-90E71E3678A2}" destId="{FD90C2B4-A8AC-49A6-8D42-5B0F0C9AA42F}" srcOrd="0" destOrd="0" presId="urn:microsoft.com/office/officeart/2005/8/layout/default#1"/>
    <dgm:cxn modelId="{59ED31CE-9684-4A3B-A5A8-B432E71A0DE2}" srcId="{1410FB90-3487-402E-8D63-60FEA918A3A0}" destId="{A3B8C2BC-3A55-4CD9-B090-90E71E3678A2}" srcOrd="3" destOrd="0" parTransId="{34880B86-F247-40AB-A3DE-679F1A620D26}" sibTransId="{E5A173DC-69DD-4DC3-8AD0-1A31C058124F}"/>
    <dgm:cxn modelId="{B245356F-E6F9-43C7-8F9B-8A592F757FBB}" srcId="{1410FB90-3487-402E-8D63-60FEA918A3A0}" destId="{727F92D0-1F37-4681-BC71-0D6C69F9E9E6}" srcOrd="5" destOrd="0" parTransId="{99D9E48B-5BA6-435F-94A9-3E970E5BFB37}" sibTransId="{9FC5F0D2-50A0-4844-B0F6-D7C45B20344B}"/>
    <dgm:cxn modelId="{8FF6BD46-2F92-4BAD-B9F7-F51BBF24FA3A}" srcId="{1410FB90-3487-402E-8D63-60FEA918A3A0}" destId="{E6499996-34BC-446F-9D25-2067181E5A89}" srcOrd="4" destOrd="0" parTransId="{383239D5-5E43-4F62-B187-46FDF5784670}" sibTransId="{8E5EAE35-442D-4BBE-8BD4-23446813F826}"/>
    <dgm:cxn modelId="{69E43706-3C1B-45EA-A2CE-81FA95A1B790}" srcId="{1410FB90-3487-402E-8D63-60FEA918A3A0}" destId="{05E7EA96-5F30-42E0-AB70-92E08B4ADDE5}" srcOrd="2" destOrd="0" parTransId="{DD68AA6D-6A2C-4BEE-901C-92DE86A36ACA}" sibTransId="{4690DB79-DFE2-4E12-BE70-2157F391F1EB}"/>
    <dgm:cxn modelId="{233D90AE-F4C6-462F-B9D9-FAC847823164}" type="presParOf" srcId="{58CE2FA7-B259-4EB0-B959-07357D3C1670}" destId="{766659F4-4B34-4A87-8CB3-1FBA1BE20127}" srcOrd="0" destOrd="0" presId="urn:microsoft.com/office/officeart/2005/8/layout/default#1"/>
    <dgm:cxn modelId="{AC909998-4D70-4310-A9D3-FD899C5CC0C2}" type="presParOf" srcId="{58CE2FA7-B259-4EB0-B959-07357D3C1670}" destId="{CBE9FD70-6E9C-423F-913F-4633EEC7CF9C}" srcOrd="1" destOrd="0" presId="urn:microsoft.com/office/officeart/2005/8/layout/default#1"/>
    <dgm:cxn modelId="{E55AF9EC-6144-4701-8801-9B8E34E9CF98}" type="presParOf" srcId="{58CE2FA7-B259-4EB0-B959-07357D3C1670}" destId="{CE4DD9AF-B83D-465D-A0DB-EFB39427B996}" srcOrd="2" destOrd="0" presId="urn:microsoft.com/office/officeart/2005/8/layout/default#1"/>
    <dgm:cxn modelId="{271DA41A-3527-46B3-B091-6BDB1BF82484}" type="presParOf" srcId="{58CE2FA7-B259-4EB0-B959-07357D3C1670}" destId="{265FE961-2CF3-436A-BBA5-EC127FD8D510}" srcOrd="3" destOrd="0" presId="urn:microsoft.com/office/officeart/2005/8/layout/default#1"/>
    <dgm:cxn modelId="{113EC307-A04C-4706-8957-EAC23D523EBB}" type="presParOf" srcId="{58CE2FA7-B259-4EB0-B959-07357D3C1670}" destId="{3FC20B7D-4254-4F31-A926-AE53B75C882C}" srcOrd="4" destOrd="0" presId="urn:microsoft.com/office/officeart/2005/8/layout/default#1"/>
    <dgm:cxn modelId="{75488D44-9BF1-4857-9767-1E10957D25C2}" type="presParOf" srcId="{58CE2FA7-B259-4EB0-B959-07357D3C1670}" destId="{514ECB8C-2FDE-4833-AEF2-249017763731}" srcOrd="5" destOrd="0" presId="urn:microsoft.com/office/officeart/2005/8/layout/default#1"/>
    <dgm:cxn modelId="{27AB8CEF-9627-408E-83BD-A79404AE5A7D}" type="presParOf" srcId="{58CE2FA7-B259-4EB0-B959-07357D3C1670}" destId="{FD90C2B4-A8AC-49A6-8D42-5B0F0C9AA42F}" srcOrd="6" destOrd="0" presId="urn:microsoft.com/office/officeart/2005/8/layout/default#1"/>
    <dgm:cxn modelId="{DAA7541D-4060-4F6C-88C4-42BC1E7D5811}" type="presParOf" srcId="{58CE2FA7-B259-4EB0-B959-07357D3C1670}" destId="{4AFE63F7-C0AD-4C48-B6FE-4C4CD1842650}" srcOrd="7" destOrd="0" presId="urn:microsoft.com/office/officeart/2005/8/layout/default#1"/>
    <dgm:cxn modelId="{DAD333D9-0AEF-48F2-8BE1-25C5ED030977}" type="presParOf" srcId="{58CE2FA7-B259-4EB0-B959-07357D3C1670}" destId="{67C7A1D2-9A6F-4D53-AC81-05398342DAAE}" srcOrd="8" destOrd="0" presId="urn:microsoft.com/office/officeart/2005/8/layout/default#1"/>
    <dgm:cxn modelId="{A8FB0046-9DB7-4A1B-86FD-EB2680775FC4}" type="presParOf" srcId="{58CE2FA7-B259-4EB0-B959-07357D3C1670}" destId="{B55EE147-2C0D-4EC5-BAED-8CB998E725B7}" srcOrd="9" destOrd="0" presId="urn:microsoft.com/office/officeart/2005/8/layout/default#1"/>
    <dgm:cxn modelId="{1604A82E-374B-4AE0-A99B-77F6746D1DF6}" type="presParOf" srcId="{58CE2FA7-B259-4EB0-B959-07357D3C1670}" destId="{A55A4528-CE61-4C81-9B0C-A12FAA1E5546}" srcOrd="10" destOrd="0" presId="urn:microsoft.com/office/officeart/2005/8/layout/default#1"/>
    <dgm:cxn modelId="{B5B26F4E-072E-42B4-95BA-02B6B9AB7572}" type="presParOf" srcId="{58CE2FA7-B259-4EB0-B959-07357D3C1670}" destId="{6AB64754-2AE3-4453-A8EC-B11F0F8A55C6}" srcOrd="11" destOrd="0" presId="urn:microsoft.com/office/officeart/2005/8/layout/default#1"/>
    <dgm:cxn modelId="{92D153D2-7798-488C-9CFD-1F79A7A7F4A6}" type="presParOf" srcId="{58CE2FA7-B259-4EB0-B959-07357D3C1670}" destId="{92D7ACDE-0991-41F2-B8CD-3D481F7BCD56}" srcOrd="1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22642-6648-491B-9D0B-B16823E3658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9C6CE-FE64-4B94-B50D-F669AFA0356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DESCRIBE WHAT WAS DONE</a:t>
          </a:r>
        </a:p>
      </dgm:t>
    </dgm:pt>
    <dgm:pt modelId="{CADA0A58-156B-4CBB-857A-19B7848E8AAC}" type="parTrans" cxnId="{D68012DC-0F1C-42E5-8F10-49DF77E14C1E}">
      <dgm:prSet/>
      <dgm:spPr/>
      <dgm:t>
        <a:bodyPr/>
        <a:lstStyle/>
        <a:p>
          <a:endParaRPr lang="en-US"/>
        </a:p>
      </dgm:t>
    </dgm:pt>
    <dgm:pt modelId="{833CA835-A849-4052-A936-1CED825C2009}" type="sibTrans" cxnId="{D68012DC-0F1C-42E5-8F10-49DF77E14C1E}">
      <dgm:prSet/>
      <dgm:spPr/>
      <dgm:t>
        <a:bodyPr/>
        <a:lstStyle/>
        <a:p>
          <a:endParaRPr lang="en-US"/>
        </a:p>
      </dgm:t>
    </dgm:pt>
    <dgm:pt modelId="{1BA336A5-2832-4B35-B88D-8AACD2B5A5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Show what was spent</a:t>
          </a:r>
        </a:p>
      </dgm:t>
    </dgm:pt>
    <dgm:pt modelId="{92717ECC-7472-434B-B867-6A11FFBF8774}" type="parTrans" cxnId="{DD27452F-4DE5-41C9-80B4-AA70EB56101D}">
      <dgm:prSet/>
      <dgm:spPr/>
      <dgm:t>
        <a:bodyPr/>
        <a:lstStyle/>
        <a:p>
          <a:endParaRPr lang="en-US"/>
        </a:p>
      </dgm:t>
    </dgm:pt>
    <dgm:pt modelId="{0C35822C-2F4A-4EBC-A8A3-5E99620EB04F}" type="sibTrans" cxnId="{DD27452F-4DE5-41C9-80B4-AA70EB56101D}">
      <dgm:prSet/>
      <dgm:spPr/>
      <dgm:t>
        <a:bodyPr/>
        <a:lstStyle/>
        <a:p>
          <a:endParaRPr lang="en-US"/>
        </a:p>
      </dgm:t>
    </dgm:pt>
    <dgm:pt modelId="{892F994D-7214-44AF-88FF-6F72D76E272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Email copies of your receipts</a:t>
          </a:r>
        </a:p>
      </dgm:t>
    </dgm:pt>
    <dgm:pt modelId="{FEF9C5D8-504F-4E7F-8A63-BE5530965497}" type="parTrans" cxnId="{E14ED1BB-83AE-49D9-B117-4F8239A306AC}">
      <dgm:prSet/>
      <dgm:spPr/>
      <dgm:t>
        <a:bodyPr/>
        <a:lstStyle/>
        <a:p>
          <a:endParaRPr lang="en-US"/>
        </a:p>
      </dgm:t>
    </dgm:pt>
    <dgm:pt modelId="{69D245BA-7EDE-4814-8E4E-BD89271EB7CB}" type="sibTrans" cxnId="{E14ED1BB-83AE-49D9-B117-4F8239A306AC}">
      <dgm:prSet/>
      <dgm:spPr/>
      <dgm:t>
        <a:bodyPr/>
        <a:lstStyle/>
        <a:p>
          <a:endParaRPr lang="en-US"/>
        </a:p>
      </dgm:t>
    </dgm:pt>
    <dgm:pt modelId="{EBBA8E8E-B860-4CD2-BE1D-9B16E72AE3B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When Treasurer writes a check use memo area</a:t>
          </a:r>
        </a:p>
      </dgm:t>
    </dgm:pt>
    <dgm:pt modelId="{23F48C37-D32D-4107-A9A3-B41608630F6C}" type="parTrans" cxnId="{A11741C9-F481-4FDD-8E7F-1635B6A4B690}">
      <dgm:prSet/>
      <dgm:spPr/>
      <dgm:t>
        <a:bodyPr/>
        <a:lstStyle/>
        <a:p>
          <a:endParaRPr lang="en-US"/>
        </a:p>
      </dgm:t>
    </dgm:pt>
    <dgm:pt modelId="{48B6C966-675A-4AC9-9C37-93515A0095F7}" type="sibTrans" cxnId="{A11741C9-F481-4FDD-8E7F-1635B6A4B690}">
      <dgm:prSet/>
      <dgm:spPr/>
      <dgm:t>
        <a:bodyPr/>
        <a:lstStyle/>
        <a:p>
          <a:endParaRPr lang="en-US"/>
        </a:p>
      </dgm:t>
    </dgm:pt>
    <dgm:pt modelId="{44995BA3-4D71-4B53-A30B-8DC249F123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Make sure your numbers match</a:t>
          </a:r>
        </a:p>
      </dgm:t>
    </dgm:pt>
    <dgm:pt modelId="{31D7ACEE-1772-41C9-A237-91BBF6872D00}" type="parTrans" cxnId="{2B92A42D-AB53-4AE0-BA67-4D60F034CAF6}">
      <dgm:prSet/>
      <dgm:spPr/>
      <dgm:t>
        <a:bodyPr/>
        <a:lstStyle/>
        <a:p>
          <a:endParaRPr lang="en-US"/>
        </a:p>
      </dgm:t>
    </dgm:pt>
    <dgm:pt modelId="{A88C9B1A-2689-42B1-8F63-ED7C9F2F61EA}" type="sibTrans" cxnId="{2B92A42D-AB53-4AE0-BA67-4D60F034CAF6}">
      <dgm:prSet/>
      <dgm:spPr/>
      <dgm:t>
        <a:bodyPr/>
        <a:lstStyle/>
        <a:p>
          <a:endParaRPr lang="en-US"/>
        </a:p>
      </dgm:t>
    </dgm:pt>
    <dgm:pt modelId="{1AC32A2D-5644-4A06-869C-761904685B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 smtClean="0">
              <a:solidFill>
                <a:schemeClr val="tx1"/>
              </a:solidFill>
            </a:rPr>
            <a:t>Sign </a:t>
          </a:r>
          <a:r>
            <a:rPr lang="en-US" b="1" dirty="0">
              <a:solidFill>
                <a:schemeClr val="tx1"/>
              </a:solidFill>
            </a:rPr>
            <a:t>the report</a:t>
          </a:r>
        </a:p>
      </dgm:t>
    </dgm:pt>
    <dgm:pt modelId="{44F554A9-1C16-41BB-B482-9B0E7001F1A1}" type="parTrans" cxnId="{8D49ABBE-0225-4396-9FA2-D7523456632D}">
      <dgm:prSet/>
      <dgm:spPr/>
      <dgm:t>
        <a:bodyPr/>
        <a:lstStyle/>
        <a:p>
          <a:endParaRPr lang="en-US"/>
        </a:p>
      </dgm:t>
    </dgm:pt>
    <dgm:pt modelId="{3D4B7F82-17F7-47F0-A2F0-6EC4E061B4ED}" type="sibTrans" cxnId="{8D49ABBE-0225-4396-9FA2-D7523456632D}">
      <dgm:prSet/>
      <dgm:spPr/>
      <dgm:t>
        <a:bodyPr/>
        <a:lstStyle/>
        <a:p>
          <a:endParaRPr lang="en-US"/>
        </a:p>
      </dgm:t>
    </dgm:pt>
    <dgm:pt modelId="{D08386AD-4AE6-48FB-B645-300ACAECC32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>
              <a:solidFill>
                <a:schemeClr val="tx1"/>
              </a:solidFill>
            </a:rPr>
            <a:t>Review and Submit the Final </a:t>
          </a:r>
          <a:r>
            <a:rPr lang="en-US" b="1" dirty="0" smtClean="0">
              <a:solidFill>
                <a:schemeClr val="tx1"/>
              </a:solidFill>
            </a:rPr>
            <a:t>Report to skish33@gmail.com</a:t>
          </a:r>
          <a:endParaRPr lang="en-US" b="1" dirty="0">
            <a:solidFill>
              <a:schemeClr val="tx1"/>
            </a:solidFill>
          </a:endParaRPr>
        </a:p>
      </dgm:t>
    </dgm:pt>
    <dgm:pt modelId="{7C918924-B891-49E2-92E7-755B349E36BA}" type="parTrans" cxnId="{7597ABA5-0B08-4FAD-9038-0B2282EEA93E}">
      <dgm:prSet/>
      <dgm:spPr/>
      <dgm:t>
        <a:bodyPr/>
        <a:lstStyle/>
        <a:p>
          <a:endParaRPr lang="en-US"/>
        </a:p>
      </dgm:t>
    </dgm:pt>
    <dgm:pt modelId="{1C68710F-FFA8-4A34-9CEC-6DB77642276B}" type="sibTrans" cxnId="{7597ABA5-0B08-4FAD-9038-0B2282EEA93E}">
      <dgm:prSet/>
      <dgm:spPr/>
      <dgm:t>
        <a:bodyPr/>
        <a:lstStyle/>
        <a:p>
          <a:endParaRPr lang="en-US"/>
        </a:p>
      </dgm:t>
    </dgm:pt>
    <dgm:pt modelId="{8614B667-3318-4AF8-97C2-FD6BCC76E3AB}" type="pres">
      <dgm:prSet presAssocID="{B9622642-6648-491B-9D0B-B16823E36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CA0EAE-C8B2-48F6-83EF-C925B9C8A541}" type="pres">
      <dgm:prSet presAssocID="{4969C6CE-FE64-4B94-B50D-F669AFA035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45AC5-CFB4-4874-A2A7-F8D50D315EEE}" type="pres">
      <dgm:prSet presAssocID="{833CA835-A849-4052-A936-1CED825C2009}" presName="sibTrans" presStyleCnt="0"/>
      <dgm:spPr/>
    </dgm:pt>
    <dgm:pt modelId="{C4544825-4816-47B4-92C6-77A829DAB00D}" type="pres">
      <dgm:prSet presAssocID="{1BA336A5-2832-4B35-B88D-8AACD2B5A58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8F1BAE-43E0-4A66-AC2B-B177B74739D0}" type="pres">
      <dgm:prSet presAssocID="{0C35822C-2F4A-4EBC-A8A3-5E99620EB04F}" presName="sibTrans" presStyleCnt="0"/>
      <dgm:spPr/>
    </dgm:pt>
    <dgm:pt modelId="{E92C9E6A-FEE4-4721-AD8C-DE3D536DA3A5}" type="pres">
      <dgm:prSet presAssocID="{892F994D-7214-44AF-88FF-6F72D76E272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332B3-6611-44FD-92A2-BB8CCAD6AA99}" type="pres">
      <dgm:prSet presAssocID="{69D245BA-7EDE-4814-8E4E-BD89271EB7CB}" presName="sibTrans" presStyleCnt="0"/>
      <dgm:spPr/>
    </dgm:pt>
    <dgm:pt modelId="{A56567F8-3725-433D-9C53-10545CCFE9B7}" type="pres">
      <dgm:prSet presAssocID="{EBBA8E8E-B860-4CD2-BE1D-9B16E72AE3B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9E96F-BA14-4F68-9ECA-DF1971C26F17}" type="pres">
      <dgm:prSet presAssocID="{48B6C966-675A-4AC9-9C37-93515A0095F7}" presName="sibTrans" presStyleCnt="0"/>
      <dgm:spPr/>
    </dgm:pt>
    <dgm:pt modelId="{C6B4ADBA-80C0-4D1E-9390-5F9D0C6D7927}" type="pres">
      <dgm:prSet presAssocID="{44995BA3-4D71-4B53-A30B-8DC249F123C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5AB8F-8061-4022-942A-642540F53253}" type="pres">
      <dgm:prSet presAssocID="{A88C9B1A-2689-42B1-8F63-ED7C9F2F61EA}" presName="sibTrans" presStyleCnt="0"/>
      <dgm:spPr/>
    </dgm:pt>
    <dgm:pt modelId="{43AF29CD-EABA-4287-B09A-0AF16BE5B001}" type="pres">
      <dgm:prSet presAssocID="{1AC32A2D-5644-4A06-869C-761904685B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87F7AC-C6DE-4B61-BC9A-5F721A5B98AA}" type="pres">
      <dgm:prSet presAssocID="{3D4B7F82-17F7-47F0-A2F0-6EC4E061B4ED}" presName="sibTrans" presStyleCnt="0"/>
      <dgm:spPr/>
    </dgm:pt>
    <dgm:pt modelId="{AFD47368-5100-4F19-853B-8E4F91FA9F90}" type="pres">
      <dgm:prSet presAssocID="{D08386AD-4AE6-48FB-B645-300ACAECC32A}" presName="node" presStyleLbl="node1" presStyleIdx="6" presStyleCnt="7" custScaleX="134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07FED1-A9A1-45A6-9C04-B85B46E23F54}" type="presOf" srcId="{1AC32A2D-5644-4A06-869C-761904685BAC}" destId="{43AF29CD-EABA-4287-B09A-0AF16BE5B001}" srcOrd="0" destOrd="0" presId="urn:microsoft.com/office/officeart/2005/8/layout/default#2"/>
    <dgm:cxn modelId="{570911A3-FABD-4FC5-8EB6-86D022F03E27}" type="presOf" srcId="{1BA336A5-2832-4B35-B88D-8AACD2B5A58F}" destId="{C4544825-4816-47B4-92C6-77A829DAB00D}" srcOrd="0" destOrd="0" presId="urn:microsoft.com/office/officeart/2005/8/layout/default#2"/>
    <dgm:cxn modelId="{D136A8EF-1265-4982-943C-E7C5466177DD}" type="presOf" srcId="{B9622642-6648-491B-9D0B-B16823E36582}" destId="{8614B667-3318-4AF8-97C2-FD6BCC76E3AB}" srcOrd="0" destOrd="0" presId="urn:microsoft.com/office/officeart/2005/8/layout/default#2"/>
    <dgm:cxn modelId="{C03860D6-6714-4AF8-8909-30BBBFF6AB02}" type="presOf" srcId="{44995BA3-4D71-4B53-A30B-8DC249F123C1}" destId="{C6B4ADBA-80C0-4D1E-9390-5F9D0C6D7927}" srcOrd="0" destOrd="0" presId="urn:microsoft.com/office/officeart/2005/8/layout/default#2"/>
    <dgm:cxn modelId="{7E45A3F3-669D-450E-B562-E7531B730325}" type="presOf" srcId="{892F994D-7214-44AF-88FF-6F72D76E2722}" destId="{E92C9E6A-FEE4-4721-AD8C-DE3D536DA3A5}" srcOrd="0" destOrd="0" presId="urn:microsoft.com/office/officeart/2005/8/layout/default#2"/>
    <dgm:cxn modelId="{CF563A6B-4018-4A63-8893-8B146D8DFB22}" type="presOf" srcId="{EBBA8E8E-B860-4CD2-BE1D-9B16E72AE3B5}" destId="{A56567F8-3725-433D-9C53-10545CCFE9B7}" srcOrd="0" destOrd="0" presId="urn:microsoft.com/office/officeart/2005/8/layout/default#2"/>
    <dgm:cxn modelId="{6439CB72-9C04-4A5E-A4DF-41A6B41AA13C}" type="presOf" srcId="{4969C6CE-FE64-4B94-B50D-F669AFA0356B}" destId="{63CA0EAE-C8B2-48F6-83EF-C925B9C8A541}" srcOrd="0" destOrd="0" presId="urn:microsoft.com/office/officeart/2005/8/layout/default#2"/>
    <dgm:cxn modelId="{DD27452F-4DE5-41C9-80B4-AA70EB56101D}" srcId="{B9622642-6648-491B-9D0B-B16823E36582}" destId="{1BA336A5-2832-4B35-B88D-8AACD2B5A58F}" srcOrd="1" destOrd="0" parTransId="{92717ECC-7472-434B-B867-6A11FFBF8774}" sibTransId="{0C35822C-2F4A-4EBC-A8A3-5E99620EB04F}"/>
    <dgm:cxn modelId="{8D49ABBE-0225-4396-9FA2-D7523456632D}" srcId="{B9622642-6648-491B-9D0B-B16823E36582}" destId="{1AC32A2D-5644-4A06-869C-761904685BAC}" srcOrd="5" destOrd="0" parTransId="{44F554A9-1C16-41BB-B482-9B0E7001F1A1}" sibTransId="{3D4B7F82-17F7-47F0-A2F0-6EC4E061B4ED}"/>
    <dgm:cxn modelId="{D68012DC-0F1C-42E5-8F10-49DF77E14C1E}" srcId="{B9622642-6648-491B-9D0B-B16823E36582}" destId="{4969C6CE-FE64-4B94-B50D-F669AFA0356B}" srcOrd="0" destOrd="0" parTransId="{CADA0A58-156B-4CBB-857A-19B7848E8AAC}" sibTransId="{833CA835-A849-4052-A936-1CED825C2009}"/>
    <dgm:cxn modelId="{E14ED1BB-83AE-49D9-B117-4F8239A306AC}" srcId="{B9622642-6648-491B-9D0B-B16823E36582}" destId="{892F994D-7214-44AF-88FF-6F72D76E2722}" srcOrd="2" destOrd="0" parTransId="{FEF9C5D8-504F-4E7F-8A63-BE5530965497}" sibTransId="{69D245BA-7EDE-4814-8E4E-BD89271EB7CB}"/>
    <dgm:cxn modelId="{A11741C9-F481-4FDD-8E7F-1635B6A4B690}" srcId="{B9622642-6648-491B-9D0B-B16823E36582}" destId="{EBBA8E8E-B860-4CD2-BE1D-9B16E72AE3B5}" srcOrd="3" destOrd="0" parTransId="{23F48C37-D32D-4107-A9A3-B41608630F6C}" sibTransId="{48B6C966-675A-4AC9-9C37-93515A0095F7}"/>
    <dgm:cxn modelId="{7597ABA5-0B08-4FAD-9038-0B2282EEA93E}" srcId="{B9622642-6648-491B-9D0B-B16823E36582}" destId="{D08386AD-4AE6-48FB-B645-300ACAECC32A}" srcOrd="6" destOrd="0" parTransId="{7C918924-B891-49E2-92E7-755B349E36BA}" sibTransId="{1C68710F-FFA8-4A34-9CEC-6DB77642276B}"/>
    <dgm:cxn modelId="{5697B384-6A3A-42A2-A4EB-22F284FA2FE1}" type="presOf" srcId="{D08386AD-4AE6-48FB-B645-300ACAECC32A}" destId="{AFD47368-5100-4F19-853B-8E4F91FA9F90}" srcOrd="0" destOrd="0" presId="urn:microsoft.com/office/officeart/2005/8/layout/default#2"/>
    <dgm:cxn modelId="{2B92A42D-AB53-4AE0-BA67-4D60F034CAF6}" srcId="{B9622642-6648-491B-9D0B-B16823E36582}" destId="{44995BA3-4D71-4B53-A30B-8DC249F123C1}" srcOrd="4" destOrd="0" parTransId="{31D7ACEE-1772-41C9-A237-91BBF6872D00}" sibTransId="{A88C9B1A-2689-42B1-8F63-ED7C9F2F61EA}"/>
    <dgm:cxn modelId="{C357ECAC-34D4-48AD-98CE-CF4DE0D969E0}" type="presParOf" srcId="{8614B667-3318-4AF8-97C2-FD6BCC76E3AB}" destId="{63CA0EAE-C8B2-48F6-83EF-C925B9C8A541}" srcOrd="0" destOrd="0" presId="urn:microsoft.com/office/officeart/2005/8/layout/default#2"/>
    <dgm:cxn modelId="{05CD3622-EF49-42AD-8D24-A4ABC4BA516F}" type="presParOf" srcId="{8614B667-3318-4AF8-97C2-FD6BCC76E3AB}" destId="{D2145AC5-CFB4-4874-A2A7-F8D50D315EEE}" srcOrd="1" destOrd="0" presId="urn:microsoft.com/office/officeart/2005/8/layout/default#2"/>
    <dgm:cxn modelId="{3084A9FD-AE7B-49C4-988C-8829FDFCD493}" type="presParOf" srcId="{8614B667-3318-4AF8-97C2-FD6BCC76E3AB}" destId="{C4544825-4816-47B4-92C6-77A829DAB00D}" srcOrd="2" destOrd="0" presId="urn:microsoft.com/office/officeart/2005/8/layout/default#2"/>
    <dgm:cxn modelId="{0F876FE7-0490-4DC4-A266-1A76BF25B049}" type="presParOf" srcId="{8614B667-3318-4AF8-97C2-FD6BCC76E3AB}" destId="{7F8F1BAE-43E0-4A66-AC2B-B177B74739D0}" srcOrd="3" destOrd="0" presId="urn:microsoft.com/office/officeart/2005/8/layout/default#2"/>
    <dgm:cxn modelId="{AA56F13A-544B-4803-8AE0-D2AB4E72A06B}" type="presParOf" srcId="{8614B667-3318-4AF8-97C2-FD6BCC76E3AB}" destId="{E92C9E6A-FEE4-4721-AD8C-DE3D536DA3A5}" srcOrd="4" destOrd="0" presId="urn:microsoft.com/office/officeart/2005/8/layout/default#2"/>
    <dgm:cxn modelId="{948B9C54-9458-4CFC-ACF4-0B7E1B3B4B3C}" type="presParOf" srcId="{8614B667-3318-4AF8-97C2-FD6BCC76E3AB}" destId="{1BE332B3-6611-44FD-92A2-BB8CCAD6AA99}" srcOrd="5" destOrd="0" presId="urn:microsoft.com/office/officeart/2005/8/layout/default#2"/>
    <dgm:cxn modelId="{1B2B59B0-9B3B-4008-8007-26112D92D1D7}" type="presParOf" srcId="{8614B667-3318-4AF8-97C2-FD6BCC76E3AB}" destId="{A56567F8-3725-433D-9C53-10545CCFE9B7}" srcOrd="6" destOrd="0" presId="urn:microsoft.com/office/officeart/2005/8/layout/default#2"/>
    <dgm:cxn modelId="{41BE2DA7-D2D9-44C8-B1A8-EF5156018C74}" type="presParOf" srcId="{8614B667-3318-4AF8-97C2-FD6BCC76E3AB}" destId="{2489E96F-BA14-4F68-9ECA-DF1971C26F17}" srcOrd="7" destOrd="0" presId="urn:microsoft.com/office/officeart/2005/8/layout/default#2"/>
    <dgm:cxn modelId="{223C269C-118C-4081-8CC2-EA37A40FDEAF}" type="presParOf" srcId="{8614B667-3318-4AF8-97C2-FD6BCC76E3AB}" destId="{C6B4ADBA-80C0-4D1E-9390-5F9D0C6D7927}" srcOrd="8" destOrd="0" presId="urn:microsoft.com/office/officeart/2005/8/layout/default#2"/>
    <dgm:cxn modelId="{5C45E34D-0013-40E3-8C5A-53A6A7AF1DE4}" type="presParOf" srcId="{8614B667-3318-4AF8-97C2-FD6BCC76E3AB}" destId="{C7B5AB8F-8061-4022-942A-642540F53253}" srcOrd="9" destOrd="0" presId="urn:microsoft.com/office/officeart/2005/8/layout/default#2"/>
    <dgm:cxn modelId="{E452971F-0DDD-4A8A-B280-996A6B890EFA}" type="presParOf" srcId="{8614B667-3318-4AF8-97C2-FD6BCC76E3AB}" destId="{43AF29CD-EABA-4287-B09A-0AF16BE5B001}" srcOrd="10" destOrd="0" presId="urn:microsoft.com/office/officeart/2005/8/layout/default#2"/>
    <dgm:cxn modelId="{17523CC1-8141-4355-93CD-C5677B728248}" type="presParOf" srcId="{8614B667-3318-4AF8-97C2-FD6BCC76E3AB}" destId="{5387F7AC-C6DE-4B61-BC9A-5F721A5B98AA}" srcOrd="11" destOrd="0" presId="urn:microsoft.com/office/officeart/2005/8/layout/default#2"/>
    <dgm:cxn modelId="{098A61F7-499A-4209-B39A-4E825E205585}" type="presParOf" srcId="{8614B667-3318-4AF8-97C2-FD6BCC76E3AB}" destId="{AFD47368-5100-4F19-853B-8E4F91FA9F90}" srcOrd="12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659F4-4B34-4A87-8CB3-1FBA1BE20127}">
      <dsp:nvSpPr>
        <dsp:cNvPr id="0" name=""/>
        <dsp:cNvSpPr/>
      </dsp:nvSpPr>
      <dsp:spPr>
        <a:xfrm>
          <a:off x="353615" y="3839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Application Window – January 1 thru March 31</a:t>
          </a:r>
        </a:p>
      </dsp:txBody>
      <dsp:txXfrm>
        <a:off x="353615" y="3839"/>
        <a:ext cx="2350740" cy="1410444"/>
      </dsp:txXfrm>
    </dsp:sp>
    <dsp:sp modelId="{CE4DD9AF-B83D-465D-A0DB-EFB39427B996}">
      <dsp:nvSpPr>
        <dsp:cNvPr id="0" name=""/>
        <dsp:cNvSpPr/>
      </dsp:nvSpPr>
      <dsp:spPr>
        <a:xfrm>
          <a:off x="2939429" y="3839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Application Review – As they are submitted, no decisions on funding until April</a:t>
          </a:r>
        </a:p>
      </dsp:txBody>
      <dsp:txXfrm>
        <a:off x="2939429" y="3839"/>
        <a:ext cx="2350740" cy="1410444"/>
      </dsp:txXfrm>
    </dsp:sp>
    <dsp:sp modelId="{3FC20B7D-4254-4F31-A926-AE53B75C882C}">
      <dsp:nvSpPr>
        <dsp:cNvPr id="0" name=""/>
        <dsp:cNvSpPr/>
      </dsp:nvSpPr>
      <dsp:spPr>
        <a:xfrm>
          <a:off x="5525244" y="3839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Preliminary Approval – May</a:t>
          </a:r>
        </a:p>
      </dsp:txBody>
      <dsp:txXfrm>
        <a:off x="5525244" y="3839"/>
        <a:ext cx="2350740" cy="1410444"/>
      </dsp:txXfrm>
    </dsp:sp>
    <dsp:sp modelId="{FD90C2B4-A8AC-49A6-8D42-5B0F0C9AA42F}">
      <dsp:nvSpPr>
        <dsp:cNvPr id="0" name=""/>
        <dsp:cNvSpPr/>
      </dsp:nvSpPr>
      <dsp:spPr>
        <a:xfrm>
          <a:off x="353615" y="1649357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Final Approval from RI – June</a:t>
          </a:r>
        </a:p>
      </dsp:txBody>
      <dsp:txXfrm>
        <a:off x="353615" y="1649357"/>
        <a:ext cx="2350740" cy="1410444"/>
      </dsp:txXfrm>
    </dsp:sp>
    <dsp:sp modelId="{67C7A1D2-9A6F-4D53-AC81-05398342DAAE}">
      <dsp:nvSpPr>
        <dsp:cNvPr id="0" name=""/>
        <dsp:cNvSpPr/>
      </dsp:nvSpPr>
      <dsp:spPr>
        <a:xfrm>
          <a:off x="2939429" y="1649357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Project Execution – July through May</a:t>
          </a:r>
        </a:p>
      </dsp:txBody>
      <dsp:txXfrm>
        <a:off x="2939429" y="1649357"/>
        <a:ext cx="2350740" cy="1410444"/>
      </dsp:txXfrm>
    </dsp:sp>
    <dsp:sp modelId="{A55A4528-CE61-4C81-9B0C-A12FAA1E5546}">
      <dsp:nvSpPr>
        <dsp:cNvPr id="0" name=""/>
        <dsp:cNvSpPr/>
      </dsp:nvSpPr>
      <dsp:spPr>
        <a:xfrm>
          <a:off x="5525244" y="1649357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Final Report – When completed, no later than June 30</a:t>
          </a:r>
        </a:p>
      </dsp:txBody>
      <dsp:txXfrm>
        <a:off x="5525244" y="1649357"/>
        <a:ext cx="2350740" cy="1410444"/>
      </dsp:txXfrm>
    </dsp:sp>
    <dsp:sp modelId="{92D7ACDE-0991-41F2-B8CD-3D481F7BCD56}">
      <dsp:nvSpPr>
        <dsp:cNvPr id="0" name=""/>
        <dsp:cNvSpPr/>
      </dsp:nvSpPr>
      <dsp:spPr>
        <a:xfrm>
          <a:off x="2939429" y="3294876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Payment to Club – Upon Approval of Final Report</a:t>
          </a:r>
        </a:p>
      </dsp:txBody>
      <dsp:txXfrm>
        <a:off x="2939429" y="3294876"/>
        <a:ext cx="2350740" cy="1410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A0EAE-C8B2-48F6-83EF-C925B9C8A541}">
      <dsp:nvSpPr>
        <dsp:cNvPr id="0" name=""/>
        <dsp:cNvSpPr/>
      </dsp:nvSpPr>
      <dsp:spPr>
        <a:xfrm>
          <a:off x="353615" y="3839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tx1"/>
              </a:solidFill>
            </a:rPr>
            <a:t>DESCRIBE WHAT WAS DONE</a:t>
          </a:r>
        </a:p>
      </dsp:txBody>
      <dsp:txXfrm>
        <a:off x="353615" y="3839"/>
        <a:ext cx="2350740" cy="1410444"/>
      </dsp:txXfrm>
    </dsp:sp>
    <dsp:sp modelId="{C4544825-4816-47B4-92C6-77A829DAB00D}">
      <dsp:nvSpPr>
        <dsp:cNvPr id="0" name=""/>
        <dsp:cNvSpPr/>
      </dsp:nvSpPr>
      <dsp:spPr>
        <a:xfrm>
          <a:off x="2939429" y="3839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solidFill>
                <a:schemeClr val="tx1"/>
              </a:solidFill>
            </a:rPr>
            <a:t>Show what was spent</a:t>
          </a:r>
        </a:p>
      </dsp:txBody>
      <dsp:txXfrm>
        <a:off x="2939429" y="3839"/>
        <a:ext cx="2350740" cy="1410444"/>
      </dsp:txXfrm>
    </dsp:sp>
    <dsp:sp modelId="{E92C9E6A-FEE4-4721-AD8C-DE3D536DA3A5}">
      <dsp:nvSpPr>
        <dsp:cNvPr id="0" name=""/>
        <dsp:cNvSpPr/>
      </dsp:nvSpPr>
      <dsp:spPr>
        <a:xfrm>
          <a:off x="5525244" y="3839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solidFill>
                <a:schemeClr val="tx1"/>
              </a:solidFill>
            </a:rPr>
            <a:t>Email copies of your receipts</a:t>
          </a:r>
        </a:p>
      </dsp:txBody>
      <dsp:txXfrm>
        <a:off x="5525244" y="3839"/>
        <a:ext cx="2350740" cy="1410444"/>
      </dsp:txXfrm>
    </dsp:sp>
    <dsp:sp modelId="{A56567F8-3725-433D-9C53-10545CCFE9B7}">
      <dsp:nvSpPr>
        <dsp:cNvPr id="0" name=""/>
        <dsp:cNvSpPr/>
      </dsp:nvSpPr>
      <dsp:spPr>
        <a:xfrm>
          <a:off x="353615" y="1649357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solidFill>
                <a:schemeClr val="tx1"/>
              </a:solidFill>
            </a:rPr>
            <a:t>When Treasurer writes a check use memo area</a:t>
          </a:r>
        </a:p>
      </dsp:txBody>
      <dsp:txXfrm>
        <a:off x="353615" y="1649357"/>
        <a:ext cx="2350740" cy="1410444"/>
      </dsp:txXfrm>
    </dsp:sp>
    <dsp:sp modelId="{C6B4ADBA-80C0-4D1E-9390-5F9D0C6D7927}">
      <dsp:nvSpPr>
        <dsp:cNvPr id="0" name=""/>
        <dsp:cNvSpPr/>
      </dsp:nvSpPr>
      <dsp:spPr>
        <a:xfrm>
          <a:off x="2939429" y="1649357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solidFill>
                <a:schemeClr val="tx1"/>
              </a:solidFill>
            </a:rPr>
            <a:t>Make sure your numbers match</a:t>
          </a:r>
        </a:p>
      </dsp:txBody>
      <dsp:txXfrm>
        <a:off x="2939429" y="1649357"/>
        <a:ext cx="2350740" cy="1410444"/>
      </dsp:txXfrm>
    </dsp:sp>
    <dsp:sp modelId="{43AF29CD-EABA-4287-B09A-0AF16BE5B001}">
      <dsp:nvSpPr>
        <dsp:cNvPr id="0" name=""/>
        <dsp:cNvSpPr/>
      </dsp:nvSpPr>
      <dsp:spPr>
        <a:xfrm>
          <a:off x="5525244" y="1649357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solidFill>
                <a:schemeClr val="tx1"/>
              </a:solidFill>
            </a:rPr>
            <a:t>E-Sign the report</a:t>
          </a:r>
        </a:p>
      </dsp:txBody>
      <dsp:txXfrm>
        <a:off x="5525244" y="1649357"/>
        <a:ext cx="2350740" cy="1410444"/>
      </dsp:txXfrm>
    </dsp:sp>
    <dsp:sp modelId="{AFD47368-5100-4F19-853B-8E4F91FA9F90}">
      <dsp:nvSpPr>
        <dsp:cNvPr id="0" name=""/>
        <dsp:cNvSpPr/>
      </dsp:nvSpPr>
      <dsp:spPr>
        <a:xfrm>
          <a:off x="2939429" y="3294876"/>
          <a:ext cx="2350740" cy="14104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>
              <a:solidFill>
                <a:schemeClr val="tx1"/>
              </a:solidFill>
            </a:rPr>
            <a:t>Review and Submit the Final Report</a:t>
          </a:r>
        </a:p>
      </dsp:txBody>
      <dsp:txXfrm>
        <a:off x="2939429" y="3294876"/>
        <a:ext cx="2350740" cy="1410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0C38B-29BE-4330-9568-ACA60040575A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03EC-8552-4F2E-9DF3-3473F8290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0822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D7BD1-46B3-40B9-B0E2-1D9D8E9DE5C8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3AEE8-D074-4F14-95D3-7B090ADF6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AEE8-D074-4F14-95D3-7B090ADF668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3AEE8-D074-4F14-95D3-7B090ADF668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2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32FC1E-AE24-4B27-A8CF-6EEC9A4248A9}" type="datetimeFigureOut">
              <a:rPr lang="en-US" smtClean="0"/>
              <a:pPr/>
              <a:t>12/31/2022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AD4F3E-BDD5-458A-A0DF-E3C03FD938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229600" cy="1828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Rotary Foundation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District 6540 District Grants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2023-24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TRF_RG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"/>
            <a:ext cx="2286000" cy="861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1515" y="4923692"/>
            <a:ext cx="5275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Presenter</a:t>
            </a:r>
          </a:p>
          <a:p>
            <a:pPr algn="ctr"/>
            <a:r>
              <a:rPr lang="en-US" dirty="0"/>
              <a:t>Sharon A. </a:t>
            </a:r>
            <a:r>
              <a:rPr lang="en-US" dirty="0" smtClean="0"/>
              <a:t>Kish</a:t>
            </a:r>
            <a:endParaRPr lang="en-US" dirty="0"/>
          </a:p>
          <a:p>
            <a:pPr algn="ctr"/>
            <a:r>
              <a:rPr lang="en-US" dirty="0"/>
              <a:t>Valparaiso Rotary Club</a:t>
            </a:r>
          </a:p>
          <a:p>
            <a:pPr algn="ctr"/>
            <a:r>
              <a:rPr lang="en-US" dirty="0"/>
              <a:t>District 6540 Grants </a:t>
            </a:r>
            <a:r>
              <a:rPr lang="en-US" dirty="0" smtClean="0"/>
              <a:t>Co-Chair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skish33@gmail.com</a:t>
            </a:r>
          </a:p>
          <a:p>
            <a:pPr algn="ctr"/>
            <a:r>
              <a:rPr lang="en-US" dirty="0" smtClean="0"/>
              <a:t>219-508-1516</a:t>
            </a:r>
          </a:p>
          <a:p>
            <a:pPr algn="ctr"/>
            <a:endParaRPr lang="en-US" dirty="0"/>
          </a:p>
        </p:txBody>
      </p:sp>
      <p:sp>
        <p:nvSpPr>
          <p:cNvPr id="32770" name="AutoShape 2" descr="Presidential theme | My Ro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Presidential theme | My Ro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2022-2023 Theme logo - 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82" y="257981"/>
            <a:ext cx="111345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Examples: </a:t>
            </a: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Ineligible </a:t>
            </a:r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Purchase of Land or buildings</a:t>
            </a:r>
          </a:p>
          <a:p>
            <a:r>
              <a:rPr lang="en-US" dirty="0"/>
              <a:t>Fundraising activities</a:t>
            </a:r>
          </a:p>
          <a:p>
            <a:r>
              <a:rPr lang="en-US" dirty="0"/>
              <a:t>Expenses related to Rotary activities-conferences, anniversary celebrations, etc.</a:t>
            </a:r>
          </a:p>
          <a:p>
            <a:r>
              <a:rPr lang="en-US" u="sng" dirty="0"/>
              <a:t>Unrestricted</a:t>
            </a:r>
            <a:r>
              <a:rPr lang="en-US" dirty="0"/>
              <a:t> cash donations to an agency</a:t>
            </a:r>
          </a:p>
          <a:p>
            <a:r>
              <a:rPr lang="en-US" dirty="0"/>
              <a:t>Activities for an expense already paid</a:t>
            </a:r>
          </a:p>
          <a:p>
            <a:r>
              <a:rPr lang="en-US" dirty="0"/>
              <a:t>Cost of Rotary Signage over $500.00</a:t>
            </a:r>
          </a:p>
          <a:p>
            <a:r>
              <a:rPr lang="en-US" dirty="0"/>
              <a:t>Construction where money can be </a:t>
            </a:r>
            <a:r>
              <a:rPr lang="en-US" dirty="0" smtClean="0"/>
              <a:t>made (i.e., a business like a concession stand)</a:t>
            </a:r>
            <a:endParaRPr lang="en-US" dirty="0"/>
          </a:p>
          <a:p>
            <a:r>
              <a:rPr lang="en-US" dirty="0"/>
              <a:t>Rotary cannot own any equipment purchased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Guidelines and Resources</a:t>
            </a:r>
            <a:endParaRPr lang="en-US" b="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important resources on the district website: </a:t>
            </a:r>
            <a:r>
              <a:rPr lang="en-US" dirty="0" smtClean="0">
                <a:solidFill>
                  <a:srgbClr val="002060"/>
                </a:solidFill>
              </a:rPr>
              <a:t>www.rotary6540.org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Guidelines:  Some do’s and don’ts</a:t>
            </a:r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Terms and Conditions for Rotary Foundation   District Grants</a:t>
            </a:r>
          </a:p>
          <a:p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smtClean="0"/>
              <a:t>      Please review before your start writing your 2023-24 grant!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Ineligible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Clubs not current with RI or District dues are ineligible</a:t>
            </a:r>
          </a:p>
          <a:p>
            <a:r>
              <a:rPr lang="en-US" sz="2400" dirty="0"/>
              <a:t>Because these funds come directly from the Rotary Foundation, Foundation giving </a:t>
            </a:r>
            <a:r>
              <a:rPr lang="en-US" sz="2400" dirty="0" smtClean="0"/>
              <a:t>plays </a:t>
            </a:r>
            <a:r>
              <a:rPr lang="en-US" sz="2400" dirty="0"/>
              <a:t>a Role in decision-making</a:t>
            </a:r>
          </a:p>
          <a:p>
            <a:r>
              <a:rPr lang="en-US" sz="2400" dirty="0"/>
              <a:t>Any Club with three year average giving of less than $50 per capita will not be eligible to receive district grants – club presidents receive a copy of average giving each year</a:t>
            </a:r>
          </a:p>
          <a:p>
            <a:r>
              <a:rPr lang="en-US" sz="2400" dirty="0"/>
              <a:t>Any club formed in the last five years will be exempt from the average giving requirement and </a:t>
            </a:r>
            <a:r>
              <a:rPr lang="en-US" sz="2400" dirty="0" smtClean="0"/>
              <a:t>will be </a:t>
            </a:r>
            <a:r>
              <a:rPr lang="en-US" sz="2400" dirty="0"/>
              <a:t>eligible to apply for a district grant	</a:t>
            </a:r>
          </a:p>
        </p:txBody>
      </p:sp>
    </p:spTree>
    <p:extLst>
      <p:ext uri="{BB962C8B-B14F-4D97-AF65-F5344CB8AC3E}">
        <p14:creationId xmlns="" xmlns:p14="http://schemas.microsoft.com/office/powerpoint/2010/main" val="1828608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Coordinate with Other Clubs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Project too big for your club?  Ask for Help</a:t>
            </a:r>
          </a:p>
          <a:p>
            <a:r>
              <a:rPr lang="en-US" dirty="0"/>
              <a:t>Multiple clubs can submit grants for the same project</a:t>
            </a:r>
          </a:p>
          <a:p>
            <a:r>
              <a:rPr lang="en-US" dirty="0"/>
              <a:t>Takes extra </a:t>
            </a:r>
            <a:r>
              <a:rPr lang="en-US" dirty="0" smtClean="0"/>
              <a:t>planning &amp; coordination</a:t>
            </a:r>
            <a:endParaRPr lang="en-US" dirty="0"/>
          </a:p>
          <a:p>
            <a:r>
              <a:rPr lang="en-US" dirty="0"/>
              <a:t>Financing gets more </a:t>
            </a:r>
            <a:r>
              <a:rPr lang="en-US" dirty="0" smtClean="0"/>
              <a:t>complicated</a:t>
            </a:r>
          </a:p>
          <a:p>
            <a:r>
              <a:rPr lang="en-US" dirty="0" smtClean="0"/>
              <a:t>Please talk to the Grant Committee </a:t>
            </a:r>
            <a:r>
              <a:rPr lang="en-US" u="sng" dirty="0" smtClean="0"/>
              <a:t>first</a:t>
            </a:r>
            <a:r>
              <a:rPr lang="en-US" dirty="0" smtClean="0"/>
              <a:t> if you plan to submit a joint grant.</a:t>
            </a:r>
            <a:endParaRPr lang="en-US" dirty="0"/>
          </a:p>
          <a:p>
            <a:r>
              <a:rPr lang="en-US" dirty="0"/>
              <a:t>Successful </a:t>
            </a:r>
            <a:r>
              <a:rPr lang="en-US" dirty="0" smtClean="0"/>
              <a:t>Projects in past years:</a:t>
            </a:r>
            <a:endParaRPr lang="en-US" dirty="0"/>
          </a:p>
          <a:p>
            <a:pPr lvl="1"/>
            <a:r>
              <a:rPr lang="en-US" dirty="0"/>
              <a:t>Habitat for Humanity Playground—4 Clubs</a:t>
            </a:r>
          </a:p>
          <a:p>
            <a:pPr lvl="1"/>
            <a:r>
              <a:rPr lang="en-US" dirty="0"/>
              <a:t>Playground Equipment—2 clubs</a:t>
            </a:r>
          </a:p>
          <a:p>
            <a:pPr lvl="1"/>
            <a:r>
              <a:rPr lang="en-US" dirty="0"/>
              <a:t>Zambia Water Truck – 4 Clubs</a:t>
            </a:r>
          </a:p>
          <a:p>
            <a:pPr marL="585216" lvl="1" indent="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Plan Your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two club members committed to project</a:t>
            </a:r>
          </a:p>
          <a:p>
            <a:r>
              <a:rPr lang="en-US" dirty="0"/>
              <a:t>Plan the scope of activities</a:t>
            </a:r>
          </a:p>
          <a:p>
            <a:r>
              <a:rPr lang="en-US" dirty="0"/>
              <a:t>Find ways to get Rotarians actively involved</a:t>
            </a:r>
          </a:p>
          <a:p>
            <a:r>
              <a:rPr lang="en-US" dirty="0"/>
              <a:t>Get cost and time estimates</a:t>
            </a:r>
          </a:p>
          <a:p>
            <a:r>
              <a:rPr lang="en-US" dirty="0"/>
              <a:t>Coordinate with any municipal or other entities</a:t>
            </a:r>
          </a:p>
          <a:p>
            <a:r>
              <a:rPr lang="en-US" dirty="0" smtClean="0"/>
              <a:t>Make </a:t>
            </a:r>
            <a:r>
              <a:rPr lang="en-US" dirty="0"/>
              <a:t>a plan for Publicity</a:t>
            </a:r>
          </a:p>
          <a:p>
            <a:r>
              <a:rPr lang="en-US" dirty="0"/>
              <a:t>Have Contingency Plans if we can’t fund your entire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911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Online E-Application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</a:t>
            </a:r>
            <a:r>
              <a:rPr lang="en-US" dirty="0"/>
              <a:t>Club </a:t>
            </a:r>
            <a:r>
              <a:rPr lang="en-US" dirty="0" smtClean="0"/>
              <a:t>Name (drop down box)</a:t>
            </a:r>
            <a:r>
              <a:rPr lang="en-US" dirty="0"/>
              <a:t>	</a:t>
            </a:r>
          </a:p>
          <a:p>
            <a:r>
              <a:rPr lang="en-US" dirty="0"/>
              <a:t>Club Mailing </a:t>
            </a:r>
            <a:r>
              <a:rPr lang="en-US" dirty="0" smtClean="0"/>
              <a:t>Address</a:t>
            </a:r>
          </a:p>
          <a:p>
            <a:r>
              <a:rPr lang="en-US" dirty="0" smtClean="0"/>
              <a:t>Primary and Secondary Contacts  Information</a:t>
            </a:r>
          </a:p>
          <a:p>
            <a:r>
              <a:rPr lang="en-US" dirty="0" smtClean="0"/>
              <a:t>1a. Project Title</a:t>
            </a:r>
            <a:r>
              <a:rPr lang="en-US" dirty="0"/>
              <a:t>	</a:t>
            </a:r>
          </a:p>
          <a:p>
            <a:r>
              <a:rPr lang="en-US" dirty="0"/>
              <a:t>1b. </a:t>
            </a:r>
            <a:r>
              <a:rPr lang="en-US" dirty="0" smtClean="0"/>
              <a:t>Project Description</a:t>
            </a:r>
          </a:p>
          <a:p>
            <a:r>
              <a:rPr lang="en-US" dirty="0" smtClean="0"/>
              <a:t>1c. Project Beneficiary</a:t>
            </a:r>
            <a:r>
              <a:rPr lang="en-US" dirty="0"/>
              <a:t>	</a:t>
            </a:r>
          </a:p>
          <a:p>
            <a:r>
              <a:rPr lang="en-US" dirty="0" smtClean="0"/>
              <a:t>1d. Community Needs</a:t>
            </a:r>
            <a:endParaRPr lang="en-US" dirty="0"/>
          </a:p>
          <a:p>
            <a:r>
              <a:rPr lang="en-US" dirty="0" smtClean="0"/>
              <a:t>1e. Area of Focus</a:t>
            </a:r>
          </a:p>
          <a:p>
            <a:r>
              <a:rPr lang="en-US" dirty="0" smtClean="0"/>
              <a:t>1f. Estimated Project Start and Completion </a:t>
            </a:r>
          </a:p>
          <a:p>
            <a:pPr>
              <a:buNone/>
            </a:pPr>
            <a:r>
              <a:rPr lang="en-US" dirty="0" smtClean="0"/>
              <a:t>          Dates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dirty="0" smtClean="0"/>
              <a:t>Participating Organizations</a:t>
            </a:r>
            <a:r>
              <a:rPr lang="en-US" dirty="0"/>
              <a:t>	</a:t>
            </a:r>
          </a:p>
          <a:p>
            <a:r>
              <a:rPr lang="en-US" dirty="0" smtClean="0"/>
              <a:t>3. Project Budget &amp; Financing (use template)</a:t>
            </a:r>
          </a:p>
          <a:p>
            <a:r>
              <a:rPr lang="en-US" dirty="0" smtClean="0"/>
              <a:t>4. Purchase of Equipment, Materials, Supplies</a:t>
            </a:r>
          </a:p>
          <a:p>
            <a:r>
              <a:rPr lang="en-US" dirty="0" smtClean="0"/>
              <a:t>5. Conflict of Interest Statement</a:t>
            </a:r>
            <a:r>
              <a:rPr lang="en-US" dirty="0"/>
              <a:t>	</a:t>
            </a:r>
          </a:p>
          <a:p>
            <a:r>
              <a:rPr lang="en-US" dirty="0"/>
              <a:t>6</a:t>
            </a:r>
            <a:r>
              <a:rPr lang="en-US" dirty="0" smtClean="0"/>
              <a:t>. Publicity</a:t>
            </a:r>
            <a:r>
              <a:rPr lang="en-US" dirty="0"/>
              <a:t>	</a:t>
            </a:r>
          </a:p>
          <a:p>
            <a:r>
              <a:rPr lang="en-US" dirty="0"/>
              <a:t>7</a:t>
            </a:r>
            <a:r>
              <a:rPr lang="en-US" dirty="0" smtClean="0"/>
              <a:t>. Reports</a:t>
            </a:r>
            <a:r>
              <a:rPr lang="en-US" dirty="0"/>
              <a:t>	</a:t>
            </a:r>
          </a:p>
          <a:p>
            <a:r>
              <a:rPr lang="en-US" dirty="0" smtClean="0"/>
              <a:t>8. Sponsorship and Authorization</a:t>
            </a:r>
          </a:p>
          <a:p>
            <a:r>
              <a:rPr lang="en-US" dirty="0" smtClean="0"/>
              <a:t>9. Completion Checklist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Financial Template</a:t>
            </a:r>
            <a:endParaRPr lang="en-US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9D70BA-E08E-A846-9357-CDF5C7551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3" t="8552" r="5896" b="16000"/>
          <a:stretch/>
        </p:blipFill>
        <p:spPr>
          <a:xfrm>
            <a:off x="1149451" y="1177159"/>
            <a:ext cx="7039155" cy="54062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Conduct Your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Don’t Start before getting final approval</a:t>
            </a:r>
          </a:p>
          <a:p>
            <a:r>
              <a:rPr lang="en-US" dirty="0"/>
              <a:t>Don’t start before July 1</a:t>
            </a:r>
          </a:p>
          <a:p>
            <a:r>
              <a:rPr lang="en-US" dirty="0"/>
              <a:t>Don’t spend any money before July 1</a:t>
            </a:r>
          </a:p>
          <a:p>
            <a:r>
              <a:rPr lang="en-US" dirty="0"/>
              <a:t>Save your receipts!!!  Invoices </a:t>
            </a:r>
            <a:r>
              <a:rPr lang="en-US" u="sng" dirty="0"/>
              <a:t>are not </a:t>
            </a:r>
            <a:r>
              <a:rPr lang="en-US" dirty="0"/>
              <a:t>receipts. Must show payment has been made, with copies of checks or credit card receipts. </a:t>
            </a:r>
          </a:p>
          <a:p>
            <a:r>
              <a:rPr lang="en-US" dirty="0"/>
              <a:t>Try to run as many expenses through the club rather than individual members</a:t>
            </a:r>
          </a:p>
          <a:p>
            <a:r>
              <a:rPr lang="en-US" dirty="0"/>
              <a:t>Do Fundraising if grant is less than expected</a:t>
            </a:r>
          </a:p>
          <a:p>
            <a:r>
              <a:rPr lang="en-US" dirty="0"/>
              <a:t>If project goes over budget, can we get more Grant money?  </a:t>
            </a:r>
            <a:r>
              <a:rPr lang="en-US" dirty="0">
                <a:solidFill>
                  <a:srgbClr val="FF0000"/>
                </a:solidFill>
              </a:rPr>
              <a:t>NO!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What if Things Change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all projects completed by June </a:t>
            </a:r>
            <a:r>
              <a:rPr lang="en-US" dirty="0" smtClean="0"/>
              <a:t>24th</a:t>
            </a:r>
            <a:endParaRPr lang="en-US" dirty="0"/>
          </a:p>
          <a:p>
            <a:r>
              <a:rPr lang="en-US" dirty="0"/>
              <a:t>Municipal Timeframes get Changed</a:t>
            </a:r>
          </a:p>
          <a:p>
            <a:r>
              <a:rPr lang="en-US" dirty="0"/>
              <a:t>Key individual on project leaves</a:t>
            </a:r>
          </a:p>
          <a:p>
            <a:r>
              <a:rPr lang="en-US" dirty="0"/>
              <a:t>COVID </a:t>
            </a:r>
            <a:r>
              <a:rPr lang="en-US" dirty="0" smtClean="0"/>
              <a:t>Issues still affecting supply chains</a:t>
            </a:r>
            <a:endParaRPr lang="en-US" dirty="0"/>
          </a:p>
          <a:p>
            <a:r>
              <a:rPr lang="en-US" dirty="0"/>
              <a:t>Fundraising Falls Short</a:t>
            </a:r>
          </a:p>
          <a:p>
            <a:r>
              <a:rPr lang="en-US" dirty="0"/>
              <a:t>CONTACT US EARLY </a:t>
            </a:r>
            <a:r>
              <a:rPr lang="en-US" dirty="0" smtClean="0"/>
              <a:t>IF THERE’S </a:t>
            </a:r>
            <a:r>
              <a:rPr lang="en-US" dirty="0"/>
              <a:t>A PROBLEM</a:t>
            </a:r>
          </a:p>
          <a:p>
            <a:r>
              <a:rPr lang="en-US" dirty="0"/>
              <a:t>We will work to try and accommodate changes</a:t>
            </a:r>
          </a:p>
          <a:p>
            <a:r>
              <a:rPr lang="en-US" dirty="0"/>
              <a:t>May need to substitute another project</a:t>
            </a:r>
          </a:p>
          <a:p>
            <a:r>
              <a:rPr lang="en-US" dirty="0"/>
              <a:t>May have to cancel grant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slides of this Presentation </a:t>
            </a:r>
          </a:p>
          <a:p>
            <a:pPr algn="ctr">
              <a:buNone/>
            </a:pPr>
            <a:r>
              <a:rPr lang="en-US" dirty="0"/>
              <a:t>are available</a:t>
            </a:r>
          </a:p>
          <a:p>
            <a:pPr algn="ctr">
              <a:buNone/>
            </a:pPr>
            <a:r>
              <a:rPr lang="en-US" dirty="0"/>
              <a:t>at</a:t>
            </a:r>
          </a:p>
          <a:p>
            <a:pPr algn="ctr">
              <a:buNone/>
            </a:pPr>
            <a:r>
              <a:rPr lang="en-US" dirty="0"/>
              <a:t>www.rotary6540.org</a:t>
            </a:r>
          </a:p>
          <a:p>
            <a:pPr algn="ctr">
              <a:buNone/>
            </a:pPr>
            <a:r>
              <a:rPr lang="en-US" dirty="0"/>
              <a:t>in the Downloads Section</a:t>
            </a:r>
          </a:p>
          <a:p>
            <a:pPr algn="ctr">
              <a:buNone/>
            </a:pPr>
            <a:r>
              <a:rPr lang="en-US" dirty="0"/>
              <a:t>A recording of this presentation will </a:t>
            </a:r>
          </a:p>
          <a:p>
            <a:pPr algn="ctr">
              <a:buNone/>
            </a:pPr>
            <a:r>
              <a:rPr lang="en-US" dirty="0"/>
              <a:t>Be uploaded to YouTube </a:t>
            </a:r>
          </a:p>
          <a:p>
            <a:pPr algn="ctr">
              <a:buNone/>
            </a:pPr>
            <a:r>
              <a:rPr lang="en-US" dirty="0"/>
              <a:t>Under Rotary District 6540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Prepare Your Final </a:t>
            </a: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Report</a:t>
            </a:r>
            <a:endParaRPr lang="en-US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="" xmlns:a16="http://schemas.microsoft.com/office/drawing/2014/main" id="{F1CFD78A-5175-486F-99B0-1CE7051C5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91139790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79828" y="182881"/>
          <a:ext cx="7877907" cy="6675120"/>
        </p:xfrm>
        <a:graphic>
          <a:graphicData uri="http://schemas.openxmlformats.org/presentationml/2006/ole">
            <p:oleObj spid="_x0000_s2050" name="Document" r:id="rId3" imgW="6857129" imgH="9094959" progId="Word.Document.8">
              <p:embed/>
            </p:oleObj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Email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2-3Pictures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effectLst/>
              </a:rPr>
              <a:t>with Report</a:t>
            </a:r>
          </a:p>
        </p:txBody>
      </p:sp>
      <p:pic>
        <p:nvPicPr>
          <p:cNvPr id="7" name="Picture 4" descr="Eye%20Surge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752600"/>
            <a:ext cx="2925233" cy="219392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590926" cy="269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733800"/>
            <a:ext cx="1952625" cy="2603500"/>
          </a:xfrm>
          <a:prstGeom prst="rect">
            <a:avLst/>
          </a:prstGeom>
          <a:noFill/>
          <a:ln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438400" y="3505200"/>
            <a:ext cx="2905126" cy="21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Image result for elkhart morning ro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Image result for elkhart morning rot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038600"/>
            <a:ext cx="3512414" cy="248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Getting Your Grant Funds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/>
          <a:lstStyle/>
          <a:p>
            <a:r>
              <a:rPr lang="en-US" dirty="0"/>
              <a:t>We operate District Grants as a reimbursement</a:t>
            </a:r>
          </a:p>
          <a:p>
            <a:r>
              <a:rPr lang="en-US" dirty="0"/>
              <a:t>Be timely in preparing your final report</a:t>
            </a:r>
          </a:p>
          <a:p>
            <a:r>
              <a:rPr lang="en-US" dirty="0" smtClean="0"/>
              <a:t>Funds will be direct-deposited to Club’s checking account in 2023-24</a:t>
            </a:r>
            <a:endParaRPr lang="en-US" dirty="0"/>
          </a:p>
          <a:p>
            <a:r>
              <a:rPr lang="en-US" dirty="0"/>
              <a:t>Rotary allows only one District Grant year to be open at a time – meaning we can’t get funds for the </a:t>
            </a:r>
            <a:r>
              <a:rPr lang="en-US" dirty="0" smtClean="0"/>
              <a:t>2023-24 </a:t>
            </a:r>
            <a:r>
              <a:rPr lang="en-US" dirty="0"/>
              <a:t>grant year if </a:t>
            </a:r>
            <a:r>
              <a:rPr lang="en-US" dirty="0" smtClean="0"/>
              <a:t>2022-23 projects </a:t>
            </a:r>
            <a:r>
              <a:rPr lang="en-US" dirty="0"/>
              <a:t>are still open. Your problems become </a:t>
            </a:r>
            <a:r>
              <a:rPr lang="en-US" dirty="0" smtClean="0"/>
              <a:t>all our </a:t>
            </a:r>
            <a:r>
              <a:rPr lang="en-US" dirty="0"/>
              <a:t>problems.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Common Mistakes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09160"/>
          </a:xfrm>
        </p:spPr>
        <p:txBody>
          <a:bodyPr>
            <a:normAutofit/>
          </a:bodyPr>
          <a:lstStyle/>
          <a:p>
            <a:r>
              <a:rPr lang="en-US" sz="2400" dirty="0"/>
              <a:t>Income and Expenses don’t match</a:t>
            </a:r>
          </a:p>
          <a:p>
            <a:r>
              <a:rPr lang="en-US" sz="2400" dirty="0"/>
              <a:t>Buying Equipment, but no Rotary participation</a:t>
            </a:r>
          </a:p>
          <a:p>
            <a:r>
              <a:rPr lang="en-US" sz="2400" dirty="0"/>
              <a:t>Incomplete set of receipts</a:t>
            </a:r>
          </a:p>
          <a:p>
            <a:r>
              <a:rPr lang="en-US" sz="2400" dirty="0" smtClean="0"/>
              <a:t>District </a:t>
            </a:r>
            <a:r>
              <a:rPr lang="en-US" sz="2400" dirty="0"/>
              <a:t>Grant funds can only supply </a:t>
            </a:r>
            <a:r>
              <a:rPr lang="en-US" sz="2400" u="sng" dirty="0"/>
              <a:t>75% </a:t>
            </a:r>
            <a:r>
              <a:rPr lang="en-US" sz="2400" u="sng" dirty="0" smtClean="0"/>
              <a:t>of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u="sng" dirty="0" smtClean="0"/>
              <a:t> </a:t>
            </a:r>
            <a:r>
              <a:rPr lang="en-US" sz="2400" u="sng" dirty="0"/>
              <a:t>Project Cost</a:t>
            </a:r>
          </a:p>
          <a:p>
            <a:r>
              <a:rPr lang="en-US" sz="2400" dirty="0"/>
              <a:t>Starting too early – Wait until after July 1</a:t>
            </a:r>
          </a:p>
          <a:p>
            <a:r>
              <a:rPr lang="en-US" sz="2400" dirty="0"/>
              <a:t>Providing </a:t>
            </a:r>
            <a:r>
              <a:rPr lang="en-US" sz="2400" b="1" dirty="0"/>
              <a:t>way too much detail</a:t>
            </a:r>
            <a:r>
              <a:rPr lang="en-US" sz="2400" dirty="0"/>
              <a:t> about project, both in the application and final report</a:t>
            </a:r>
          </a:p>
          <a:p>
            <a:r>
              <a:rPr lang="en-US" sz="2400" dirty="0"/>
              <a:t>Make Grant Request for Round Amounts, i.e. $950.00 not $947.65.  Final Reports should be exact.</a:t>
            </a:r>
          </a:p>
          <a:p>
            <a:r>
              <a:rPr lang="en-US" sz="2400" dirty="0"/>
              <a:t>No handwritten applications or reports please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QUESTIONS ???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8482" y="4572000"/>
            <a:ext cx="505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Sharon </a:t>
            </a:r>
            <a:r>
              <a:rPr lang="en-US" sz="2800" dirty="0" smtClean="0"/>
              <a:t>Kish</a:t>
            </a:r>
          </a:p>
          <a:p>
            <a:pPr algn="ctr"/>
            <a:r>
              <a:rPr lang="en-US" sz="2800" dirty="0" smtClean="0"/>
              <a:t> District Grants </a:t>
            </a:r>
            <a:r>
              <a:rPr lang="en-US" sz="2800" dirty="0" smtClean="0"/>
              <a:t>Chair</a:t>
            </a:r>
          </a:p>
          <a:p>
            <a:pPr algn="ctr"/>
            <a:r>
              <a:rPr lang="en-US" sz="2800" dirty="0" smtClean="0"/>
              <a:t>skish33@gmail.com</a:t>
            </a:r>
            <a:endParaRPr lang="en-US" sz="2800" dirty="0"/>
          </a:p>
          <a:p>
            <a:pPr algn="ctr"/>
            <a:r>
              <a:rPr lang="en-US" sz="2800" dirty="0"/>
              <a:t>219-508-1516</a:t>
            </a:r>
          </a:p>
        </p:txBody>
      </p:sp>
    </p:spTree>
    <p:extLst>
      <p:ext uri="{BB962C8B-B14F-4D97-AF65-F5344CB8AC3E}">
        <p14:creationId xmlns="" xmlns:p14="http://schemas.microsoft.com/office/powerpoint/2010/main" val="3509699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/>
              <a:t>The slides of this Presentation will be</a:t>
            </a:r>
          </a:p>
          <a:p>
            <a:pPr algn="ctr">
              <a:buNone/>
            </a:pPr>
            <a:r>
              <a:rPr lang="en-US" dirty="0"/>
              <a:t>available </a:t>
            </a:r>
            <a:r>
              <a:rPr lang="en-US" dirty="0" smtClean="0"/>
              <a:t>at</a:t>
            </a:r>
            <a:endParaRPr lang="en-US" dirty="0"/>
          </a:p>
          <a:p>
            <a:pPr algn="ctr">
              <a:buNone/>
            </a:pPr>
            <a:r>
              <a:rPr lang="en-US" dirty="0"/>
              <a:t>www.rotary6540.org</a:t>
            </a:r>
          </a:p>
          <a:p>
            <a:pPr algn="ctr">
              <a:buNone/>
            </a:pPr>
            <a:r>
              <a:rPr lang="en-US" dirty="0"/>
              <a:t>in the Downloads Section</a:t>
            </a:r>
          </a:p>
          <a:p>
            <a:pPr algn="ctr">
              <a:buNone/>
            </a:pPr>
            <a:r>
              <a:rPr lang="en-US" dirty="0"/>
              <a:t>A recording of this presentation will </a:t>
            </a:r>
          </a:p>
          <a:p>
            <a:pPr algn="ctr">
              <a:buNone/>
            </a:pPr>
            <a:r>
              <a:rPr lang="en-US" dirty="0"/>
              <a:t>Be uploaded to YouTube </a:t>
            </a:r>
          </a:p>
          <a:p>
            <a:pPr algn="ctr">
              <a:buNone/>
            </a:pPr>
            <a:r>
              <a:rPr lang="en-US" dirty="0"/>
              <a:t>Under Rotary District 6540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b="1" i="1" dirty="0">
                <a:solidFill>
                  <a:srgbClr val="C00000"/>
                </a:solidFill>
              </a:rPr>
              <a:t>Thank you for Participating!!!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35955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Rotary Foundation Grants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Rotary Foundation Makes Two Types of Grants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Global Grants</a:t>
            </a:r>
            <a:r>
              <a:rPr lang="en-US" dirty="0"/>
              <a:t> </a:t>
            </a:r>
            <a:r>
              <a:rPr lang="en-US" dirty="0" smtClean="0"/>
              <a:t>are for </a:t>
            </a:r>
            <a:r>
              <a:rPr lang="en-US" dirty="0"/>
              <a:t>Large International Projects that involve the cooperation of Two or More Clubs and Districts from around the World (Minimum Budget is $30,000) – RI staff supervise grant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District Grants </a:t>
            </a:r>
            <a:r>
              <a:rPr lang="en-US" dirty="0"/>
              <a:t>are intended to support the </a:t>
            </a:r>
            <a:r>
              <a:rPr lang="en-US" dirty="0" smtClean="0"/>
              <a:t>projects </a:t>
            </a:r>
            <a:r>
              <a:rPr lang="en-US" dirty="0"/>
              <a:t>and efforts of local Rotary clubs in smaller sized projects (Max Grant in D6540 is $3,000) – District 6540 Rotarians supervise projects</a:t>
            </a:r>
          </a:p>
        </p:txBody>
      </p:sp>
    </p:spTree>
    <p:extLst>
      <p:ext uri="{BB962C8B-B14F-4D97-AF65-F5344CB8AC3E}">
        <p14:creationId xmlns="" xmlns:p14="http://schemas.microsoft.com/office/powerpoint/2010/main" val="33894039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Where Do the $$ Come From?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 a partial return of Contributions to the Rotary Foundation Annual Fund-Share from 3 Years Ago</a:t>
            </a:r>
          </a:p>
          <a:p>
            <a:r>
              <a:rPr lang="en-US" dirty="0"/>
              <a:t>50% comes back to District </a:t>
            </a:r>
            <a:r>
              <a:rPr lang="en-US" dirty="0" smtClean="0"/>
              <a:t>6540 &amp; 50% goes into the RI World Fund and is for global grants</a:t>
            </a:r>
            <a:endParaRPr lang="en-US" dirty="0"/>
          </a:p>
          <a:p>
            <a:r>
              <a:rPr lang="en-US" dirty="0" smtClean="0"/>
              <a:t>Of the returned funds, 50</a:t>
            </a:r>
            <a:r>
              <a:rPr lang="en-US" dirty="0"/>
              <a:t>% </a:t>
            </a:r>
            <a:r>
              <a:rPr lang="en-US" dirty="0" smtClean="0"/>
              <a:t>is </a:t>
            </a:r>
            <a:r>
              <a:rPr lang="en-US" dirty="0"/>
              <a:t>eligible to fund District Grants</a:t>
            </a:r>
          </a:p>
          <a:p>
            <a:r>
              <a:rPr lang="en-US" dirty="0"/>
              <a:t>The other 50% is available to support Global Grant projects of our clubs and Polio Plus</a:t>
            </a:r>
          </a:p>
          <a:p>
            <a:r>
              <a:rPr lang="en-US" dirty="0"/>
              <a:t>In an Average </a:t>
            </a:r>
            <a:r>
              <a:rPr lang="en-US" dirty="0" smtClean="0"/>
              <a:t>Year, </a:t>
            </a:r>
            <a:r>
              <a:rPr lang="en-US" dirty="0"/>
              <a:t>we will have about </a:t>
            </a:r>
            <a:r>
              <a:rPr lang="en-US" dirty="0" smtClean="0"/>
              <a:t>$68,000 </a:t>
            </a:r>
            <a:r>
              <a:rPr lang="en-US" dirty="0"/>
              <a:t>available for District Grant supported activities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What Are District Grants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Rotary Foundation </a:t>
            </a:r>
            <a:r>
              <a:rPr lang="en-US" dirty="0">
                <a:highlight>
                  <a:srgbClr val="FFFF00"/>
                </a:highlight>
              </a:rPr>
              <a:t>(NOT District) </a:t>
            </a:r>
            <a:r>
              <a:rPr lang="en-US" dirty="0"/>
              <a:t>Funds.  These $$$ are not from dues, but from donations to the Annual Fund-Share.</a:t>
            </a:r>
          </a:p>
          <a:p>
            <a:r>
              <a:rPr lang="en-US" dirty="0"/>
              <a:t>Each District sets its own rules for participation</a:t>
            </a:r>
          </a:p>
          <a:p>
            <a:r>
              <a:rPr lang="en-US" dirty="0"/>
              <a:t>Projects are smaller and completed in </a:t>
            </a:r>
            <a:r>
              <a:rPr lang="en-US" dirty="0" smtClean="0"/>
              <a:t>a shorter </a:t>
            </a:r>
            <a:r>
              <a:rPr lang="en-US" dirty="0"/>
              <a:t>timeframe (3-6 months)</a:t>
            </a:r>
          </a:p>
          <a:p>
            <a:r>
              <a:rPr lang="en-US" dirty="0"/>
              <a:t>Projects (hopefully) will involve the active participation of the local Rotary Club</a:t>
            </a:r>
          </a:p>
          <a:p>
            <a:r>
              <a:rPr lang="en-US" dirty="0"/>
              <a:t>Can be done in conjunction with another organization or club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What Do District Grants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Club Projects, Grant Funds Support:</a:t>
            </a:r>
          </a:p>
          <a:p>
            <a:endParaRPr lang="en-US" dirty="0"/>
          </a:p>
          <a:p>
            <a:pPr lvl="1"/>
            <a:r>
              <a:rPr lang="en-US" sz="2800" dirty="0"/>
              <a:t>Interact, Rotaract, </a:t>
            </a:r>
            <a:r>
              <a:rPr lang="en-US" sz="2800" dirty="0" err="1"/>
              <a:t>Earlyact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Rotary Youth Exchange</a:t>
            </a:r>
          </a:p>
          <a:p>
            <a:pPr lvl="1"/>
            <a:r>
              <a:rPr lang="en-US" sz="2800" dirty="0" smtClean="0"/>
              <a:t>Summer </a:t>
            </a:r>
            <a:r>
              <a:rPr lang="en-US" sz="2800" dirty="0"/>
              <a:t>Scholars – Scholarship </a:t>
            </a:r>
            <a:r>
              <a:rPr lang="en-US" sz="2800" dirty="0" smtClean="0"/>
              <a:t>Program</a:t>
            </a:r>
          </a:p>
          <a:p>
            <a:pPr lvl="1"/>
            <a:r>
              <a:rPr lang="en-US" sz="2800" dirty="0" err="1" smtClean="0"/>
              <a:t>Rotaract</a:t>
            </a:r>
            <a:r>
              <a:rPr lang="en-US" sz="2800" dirty="0" smtClean="0"/>
              <a:t> Clubs can now apply for a District Grant in partnership with a Club</a:t>
            </a:r>
            <a:endParaRPr lang="en-US" sz="28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District Grant Cycle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="" xmlns:a16="http://schemas.microsoft.com/office/drawing/2014/main" id="{D668B4BC-474A-4263-A683-123403A778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646343"/>
              </p:ext>
            </p:extLst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Application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must fall under one of the Foundation’s 7 Areas of Focus</a:t>
            </a:r>
          </a:p>
          <a:p>
            <a:pPr lvl="1"/>
            <a:r>
              <a:rPr lang="en-US" sz="2000" dirty="0" smtClean="0"/>
              <a:t>Water/Sanitation/Hygiene; Maternal &amp; Child Health;  Education &amp; Literacy; Peace Building &amp; Conflict Prevention; </a:t>
            </a:r>
            <a:r>
              <a:rPr lang="en-US" sz="2000" dirty="0"/>
              <a:t>Disease </a:t>
            </a:r>
            <a:r>
              <a:rPr lang="en-US" sz="2000" dirty="0" smtClean="0"/>
              <a:t>Prevention; Community &amp; Economic Development; </a:t>
            </a:r>
            <a:r>
              <a:rPr lang="en-US" sz="2000" dirty="0"/>
              <a:t>Environment</a:t>
            </a:r>
            <a:endParaRPr lang="en-US" sz="2000" dirty="0">
              <a:highlight>
                <a:srgbClr val="FFFF00"/>
              </a:highlight>
            </a:endParaRPr>
          </a:p>
          <a:p>
            <a:r>
              <a:rPr lang="en-US" dirty="0" smtClean="0"/>
              <a:t>The Grants </a:t>
            </a:r>
            <a:r>
              <a:rPr lang="en-US" dirty="0"/>
              <a:t>Committee </a:t>
            </a:r>
            <a:r>
              <a:rPr lang="en-US" dirty="0" smtClean="0"/>
              <a:t>reviews, asks questions, </a:t>
            </a:r>
            <a:r>
              <a:rPr lang="en-US" dirty="0"/>
              <a:t>or requests revisions </a:t>
            </a:r>
            <a:r>
              <a:rPr lang="en-US" dirty="0" smtClean="0"/>
              <a:t>&amp; </a:t>
            </a:r>
            <a:r>
              <a:rPr lang="en-US" dirty="0"/>
              <a:t>gives preliminary OK</a:t>
            </a:r>
          </a:p>
          <a:p>
            <a:r>
              <a:rPr lang="en-US" dirty="0" smtClean="0"/>
              <a:t>We often have more </a:t>
            </a:r>
            <a:r>
              <a:rPr lang="en-US" dirty="0"/>
              <a:t>requests than $ available – we will reduce request to match what we have</a:t>
            </a:r>
          </a:p>
          <a:p>
            <a:r>
              <a:rPr lang="en-US" dirty="0"/>
              <a:t>Clubs that Give More Generously to </a:t>
            </a:r>
            <a:r>
              <a:rPr lang="en-US" dirty="0" smtClean="0"/>
              <a:t>the Foundation </a:t>
            </a:r>
            <a:r>
              <a:rPr lang="en-US" dirty="0"/>
              <a:t>have Better Chance of Full Funding</a:t>
            </a:r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Examples: </a:t>
            </a:r>
            <a:r>
              <a:rPr lang="en-US" b="0" dirty="0" smtClean="0">
                <a:solidFill>
                  <a:schemeClr val="accent1">
                    <a:lumMod val="50000"/>
                  </a:schemeClr>
                </a:solidFill>
              </a:rPr>
              <a:t>Eligible </a:t>
            </a:r>
            <a:r>
              <a:rPr lang="en-US" b="0" dirty="0">
                <a:solidFill>
                  <a:schemeClr val="accent1">
                    <a:lumMod val="50000"/>
                  </a:schemeClr>
                </a:solidFill>
              </a:rPr>
              <a:t>Activities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Conducting educational seminars</a:t>
            </a:r>
          </a:p>
          <a:p>
            <a:r>
              <a:rPr lang="en-US" dirty="0"/>
              <a:t>Repair of existing buildings</a:t>
            </a:r>
          </a:p>
          <a:p>
            <a:r>
              <a:rPr lang="en-US" dirty="0"/>
              <a:t>New construction in parks or public areas</a:t>
            </a:r>
          </a:p>
          <a:p>
            <a:r>
              <a:rPr lang="en-US" dirty="0"/>
              <a:t>Purchase of equipment for organizations</a:t>
            </a:r>
          </a:p>
          <a:p>
            <a:r>
              <a:rPr lang="en-US" dirty="0"/>
              <a:t>Food backpack programs</a:t>
            </a:r>
          </a:p>
          <a:p>
            <a:r>
              <a:rPr lang="en-US" dirty="0"/>
              <a:t>Scholarships (no payments to individuals)</a:t>
            </a:r>
          </a:p>
          <a:p>
            <a:r>
              <a:rPr lang="en-US" dirty="0"/>
              <a:t>Town Welcome Signs</a:t>
            </a:r>
          </a:p>
          <a:p>
            <a:r>
              <a:rPr lang="en-US" dirty="0"/>
              <a:t>International projects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9459</TotalTime>
  <Words>1212</Words>
  <Application>Microsoft Macintosh PowerPoint</Application>
  <PresentationFormat>On-screen Show (4:3)</PresentationFormat>
  <Paragraphs>183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Apex</vt:lpstr>
      <vt:lpstr>Document</vt:lpstr>
      <vt:lpstr>Rotary Foundation District 6540 District Grants 2023-24</vt:lpstr>
      <vt:lpstr>Slide 2</vt:lpstr>
      <vt:lpstr>Rotary Foundation Grants</vt:lpstr>
      <vt:lpstr>Where Do the $$ Come From?</vt:lpstr>
      <vt:lpstr>What Are District Grants</vt:lpstr>
      <vt:lpstr>What Do District Grants Support</vt:lpstr>
      <vt:lpstr>District Grant Cycle</vt:lpstr>
      <vt:lpstr>Application Process</vt:lpstr>
      <vt:lpstr>Examples: Eligible Activities </vt:lpstr>
      <vt:lpstr>Examples: Ineligible Activities</vt:lpstr>
      <vt:lpstr>Guidelines and Resources</vt:lpstr>
      <vt:lpstr>Ineligible Clubs</vt:lpstr>
      <vt:lpstr>Coordinate with Other Clubs</vt:lpstr>
      <vt:lpstr>Plan Your Project</vt:lpstr>
      <vt:lpstr>Online E-Application</vt:lpstr>
      <vt:lpstr>Application</vt:lpstr>
      <vt:lpstr>Financial Template</vt:lpstr>
      <vt:lpstr>Conduct Your Project</vt:lpstr>
      <vt:lpstr>What if Things Change</vt:lpstr>
      <vt:lpstr>Prepare Your Final Report</vt:lpstr>
      <vt:lpstr>Slide 21</vt:lpstr>
      <vt:lpstr>Email 2-3Pictures with Report</vt:lpstr>
      <vt:lpstr>Getting Your Grant Funds</vt:lpstr>
      <vt:lpstr>Common Mistakes</vt:lpstr>
      <vt:lpstr>QUESTIONS ???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Foundation District 6540 District Grants 2016-17</dc:title>
  <dc:creator>MCRABILL</dc:creator>
  <cp:lastModifiedBy>Admin</cp:lastModifiedBy>
  <cp:revision>274</cp:revision>
  <cp:lastPrinted>2020-01-03T22:15:00Z</cp:lastPrinted>
  <dcterms:created xsi:type="dcterms:W3CDTF">2016-02-08T16:19:32Z</dcterms:created>
  <dcterms:modified xsi:type="dcterms:W3CDTF">2022-12-31T19:04:12Z</dcterms:modified>
</cp:coreProperties>
</file>