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69" r:id="rId5"/>
    <p:sldId id="265" r:id="rId6"/>
    <p:sldId id="273" r:id="rId7"/>
    <p:sldId id="274" r:id="rId8"/>
    <p:sldId id="264" r:id="rId9"/>
    <p:sldId id="275" r:id="rId10"/>
    <p:sldId id="276" r:id="rId11"/>
    <p:sldId id="263" r:id="rId12"/>
    <p:sldId id="267" r:id="rId13"/>
    <p:sldId id="271"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458F"/>
    <a:srgbClr val="F7458F"/>
    <a:srgbClr val="F7A81B"/>
    <a:srgbClr val="F7A800"/>
    <a:srgbClr val="2B458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2999" autoAdjust="0"/>
  </p:normalViewPr>
  <p:slideViewPr>
    <p:cSldViewPr snapToGrid="0">
      <p:cViewPr varScale="1">
        <p:scale>
          <a:sx n="94" d="100"/>
          <a:sy n="94" d="100"/>
        </p:scale>
        <p:origin x="9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CDA5DF-8E19-470D-9739-5B533794F9CF}"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9BB9D-EC40-4F3A-B198-66F5BCE2BCD0}" type="slidenum">
              <a:rPr lang="en-US" smtClean="0"/>
              <a:t>‹#›</a:t>
            </a:fld>
            <a:endParaRPr lang="en-US"/>
          </a:p>
        </p:txBody>
      </p:sp>
    </p:spTree>
    <p:extLst>
      <p:ext uri="{BB962C8B-B14F-4D97-AF65-F5344CB8AC3E}">
        <p14:creationId xmlns:p14="http://schemas.microsoft.com/office/powerpoint/2010/main" val="396877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“imbue” – tough word…inspire?</a:t>
            </a:r>
          </a:p>
          <a:p>
            <a:pPr algn="l" rtl="0"/>
            <a:r>
              <a:rPr lang="en-US" b="1" i="0" dirty="0">
                <a:solidFill>
                  <a:srgbClr val="000000"/>
                </a:solidFill>
                <a:effectLst/>
                <a:latin typeface="Open Sans" panose="020B0606030504020204" pitchFamily="34" charset="0"/>
              </a:rPr>
              <a:t>Object of Rotary</a:t>
            </a:r>
          </a:p>
          <a:p>
            <a:pPr algn="l" rtl="0"/>
            <a:r>
              <a:rPr lang="en-US" b="0" i="0" dirty="0">
                <a:solidFill>
                  <a:srgbClr val="000000"/>
                </a:solidFill>
                <a:effectLst/>
                <a:latin typeface="Open Sans" panose="020B0606030504020204" pitchFamily="34" charset="0"/>
              </a:rPr>
              <a:t>The Object of Rotary is to encourage and foster the ideal of service as a basis of worthy enterprise and, in particular, to encourage and foster:</a:t>
            </a:r>
          </a:p>
          <a:p>
            <a:pPr algn="l" rtl="0">
              <a:buFont typeface="Arial" panose="020B0604020202020204" pitchFamily="34" charset="0"/>
              <a:buChar char="•"/>
            </a:pPr>
            <a:r>
              <a:rPr lang="en-US" b="0" i="0" dirty="0">
                <a:solidFill>
                  <a:srgbClr val="000000"/>
                </a:solidFill>
                <a:effectLst/>
                <a:latin typeface="Open Sans" panose="020B0606030504020204" pitchFamily="34" charset="0"/>
              </a:rPr>
              <a:t>FIRST: The development of acquaintance as an opportunity for service;</a:t>
            </a:r>
          </a:p>
          <a:p>
            <a:pPr algn="l" rtl="0">
              <a:buFont typeface="Arial" panose="020B0604020202020204" pitchFamily="34" charset="0"/>
              <a:buChar char="•"/>
            </a:pPr>
            <a:r>
              <a:rPr lang="en-US" b="0" i="0" dirty="0">
                <a:solidFill>
                  <a:srgbClr val="000000"/>
                </a:solidFill>
                <a:effectLst/>
                <a:latin typeface="Open Sans" panose="020B0606030504020204" pitchFamily="34" charset="0"/>
              </a:rPr>
              <a:t>SECOND: High ethical standards in business and professions; the recognition of the worthiness of all useful occupations; and the dignifying of each Rotarian’s occupation as an opportunity to serve society;</a:t>
            </a:r>
          </a:p>
          <a:p>
            <a:pPr algn="l" rtl="0">
              <a:buFont typeface="Arial" panose="020B0604020202020204" pitchFamily="34" charset="0"/>
              <a:buChar char="•"/>
            </a:pPr>
            <a:r>
              <a:rPr lang="en-US" b="0" i="0" dirty="0">
                <a:solidFill>
                  <a:srgbClr val="000000"/>
                </a:solidFill>
                <a:effectLst/>
                <a:latin typeface="Open Sans" panose="020B0606030504020204" pitchFamily="34" charset="0"/>
              </a:rPr>
              <a:t>THIRD: The application of the ideal of service in each Rotarian’s personal, business, and community life;</a:t>
            </a:r>
          </a:p>
          <a:p>
            <a:pPr algn="l" rtl="0">
              <a:buFont typeface="Arial" panose="020B0604020202020204" pitchFamily="34" charset="0"/>
              <a:buChar char="•"/>
            </a:pPr>
            <a:r>
              <a:rPr lang="en-US" b="0" i="0" dirty="0">
                <a:solidFill>
                  <a:srgbClr val="000000"/>
                </a:solidFill>
                <a:effectLst/>
                <a:latin typeface="Open Sans" panose="020B0606030504020204" pitchFamily="34" charset="0"/>
              </a:rPr>
              <a:t>FOURTH: The advancement of international understanding, goodwill, and peace through a world fellowship of business and professional persons united in the ideal of service.</a:t>
            </a:r>
          </a:p>
          <a:p>
            <a:endParaRPr lang="en-US" dirty="0"/>
          </a:p>
        </p:txBody>
      </p:sp>
      <p:sp>
        <p:nvSpPr>
          <p:cNvPr id="4" name="Slide Number Placeholder 3"/>
          <p:cNvSpPr>
            <a:spLocks noGrp="1"/>
          </p:cNvSpPr>
          <p:nvPr>
            <p:ph type="sldNum" sz="quarter" idx="5"/>
          </p:nvPr>
        </p:nvSpPr>
        <p:spPr/>
        <p:txBody>
          <a:bodyPr/>
          <a:lstStyle/>
          <a:p>
            <a:fld id="{9E49BB9D-EC40-4F3A-B198-66F5BCE2BCD0}" type="slidenum">
              <a:rPr lang="en-US" smtClean="0"/>
              <a:t>2</a:t>
            </a:fld>
            <a:endParaRPr lang="en-US"/>
          </a:p>
        </p:txBody>
      </p:sp>
    </p:spTree>
    <p:extLst>
      <p:ext uri="{BB962C8B-B14F-4D97-AF65-F5344CB8AC3E}">
        <p14:creationId xmlns:p14="http://schemas.microsoft.com/office/powerpoint/2010/main" val="3871721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9BB9D-EC40-4F3A-B198-66F5BCE2BCD0}" type="slidenum">
              <a:rPr lang="en-US" smtClean="0"/>
              <a:t>3</a:t>
            </a:fld>
            <a:endParaRPr lang="en-US"/>
          </a:p>
        </p:txBody>
      </p:sp>
    </p:spTree>
    <p:extLst>
      <p:ext uri="{BB962C8B-B14F-4D97-AF65-F5344CB8AC3E}">
        <p14:creationId xmlns:p14="http://schemas.microsoft.com/office/powerpoint/2010/main" val="30397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lnSpc>
                <a:spcPts val="2625"/>
              </a:lnSpc>
            </a:pPr>
            <a:r>
              <a:rPr lang="en-US" b="0" i="0" dirty="0">
                <a:solidFill>
                  <a:srgbClr val="444444"/>
                </a:solidFill>
                <a:effectLst/>
                <a:latin typeface="bellgothic_blk_btblack"/>
              </a:rPr>
              <a:t>How much will my exchange cost?</a:t>
            </a:r>
          </a:p>
          <a:p>
            <a:pPr algn="just" fontAlgn="base"/>
            <a:r>
              <a:rPr lang="en-US" b="0" i="0" dirty="0">
                <a:solidFill>
                  <a:srgbClr val="000000"/>
                </a:solidFill>
                <a:effectLst/>
                <a:latin typeface="verdana" panose="020B0604030504040204" pitchFamily="34" charset="0"/>
              </a:rPr>
              <a:t>Rotary will provide the host families for your exchange and enroll you at a school for no charge. Rotary will provide you with your Rotary Youth Exchange blazer and a small monthly allowance.</a:t>
            </a:r>
          </a:p>
          <a:p>
            <a:pPr algn="just" fontAlgn="base"/>
            <a:r>
              <a:rPr lang="en-US" b="0" i="0" dirty="0">
                <a:solidFill>
                  <a:srgbClr val="000000"/>
                </a:solidFill>
                <a:effectLst/>
                <a:latin typeface="verdana" panose="020B0604030504040204" pitchFamily="34" charset="0"/>
              </a:rPr>
              <a:t>The main costs you incur for an exchange are the return airfare and insurance along with the “exchange tour”. Depending on your host country, the “exchange tour” could be for 10 – 20 or more days. For European countries this is usually a “Euro Tour” while for other countries it might be a “cross country tour”. The Euro/Country tour is one of the highlights of the exchange as it brings many of the exchange students that are in that country together for the trip and it is where life-long friendships are made while at the same time seeing some amazing sights.</a:t>
            </a:r>
          </a:p>
          <a:p>
            <a:pPr algn="just" fontAlgn="base"/>
            <a:r>
              <a:rPr lang="en-US" b="0" i="0" dirty="0">
                <a:solidFill>
                  <a:srgbClr val="000000"/>
                </a:solidFill>
                <a:effectLst/>
                <a:latin typeface="verdana" panose="020B0604030504040204" pitchFamily="34" charset="0"/>
              </a:rPr>
              <a:t>In addition to this your other costs will be for day to day living in your host country. Rotary is a non-profit service organization which facilitates travel and insurance and does not take a profit on these costs. The funding of day-to-day living costs will be directly between parent and student. We provide latest estimates of costs based on information provided by returned exchange students. </a:t>
            </a:r>
          </a:p>
          <a:p>
            <a:pPr algn="just" fontAlgn="base"/>
            <a:r>
              <a:rPr lang="en-US" b="0" i="0" dirty="0">
                <a:solidFill>
                  <a:srgbClr val="000000"/>
                </a:solidFill>
                <a:effectLst/>
                <a:latin typeface="verdana" panose="020B0604030504040204" pitchFamily="34" charset="0"/>
              </a:rPr>
              <a:t>So what's the bottom line - how much does it cost?</a:t>
            </a:r>
          </a:p>
          <a:p>
            <a:pPr algn="just" fontAlgn="base"/>
            <a:r>
              <a:rPr lang="en-US" b="0" i="0" dirty="0">
                <a:solidFill>
                  <a:srgbClr val="000000"/>
                </a:solidFill>
                <a:effectLst/>
                <a:latin typeface="verdana" panose="020B0604030504040204" pitchFamily="34" charset="0"/>
              </a:rPr>
              <a:t>Assuming you do not currently pay school fees in New Zealand, the extra cost above being at home is probably about $10,000</a:t>
            </a:r>
          </a:p>
          <a:p>
            <a:pPr algn="just" fontAlgn="base"/>
            <a:r>
              <a:rPr lang="en-US" b="0" i="0" dirty="0">
                <a:solidFill>
                  <a:srgbClr val="000000"/>
                </a:solidFill>
                <a:effectLst/>
                <a:latin typeface="verdana" panose="020B0604030504040204" pitchFamily="34" charset="0"/>
              </a:rPr>
              <a:t>Approximate costs are:</a:t>
            </a:r>
          </a:p>
          <a:p>
            <a:pPr algn="l" fontAlgn="base"/>
            <a:r>
              <a:rPr lang="en-US" b="1" dirty="0">
                <a:effectLst/>
                <a:latin typeface="inherit"/>
              </a:rPr>
              <a:t>Pre departure Costs:</a:t>
            </a:r>
            <a:r>
              <a:rPr lang="en-US" dirty="0">
                <a:effectLst/>
                <a:latin typeface="inherit"/>
              </a:rPr>
              <a:t> Selection Weekend (Live in)   $350Administration Fee   $100Marae &amp; Orientation Weekend (live In)   $350Rotary Exchange Blazer   </a:t>
            </a:r>
            <a:r>
              <a:rPr lang="en-US" dirty="0" err="1">
                <a:effectLst/>
                <a:latin typeface="inherit"/>
              </a:rPr>
              <a:t>FreeAuckland</a:t>
            </a:r>
            <a:r>
              <a:rPr lang="en-US" dirty="0">
                <a:effectLst/>
                <a:latin typeface="inherit"/>
              </a:rPr>
              <a:t> Day   </a:t>
            </a:r>
            <a:r>
              <a:rPr lang="en-US" dirty="0" err="1">
                <a:effectLst/>
                <a:latin typeface="inherit"/>
              </a:rPr>
              <a:t>FreePre</a:t>
            </a:r>
            <a:r>
              <a:rPr lang="en-US" dirty="0">
                <a:effectLst/>
                <a:latin typeface="inherit"/>
              </a:rPr>
              <a:t> Departure Briefing   Free Medical &amp; Dental Certificates   $200  </a:t>
            </a:r>
            <a:r>
              <a:rPr lang="en-US" b="1" dirty="0">
                <a:effectLst/>
                <a:latin typeface="inherit"/>
              </a:rPr>
              <a:t>Exchange Base Costs:</a:t>
            </a:r>
            <a:r>
              <a:rPr lang="en-US" dirty="0">
                <a:effectLst/>
                <a:latin typeface="inherit"/>
              </a:rPr>
              <a:t> Comprehensive Insurance, Visa, Chaperones**,</a:t>
            </a:r>
            <a:br>
              <a:rPr lang="en-US" dirty="0">
                <a:effectLst/>
                <a:latin typeface="inherit"/>
              </a:rPr>
            </a:br>
            <a:r>
              <a:rPr lang="en-US" dirty="0">
                <a:effectLst/>
                <a:latin typeface="inherit"/>
              </a:rPr>
              <a:t>airfares    $8,000 - $10,000  Euro Tour (or similar)   $3,500 - $4,500  </a:t>
            </a:r>
            <a:r>
              <a:rPr lang="en-US" b="0" i="0" dirty="0">
                <a:solidFill>
                  <a:srgbClr val="000000"/>
                </a:solidFill>
                <a:effectLst/>
                <a:latin typeface="verdana" panose="020B0604030504040204" pitchFamily="34" charset="0"/>
              </a:rPr>
              <a:t> </a:t>
            </a:r>
          </a:p>
          <a:p>
            <a:pPr algn="l" fontAlgn="base"/>
            <a:r>
              <a:rPr lang="en-US" b="0" i="0" dirty="0">
                <a:solidFill>
                  <a:srgbClr val="000000"/>
                </a:solidFill>
                <a:effectLst/>
                <a:latin typeface="verdana" panose="020B0604030504040204" pitchFamily="34" charset="0"/>
              </a:rPr>
              <a:t> </a:t>
            </a:r>
          </a:p>
          <a:p>
            <a:pPr algn="l" fontAlgn="base"/>
            <a:r>
              <a:rPr lang="en-US" b="0" i="0" dirty="0">
                <a:solidFill>
                  <a:srgbClr val="000000"/>
                </a:solidFill>
                <a:effectLst/>
                <a:latin typeface="verdana" panose="020B0604030504040204" pitchFamily="34" charset="0"/>
              </a:rPr>
              <a:t> </a:t>
            </a:r>
          </a:p>
          <a:p>
            <a:pPr algn="l" fontAlgn="base"/>
            <a:r>
              <a:rPr lang="en-US" b="0" i="0" dirty="0">
                <a:solidFill>
                  <a:srgbClr val="000000"/>
                </a:solidFill>
                <a:effectLst/>
                <a:latin typeface="verdana" panose="020B0604030504040204" pitchFamily="34" charset="0"/>
              </a:rPr>
              <a:t> </a:t>
            </a:r>
          </a:p>
          <a:p>
            <a:pPr algn="l" fontAlgn="base"/>
            <a:r>
              <a:rPr lang="en-US" b="0" i="0" dirty="0">
                <a:solidFill>
                  <a:srgbClr val="000000"/>
                </a:solidFill>
                <a:effectLst/>
                <a:latin typeface="verdana" panose="020B0604030504040204" pitchFamily="34" charset="0"/>
              </a:rPr>
              <a:t> </a:t>
            </a:r>
          </a:p>
          <a:p>
            <a:pPr algn="l" fontAlgn="base"/>
            <a:r>
              <a:rPr lang="en-US" b="0" i="0" dirty="0">
                <a:solidFill>
                  <a:srgbClr val="000000"/>
                </a:solidFill>
                <a:effectLst/>
                <a:latin typeface="verdana" panose="020B0604030504040204" pitchFamily="34" charset="0"/>
              </a:rPr>
              <a:t> </a:t>
            </a:r>
          </a:p>
          <a:p>
            <a:pPr algn="l" fontAlgn="base"/>
            <a:r>
              <a:rPr lang="en-US" b="0" i="0" dirty="0">
                <a:solidFill>
                  <a:srgbClr val="000000"/>
                </a:solidFill>
                <a:effectLst/>
                <a:latin typeface="verdana" panose="020B0604030504040204" pitchFamily="34" charset="0"/>
              </a:rPr>
              <a:t> </a:t>
            </a:r>
          </a:p>
          <a:p>
            <a:pPr algn="l" fontAlgn="base"/>
            <a:r>
              <a:rPr lang="en-US" b="0" i="0" dirty="0">
                <a:solidFill>
                  <a:srgbClr val="000000"/>
                </a:solidFill>
                <a:effectLst/>
                <a:latin typeface="verdana" panose="020B0604030504040204" pitchFamily="34" charset="0"/>
              </a:rPr>
              <a:t>  </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   For some countries the student must visit the countries embassy in Wellington.            </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 * A Rotarian couple will accompany students (usually to the airport for their final flight).</a:t>
            </a:r>
          </a:p>
          <a:p>
            <a:pPr algn="just" fontAlgn="base"/>
            <a:r>
              <a:rPr lang="en-US" b="0" i="0" dirty="0">
                <a:solidFill>
                  <a:srgbClr val="000000"/>
                </a:solidFill>
                <a:effectLst/>
                <a:latin typeface="verdana" panose="020B0604030504040204" pitchFamily="34" charset="0"/>
              </a:rPr>
              <a:t> The cost is not paid in one sum and is spread over a year or so.</a:t>
            </a:r>
          </a:p>
          <a:p>
            <a:pPr algn="just" fontAlgn="base"/>
            <a:r>
              <a:rPr lang="en-US" b="0" i="0" dirty="0">
                <a:solidFill>
                  <a:srgbClr val="000000"/>
                </a:solidFill>
                <a:effectLst/>
                <a:latin typeface="verdana" panose="020B0604030504040204" pitchFamily="34" charset="0"/>
              </a:rPr>
              <a:t>Insurance and airfare costs are payable at the end of November/early December prior to departure.</a:t>
            </a:r>
          </a:p>
          <a:p>
            <a:pPr algn="just" fontAlgn="base"/>
            <a:r>
              <a:rPr lang="en-US" b="0" i="0" dirty="0">
                <a:solidFill>
                  <a:srgbClr val="000000"/>
                </a:solidFill>
                <a:effectLst/>
                <a:latin typeface="verdana" panose="020B0604030504040204" pitchFamily="34" charset="0"/>
              </a:rPr>
              <a:t>While the Euro/country tour is not compulsory, it is a real highlight of the exchange. The timing for payment will be set by the host country but is usually around April.</a:t>
            </a:r>
          </a:p>
          <a:p>
            <a:pPr algn="just" fontAlgn="base"/>
            <a:r>
              <a:rPr lang="en-US" b="0" i="0" dirty="0">
                <a:solidFill>
                  <a:srgbClr val="000000"/>
                </a:solidFill>
                <a:effectLst/>
                <a:latin typeface="verdana" panose="020B0604030504040204" pitchFamily="34" charset="0"/>
              </a:rPr>
              <a:t>Language school costs where applicable will be payable in January.</a:t>
            </a:r>
          </a:p>
          <a:p>
            <a:pPr algn="just" fontAlgn="base"/>
            <a:r>
              <a:rPr lang="en-US" b="0" i="0" dirty="0">
                <a:solidFill>
                  <a:srgbClr val="000000"/>
                </a:solidFill>
                <a:effectLst/>
                <a:latin typeface="verdana" panose="020B0604030504040204" pitchFamily="34" charset="0"/>
              </a:rPr>
              <a:t>The balance of the costs, not included above, will be for day to day living and will be spread over the exchange year and the extent of these costs will depend on the activities that you choose to engage in, but might be around $500 per month.</a:t>
            </a:r>
          </a:p>
          <a:p>
            <a:pPr algn="just" fontAlgn="base"/>
            <a:r>
              <a:rPr lang="en-US" b="0" i="0" dirty="0">
                <a:solidFill>
                  <a:srgbClr val="000000"/>
                </a:solidFill>
                <a:effectLst/>
                <a:latin typeface="verdana" panose="020B0604030504040204" pitchFamily="34" charset="0"/>
              </a:rPr>
              <a:t>Your host Rotary club and host families will provide accommodation and meals together with schooling enrolment.</a:t>
            </a:r>
          </a:p>
          <a:p>
            <a:pPr algn="just" fontAlgn="base"/>
            <a:r>
              <a:rPr lang="en-US" b="0" i="0" dirty="0">
                <a:solidFill>
                  <a:srgbClr val="000000"/>
                </a:solidFill>
                <a:effectLst/>
                <a:latin typeface="verdana" panose="020B0604030504040204" pitchFamily="34" charset="0"/>
              </a:rPr>
              <a:t>Your host Rotary club will pay a small monthly allowance that will help with some of the daily out of pocket expenses.</a:t>
            </a:r>
          </a:p>
          <a:p>
            <a:pPr algn="just" fontAlgn="base"/>
            <a:r>
              <a:rPr lang="en-US" b="0" i="0" dirty="0">
                <a:solidFill>
                  <a:srgbClr val="000000"/>
                </a:solidFill>
                <a:effectLst/>
                <a:latin typeface="verdana" panose="020B0604030504040204" pitchFamily="34" charset="0"/>
              </a:rPr>
              <a:t>A $500 (Approx.) emergency fund will be required on arrival in the host country, but if unused during the year, this will be refunded at the end of the exchange.</a:t>
            </a:r>
          </a:p>
          <a:p>
            <a:br>
              <a:rPr lang="en-US" dirty="0"/>
            </a:br>
            <a:endParaRPr lang="en-US" dirty="0"/>
          </a:p>
        </p:txBody>
      </p:sp>
      <p:sp>
        <p:nvSpPr>
          <p:cNvPr id="4" name="Slide Number Placeholder 3"/>
          <p:cNvSpPr>
            <a:spLocks noGrp="1"/>
          </p:cNvSpPr>
          <p:nvPr>
            <p:ph type="sldNum" sz="quarter" idx="5"/>
          </p:nvPr>
        </p:nvSpPr>
        <p:spPr/>
        <p:txBody>
          <a:bodyPr/>
          <a:lstStyle/>
          <a:p>
            <a:fld id="{9E49BB9D-EC40-4F3A-B198-66F5BCE2BCD0}" type="slidenum">
              <a:rPr lang="en-US" smtClean="0"/>
              <a:t>8</a:t>
            </a:fld>
            <a:endParaRPr lang="en-US"/>
          </a:p>
        </p:txBody>
      </p:sp>
    </p:spTree>
    <p:extLst>
      <p:ext uri="{BB962C8B-B14F-4D97-AF65-F5344CB8AC3E}">
        <p14:creationId xmlns:p14="http://schemas.microsoft.com/office/powerpoint/2010/main" val="1588177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9BB9D-EC40-4F3A-B198-66F5BCE2BCD0}" type="slidenum">
              <a:rPr lang="en-US" smtClean="0"/>
              <a:t>10</a:t>
            </a:fld>
            <a:endParaRPr lang="en-US"/>
          </a:p>
        </p:txBody>
      </p:sp>
    </p:spTree>
    <p:extLst>
      <p:ext uri="{BB962C8B-B14F-4D97-AF65-F5344CB8AC3E}">
        <p14:creationId xmlns:p14="http://schemas.microsoft.com/office/powerpoint/2010/main" val="3327023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9BB9D-EC40-4F3A-B198-66F5BCE2BCD0}" type="slidenum">
              <a:rPr lang="en-US" smtClean="0"/>
              <a:t>11</a:t>
            </a:fld>
            <a:endParaRPr lang="en-US"/>
          </a:p>
        </p:txBody>
      </p:sp>
    </p:spTree>
    <p:extLst>
      <p:ext uri="{BB962C8B-B14F-4D97-AF65-F5344CB8AC3E}">
        <p14:creationId xmlns:p14="http://schemas.microsoft.com/office/powerpoint/2010/main" val="404616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F5BF-40B9-BC9C-3D6B-972A3DCD79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3785E5-EFBC-7064-8624-07E32F6C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D0B204-DD22-36BE-0C15-977269EF5D58}"/>
              </a:ext>
            </a:extLst>
          </p:cNvPr>
          <p:cNvSpPr>
            <a:spLocks noGrp="1"/>
          </p:cNvSpPr>
          <p:nvPr>
            <p:ph type="dt" sz="half" idx="10"/>
          </p:nvPr>
        </p:nvSpPr>
        <p:spPr/>
        <p:txBody>
          <a:bodyPr/>
          <a:lstStyle/>
          <a:p>
            <a:fld id="{7E8B9559-6DBD-4517-ADC2-1F12E6A03E23}" type="datetimeFigureOut">
              <a:rPr lang="en-US" smtClean="0"/>
              <a:t>4/15/2025</a:t>
            </a:fld>
            <a:endParaRPr lang="en-US"/>
          </a:p>
        </p:txBody>
      </p:sp>
      <p:sp>
        <p:nvSpPr>
          <p:cNvPr id="5" name="Footer Placeholder 4">
            <a:extLst>
              <a:ext uri="{FF2B5EF4-FFF2-40B4-BE49-F238E27FC236}">
                <a16:creationId xmlns:a16="http://schemas.microsoft.com/office/drawing/2014/main" id="{CC883766-A8E2-D92B-C9FB-C74DEBA34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20CA8-B3D5-04D7-FB18-5FC7A32B3C1E}"/>
              </a:ext>
            </a:extLst>
          </p:cNvPr>
          <p:cNvSpPr>
            <a:spLocks noGrp="1"/>
          </p:cNvSpPr>
          <p:nvPr>
            <p:ph type="sldNum" sz="quarter" idx="12"/>
          </p:nvPr>
        </p:nvSpPr>
        <p:spPr/>
        <p:txBody>
          <a:bodyPr/>
          <a:lstStyle/>
          <a:p>
            <a:fld id="{AD7B0CC8-DC91-4A55-BECD-60531B8833EC}" type="slidenum">
              <a:rPr lang="en-US" smtClean="0"/>
              <a:t>‹#›</a:t>
            </a:fld>
            <a:endParaRPr lang="en-US"/>
          </a:p>
        </p:txBody>
      </p:sp>
    </p:spTree>
    <p:extLst>
      <p:ext uri="{BB962C8B-B14F-4D97-AF65-F5344CB8AC3E}">
        <p14:creationId xmlns:p14="http://schemas.microsoft.com/office/powerpoint/2010/main" val="2726925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E10D5-53FF-2370-945C-6FAE410A8B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49A0AD-E2A1-19E4-727F-1D17D0A203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DB2B2-03C5-AFDF-1188-A6603979CA76}"/>
              </a:ext>
            </a:extLst>
          </p:cNvPr>
          <p:cNvSpPr>
            <a:spLocks noGrp="1"/>
          </p:cNvSpPr>
          <p:nvPr>
            <p:ph type="dt" sz="half" idx="10"/>
          </p:nvPr>
        </p:nvSpPr>
        <p:spPr/>
        <p:txBody>
          <a:bodyPr/>
          <a:lstStyle/>
          <a:p>
            <a:fld id="{7E8B9559-6DBD-4517-ADC2-1F12E6A03E23}" type="datetimeFigureOut">
              <a:rPr lang="en-US" smtClean="0"/>
              <a:t>4/15/2025</a:t>
            </a:fld>
            <a:endParaRPr lang="en-US"/>
          </a:p>
        </p:txBody>
      </p:sp>
      <p:sp>
        <p:nvSpPr>
          <p:cNvPr id="5" name="Footer Placeholder 4">
            <a:extLst>
              <a:ext uri="{FF2B5EF4-FFF2-40B4-BE49-F238E27FC236}">
                <a16:creationId xmlns:a16="http://schemas.microsoft.com/office/drawing/2014/main" id="{0CF7C6F2-7107-A41D-8783-38567A60F6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A77294-31A4-CCE3-A71F-A8BD8397B8BB}"/>
              </a:ext>
            </a:extLst>
          </p:cNvPr>
          <p:cNvSpPr>
            <a:spLocks noGrp="1"/>
          </p:cNvSpPr>
          <p:nvPr>
            <p:ph type="sldNum" sz="quarter" idx="12"/>
          </p:nvPr>
        </p:nvSpPr>
        <p:spPr/>
        <p:txBody>
          <a:bodyPr/>
          <a:lstStyle/>
          <a:p>
            <a:fld id="{AD7B0CC8-DC91-4A55-BECD-60531B8833EC}" type="slidenum">
              <a:rPr lang="en-US" smtClean="0"/>
              <a:t>‹#›</a:t>
            </a:fld>
            <a:endParaRPr lang="en-US"/>
          </a:p>
        </p:txBody>
      </p:sp>
    </p:spTree>
    <p:extLst>
      <p:ext uri="{BB962C8B-B14F-4D97-AF65-F5344CB8AC3E}">
        <p14:creationId xmlns:p14="http://schemas.microsoft.com/office/powerpoint/2010/main" val="123390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CEC89D-B144-2F7B-10AE-689B1249A8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773EF2-52F8-894B-4695-B344BBFC0F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C9D35B-C7B8-10EB-62AA-6FB67FA4C41A}"/>
              </a:ext>
            </a:extLst>
          </p:cNvPr>
          <p:cNvSpPr>
            <a:spLocks noGrp="1"/>
          </p:cNvSpPr>
          <p:nvPr>
            <p:ph type="dt" sz="half" idx="10"/>
          </p:nvPr>
        </p:nvSpPr>
        <p:spPr/>
        <p:txBody>
          <a:bodyPr/>
          <a:lstStyle/>
          <a:p>
            <a:fld id="{7E8B9559-6DBD-4517-ADC2-1F12E6A03E23}" type="datetimeFigureOut">
              <a:rPr lang="en-US" smtClean="0"/>
              <a:t>4/15/2025</a:t>
            </a:fld>
            <a:endParaRPr lang="en-US"/>
          </a:p>
        </p:txBody>
      </p:sp>
      <p:sp>
        <p:nvSpPr>
          <p:cNvPr id="5" name="Footer Placeholder 4">
            <a:extLst>
              <a:ext uri="{FF2B5EF4-FFF2-40B4-BE49-F238E27FC236}">
                <a16:creationId xmlns:a16="http://schemas.microsoft.com/office/drawing/2014/main" id="{FFA66D91-FB73-449B-2A1B-FEBB28893E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CDF4DC-8906-901D-13E9-6A0123084BE2}"/>
              </a:ext>
            </a:extLst>
          </p:cNvPr>
          <p:cNvSpPr>
            <a:spLocks noGrp="1"/>
          </p:cNvSpPr>
          <p:nvPr>
            <p:ph type="sldNum" sz="quarter" idx="12"/>
          </p:nvPr>
        </p:nvSpPr>
        <p:spPr/>
        <p:txBody>
          <a:bodyPr/>
          <a:lstStyle/>
          <a:p>
            <a:fld id="{AD7B0CC8-DC91-4A55-BECD-60531B8833EC}" type="slidenum">
              <a:rPr lang="en-US" smtClean="0"/>
              <a:t>‹#›</a:t>
            </a:fld>
            <a:endParaRPr lang="en-US"/>
          </a:p>
        </p:txBody>
      </p:sp>
    </p:spTree>
    <p:extLst>
      <p:ext uri="{BB962C8B-B14F-4D97-AF65-F5344CB8AC3E}">
        <p14:creationId xmlns:p14="http://schemas.microsoft.com/office/powerpoint/2010/main" val="699357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68F2-5507-9AE7-C580-9F887BF7EB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57F6DD-BBDC-30CD-CC42-C7EC7A4ADA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F9209-CF0C-9FCC-9248-BF4B48E67496}"/>
              </a:ext>
            </a:extLst>
          </p:cNvPr>
          <p:cNvSpPr>
            <a:spLocks noGrp="1"/>
          </p:cNvSpPr>
          <p:nvPr>
            <p:ph type="dt" sz="half" idx="10"/>
          </p:nvPr>
        </p:nvSpPr>
        <p:spPr/>
        <p:txBody>
          <a:bodyPr/>
          <a:lstStyle/>
          <a:p>
            <a:fld id="{7E8B9559-6DBD-4517-ADC2-1F12E6A03E23}" type="datetimeFigureOut">
              <a:rPr lang="en-US" smtClean="0"/>
              <a:t>4/15/2025</a:t>
            </a:fld>
            <a:endParaRPr lang="en-US"/>
          </a:p>
        </p:txBody>
      </p:sp>
      <p:sp>
        <p:nvSpPr>
          <p:cNvPr id="5" name="Footer Placeholder 4">
            <a:extLst>
              <a:ext uri="{FF2B5EF4-FFF2-40B4-BE49-F238E27FC236}">
                <a16:creationId xmlns:a16="http://schemas.microsoft.com/office/drawing/2014/main" id="{4861771D-B58F-AB4E-99BF-3DAE5ADBE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868EB-5270-B8F3-ABA1-DD5243BCBE28}"/>
              </a:ext>
            </a:extLst>
          </p:cNvPr>
          <p:cNvSpPr>
            <a:spLocks noGrp="1"/>
          </p:cNvSpPr>
          <p:nvPr>
            <p:ph type="sldNum" sz="quarter" idx="12"/>
          </p:nvPr>
        </p:nvSpPr>
        <p:spPr/>
        <p:txBody>
          <a:bodyPr/>
          <a:lstStyle/>
          <a:p>
            <a:fld id="{AD7B0CC8-DC91-4A55-BECD-60531B8833EC}" type="slidenum">
              <a:rPr lang="en-US" smtClean="0"/>
              <a:t>‹#›</a:t>
            </a:fld>
            <a:endParaRPr lang="en-US"/>
          </a:p>
        </p:txBody>
      </p:sp>
    </p:spTree>
    <p:extLst>
      <p:ext uri="{BB962C8B-B14F-4D97-AF65-F5344CB8AC3E}">
        <p14:creationId xmlns:p14="http://schemas.microsoft.com/office/powerpoint/2010/main" val="56158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77E18-6151-4C57-A1B8-B8482225D9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227F1B-2DDF-45AB-E1AD-8D50BA829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762F31-B6AD-2DCC-27B8-FC50E0B337E7}"/>
              </a:ext>
            </a:extLst>
          </p:cNvPr>
          <p:cNvSpPr>
            <a:spLocks noGrp="1"/>
          </p:cNvSpPr>
          <p:nvPr>
            <p:ph type="dt" sz="half" idx="10"/>
          </p:nvPr>
        </p:nvSpPr>
        <p:spPr/>
        <p:txBody>
          <a:bodyPr/>
          <a:lstStyle/>
          <a:p>
            <a:fld id="{7E8B9559-6DBD-4517-ADC2-1F12E6A03E23}" type="datetimeFigureOut">
              <a:rPr lang="en-US" smtClean="0"/>
              <a:t>4/15/2025</a:t>
            </a:fld>
            <a:endParaRPr lang="en-US"/>
          </a:p>
        </p:txBody>
      </p:sp>
      <p:sp>
        <p:nvSpPr>
          <p:cNvPr id="5" name="Footer Placeholder 4">
            <a:extLst>
              <a:ext uri="{FF2B5EF4-FFF2-40B4-BE49-F238E27FC236}">
                <a16:creationId xmlns:a16="http://schemas.microsoft.com/office/drawing/2014/main" id="{5804072D-B75C-DCA3-7641-1D773E1E7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EF9407-0A37-0EBB-2E04-EF9964DB5A87}"/>
              </a:ext>
            </a:extLst>
          </p:cNvPr>
          <p:cNvSpPr>
            <a:spLocks noGrp="1"/>
          </p:cNvSpPr>
          <p:nvPr>
            <p:ph type="sldNum" sz="quarter" idx="12"/>
          </p:nvPr>
        </p:nvSpPr>
        <p:spPr/>
        <p:txBody>
          <a:bodyPr/>
          <a:lstStyle/>
          <a:p>
            <a:fld id="{AD7B0CC8-DC91-4A55-BECD-60531B8833EC}" type="slidenum">
              <a:rPr lang="en-US" smtClean="0"/>
              <a:t>‹#›</a:t>
            </a:fld>
            <a:endParaRPr lang="en-US"/>
          </a:p>
        </p:txBody>
      </p:sp>
    </p:spTree>
    <p:extLst>
      <p:ext uri="{BB962C8B-B14F-4D97-AF65-F5344CB8AC3E}">
        <p14:creationId xmlns:p14="http://schemas.microsoft.com/office/powerpoint/2010/main" val="2833040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CE1FB-9CC8-4298-6C1D-904115F314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EC0679-E42E-D684-F67C-E845B9FD55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FC8454-EF19-CB13-D1FF-8D5FE74A07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76CC4A-DBB9-1C50-7F30-2103BA49E4EC}"/>
              </a:ext>
            </a:extLst>
          </p:cNvPr>
          <p:cNvSpPr>
            <a:spLocks noGrp="1"/>
          </p:cNvSpPr>
          <p:nvPr>
            <p:ph type="dt" sz="half" idx="10"/>
          </p:nvPr>
        </p:nvSpPr>
        <p:spPr/>
        <p:txBody>
          <a:bodyPr/>
          <a:lstStyle/>
          <a:p>
            <a:fld id="{7E8B9559-6DBD-4517-ADC2-1F12E6A03E23}" type="datetimeFigureOut">
              <a:rPr lang="en-US" smtClean="0"/>
              <a:t>4/15/2025</a:t>
            </a:fld>
            <a:endParaRPr lang="en-US"/>
          </a:p>
        </p:txBody>
      </p:sp>
      <p:sp>
        <p:nvSpPr>
          <p:cNvPr id="6" name="Footer Placeholder 5">
            <a:extLst>
              <a:ext uri="{FF2B5EF4-FFF2-40B4-BE49-F238E27FC236}">
                <a16:creationId xmlns:a16="http://schemas.microsoft.com/office/drawing/2014/main" id="{AE4E4800-8628-F177-0DE6-0647B7CDB9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3E506A-FCEC-BC87-334A-16751DA89F3C}"/>
              </a:ext>
            </a:extLst>
          </p:cNvPr>
          <p:cNvSpPr>
            <a:spLocks noGrp="1"/>
          </p:cNvSpPr>
          <p:nvPr>
            <p:ph type="sldNum" sz="quarter" idx="12"/>
          </p:nvPr>
        </p:nvSpPr>
        <p:spPr/>
        <p:txBody>
          <a:bodyPr/>
          <a:lstStyle/>
          <a:p>
            <a:fld id="{AD7B0CC8-DC91-4A55-BECD-60531B8833EC}" type="slidenum">
              <a:rPr lang="en-US" smtClean="0"/>
              <a:t>‹#›</a:t>
            </a:fld>
            <a:endParaRPr lang="en-US"/>
          </a:p>
        </p:txBody>
      </p:sp>
    </p:spTree>
    <p:extLst>
      <p:ext uri="{BB962C8B-B14F-4D97-AF65-F5344CB8AC3E}">
        <p14:creationId xmlns:p14="http://schemas.microsoft.com/office/powerpoint/2010/main" val="1284106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33CDE-A84B-DED6-DEB5-C317FA2334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04908F-2DB2-30C3-AA92-61ADCB63BE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D44410-3B11-1D91-7E31-F4EE18D89A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81A65C-B9C8-7CF6-925F-93952F4004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1F77B7-79CC-D7BA-3236-A849A099CE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48E9F4-A233-5214-6484-44F83684271B}"/>
              </a:ext>
            </a:extLst>
          </p:cNvPr>
          <p:cNvSpPr>
            <a:spLocks noGrp="1"/>
          </p:cNvSpPr>
          <p:nvPr>
            <p:ph type="dt" sz="half" idx="10"/>
          </p:nvPr>
        </p:nvSpPr>
        <p:spPr/>
        <p:txBody>
          <a:bodyPr/>
          <a:lstStyle/>
          <a:p>
            <a:fld id="{7E8B9559-6DBD-4517-ADC2-1F12E6A03E23}" type="datetimeFigureOut">
              <a:rPr lang="en-US" smtClean="0"/>
              <a:t>4/15/2025</a:t>
            </a:fld>
            <a:endParaRPr lang="en-US"/>
          </a:p>
        </p:txBody>
      </p:sp>
      <p:sp>
        <p:nvSpPr>
          <p:cNvPr id="8" name="Footer Placeholder 7">
            <a:extLst>
              <a:ext uri="{FF2B5EF4-FFF2-40B4-BE49-F238E27FC236}">
                <a16:creationId xmlns:a16="http://schemas.microsoft.com/office/drawing/2014/main" id="{61301A58-FE84-8D18-37F3-BC5AC03799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85D2C9-665C-372F-D02F-F838FC374A88}"/>
              </a:ext>
            </a:extLst>
          </p:cNvPr>
          <p:cNvSpPr>
            <a:spLocks noGrp="1"/>
          </p:cNvSpPr>
          <p:nvPr>
            <p:ph type="sldNum" sz="quarter" idx="12"/>
          </p:nvPr>
        </p:nvSpPr>
        <p:spPr/>
        <p:txBody>
          <a:bodyPr/>
          <a:lstStyle/>
          <a:p>
            <a:fld id="{AD7B0CC8-DC91-4A55-BECD-60531B8833EC}" type="slidenum">
              <a:rPr lang="en-US" smtClean="0"/>
              <a:t>‹#›</a:t>
            </a:fld>
            <a:endParaRPr lang="en-US"/>
          </a:p>
        </p:txBody>
      </p:sp>
    </p:spTree>
    <p:extLst>
      <p:ext uri="{BB962C8B-B14F-4D97-AF65-F5344CB8AC3E}">
        <p14:creationId xmlns:p14="http://schemas.microsoft.com/office/powerpoint/2010/main" val="389978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EE2CE-52F8-05DE-AA24-BD054EF1DF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4BF52E-29FF-4DDD-71F8-DC1E748E9292}"/>
              </a:ext>
            </a:extLst>
          </p:cNvPr>
          <p:cNvSpPr>
            <a:spLocks noGrp="1"/>
          </p:cNvSpPr>
          <p:nvPr>
            <p:ph type="dt" sz="half" idx="10"/>
          </p:nvPr>
        </p:nvSpPr>
        <p:spPr/>
        <p:txBody>
          <a:bodyPr/>
          <a:lstStyle/>
          <a:p>
            <a:fld id="{7E8B9559-6DBD-4517-ADC2-1F12E6A03E23}" type="datetimeFigureOut">
              <a:rPr lang="en-US" smtClean="0"/>
              <a:t>4/15/2025</a:t>
            </a:fld>
            <a:endParaRPr lang="en-US"/>
          </a:p>
        </p:txBody>
      </p:sp>
      <p:sp>
        <p:nvSpPr>
          <p:cNvPr id="4" name="Footer Placeholder 3">
            <a:extLst>
              <a:ext uri="{FF2B5EF4-FFF2-40B4-BE49-F238E27FC236}">
                <a16:creationId xmlns:a16="http://schemas.microsoft.com/office/drawing/2014/main" id="{69034143-3C1E-FEFD-E275-3F440B43C3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53437F-62C9-1E42-3C59-40E937B7E02A}"/>
              </a:ext>
            </a:extLst>
          </p:cNvPr>
          <p:cNvSpPr>
            <a:spLocks noGrp="1"/>
          </p:cNvSpPr>
          <p:nvPr>
            <p:ph type="sldNum" sz="quarter" idx="12"/>
          </p:nvPr>
        </p:nvSpPr>
        <p:spPr/>
        <p:txBody>
          <a:bodyPr/>
          <a:lstStyle/>
          <a:p>
            <a:fld id="{AD7B0CC8-DC91-4A55-BECD-60531B8833EC}" type="slidenum">
              <a:rPr lang="en-US" smtClean="0"/>
              <a:t>‹#›</a:t>
            </a:fld>
            <a:endParaRPr lang="en-US"/>
          </a:p>
        </p:txBody>
      </p:sp>
    </p:spTree>
    <p:extLst>
      <p:ext uri="{BB962C8B-B14F-4D97-AF65-F5344CB8AC3E}">
        <p14:creationId xmlns:p14="http://schemas.microsoft.com/office/powerpoint/2010/main" val="3972079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6AA78-A591-A029-EDBE-A884355B7E33}"/>
              </a:ext>
            </a:extLst>
          </p:cNvPr>
          <p:cNvSpPr>
            <a:spLocks noGrp="1"/>
          </p:cNvSpPr>
          <p:nvPr>
            <p:ph type="dt" sz="half" idx="10"/>
          </p:nvPr>
        </p:nvSpPr>
        <p:spPr/>
        <p:txBody>
          <a:bodyPr/>
          <a:lstStyle/>
          <a:p>
            <a:fld id="{7E8B9559-6DBD-4517-ADC2-1F12E6A03E23}" type="datetimeFigureOut">
              <a:rPr lang="en-US" smtClean="0"/>
              <a:t>4/15/2025</a:t>
            </a:fld>
            <a:endParaRPr lang="en-US"/>
          </a:p>
        </p:txBody>
      </p:sp>
      <p:sp>
        <p:nvSpPr>
          <p:cNvPr id="3" name="Footer Placeholder 2">
            <a:extLst>
              <a:ext uri="{FF2B5EF4-FFF2-40B4-BE49-F238E27FC236}">
                <a16:creationId xmlns:a16="http://schemas.microsoft.com/office/drawing/2014/main" id="{441A113A-21DF-AE79-2CBC-CF08F93450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41CCCE-4181-F947-3A92-F36530083CB1}"/>
              </a:ext>
            </a:extLst>
          </p:cNvPr>
          <p:cNvSpPr>
            <a:spLocks noGrp="1"/>
          </p:cNvSpPr>
          <p:nvPr>
            <p:ph type="sldNum" sz="quarter" idx="12"/>
          </p:nvPr>
        </p:nvSpPr>
        <p:spPr/>
        <p:txBody>
          <a:bodyPr/>
          <a:lstStyle/>
          <a:p>
            <a:fld id="{AD7B0CC8-DC91-4A55-BECD-60531B8833EC}" type="slidenum">
              <a:rPr lang="en-US" smtClean="0"/>
              <a:t>‹#›</a:t>
            </a:fld>
            <a:endParaRPr lang="en-US"/>
          </a:p>
        </p:txBody>
      </p:sp>
    </p:spTree>
    <p:extLst>
      <p:ext uri="{BB962C8B-B14F-4D97-AF65-F5344CB8AC3E}">
        <p14:creationId xmlns:p14="http://schemas.microsoft.com/office/powerpoint/2010/main" val="4079761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A3435-D997-B41A-8339-902F937498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267101-495E-5D98-77CD-A5257B1632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941C66-C09E-1890-DD66-861211FD8E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EB1935-3ADE-74D1-B341-6497F08ED791}"/>
              </a:ext>
            </a:extLst>
          </p:cNvPr>
          <p:cNvSpPr>
            <a:spLocks noGrp="1"/>
          </p:cNvSpPr>
          <p:nvPr>
            <p:ph type="dt" sz="half" idx="10"/>
          </p:nvPr>
        </p:nvSpPr>
        <p:spPr/>
        <p:txBody>
          <a:bodyPr/>
          <a:lstStyle/>
          <a:p>
            <a:fld id="{7E8B9559-6DBD-4517-ADC2-1F12E6A03E23}" type="datetimeFigureOut">
              <a:rPr lang="en-US" smtClean="0"/>
              <a:t>4/15/2025</a:t>
            </a:fld>
            <a:endParaRPr lang="en-US"/>
          </a:p>
        </p:txBody>
      </p:sp>
      <p:sp>
        <p:nvSpPr>
          <p:cNvPr id="6" name="Footer Placeholder 5">
            <a:extLst>
              <a:ext uri="{FF2B5EF4-FFF2-40B4-BE49-F238E27FC236}">
                <a16:creationId xmlns:a16="http://schemas.microsoft.com/office/drawing/2014/main" id="{D6A866A2-E762-B53C-AF61-ECE0CF481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1DC3F1-8346-C06F-AC35-45A66CBBDBDD}"/>
              </a:ext>
            </a:extLst>
          </p:cNvPr>
          <p:cNvSpPr>
            <a:spLocks noGrp="1"/>
          </p:cNvSpPr>
          <p:nvPr>
            <p:ph type="sldNum" sz="quarter" idx="12"/>
          </p:nvPr>
        </p:nvSpPr>
        <p:spPr/>
        <p:txBody>
          <a:bodyPr/>
          <a:lstStyle/>
          <a:p>
            <a:fld id="{AD7B0CC8-DC91-4A55-BECD-60531B8833EC}" type="slidenum">
              <a:rPr lang="en-US" smtClean="0"/>
              <a:t>‹#›</a:t>
            </a:fld>
            <a:endParaRPr lang="en-US"/>
          </a:p>
        </p:txBody>
      </p:sp>
    </p:spTree>
    <p:extLst>
      <p:ext uri="{BB962C8B-B14F-4D97-AF65-F5344CB8AC3E}">
        <p14:creationId xmlns:p14="http://schemas.microsoft.com/office/powerpoint/2010/main" val="3958121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AE8F8-08FA-9E9E-F60F-EFF138DD9D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BE1285-1C89-D47D-B7ED-2DB8CE2420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1F8E4A-0054-ADFF-D6B0-5C2D2AE03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D91452-FA89-AFD3-0B30-C5159FA83670}"/>
              </a:ext>
            </a:extLst>
          </p:cNvPr>
          <p:cNvSpPr>
            <a:spLocks noGrp="1"/>
          </p:cNvSpPr>
          <p:nvPr>
            <p:ph type="dt" sz="half" idx="10"/>
          </p:nvPr>
        </p:nvSpPr>
        <p:spPr/>
        <p:txBody>
          <a:bodyPr/>
          <a:lstStyle/>
          <a:p>
            <a:fld id="{7E8B9559-6DBD-4517-ADC2-1F12E6A03E23}" type="datetimeFigureOut">
              <a:rPr lang="en-US" smtClean="0"/>
              <a:t>4/15/2025</a:t>
            </a:fld>
            <a:endParaRPr lang="en-US"/>
          </a:p>
        </p:txBody>
      </p:sp>
      <p:sp>
        <p:nvSpPr>
          <p:cNvPr id="6" name="Footer Placeholder 5">
            <a:extLst>
              <a:ext uri="{FF2B5EF4-FFF2-40B4-BE49-F238E27FC236}">
                <a16:creationId xmlns:a16="http://schemas.microsoft.com/office/drawing/2014/main" id="{DCD37BFF-19BA-7EA3-D58A-B8F770C845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68B176-DEEE-F498-B7E3-CBAC84C0C862}"/>
              </a:ext>
            </a:extLst>
          </p:cNvPr>
          <p:cNvSpPr>
            <a:spLocks noGrp="1"/>
          </p:cNvSpPr>
          <p:nvPr>
            <p:ph type="sldNum" sz="quarter" idx="12"/>
          </p:nvPr>
        </p:nvSpPr>
        <p:spPr/>
        <p:txBody>
          <a:bodyPr/>
          <a:lstStyle/>
          <a:p>
            <a:fld id="{AD7B0CC8-DC91-4A55-BECD-60531B8833EC}" type="slidenum">
              <a:rPr lang="en-US" smtClean="0"/>
              <a:t>‹#›</a:t>
            </a:fld>
            <a:endParaRPr lang="en-US"/>
          </a:p>
        </p:txBody>
      </p:sp>
    </p:spTree>
    <p:extLst>
      <p:ext uri="{BB962C8B-B14F-4D97-AF65-F5344CB8AC3E}">
        <p14:creationId xmlns:p14="http://schemas.microsoft.com/office/powerpoint/2010/main" val="384890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36CB9F-C9E7-EC4D-A58B-C2E61DB2B5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DA65D-531F-E7C6-A744-AB9C43622F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7E177-5009-280C-7B3F-3AE09A498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B9559-6DBD-4517-ADC2-1F12E6A03E23}" type="datetimeFigureOut">
              <a:rPr lang="en-US" smtClean="0"/>
              <a:t>4/15/2025</a:t>
            </a:fld>
            <a:endParaRPr lang="en-US"/>
          </a:p>
        </p:txBody>
      </p:sp>
      <p:sp>
        <p:nvSpPr>
          <p:cNvPr id="5" name="Footer Placeholder 4">
            <a:extLst>
              <a:ext uri="{FF2B5EF4-FFF2-40B4-BE49-F238E27FC236}">
                <a16:creationId xmlns:a16="http://schemas.microsoft.com/office/drawing/2014/main" id="{50F1219E-C959-874B-D44A-85F36D6EE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CE5F97-4CD7-8F95-EA8D-5BAA9FA0C8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7B0CC8-DC91-4A55-BECD-60531B8833EC}" type="slidenum">
              <a:rPr lang="en-US" smtClean="0"/>
              <a:t>‹#›</a:t>
            </a:fld>
            <a:endParaRPr lang="en-US"/>
          </a:p>
        </p:txBody>
      </p:sp>
    </p:spTree>
    <p:extLst>
      <p:ext uri="{BB962C8B-B14F-4D97-AF65-F5344CB8AC3E}">
        <p14:creationId xmlns:p14="http://schemas.microsoft.com/office/powerpoint/2010/main" val="218277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2.pn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04DEAA-941F-2DEB-645A-AE47D5F597BE}"/>
              </a:ext>
            </a:extLst>
          </p:cNvPr>
          <p:cNvGrpSpPr/>
          <p:nvPr/>
        </p:nvGrpSpPr>
        <p:grpSpPr>
          <a:xfrm>
            <a:off x="982579" y="67792"/>
            <a:ext cx="7319217" cy="1219306"/>
            <a:chOff x="982579" y="67792"/>
            <a:chExt cx="7319217" cy="1219306"/>
          </a:xfrm>
        </p:grpSpPr>
        <p:pic>
          <p:nvPicPr>
            <p:cNvPr id="4" name="Picture 3">
              <a:extLst>
                <a:ext uri="{FF2B5EF4-FFF2-40B4-BE49-F238E27FC236}">
                  <a16:creationId xmlns:a16="http://schemas.microsoft.com/office/drawing/2014/main" id="{33C6D336-3D76-5232-DA69-31B315C00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7673" y="125066"/>
              <a:ext cx="4414123" cy="1104758"/>
            </a:xfrm>
            <a:prstGeom prst="rect">
              <a:avLst/>
            </a:prstGeom>
          </p:spPr>
        </p:pic>
        <p:pic>
          <p:nvPicPr>
            <p:cNvPr id="5" name="Picture 4">
              <a:extLst>
                <a:ext uri="{FF2B5EF4-FFF2-40B4-BE49-F238E27FC236}">
                  <a16:creationId xmlns:a16="http://schemas.microsoft.com/office/drawing/2014/main" id="{5D7C4CD8-6086-001E-2249-7B192B6B5A2B}"/>
                </a:ext>
              </a:extLst>
            </p:cNvPr>
            <p:cNvPicPr>
              <a:picLocks noChangeAspect="1"/>
            </p:cNvPicPr>
            <p:nvPr/>
          </p:nvPicPr>
          <p:blipFill>
            <a:blip r:embed="rId3"/>
            <a:stretch>
              <a:fillRect/>
            </a:stretch>
          </p:blipFill>
          <p:spPr>
            <a:xfrm>
              <a:off x="982579" y="67792"/>
              <a:ext cx="1219306" cy="1219306"/>
            </a:xfrm>
            <a:prstGeom prst="rect">
              <a:avLst/>
            </a:prstGeom>
          </p:spPr>
        </p:pic>
      </p:grpSp>
      <p:pic>
        <p:nvPicPr>
          <p:cNvPr id="7" name="Picture 6">
            <a:extLst>
              <a:ext uri="{FF2B5EF4-FFF2-40B4-BE49-F238E27FC236}">
                <a16:creationId xmlns:a16="http://schemas.microsoft.com/office/drawing/2014/main" id="{8672C4E1-0C05-C46D-EF7F-C26D876BC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3337" y="1305649"/>
            <a:ext cx="7549146" cy="5029619"/>
          </a:xfrm>
          <a:prstGeom prst="rect">
            <a:avLst/>
          </a:prstGeom>
        </p:spPr>
      </p:pic>
      <p:sp>
        <p:nvSpPr>
          <p:cNvPr id="8" name="TextBox 7">
            <a:extLst>
              <a:ext uri="{FF2B5EF4-FFF2-40B4-BE49-F238E27FC236}">
                <a16:creationId xmlns:a16="http://schemas.microsoft.com/office/drawing/2014/main" id="{8A7B77C1-373B-A430-97F9-7A90D42431FF}"/>
              </a:ext>
            </a:extLst>
          </p:cNvPr>
          <p:cNvSpPr txBox="1"/>
          <p:nvPr/>
        </p:nvSpPr>
        <p:spPr>
          <a:xfrm>
            <a:off x="2714656" y="6342651"/>
            <a:ext cx="6186509" cy="461665"/>
          </a:xfrm>
          <a:prstGeom prst="rect">
            <a:avLst/>
          </a:prstGeom>
          <a:solidFill>
            <a:srgbClr val="FFC000"/>
          </a:solidFill>
        </p:spPr>
        <p:txBody>
          <a:bodyPr wrap="square" rtlCol="0">
            <a:spAutoFit/>
          </a:bodyPr>
          <a:lstStyle/>
          <a:p>
            <a:pPr algn="ctr"/>
            <a:r>
              <a:rPr lang="en-US" sz="2400" b="1" dirty="0"/>
              <a:t>The future of Rotary begins with Youth!</a:t>
            </a:r>
          </a:p>
        </p:txBody>
      </p:sp>
    </p:spTree>
    <p:extLst>
      <p:ext uri="{BB962C8B-B14F-4D97-AF65-F5344CB8AC3E}">
        <p14:creationId xmlns:p14="http://schemas.microsoft.com/office/powerpoint/2010/main" val="316706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04DEAA-941F-2DEB-645A-AE47D5F597BE}"/>
              </a:ext>
            </a:extLst>
          </p:cNvPr>
          <p:cNvGrpSpPr/>
          <p:nvPr/>
        </p:nvGrpSpPr>
        <p:grpSpPr>
          <a:xfrm>
            <a:off x="982579" y="67792"/>
            <a:ext cx="7319217" cy="1219306"/>
            <a:chOff x="982579" y="67792"/>
            <a:chExt cx="7319217" cy="1219306"/>
          </a:xfrm>
        </p:grpSpPr>
        <p:pic>
          <p:nvPicPr>
            <p:cNvPr id="4" name="Picture 3">
              <a:extLst>
                <a:ext uri="{FF2B5EF4-FFF2-40B4-BE49-F238E27FC236}">
                  <a16:creationId xmlns:a16="http://schemas.microsoft.com/office/drawing/2014/main" id="{33C6D336-3D76-5232-DA69-31B315C00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673" y="125066"/>
              <a:ext cx="4414123" cy="1104758"/>
            </a:xfrm>
            <a:prstGeom prst="rect">
              <a:avLst/>
            </a:prstGeom>
          </p:spPr>
        </p:pic>
        <p:pic>
          <p:nvPicPr>
            <p:cNvPr id="5" name="Picture 4">
              <a:extLst>
                <a:ext uri="{FF2B5EF4-FFF2-40B4-BE49-F238E27FC236}">
                  <a16:creationId xmlns:a16="http://schemas.microsoft.com/office/drawing/2014/main" id="{5D7C4CD8-6086-001E-2249-7B192B6B5A2B}"/>
                </a:ext>
              </a:extLst>
            </p:cNvPr>
            <p:cNvPicPr>
              <a:picLocks noChangeAspect="1"/>
            </p:cNvPicPr>
            <p:nvPr/>
          </p:nvPicPr>
          <p:blipFill>
            <a:blip r:embed="rId4"/>
            <a:stretch>
              <a:fillRect/>
            </a:stretch>
          </p:blipFill>
          <p:spPr>
            <a:xfrm>
              <a:off x="982579" y="67792"/>
              <a:ext cx="1219306" cy="1219306"/>
            </a:xfrm>
            <a:prstGeom prst="rect">
              <a:avLst/>
            </a:prstGeom>
          </p:spPr>
        </p:pic>
      </p:grpSp>
      <p:sp>
        <p:nvSpPr>
          <p:cNvPr id="2" name="TextBox 1">
            <a:extLst>
              <a:ext uri="{FF2B5EF4-FFF2-40B4-BE49-F238E27FC236}">
                <a16:creationId xmlns:a16="http://schemas.microsoft.com/office/drawing/2014/main" id="{EF957FFD-0395-EFBE-9CEE-9A4F2CCC26B3}"/>
              </a:ext>
            </a:extLst>
          </p:cNvPr>
          <p:cNvSpPr txBox="1"/>
          <p:nvPr/>
        </p:nvSpPr>
        <p:spPr>
          <a:xfrm>
            <a:off x="2262806" y="1497495"/>
            <a:ext cx="7696200" cy="461665"/>
          </a:xfrm>
          <a:prstGeom prst="rect">
            <a:avLst/>
          </a:prstGeom>
          <a:noFill/>
        </p:spPr>
        <p:txBody>
          <a:bodyPr wrap="square">
            <a:spAutoFit/>
          </a:bodyPr>
          <a:lstStyle/>
          <a:p>
            <a:pPr algn="ctr"/>
            <a:r>
              <a:rPr lang="en-US" sz="2400" b="1" dirty="0">
                <a:solidFill>
                  <a:schemeClr val="accent1">
                    <a:lumMod val="75000"/>
                  </a:schemeClr>
                </a:solidFill>
              </a:rPr>
              <a:t>Planning for 2025-2026 Students</a:t>
            </a:r>
            <a:endParaRPr lang="en-US" sz="2400" dirty="0"/>
          </a:p>
        </p:txBody>
      </p:sp>
      <p:sp>
        <p:nvSpPr>
          <p:cNvPr id="3" name="TextBox 2">
            <a:extLst>
              <a:ext uri="{FF2B5EF4-FFF2-40B4-BE49-F238E27FC236}">
                <a16:creationId xmlns:a16="http://schemas.microsoft.com/office/drawing/2014/main" id="{6EF631E1-806C-5D61-6611-012F0A5DED91}"/>
              </a:ext>
            </a:extLst>
          </p:cNvPr>
          <p:cNvSpPr txBox="1"/>
          <p:nvPr/>
        </p:nvSpPr>
        <p:spPr>
          <a:xfrm>
            <a:off x="566530" y="2309187"/>
            <a:ext cx="11082131" cy="2204899"/>
          </a:xfrm>
          <a:prstGeom prst="rect">
            <a:avLst/>
          </a:prstGeom>
          <a:noFill/>
        </p:spPr>
        <p:txBody>
          <a:bodyPr wrap="square">
            <a:spAutoFit/>
          </a:bodyPr>
          <a:lstStyle/>
          <a:p>
            <a:pPr>
              <a:lnSpc>
                <a:spcPct val="130000"/>
              </a:lnSpc>
              <a:spcAft>
                <a:spcPts val="600"/>
              </a:spcAft>
            </a:pPr>
            <a:r>
              <a:rPr lang="en-US" sz="2400" b="1" dirty="0"/>
              <a:t>For the 2025-2026 school year…</a:t>
            </a:r>
          </a:p>
          <a:p>
            <a:pPr lvl="1">
              <a:lnSpc>
                <a:spcPct val="130000"/>
              </a:lnSpc>
              <a:spcAft>
                <a:spcPts val="600"/>
              </a:spcAft>
            </a:pPr>
            <a:r>
              <a:rPr lang="en-US" sz="2400" b="1" dirty="0"/>
              <a:t>Clubs and High Schools need to signal hosting intentions</a:t>
            </a:r>
          </a:p>
          <a:p>
            <a:pPr lvl="1">
              <a:lnSpc>
                <a:spcPct val="130000"/>
              </a:lnSpc>
              <a:spcAft>
                <a:spcPts val="600"/>
              </a:spcAft>
            </a:pPr>
            <a:endParaRPr lang="en-US" sz="2400" b="1" dirty="0"/>
          </a:p>
          <a:p>
            <a:pPr lvl="1">
              <a:lnSpc>
                <a:spcPct val="130000"/>
              </a:lnSpc>
              <a:spcAft>
                <a:spcPts val="600"/>
              </a:spcAft>
            </a:pPr>
            <a:r>
              <a:rPr lang="en-US" sz="2400" b="1" dirty="0"/>
              <a:t>COVID-19: All exchange students must be vaccinated</a:t>
            </a:r>
          </a:p>
        </p:txBody>
      </p:sp>
    </p:spTree>
    <p:extLst>
      <p:ext uri="{BB962C8B-B14F-4D97-AF65-F5344CB8AC3E}">
        <p14:creationId xmlns:p14="http://schemas.microsoft.com/office/powerpoint/2010/main" val="1589096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04DEAA-941F-2DEB-645A-AE47D5F597BE}"/>
              </a:ext>
            </a:extLst>
          </p:cNvPr>
          <p:cNvGrpSpPr/>
          <p:nvPr/>
        </p:nvGrpSpPr>
        <p:grpSpPr>
          <a:xfrm>
            <a:off x="982579" y="67792"/>
            <a:ext cx="7319217" cy="1219306"/>
            <a:chOff x="982579" y="67792"/>
            <a:chExt cx="7319217" cy="1219306"/>
          </a:xfrm>
        </p:grpSpPr>
        <p:pic>
          <p:nvPicPr>
            <p:cNvPr id="4" name="Picture 3">
              <a:extLst>
                <a:ext uri="{FF2B5EF4-FFF2-40B4-BE49-F238E27FC236}">
                  <a16:creationId xmlns:a16="http://schemas.microsoft.com/office/drawing/2014/main" id="{33C6D336-3D76-5232-DA69-31B315C00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673" y="125066"/>
              <a:ext cx="4414123" cy="1104758"/>
            </a:xfrm>
            <a:prstGeom prst="rect">
              <a:avLst/>
            </a:prstGeom>
          </p:spPr>
        </p:pic>
        <p:pic>
          <p:nvPicPr>
            <p:cNvPr id="5" name="Picture 4">
              <a:extLst>
                <a:ext uri="{FF2B5EF4-FFF2-40B4-BE49-F238E27FC236}">
                  <a16:creationId xmlns:a16="http://schemas.microsoft.com/office/drawing/2014/main" id="{5D7C4CD8-6086-001E-2249-7B192B6B5A2B}"/>
                </a:ext>
              </a:extLst>
            </p:cNvPr>
            <p:cNvPicPr>
              <a:picLocks noChangeAspect="1"/>
            </p:cNvPicPr>
            <p:nvPr/>
          </p:nvPicPr>
          <p:blipFill>
            <a:blip r:embed="rId4"/>
            <a:stretch>
              <a:fillRect/>
            </a:stretch>
          </p:blipFill>
          <p:spPr>
            <a:xfrm>
              <a:off x="982579" y="67792"/>
              <a:ext cx="1219306" cy="1219306"/>
            </a:xfrm>
            <a:prstGeom prst="rect">
              <a:avLst/>
            </a:prstGeom>
          </p:spPr>
        </p:pic>
      </p:grpSp>
      <p:sp>
        <p:nvSpPr>
          <p:cNvPr id="2" name="Title 1">
            <a:extLst>
              <a:ext uri="{FF2B5EF4-FFF2-40B4-BE49-F238E27FC236}">
                <a16:creationId xmlns:a16="http://schemas.microsoft.com/office/drawing/2014/main" id="{9F3360FB-52DA-D30A-2970-F2F8F2D9AA1B}"/>
              </a:ext>
            </a:extLst>
          </p:cNvPr>
          <p:cNvSpPr txBox="1">
            <a:spLocks/>
          </p:cNvSpPr>
          <p:nvPr/>
        </p:nvSpPr>
        <p:spPr>
          <a:xfrm>
            <a:off x="1600200" y="1497981"/>
            <a:ext cx="8955157" cy="469867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spcAft>
                <a:spcPts val="600"/>
              </a:spcAft>
            </a:pPr>
            <a:r>
              <a:rPr lang="en-US" sz="2800" b="1" dirty="0">
                <a:latin typeface="+mn-lt"/>
              </a:rPr>
              <a:t>In District 6510… </a:t>
            </a:r>
            <a:r>
              <a:rPr lang="en-US" sz="1800" b="1" dirty="0">
                <a:latin typeface="+mn-lt"/>
              </a:rPr>
              <a:t>Clubs and High Schools need to signal hosting intentions</a:t>
            </a:r>
            <a:br>
              <a:rPr lang="en-US" sz="1600" b="1" dirty="0">
                <a:latin typeface="+mn-lt"/>
              </a:rPr>
            </a:br>
            <a:r>
              <a:rPr lang="en-US" sz="1800" b="1" dirty="0">
                <a:latin typeface="+mn-lt"/>
              </a:rPr>
              <a:t>In the 6 Rotary years from 2014/15 through 2019/20:</a:t>
            </a:r>
            <a:br>
              <a:rPr lang="en-US" sz="1800" b="1" dirty="0">
                <a:latin typeface="+mn-lt"/>
              </a:rPr>
            </a:br>
            <a:r>
              <a:rPr lang="en-US" sz="2000" dirty="0">
                <a:latin typeface="+mn-lt"/>
              </a:rPr>
              <a:t>- 16 clubs hosted 48 foreign students from 25 countries</a:t>
            </a:r>
            <a:br>
              <a:rPr lang="en-US" sz="2000" dirty="0">
                <a:latin typeface="+mn-lt"/>
              </a:rPr>
            </a:br>
            <a:r>
              <a:rPr lang="en-US" sz="2000" dirty="0">
                <a:latin typeface="+mn-lt"/>
              </a:rPr>
              <a:t>- 18 clubs sponsored 38 American students to 21 countries</a:t>
            </a:r>
            <a:br>
              <a:rPr lang="en-US" sz="2000" dirty="0">
                <a:latin typeface="+mn-lt"/>
              </a:rPr>
            </a:br>
            <a:r>
              <a:rPr lang="en-US" sz="1800" b="1" dirty="0">
                <a:latin typeface="+mn-lt"/>
              </a:rPr>
              <a:t>2022-24 Rotary Year:</a:t>
            </a:r>
            <a:br>
              <a:rPr lang="en-US" sz="2000" dirty="0">
                <a:latin typeface="+mn-lt"/>
              </a:rPr>
            </a:br>
            <a:r>
              <a:rPr lang="en-US" sz="2000" dirty="0">
                <a:latin typeface="+mn-lt"/>
              </a:rPr>
              <a:t>- 7 clubs hosted 7 foreign students from Brazil, Denmark, South Korea, and Thailand</a:t>
            </a:r>
            <a:br>
              <a:rPr lang="en-US" sz="2000" dirty="0">
                <a:latin typeface="+mn-lt"/>
              </a:rPr>
            </a:br>
            <a:r>
              <a:rPr lang="en-US" sz="2000" dirty="0">
                <a:latin typeface="+mn-lt"/>
              </a:rPr>
              <a:t>- 8 clubs sent 8 students to Chile, Finland, Japan, Sweden, Taiwan, and Thailand</a:t>
            </a:r>
          </a:p>
          <a:p>
            <a:pPr algn="l">
              <a:lnSpc>
                <a:spcPct val="150000"/>
              </a:lnSpc>
              <a:spcAft>
                <a:spcPts val="600"/>
              </a:spcAft>
            </a:pPr>
            <a:r>
              <a:rPr lang="en-US" sz="1800" b="1" dirty="0">
                <a:latin typeface="+mn-lt"/>
              </a:rPr>
              <a:t>2025-2026 Rotary Year</a:t>
            </a:r>
          </a:p>
          <a:p>
            <a:pPr algn="l">
              <a:lnSpc>
                <a:spcPct val="150000"/>
              </a:lnSpc>
              <a:spcAft>
                <a:spcPts val="600"/>
              </a:spcAft>
            </a:pPr>
            <a:r>
              <a:rPr lang="en-US" sz="1800" dirty="0">
                <a:latin typeface="+mn-lt"/>
              </a:rPr>
              <a:t>- 4 clubs hosting 4 foreign students from Belgium, Brazil, Germany, and Thailand</a:t>
            </a:r>
            <a:br>
              <a:rPr lang="en-US" sz="1800" dirty="0">
                <a:latin typeface="+mn-lt"/>
              </a:rPr>
            </a:br>
            <a:r>
              <a:rPr lang="en-US" sz="1800" dirty="0">
                <a:latin typeface="+mn-lt"/>
              </a:rPr>
              <a:t>- 3 clubs sponsoring 3 American students two to India and one to Thailand</a:t>
            </a:r>
          </a:p>
        </p:txBody>
      </p:sp>
      <p:sp>
        <p:nvSpPr>
          <p:cNvPr id="3" name="TextBox 2">
            <a:extLst>
              <a:ext uri="{FF2B5EF4-FFF2-40B4-BE49-F238E27FC236}">
                <a16:creationId xmlns:a16="http://schemas.microsoft.com/office/drawing/2014/main" id="{769C4CB4-F2A6-2E0C-4260-DC52CA0D4368}"/>
              </a:ext>
            </a:extLst>
          </p:cNvPr>
          <p:cNvSpPr txBox="1"/>
          <p:nvPr/>
        </p:nvSpPr>
        <p:spPr>
          <a:xfrm>
            <a:off x="1780341" y="6302804"/>
            <a:ext cx="8643728" cy="523220"/>
          </a:xfrm>
          <a:prstGeom prst="rect">
            <a:avLst/>
          </a:prstGeom>
          <a:solidFill>
            <a:srgbClr val="F7A81B"/>
          </a:solidFill>
        </p:spPr>
        <p:txBody>
          <a:bodyPr wrap="square" rtlCol="0">
            <a:spAutoFit/>
          </a:bodyPr>
          <a:lstStyle/>
          <a:p>
            <a:pPr algn="ctr"/>
            <a:r>
              <a:rPr lang="en-US" sz="2800" b="1" dirty="0"/>
              <a:t>Will you host or sponsor students in your community?</a:t>
            </a:r>
            <a:endParaRPr lang="en-US" sz="2800" dirty="0"/>
          </a:p>
        </p:txBody>
      </p:sp>
      <p:sp>
        <p:nvSpPr>
          <p:cNvPr id="7" name="TextBox 6">
            <a:extLst>
              <a:ext uri="{FF2B5EF4-FFF2-40B4-BE49-F238E27FC236}">
                <a16:creationId xmlns:a16="http://schemas.microsoft.com/office/drawing/2014/main" id="{1EDEE65A-B7DD-40C8-04BD-4429562B355B}"/>
              </a:ext>
            </a:extLst>
          </p:cNvPr>
          <p:cNvSpPr txBox="1"/>
          <p:nvPr/>
        </p:nvSpPr>
        <p:spPr>
          <a:xfrm>
            <a:off x="2161206" y="1182535"/>
            <a:ext cx="7696200" cy="461665"/>
          </a:xfrm>
          <a:prstGeom prst="rect">
            <a:avLst/>
          </a:prstGeom>
          <a:noFill/>
        </p:spPr>
        <p:txBody>
          <a:bodyPr wrap="square">
            <a:spAutoFit/>
          </a:bodyPr>
          <a:lstStyle/>
          <a:p>
            <a:pPr algn="ctr"/>
            <a:r>
              <a:rPr lang="en-US" sz="2400" b="1" dirty="0">
                <a:solidFill>
                  <a:schemeClr val="accent1">
                    <a:lumMod val="75000"/>
                  </a:schemeClr>
                </a:solidFill>
              </a:rPr>
              <a:t>Planning for 2025-2026 Students</a:t>
            </a:r>
            <a:endParaRPr lang="en-US" sz="2400" dirty="0"/>
          </a:p>
        </p:txBody>
      </p:sp>
    </p:spTree>
    <p:extLst>
      <p:ext uri="{BB962C8B-B14F-4D97-AF65-F5344CB8AC3E}">
        <p14:creationId xmlns:p14="http://schemas.microsoft.com/office/powerpoint/2010/main" val="910964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04DEAA-941F-2DEB-645A-AE47D5F597BE}"/>
              </a:ext>
            </a:extLst>
          </p:cNvPr>
          <p:cNvGrpSpPr/>
          <p:nvPr/>
        </p:nvGrpSpPr>
        <p:grpSpPr>
          <a:xfrm>
            <a:off x="982579" y="67792"/>
            <a:ext cx="7319217" cy="1219306"/>
            <a:chOff x="982579" y="67792"/>
            <a:chExt cx="7319217" cy="1219306"/>
          </a:xfrm>
        </p:grpSpPr>
        <p:pic>
          <p:nvPicPr>
            <p:cNvPr id="4" name="Picture 3">
              <a:extLst>
                <a:ext uri="{FF2B5EF4-FFF2-40B4-BE49-F238E27FC236}">
                  <a16:creationId xmlns:a16="http://schemas.microsoft.com/office/drawing/2014/main" id="{33C6D336-3D76-5232-DA69-31B315C00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7673" y="125066"/>
              <a:ext cx="4414123" cy="1104758"/>
            </a:xfrm>
            <a:prstGeom prst="rect">
              <a:avLst/>
            </a:prstGeom>
          </p:spPr>
        </p:pic>
        <p:pic>
          <p:nvPicPr>
            <p:cNvPr id="5" name="Picture 4">
              <a:extLst>
                <a:ext uri="{FF2B5EF4-FFF2-40B4-BE49-F238E27FC236}">
                  <a16:creationId xmlns:a16="http://schemas.microsoft.com/office/drawing/2014/main" id="{5D7C4CD8-6086-001E-2249-7B192B6B5A2B}"/>
                </a:ext>
              </a:extLst>
            </p:cNvPr>
            <p:cNvPicPr>
              <a:picLocks noChangeAspect="1"/>
            </p:cNvPicPr>
            <p:nvPr/>
          </p:nvPicPr>
          <p:blipFill>
            <a:blip r:embed="rId3"/>
            <a:stretch>
              <a:fillRect/>
            </a:stretch>
          </p:blipFill>
          <p:spPr>
            <a:xfrm>
              <a:off x="982579" y="67792"/>
              <a:ext cx="1219306" cy="1219306"/>
            </a:xfrm>
            <a:prstGeom prst="rect">
              <a:avLst/>
            </a:prstGeom>
          </p:spPr>
        </p:pic>
      </p:grpSp>
      <p:sp>
        <p:nvSpPr>
          <p:cNvPr id="2" name="Title 1">
            <a:extLst>
              <a:ext uri="{FF2B5EF4-FFF2-40B4-BE49-F238E27FC236}">
                <a16:creationId xmlns:a16="http://schemas.microsoft.com/office/drawing/2014/main" id="{6D57CD0F-531B-F04A-E6B7-0324385874FA}"/>
              </a:ext>
            </a:extLst>
          </p:cNvPr>
          <p:cNvSpPr txBox="1">
            <a:spLocks/>
          </p:cNvSpPr>
          <p:nvPr/>
        </p:nvSpPr>
        <p:spPr>
          <a:xfrm>
            <a:off x="2886484" y="1212573"/>
            <a:ext cx="6472034" cy="685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rgbClr val="2B458F"/>
                </a:solidFill>
                <a:latin typeface="+mn-lt"/>
              </a:rPr>
              <a:t>What Do We Need From You?</a:t>
            </a:r>
          </a:p>
        </p:txBody>
      </p:sp>
      <p:sp>
        <p:nvSpPr>
          <p:cNvPr id="3" name="Content Placeholder 2">
            <a:extLst>
              <a:ext uri="{FF2B5EF4-FFF2-40B4-BE49-F238E27FC236}">
                <a16:creationId xmlns:a16="http://schemas.microsoft.com/office/drawing/2014/main" id="{4AD2F4C7-B71B-F43F-CF99-9AEE05102F90}"/>
              </a:ext>
            </a:extLst>
          </p:cNvPr>
          <p:cNvSpPr txBox="1">
            <a:spLocks/>
          </p:cNvSpPr>
          <p:nvPr/>
        </p:nvSpPr>
        <p:spPr>
          <a:xfrm>
            <a:off x="1789043" y="1987824"/>
            <a:ext cx="8229600" cy="3810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Support For Rotary Youth Exchange has many forms…</a:t>
            </a:r>
          </a:p>
          <a:p>
            <a:pPr algn="l"/>
            <a:r>
              <a:rPr lang="en-US" b="1" u="sng" dirty="0"/>
              <a:t>Sponsor</a:t>
            </a:r>
            <a:r>
              <a:rPr lang="en-US" dirty="0"/>
              <a:t> outbounds – our children need to know about the world they live in so they can function in the global economy</a:t>
            </a:r>
          </a:p>
          <a:p>
            <a:pPr algn="l"/>
            <a:r>
              <a:rPr lang="en-US" b="1" u="sng" dirty="0"/>
              <a:t>Host</a:t>
            </a:r>
            <a:r>
              <a:rPr lang="en-US" dirty="0"/>
              <a:t> inbounds – Create a lasting impression about the USA</a:t>
            </a:r>
          </a:p>
          <a:p>
            <a:pPr algn="l"/>
            <a:r>
              <a:rPr lang="en-US" b="1" u="sng" dirty="0"/>
              <a:t>Recommend qualified host families </a:t>
            </a:r>
            <a:r>
              <a:rPr lang="en-US" dirty="0"/>
              <a:t>for inbounds</a:t>
            </a:r>
          </a:p>
          <a:p>
            <a:pPr lvl="1" algn="l"/>
            <a:r>
              <a:rPr lang="en-US" sz="2400" dirty="0"/>
              <a:t>Who do you know in your church or other community organizations? </a:t>
            </a:r>
          </a:p>
          <a:p>
            <a:pPr algn="l"/>
            <a:r>
              <a:rPr lang="en-US" b="1" u="sng" dirty="0"/>
              <a:t>Advocate </a:t>
            </a:r>
            <a:r>
              <a:rPr lang="en-US" dirty="0"/>
              <a:t>– Spread the word in your local high school(s)</a:t>
            </a:r>
            <a:endParaRPr lang="en-US" sz="2000" dirty="0"/>
          </a:p>
          <a:p>
            <a:pPr algn="l"/>
            <a:r>
              <a:rPr lang="en-US" b="1" u="sng" dirty="0"/>
              <a:t>Volunteer </a:t>
            </a:r>
            <a:r>
              <a:rPr lang="en-US" dirty="0"/>
              <a:t>to participate in youth exchange activities</a:t>
            </a:r>
          </a:p>
          <a:p>
            <a:pPr algn="l"/>
            <a:endParaRPr lang="en-US" dirty="0"/>
          </a:p>
        </p:txBody>
      </p:sp>
      <p:sp>
        <p:nvSpPr>
          <p:cNvPr id="7" name="TextBox 6">
            <a:extLst>
              <a:ext uri="{FF2B5EF4-FFF2-40B4-BE49-F238E27FC236}">
                <a16:creationId xmlns:a16="http://schemas.microsoft.com/office/drawing/2014/main" id="{711D2ADC-3957-1E0D-1771-DF159839E56D}"/>
              </a:ext>
            </a:extLst>
          </p:cNvPr>
          <p:cNvSpPr txBox="1"/>
          <p:nvPr/>
        </p:nvSpPr>
        <p:spPr>
          <a:xfrm>
            <a:off x="2998301" y="5808342"/>
            <a:ext cx="6248400" cy="830997"/>
          </a:xfrm>
          <a:prstGeom prst="rect">
            <a:avLst/>
          </a:prstGeom>
          <a:noFill/>
        </p:spPr>
        <p:txBody>
          <a:bodyPr wrap="square" rtlCol="0">
            <a:spAutoFit/>
          </a:bodyPr>
          <a:lstStyle/>
          <a:p>
            <a:pPr algn="ctr"/>
            <a:r>
              <a:rPr lang="en-US" sz="2400" b="1" dirty="0">
                <a:solidFill>
                  <a:srgbClr val="17458F"/>
                </a:solidFill>
              </a:rPr>
              <a:t>Remember our website</a:t>
            </a:r>
          </a:p>
          <a:p>
            <a:pPr algn="ctr"/>
            <a:r>
              <a:rPr lang="en-US" sz="2400" b="1" u="sng" dirty="0">
                <a:solidFill>
                  <a:srgbClr val="17458F"/>
                </a:solidFill>
              </a:rPr>
              <a:t>www.studyabroadscholarships.org</a:t>
            </a:r>
          </a:p>
        </p:txBody>
      </p:sp>
    </p:spTree>
    <p:extLst>
      <p:ext uri="{BB962C8B-B14F-4D97-AF65-F5344CB8AC3E}">
        <p14:creationId xmlns:p14="http://schemas.microsoft.com/office/powerpoint/2010/main" val="1100745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04DEAA-941F-2DEB-645A-AE47D5F597BE}"/>
              </a:ext>
            </a:extLst>
          </p:cNvPr>
          <p:cNvGrpSpPr/>
          <p:nvPr/>
        </p:nvGrpSpPr>
        <p:grpSpPr>
          <a:xfrm>
            <a:off x="982579" y="67792"/>
            <a:ext cx="7319217" cy="1219306"/>
            <a:chOff x="982579" y="67792"/>
            <a:chExt cx="7319217" cy="1219306"/>
          </a:xfrm>
        </p:grpSpPr>
        <p:pic>
          <p:nvPicPr>
            <p:cNvPr id="4" name="Picture 3">
              <a:extLst>
                <a:ext uri="{FF2B5EF4-FFF2-40B4-BE49-F238E27FC236}">
                  <a16:creationId xmlns:a16="http://schemas.microsoft.com/office/drawing/2014/main" id="{33C6D336-3D76-5232-DA69-31B315C00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7673" y="125066"/>
              <a:ext cx="4414123" cy="1104758"/>
            </a:xfrm>
            <a:prstGeom prst="rect">
              <a:avLst/>
            </a:prstGeom>
          </p:spPr>
        </p:pic>
        <p:pic>
          <p:nvPicPr>
            <p:cNvPr id="5" name="Picture 4">
              <a:extLst>
                <a:ext uri="{FF2B5EF4-FFF2-40B4-BE49-F238E27FC236}">
                  <a16:creationId xmlns:a16="http://schemas.microsoft.com/office/drawing/2014/main" id="{5D7C4CD8-6086-001E-2249-7B192B6B5A2B}"/>
                </a:ext>
              </a:extLst>
            </p:cNvPr>
            <p:cNvPicPr>
              <a:picLocks noChangeAspect="1"/>
            </p:cNvPicPr>
            <p:nvPr/>
          </p:nvPicPr>
          <p:blipFill>
            <a:blip r:embed="rId3"/>
            <a:stretch>
              <a:fillRect/>
            </a:stretch>
          </p:blipFill>
          <p:spPr>
            <a:xfrm>
              <a:off x="982579" y="67792"/>
              <a:ext cx="1219306" cy="1219306"/>
            </a:xfrm>
            <a:prstGeom prst="rect">
              <a:avLst/>
            </a:prstGeom>
          </p:spPr>
        </p:pic>
      </p:grpSp>
      <p:sp>
        <p:nvSpPr>
          <p:cNvPr id="2" name="TextBox 1">
            <a:extLst>
              <a:ext uri="{FF2B5EF4-FFF2-40B4-BE49-F238E27FC236}">
                <a16:creationId xmlns:a16="http://schemas.microsoft.com/office/drawing/2014/main" id="{044E9835-08AA-A824-20E5-8AE2791B8F33}"/>
              </a:ext>
            </a:extLst>
          </p:cNvPr>
          <p:cNvSpPr txBox="1"/>
          <p:nvPr/>
        </p:nvSpPr>
        <p:spPr>
          <a:xfrm>
            <a:off x="1779096" y="1846383"/>
            <a:ext cx="9173816" cy="3108543"/>
          </a:xfrm>
          <a:prstGeom prst="rect">
            <a:avLst/>
          </a:prstGeom>
          <a:noFill/>
        </p:spPr>
        <p:txBody>
          <a:bodyPr wrap="square" rtlCol="0">
            <a:spAutoFit/>
          </a:bodyPr>
          <a:lstStyle/>
          <a:p>
            <a:r>
              <a:rPr lang="en-US" sz="2800" b="1" dirty="0">
                <a:solidFill>
                  <a:srgbClr val="17458F"/>
                </a:solidFill>
              </a:rPr>
              <a:t>No Amount of Money…</a:t>
            </a:r>
          </a:p>
          <a:p>
            <a:r>
              <a:rPr lang="en-US" sz="2800" b="1" dirty="0">
                <a:solidFill>
                  <a:srgbClr val="17458F"/>
                </a:solidFill>
              </a:rPr>
              <a:t>No Amount of Effort…</a:t>
            </a:r>
          </a:p>
          <a:p>
            <a:r>
              <a:rPr lang="en-US" sz="2800" b="1" dirty="0">
                <a:solidFill>
                  <a:srgbClr val="17458F"/>
                </a:solidFill>
              </a:rPr>
              <a:t>No Amount of Time…</a:t>
            </a:r>
          </a:p>
          <a:p>
            <a:endParaRPr lang="en-US" sz="2800" b="1" dirty="0">
              <a:solidFill>
                <a:srgbClr val="17458F"/>
              </a:solidFill>
            </a:endParaRPr>
          </a:p>
          <a:p>
            <a:r>
              <a:rPr lang="en-US" sz="2800" b="1" dirty="0">
                <a:solidFill>
                  <a:srgbClr val="17458F"/>
                </a:solidFill>
              </a:rPr>
              <a:t>… is ever wasted when spent on the youth of our country!!</a:t>
            </a:r>
          </a:p>
          <a:p>
            <a:endParaRPr lang="en-US" sz="2800" b="1" dirty="0">
              <a:solidFill>
                <a:srgbClr val="17458F"/>
              </a:solidFill>
            </a:endParaRPr>
          </a:p>
          <a:p>
            <a:r>
              <a:rPr lang="en-US" sz="2800" b="1" dirty="0">
                <a:solidFill>
                  <a:srgbClr val="17458F"/>
                </a:solidFill>
              </a:rPr>
              <a:t>They will never forget the positive experience you provided.</a:t>
            </a:r>
          </a:p>
        </p:txBody>
      </p:sp>
    </p:spTree>
    <p:extLst>
      <p:ext uri="{BB962C8B-B14F-4D97-AF65-F5344CB8AC3E}">
        <p14:creationId xmlns:p14="http://schemas.microsoft.com/office/powerpoint/2010/main" val="3478256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04DEAA-941F-2DEB-645A-AE47D5F597BE}"/>
              </a:ext>
            </a:extLst>
          </p:cNvPr>
          <p:cNvGrpSpPr/>
          <p:nvPr/>
        </p:nvGrpSpPr>
        <p:grpSpPr>
          <a:xfrm>
            <a:off x="982579" y="67792"/>
            <a:ext cx="7319217" cy="1219306"/>
            <a:chOff x="982579" y="67792"/>
            <a:chExt cx="7319217" cy="1219306"/>
          </a:xfrm>
        </p:grpSpPr>
        <p:pic>
          <p:nvPicPr>
            <p:cNvPr id="4" name="Picture 3">
              <a:extLst>
                <a:ext uri="{FF2B5EF4-FFF2-40B4-BE49-F238E27FC236}">
                  <a16:creationId xmlns:a16="http://schemas.microsoft.com/office/drawing/2014/main" id="{33C6D336-3D76-5232-DA69-31B315C00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7673" y="125066"/>
              <a:ext cx="4414123" cy="1104758"/>
            </a:xfrm>
            <a:prstGeom prst="rect">
              <a:avLst/>
            </a:prstGeom>
          </p:spPr>
        </p:pic>
        <p:pic>
          <p:nvPicPr>
            <p:cNvPr id="5" name="Picture 4">
              <a:extLst>
                <a:ext uri="{FF2B5EF4-FFF2-40B4-BE49-F238E27FC236}">
                  <a16:creationId xmlns:a16="http://schemas.microsoft.com/office/drawing/2014/main" id="{5D7C4CD8-6086-001E-2249-7B192B6B5A2B}"/>
                </a:ext>
              </a:extLst>
            </p:cNvPr>
            <p:cNvPicPr>
              <a:picLocks noChangeAspect="1"/>
            </p:cNvPicPr>
            <p:nvPr/>
          </p:nvPicPr>
          <p:blipFill>
            <a:blip r:embed="rId3"/>
            <a:stretch>
              <a:fillRect/>
            </a:stretch>
          </p:blipFill>
          <p:spPr>
            <a:xfrm>
              <a:off x="982579" y="67792"/>
              <a:ext cx="1219306" cy="1219306"/>
            </a:xfrm>
            <a:prstGeom prst="rect">
              <a:avLst/>
            </a:prstGeom>
          </p:spPr>
        </p:pic>
      </p:grpSp>
      <p:sp>
        <p:nvSpPr>
          <p:cNvPr id="2" name="TextBox 1">
            <a:extLst>
              <a:ext uri="{FF2B5EF4-FFF2-40B4-BE49-F238E27FC236}">
                <a16:creationId xmlns:a16="http://schemas.microsoft.com/office/drawing/2014/main" id="{2E6C5002-AE31-0A02-FB5A-9C0821518B31}"/>
              </a:ext>
            </a:extLst>
          </p:cNvPr>
          <p:cNvSpPr txBox="1"/>
          <p:nvPr/>
        </p:nvSpPr>
        <p:spPr>
          <a:xfrm>
            <a:off x="3471976" y="2470523"/>
            <a:ext cx="5263152" cy="1200329"/>
          </a:xfrm>
          <a:prstGeom prst="rect">
            <a:avLst/>
          </a:prstGeom>
          <a:noFill/>
        </p:spPr>
        <p:txBody>
          <a:bodyPr wrap="square" rtlCol="0">
            <a:spAutoFit/>
          </a:bodyPr>
          <a:lstStyle/>
          <a:p>
            <a:pPr algn="ctr"/>
            <a:r>
              <a:rPr lang="en-US" sz="7200" b="1" dirty="0"/>
              <a:t>Questions?</a:t>
            </a:r>
          </a:p>
        </p:txBody>
      </p:sp>
      <p:sp>
        <p:nvSpPr>
          <p:cNvPr id="3" name="TextBox 2">
            <a:extLst>
              <a:ext uri="{FF2B5EF4-FFF2-40B4-BE49-F238E27FC236}">
                <a16:creationId xmlns:a16="http://schemas.microsoft.com/office/drawing/2014/main" id="{C80E5AE0-EC57-E996-FB3D-5102D4EE8E8F}"/>
              </a:ext>
            </a:extLst>
          </p:cNvPr>
          <p:cNvSpPr txBox="1"/>
          <p:nvPr/>
        </p:nvSpPr>
        <p:spPr>
          <a:xfrm>
            <a:off x="4355265" y="4419600"/>
            <a:ext cx="3496574" cy="923330"/>
          </a:xfrm>
          <a:prstGeom prst="rect">
            <a:avLst/>
          </a:prstGeom>
          <a:noFill/>
        </p:spPr>
        <p:txBody>
          <a:bodyPr wrap="square" rtlCol="0">
            <a:spAutoFit/>
          </a:bodyPr>
          <a:lstStyle/>
          <a:p>
            <a:pPr algn="ctr"/>
            <a:r>
              <a:rPr lang="en-US" b="1" dirty="0"/>
              <a:t>Libby Quinlan, DGN</a:t>
            </a:r>
          </a:p>
          <a:p>
            <a:pPr algn="ctr"/>
            <a:r>
              <a:rPr lang="en-US" b="1" dirty="0"/>
              <a:t>D6510 Youth Exchange Chair</a:t>
            </a:r>
          </a:p>
          <a:p>
            <a:pPr algn="ctr"/>
            <a:r>
              <a:rPr lang="en-US" b="1" dirty="0"/>
              <a:t>district6510rye@gmail.com</a:t>
            </a:r>
          </a:p>
        </p:txBody>
      </p:sp>
      <p:sp>
        <p:nvSpPr>
          <p:cNvPr id="7" name="TextBox 6">
            <a:extLst>
              <a:ext uri="{FF2B5EF4-FFF2-40B4-BE49-F238E27FC236}">
                <a16:creationId xmlns:a16="http://schemas.microsoft.com/office/drawing/2014/main" id="{E650A270-81E1-081A-864E-B71E92C8393E}"/>
              </a:ext>
            </a:extLst>
          </p:cNvPr>
          <p:cNvSpPr txBox="1"/>
          <p:nvPr/>
        </p:nvSpPr>
        <p:spPr>
          <a:xfrm>
            <a:off x="3779452" y="5638800"/>
            <a:ext cx="4648200" cy="461665"/>
          </a:xfrm>
          <a:prstGeom prst="rect">
            <a:avLst/>
          </a:prstGeom>
          <a:noFill/>
        </p:spPr>
        <p:txBody>
          <a:bodyPr wrap="square" rtlCol="0">
            <a:spAutoFit/>
          </a:bodyPr>
          <a:lstStyle/>
          <a:p>
            <a:pPr algn="ctr"/>
            <a:r>
              <a:rPr lang="en-US" sz="2400" b="1" u="sng" dirty="0">
                <a:solidFill>
                  <a:srgbClr val="005EAC"/>
                </a:solidFill>
              </a:rPr>
              <a:t>www.studyabroadscholarships.org</a:t>
            </a:r>
          </a:p>
        </p:txBody>
      </p:sp>
    </p:spTree>
    <p:extLst>
      <p:ext uri="{BB962C8B-B14F-4D97-AF65-F5344CB8AC3E}">
        <p14:creationId xmlns:p14="http://schemas.microsoft.com/office/powerpoint/2010/main" val="1856848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04DEAA-941F-2DEB-645A-AE47D5F597BE}"/>
              </a:ext>
            </a:extLst>
          </p:cNvPr>
          <p:cNvGrpSpPr/>
          <p:nvPr/>
        </p:nvGrpSpPr>
        <p:grpSpPr>
          <a:xfrm>
            <a:off x="982579" y="67792"/>
            <a:ext cx="7319217" cy="1219306"/>
            <a:chOff x="982579" y="67792"/>
            <a:chExt cx="7319217" cy="1219306"/>
          </a:xfrm>
        </p:grpSpPr>
        <p:pic>
          <p:nvPicPr>
            <p:cNvPr id="4" name="Picture 3">
              <a:extLst>
                <a:ext uri="{FF2B5EF4-FFF2-40B4-BE49-F238E27FC236}">
                  <a16:creationId xmlns:a16="http://schemas.microsoft.com/office/drawing/2014/main" id="{33C6D336-3D76-5232-DA69-31B315C00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673" y="125066"/>
              <a:ext cx="4414123" cy="1104758"/>
            </a:xfrm>
            <a:prstGeom prst="rect">
              <a:avLst/>
            </a:prstGeom>
          </p:spPr>
        </p:pic>
        <p:pic>
          <p:nvPicPr>
            <p:cNvPr id="5" name="Picture 4">
              <a:extLst>
                <a:ext uri="{FF2B5EF4-FFF2-40B4-BE49-F238E27FC236}">
                  <a16:creationId xmlns:a16="http://schemas.microsoft.com/office/drawing/2014/main" id="{5D7C4CD8-6086-001E-2249-7B192B6B5A2B}"/>
                </a:ext>
              </a:extLst>
            </p:cNvPr>
            <p:cNvPicPr>
              <a:picLocks noChangeAspect="1"/>
            </p:cNvPicPr>
            <p:nvPr/>
          </p:nvPicPr>
          <p:blipFill>
            <a:blip r:embed="rId4"/>
            <a:stretch>
              <a:fillRect/>
            </a:stretch>
          </p:blipFill>
          <p:spPr>
            <a:xfrm>
              <a:off x="982579" y="67792"/>
              <a:ext cx="1219306" cy="1219306"/>
            </a:xfrm>
            <a:prstGeom prst="rect">
              <a:avLst/>
            </a:prstGeom>
          </p:spPr>
        </p:pic>
      </p:grpSp>
      <p:sp>
        <p:nvSpPr>
          <p:cNvPr id="2" name="Title 1">
            <a:extLst>
              <a:ext uri="{FF2B5EF4-FFF2-40B4-BE49-F238E27FC236}">
                <a16:creationId xmlns:a16="http://schemas.microsoft.com/office/drawing/2014/main" id="{C39EF1AC-F008-9EF1-6968-1CCC07DD8E98}"/>
              </a:ext>
            </a:extLst>
          </p:cNvPr>
          <p:cNvSpPr txBox="1">
            <a:spLocks/>
          </p:cNvSpPr>
          <p:nvPr/>
        </p:nvSpPr>
        <p:spPr>
          <a:xfrm>
            <a:off x="2423420" y="1500807"/>
            <a:ext cx="7239000" cy="10402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rgbClr val="17458F"/>
                </a:solidFill>
              </a:rPr>
              <a:t>Why Rotary Youth Exchange?</a:t>
            </a:r>
            <a:br>
              <a:rPr lang="en-US" sz="3600" b="1" dirty="0">
                <a:solidFill>
                  <a:srgbClr val="17458F"/>
                </a:solidFill>
              </a:rPr>
            </a:br>
            <a:r>
              <a:rPr lang="en-US" sz="2800" b="1" dirty="0">
                <a:solidFill>
                  <a:srgbClr val="17458F"/>
                </a:solidFill>
              </a:rPr>
              <a:t>Peace, Leadership, and Global Competence</a:t>
            </a:r>
            <a:endParaRPr lang="en-US" sz="3600" b="1" dirty="0">
              <a:solidFill>
                <a:srgbClr val="17458F"/>
              </a:solidFill>
            </a:endParaRPr>
          </a:p>
        </p:txBody>
      </p:sp>
      <p:sp>
        <p:nvSpPr>
          <p:cNvPr id="3" name="Content Placeholder 2">
            <a:extLst>
              <a:ext uri="{FF2B5EF4-FFF2-40B4-BE49-F238E27FC236}">
                <a16:creationId xmlns:a16="http://schemas.microsoft.com/office/drawing/2014/main" id="{D854277D-1027-C11D-0514-726C71E8B126}"/>
              </a:ext>
            </a:extLst>
          </p:cNvPr>
          <p:cNvSpPr txBox="1">
            <a:spLocks/>
          </p:cNvSpPr>
          <p:nvPr/>
        </p:nvSpPr>
        <p:spPr>
          <a:xfrm>
            <a:off x="3260035" y="2723317"/>
            <a:ext cx="6698974" cy="31308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t>4</a:t>
            </a:r>
            <a:r>
              <a:rPr lang="en-US" sz="2800" b="1" baseline="30000" dirty="0"/>
              <a:t>th</a:t>
            </a:r>
            <a:r>
              <a:rPr lang="en-US" sz="2800" b="1" dirty="0"/>
              <a:t> Object of Rotary… </a:t>
            </a:r>
            <a:r>
              <a:rPr lang="en-US" sz="2800" dirty="0"/>
              <a:t>promote international understanding, goodwill, and peace...</a:t>
            </a:r>
          </a:p>
          <a:p>
            <a:r>
              <a:rPr lang="en-US" sz="2800" b="1" dirty="0"/>
              <a:t>Rotary Youth Exchange </a:t>
            </a:r>
            <a:r>
              <a:rPr lang="en-US" sz="2800" dirty="0"/>
              <a:t>promotes peace through cultural understanding </a:t>
            </a:r>
            <a:r>
              <a:rPr lang="en-US" sz="2800" b="1" u="sng" dirty="0"/>
              <a:t>and</a:t>
            </a:r>
            <a:r>
              <a:rPr lang="en-US" sz="2800" dirty="0"/>
              <a:t> develops leadership in youth.</a:t>
            </a:r>
          </a:p>
          <a:p>
            <a:r>
              <a:rPr lang="en-US" sz="2800" b="1" dirty="0"/>
              <a:t>The US Dept. of State: </a:t>
            </a:r>
            <a:r>
              <a:rPr lang="en-US" sz="2800" u="sng" dirty="0"/>
              <a:t>build programs that imbue students with global competence</a:t>
            </a:r>
            <a:r>
              <a:rPr lang="en-US" sz="2800" dirty="0"/>
              <a:t>. </a:t>
            </a:r>
            <a:endParaRPr lang="en-US" sz="2800" b="1" dirty="0"/>
          </a:p>
        </p:txBody>
      </p:sp>
      <p:sp>
        <p:nvSpPr>
          <p:cNvPr id="10" name="TextBox 9">
            <a:extLst>
              <a:ext uri="{FF2B5EF4-FFF2-40B4-BE49-F238E27FC236}">
                <a16:creationId xmlns:a16="http://schemas.microsoft.com/office/drawing/2014/main" id="{8F9EDA4E-1C95-05B7-53DC-5EE74C980F22}"/>
              </a:ext>
            </a:extLst>
          </p:cNvPr>
          <p:cNvSpPr txBox="1"/>
          <p:nvPr/>
        </p:nvSpPr>
        <p:spPr>
          <a:xfrm>
            <a:off x="2759241" y="6118037"/>
            <a:ext cx="6781800" cy="461665"/>
          </a:xfrm>
          <a:prstGeom prst="rect">
            <a:avLst/>
          </a:prstGeom>
          <a:solidFill>
            <a:srgbClr val="FFC000"/>
          </a:solidFill>
        </p:spPr>
        <p:txBody>
          <a:bodyPr wrap="square" rtlCol="0">
            <a:spAutoFit/>
          </a:bodyPr>
          <a:lstStyle/>
          <a:p>
            <a:pPr algn="ctr"/>
            <a:r>
              <a:rPr lang="en-US" sz="2400" b="1" dirty="0"/>
              <a:t>Pre-Covid: ~10,000 Total Student Exchanges</a:t>
            </a:r>
          </a:p>
        </p:txBody>
      </p:sp>
      <p:pic>
        <p:nvPicPr>
          <p:cNvPr id="17" name="Picture 16">
            <a:extLst>
              <a:ext uri="{FF2B5EF4-FFF2-40B4-BE49-F238E27FC236}">
                <a16:creationId xmlns:a16="http://schemas.microsoft.com/office/drawing/2014/main" id="{C59F29BE-26DD-38A8-EA46-0DF75DFFF357}"/>
              </a:ext>
            </a:extLst>
          </p:cNvPr>
          <p:cNvPicPr>
            <a:picLocks noChangeAspect="1"/>
          </p:cNvPicPr>
          <p:nvPr/>
        </p:nvPicPr>
        <p:blipFill>
          <a:blip r:embed="rId5"/>
          <a:stretch>
            <a:fillRect/>
          </a:stretch>
        </p:blipFill>
        <p:spPr>
          <a:xfrm>
            <a:off x="0" y="2882354"/>
            <a:ext cx="3218873" cy="2156785"/>
          </a:xfrm>
          <a:prstGeom prst="rect">
            <a:avLst/>
          </a:prstGeom>
        </p:spPr>
      </p:pic>
    </p:spTree>
    <p:extLst>
      <p:ext uri="{BB962C8B-B14F-4D97-AF65-F5344CB8AC3E}">
        <p14:creationId xmlns:p14="http://schemas.microsoft.com/office/powerpoint/2010/main" val="4218910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04DEAA-941F-2DEB-645A-AE47D5F597BE}"/>
              </a:ext>
            </a:extLst>
          </p:cNvPr>
          <p:cNvGrpSpPr/>
          <p:nvPr/>
        </p:nvGrpSpPr>
        <p:grpSpPr>
          <a:xfrm>
            <a:off x="982579" y="67792"/>
            <a:ext cx="7319217" cy="1219306"/>
            <a:chOff x="982579" y="67792"/>
            <a:chExt cx="7319217" cy="1219306"/>
          </a:xfrm>
        </p:grpSpPr>
        <p:pic>
          <p:nvPicPr>
            <p:cNvPr id="4" name="Picture 3">
              <a:extLst>
                <a:ext uri="{FF2B5EF4-FFF2-40B4-BE49-F238E27FC236}">
                  <a16:creationId xmlns:a16="http://schemas.microsoft.com/office/drawing/2014/main" id="{33C6D336-3D76-5232-DA69-31B315C00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673" y="125066"/>
              <a:ext cx="4414123" cy="1104758"/>
            </a:xfrm>
            <a:prstGeom prst="rect">
              <a:avLst/>
            </a:prstGeom>
          </p:spPr>
        </p:pic>
        <p:pic>
          <p:nvPicPr>
            <p:cNvPr id="5" name="Picture 4">
              <a:extLst>
                <a:ext uri="{FF2B5EF4-FFF2-40B4-BE49-F238E27FC236}">
                  <a16:creationId xmlns:a16="http://schemas.microsoft.com/office/drawing/2014/main" id="{5D7C4CD8-6086-001E-2249-7B192B6B5A2B}"/>
                </a:ext>
              </a:extLst>
            </p:cNvPr>
            <p:cNvPicPr>
              <a:picLocks noChangeAspect="1"/>
            </p:cNvPicPr>
            <p:nvPr/>
          </p:nvPicPr>
          <p:blipFill>
            <a:blip r:embed="rId4"/>
            <a:stretch>
              <a:fillRect/>
            </a:stretch>
          </p:blipFill>
          <p:spPr>
            <a:xfrm>
              <a:off x="982579" y="67792"/>
              <a:ext cx="1219306" cy="1219306"/>
            </a:xfrm>
            <a:prstGeom prst="rect">
              <a:avLst/>
            </a:prstGeom>
          </p:spPr>
        </p:pic>
      </p:grpSp>
      <p:pic>
        <p:nvPicPr>
          <p:cNvPr id="9" name="Picture 8">
            <a:extLst>
              <a:ext uri="{FF2B5EF4-FFF2-40B4-BE49-F238E27FC236}">
                <a16:creationId xmlns:a16="http://schemas.microsoft.com/office/drawing/2014/main" id="{7450044B-9971-497B-13E0-6D571B17A2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82560"/>
            <a:ext cx="4466958" cy="2428400"/>
          </a:xfrm>
          <a:prstGeom prst="rect">
            <a:avLst/>
          </a:prstGeom>
        </p:spPr>
      </p:pic>
      <p:pic>
        <p:nvPicPr>
          <p:cNvPr id="3" name="Picture 5" descr="D:\Pictures\Rotary Youth Exchange\Student Reports\Sophia - native costume.jpg">
            <a:extLst>
              <a:ext uri="{FF2B5EF4-FFF2-40B4-BE49-F238E27FC236}">
                <a16:creationId xmlns:a16="http://schemas.microsoft.com/office/drawing/2014/main" id="{03F45EBE-134D-4EC6-B6EA-48DCA171D1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5743" y="1469455"/>
            <a:ext cx="2498755" cy="29534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A1025CC-D938-50AB-EC75-EBF43B48DA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6801" y="0"/>
            <a:ext cx="3505200" cy="2599661"/>
          </a:xfrm>
          <a:prstGeom prst="rect">
            <a:avLst/>
          </a:prstGeom>
        </p:spPr>
      </p:pic>
      <p:pic>
        <p:nvPicPr>
          <p:cNvPr id="18" name="Picture 17">
            <a:extLst>
              <a:ext uri="{FF2B5EF4-FFF2-40B4-BE49-F238E27FC236}">
                <a16:creationId xmlns:a16="http://schemas.microsoft.com/office/drawing/2014/main" id="{1F87E757-DF97-7798-A04C-8B49E0042D9F}"/>
              </a:ext>
            </a:extLst>
          </p:cNvPr>
          <p:cNvPicPr>
            <a:picLocks noChangeAspect="1"/>
          </p:cNvPicPr>
          <p:nvPr/>
        </p:nvPicPr>
        <p:blipFill>
          <a:blip r:embed="rId8">
            <a:extLst>
              <a:ext uri="{28A0092B-C50C-407E-A947-70E740481C1C}">
                <a14:useLocalDpi xmlns:a14="http://schemas.microsoft.com/office/drawing/2010/main" val="0"/>
              </a:ext>
            </a:extLst>
          </a:blip>
          <a:srcRect t="11197"/>
          <a:stretch/>
        </p:blipFill>
        <p:spPr>
          <a:xfrm>
            <a:off x="0" y="1240369"/>
            <a:ext cx="5631587" cy="3749701"/>
          </a:xfrm>
          <a:prstGeom prst="rect">
            <a:avLst/>
          </a:prstGeom>
        </p:spPr>
      </p:pic>
      <p:pic>
        <p:nvPicPr>
          <p:cNvPr id="10" name="Picture 9">
            <a:extLst>
              <a:ext uri="{FF2B5EF4-FFF2-40B4-BE49-F238E27FC236}">
                <a16:creationId xmlns:a16="http://schemas.microsoft.com/office/drawing/2014/main" id="{6586AD0F-710A-C200-8B07-EE01615CE6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36198" y="4228806"/>
            <a:ext cx="4705686" cy="2649300"/>
          </a:xfrm>
          <a:prstGeom prst="rect">
            <a:avLst/>
          </a:prstGeom>
        </p:spPr>
      </p:pic>
      <p:pic>
        <p:nvPicPr>
          <p:cNvPr id="12" name="Picture 11">
            <a:extLst>
              <a:ext uri="{FF2B5EF4-FFF2-40B4-BE49-F238E27FC236}">
                <a16:creationId xmlns:a16="http://schemas.microsoft.com/office/drawing/2014/main" id="{4CBCC54A-4852-E259-1E52-973C23652C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11548" y="4450246"/>
            <a:ext cx="4280452" cy="2407754"/>
          </a:xfrm>
          <a:prstGeom prst="rect">
            <a:avLst/>
          </a:prstGeom>
        </p:spPr>
      </p:pic>
      <p:pic>
        <p:nvPicPr>
          <p:cNvPr id="14" name="Picture 13">
            <a:extLst>
              <a:ext uri="{FF2B5EF4-FFF2-40B4-BE49-F238E27FC236}">
                <a16:creationId xmlns:a16="http://schemas.microsoft.com/office/drawing/2014/main" id="{127F06E3-2E9B-2B8C-E0EB-141FA32D81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5446" y="1957248"/>
            <a:ext cx="4496554" cy="2475602"/>
          </a:xfrm>
          <a:prstGeom prst="rect">
            <a:avLst/>
          </a:prstGeom>
        </p:spPr>
      </p:pic>
    </p:spTree>
    <p:extLst>
      <p:ext uri="{BB962C8B-B14F-4D97-AF65-F5344CB8AC3E}">
        <p14:creationId xmlns:p14="http://schemas.microsoft.com/office/powerpoint/2010/main" val="3437068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04DEAA-941F-2DEB-645A-AE47D5F597BE}"/>
              </a:ext>
            </a:extLst>
          </p:cNvPr>
          <p:cNvGrpSpPr/>
          <p:nvPr/>
        </p:nvGrpSpPr>
        <p:grpSpPr>
          <a:xfrm>
            <a:off x="982579" y="67792"/>
            <a:ext cx="7319217" cy="1219306"/>
            <a:chOff x="982579" y="67792"/>
            <a:chExt cx="7319217" cy="1219306"/>
          </a:xfrm>
        </p:grpSpPr>
        <p:pic>
          <p:nvPicPr>
            <p:cNvPr id="4" name="Picture 3">
              <a:extLst>
                <a:ext uri="{FF2B5EF4-FFF2-40B4-BE49-F238E27FC236}">
                  <a16:creationId xmlns:a16="http://schemas.microsoft.com/office/drawing/2014/main" id="{33C6D336-3D76-5232-DA69-31B315C00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7673" y="125066"/>
              <a:ext cx="4414123" cy="1104758"/>
            </a:xfrm>
            <a:prstGeom prst="rect">
              <a:avLst/>
            </a:prstGeom>
          </p:spPr>
        </p:pic>
        <p:pic>
          <p:nvPicPr>
            <p:cNvPr id="5" name="Picture 4">
              <a:extLst>
                <a:ext uri="{FF2B5EF4-FFF2-40B4-BE49-F238E27FC236}">
                  <a16:creationId xmlns:a16="http://schemas.microsoft.com/office/drawing/2014/main" id="{5D7C4CD8-6086-001E-2249-7B192B6B5A2B}"/>
                </a:ext>
              </a:extLst>
            </p:cNvPr>
            <p:cNvPicPr>
              <a:picLocks noChangeAspect="1"/>
            </p:cNvPicPr>
            <p:nvPr/>
          </p:nvPicPr>
          <p:blipFill>
            <a:blip r:embed="rId3"/>
            <a:stretch>
              <a:fillRect/>
            </a:stretch>
          </p:blipFill>
          <p:spPr>
            <a:xfrm>
              <a:off x="982579" y="67792"/>
              <a:ext cx="1219306" cy="1219306"/>
            </a:xfrm>
            <a:prstGeom prst="rect">
              <a:avLst/>
            </a:prstGeom>
          </p:spPr>
        </p:pic>
      </p:grpSp>
      <p:sp>
        <p:nvSpPr>
          <p:cNvPr id="2" name="TextBox 1">
            <a:extLst>
              <a:ext uri="{FF2B5EF4-FFF2-40B4-BE49-F238E27FC236}">
                <a16:creationId xmlns:a16="http://schemas.microsoft.com/office/drawing/2014/main" id="{7FC7671E-8342-36E4-D0C8-7DF88276C862}"/>
              </a:ext>
            </a:extLst>
          </p:cNvPr>
          <p:cNvSpPr txBox="1"/>
          <p:nvPr/>
        </p:nvSpPr>
        <p:spPr>
          <a:xfrm>
            <a:off x="1077362" y="2218099"/>
            <a:ext cx="9759635" cy="4216539"/>
          </a:xfrm>
          <a:prstGeom prst="rect">
            <a:avLst/>
          </a:prstGeom>
          <a:noFill/>
        </p:spPr>
        <p:txBody>
          <a:bodyPr wrap="square">
            <a:spAutoFit/>
          </a:bodyPr>
          <a:lstStyle/>
          <a:p>
            <a:r>
              <a:rPr lang="en-US" sz="2400" dirty="0"/>
              <a:t>Annual budget </a:t>
            </a:r>
            <a:r>
              <a:rPr lang="en-US" sz="2400" u="sng" dirty="0"/>
              <a:t>estimate</a:t>
            </a:r>
            <a:r>
              <a:rPr lang="en-US" sz="2400" dirty="0"/>
              <a:t> to sponsor Inbound students: </a:t>
            </a:r>
            <a:r>
              <a:rPr lang="en-US" sz="2400" b="1" dirty="0"/>
              <a:t>~$2,825</a:t>
            </a:r>
          </a:p>
          <a:p>
            <a:pPr>
              <a:spcBef>
                <a:spcPts val="600"/>
              </a:spcBef>
            </a:pPr>
            <a:r>
              <a:rPr lang="en-US" sz="2400" b="1" dirty="0"/>
              <a:t>$1,625 </a:t>
            </a:r>
            <a:r>
              <a:rPr lang="en-US" sz="2400" dirty="0"/>
              <a:t>which covers – various planned activities:</a:t>
            </a:r>
          </a:p>
          <a:p>
            <a:pPr>
              <a:spcBef>
                <a:spcPts val="600"/>
              </a:spcBef>
            </a:pPr>
            <a:r>
              <a:rPr lang="en-US" sz="2000" dirty="0"/>
              <a:t>         Inbound Orientation</a:t>
            </a:r>
          </a:p>
          <a:p>
            <a:pPr>
              <a:spcBef>
                <a:spcPts val="600"/>
              </a:spcBef>
            </a:pPr>
            <a:r>
              <a:rPr lang="en-US" sz="2000" dirty="0"/>
              <a:t>         CSRYE Administrative Costs </a:t>
            </a:r>
          </a:p>
          <a:p>
            <a:pPr>
              <a:spcBef>
                <a:spcPts val="600"/>
              </a:spcBef>
            </a:pPr>
            <a:r>
              <a:rPr lang="en-US" sz="2000" dirty="0"/>
              <a:t>         CSRYE Summer Conference in Grand Rapids, Michigan</a:t>
            </a:r>
          </a:p>
          <a:p>
            <a:pPr lvl="1">
              <a:spcBef>
                <a:spcPts val="600"/>
              </a:spcBef>
            </a:pPr>
            <a:r>
              <a:rPr lang="en-US" sz="2000" dirty="0"/>
              <a:t>D6510 Administrative Costs</a:t>
            </a:r>
          </a:p>
          <a:p>
            <a:pPr lvl="1">
              <a:spcBef>
                <a:spcPts val="600"/>
              </a:spcBef>
            </a:pPr>
            <a:r>
              <a:rPr lang="en-US" sz="2000" dirty="0"/>
              <a:t>Activities including District Conference, St Louis, Springfield, Chicago, Winter Weekend, LOLPETS, End of Exchange Picnic, Shawnee Forest – Zip Lining, and Rotary Youth Leadership Award (RYLA)</a:t>
            </a:r>
            <a:r>
              <a:rPr lang="en-US" dirty="0"/>
              <a:t>                                                                          </a:t>
            </a:r>
          </a:p>
          <a:p>
            <a:pPr>
              <a:spcBef>
                <a:spcPts val="600"/>
              </a:spcBef>
            </a:pPr>
            <a:r>
              <a:rPr lang="en-US" sz="2000" b="1" dirty="0"/>
              <a:t>$1,200 Student Allowance </a:t>
            </a:r>
            <a:r>
              <a:rPr lang="en-US" sz="2000" dirty="0"/>
              <a:t>($100 monthly)</a:t>
            </a:r>
          </a:p>
          <a:p>
            <a:pPr>
              <a:spcBef>
                <a:spcPts val="600"/>
              </a:spcBef>
            </a:pPr>
            <a:r>
              <a:rPr lang="en-US" sz="2000" b="1" dirty="0"/>
              <a:t>$0.00 Optional Expenses  </a:t>
            </a:r>
            <a:r>
              <a:rPr lang="en-US" sz="2000" dirty="0"/>
              <a:t>Cell phone,  some school expenses, gifts, miscellaneous</a:t>
            </a:r>
            <a:endParaRPr lang="en-US" dirty="0"/>
          </a:p>
        </p:txBody>
      </p:sp>
      <p:sp>
        <p:nvSpPr>
          <p:cNvPr id="3" name="TextBox 2">
            <a:extLst>
              <a:ext uri="{FF2B5EF4-FFF2-40B4-BE49-F238E27FC236}">
                <a16:creationId xmlns:a16="http://schemas.microsoft.com/office/drawing/2014/main" id="{63712034-E676-4E23-9FFB-11998A6EB183}"/>
              </a:ext>
            </a:extLst>
          </p:cNvPr>
          <p:cNvSpPr txBox="1"/>
          <p:nvPr/>
        </p:nvSpPr>
        <p:spPr>
          <a:xfrm>
            <a:off x="2339008" y="1497492"/>
            <a:ext cx="7543800" cy="830997"/>
          </a:xfrm>
          <a:prstGeom prst="rect">
            <a:avLst/>
          </a:prstGeom>
          <a:noFill/>
        </p:spPr>
        <p:txBody>
          <a:bodyPr wrap="square">
            <a:spAutoFit/>
          </a:bodyPr>
          <a:lstStyle/>
          <a:p>
            <a:pPr algn="ctr"/>
            <a:r>
              <a:rPr lang="en-US" sz="2400" b="1" dirty="0">
                <a:solidFill>
                  <a:srgbClr val="17458F"/>
                </a:solidFill>
              </a:rPr>
              <a:t>Club Sponsorship For </a:t>
            </a:r>
            <a:r>
              <a:rPr lang="en-US" sz="2400" b="1" u="sng" dirty="0">
                <a:solidFill>
                  <a:srgbClr val="17458F"/>
                </a:solidFill>
              </a:rPr>
              <a:t>Inbound</a:t>
            </a:r>
            <a:r>
              <a:rPr lang="en-US" sz="2400" b="1" dirty="0">
                <a:solidFill>
                  <a:srgbClr val="17458F"/>
                </a:solidFill>
              </a:rPr>
              <a:t> Student</a:t>
            </a:r>
          </a:p>
          <a:p>
            <a:pPr algn="ctr"/>
            <a:r>
              <a:rPr lang="en-US" sz="2400" b="1" dirty="0">
                <a:solidFill>
                  <a:srgbClr val="17458F"/>
                </a:solidFill>
              </a:rPr>
              <a:t>What Does It Cost?</a:t>
            </a:r>
            <a:endParaRPr lang="en-US" sz="2400" dirty="0">
              <a:solidFill>
                <a:srgbClr val="17458F"/>
              </a:solidFill>
            </a:endParaRPr>
          </a:p>
        </p:txBody>
      </p:sp>
    </p:spTree>
    <p:extLst>
      <p:ext uri="{BB962C8B-B14F-4D97-AF65-F5344CB8AC3E}">
        <p14:creationId xmlns:p14="http://schemas.microsoft.com/office/powerpoint/2010/main" val="1627095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04DEAA-941F-2DEB-645A-AE47D5F597BE}"/>
              </a:ext>
            </a:extLst>
          </p:cNvPr>
          <p:cNvGrpSpPr/>
          <p:nvPr/>
        </p:nvGrpSpPr>
        <p:grpSpPr>
          <a:xfrm>
            <a:off x="982579" y="67792"/>
            <a:ext cx="7319217" cy="1219306"/>
            <a:chOff x="982579" y="67792"/>
            <a:chExt cx="7319217" cy="1219306"/>
          </a:xfrm>
        </p:grpSpPr>
        <p:pic>
          <p:nvPicPr>
            <p:cNvPr id="4" name="Picture 3">
              <a:extLst>
                <a:ext uri="{FF2B5EF4-FFF2-40B4-BE49-F238E27FC236}">
                  <a16:creationId xmlns:a16="http://schemas.microsoft.com/office/drawing/2014/main" id="{33C6D336-3D76-5232-DA69-31B315C00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7673" y="125066"/>
              <a:ext cx="4414123" cy="1104758"/>
            </a:xfrm>
            <a:prstGeom prst="rect">
              <a:avLst/>
            </a:prstGeom>
          </p:spPr>
        </p:pic>
        <p:pic>
          <p:nvPicPr>
            <p:cNvPr id="5" name="Picture 4">
              <a:extLst>
                <a:ext uri="{FF2B5EF4-FFF2-40B4-BE49-F238E27FC236}">
                  <a16:creationId xmlns:a16="http://schemas.microsoft.com/office/drawing/2014/main" id="{5D7C4CD8-6086-001E-2249-7B192B6B5A2B}"/>
                </a:ext>
              </a:extLst>
            </p:cNvPr>
            <p:cNvPicPr>
              <a:picLocks noChangeAspect="1"/>
            </p:cNvPicPr>
            <p:nvPr/>
          </p:nvPicPr>
          <p:blipFill>
            <a:blip r:embed="rId3"/>
            <a:stretch>
              <a:fillRect/>
            </a:stretch>
          </p:blipFill>
          <p:spPr>
            <a:xfrm>
              <a:off x="982579" y="67792"/>
              <a:ext cx="1219306" cy="1219306"/>
            </a:xfrm>
            <a:prstGeom prst="rect">
              <a:avLst/>
            </a:prstGeom>
          </p:spPr>
        </p:pic>
      </p:grpSp>
      <p:sp>
        <p:nvSpPr>
          <p:cNvPr id="2" name="TextBox 1">
            <a:extLst>
              <a:ext uri="{FF2B5EF4-FFF2-40B4-BE49-F238E27FC236}">
                <a16:creationId xmlns:a16="http://schemas.microsoft.com/office/drawing/2014/main" id="{36391B55-8861-7B18-5F31-F2C29A3DBDA9}"/>
              </a:ext>
            </a:extLst>
          </p:cNvPr>
          <p:cNvSpPr txBox="1"/>
          <p:nvPr/>
        </p:nvSpPr>
        <p:spPr>
          <a:xfrm>
            <a:off x="1530629" y="2305875"/>
            <a:ext cx="9114180" cy="3847207"/>
          </a:xfrm>
          <a:prstGeom prst="rect">
            <a:avLst/>
          </a:prstGeom>
          <a:noFill/>
        </p:spPr>
        <p:txBody>
          <a:bodyPr wrap="square">
            <a:spAutoFit/>
          </a:bodyPr>
          <a:lstStyle/>
          <a:p>
            <a:r>
              <a:rPr lang="en-US" sz="2400" b="1" dirty="0"/>
              <a:t>Find 2-3 host families for the student </a:t>
            </a:r>
            <a:r>
              <a:rPr lang="en-US" sz="2400" b="1" u="sng" dirty="0"/>
              <a:t>in the same school district</a:t>
            </a:r>
          </a:p>
          <a:p>
            <a:endParaRPr lang="en-US" sz="2400" dirty="0"/>
          </a:p>
          <a:p>
            <a:r>
              <a:rPr lang="en-US" sz="2400" b="1" dirty="0"/>
              <a:t>Appoint a Youth Exchange Officer (YEO) </a:t>
            </a:r>
            <a:r>
              <a:rPr lang="en-US" sz="2400" dirty="0"/>
              <a:t>and a</a:t>
            </a:r>
          </a:p>
          <a:p>
            <a:r>
              <a:rPr lang="en-US" sz="2400" b="1" dirty="0"/>
              <a:t>                    Youth Exchange Counselor (YEC)</a:t>
            </a:r>
          </a:p>
          <a:p>
            <a:endParaRPr lang="en-US" sz="2400" b="1" dirty="0"/>
          </a:p>
          <a:p>
            <a:r>
              <a:rPr lang="en-US" sz="2400" b="1" dirty="0"/>
              <a:t>Per the Rotary International (RI) Code of Policies</a:t>
            </a:r>
          </a:p>
          <a:p>
            <a:endParaRPr lang="en-US" sz="1000" b="1" dirty="0"/>
          </a:p>
          <a:p>
            <a:pPr marL="742950" lvl="1" indent="-285750">
              <a:buFont typeface="Arial" panose="020B0604020202020204" pitchFamily="34" charset="0"/>
              <a:buChar char="•"/>
            </a:pPr>
            <a:r>
              <a:rPr lang="en-US" sz="2400" dirty="0"/>
              <a:t>YEO and YEC cannot be the same person </a:t>
            </a:r>
          </a:p>
          <a:p>
            <a:pPr marL="742950" lvl="1" indent="-285750">
              <a:buFont typeface="Arial" panose="020B0604020202020204" pitchFamily="34" charset="0"/>
              <a:buChar char="•"/>
            </a:pPr>
            <a:r>
              <a:rPr lang="en-US" sz="2400" dirty="0"/>
              <a:t>Both must complete the required training</a:t>
            </a:r>
          </a:p>
          <a:p>
            <a:pPr marL="742950" lvl="1" indent="-285750">
              <a:buFont typeface="Arial" panose="020B0604020202020204" pitchFamily="34" charset="0"/>
              <a:buChar char="•"/>
            </a:pPr>
            <a:r>
              <a:rPr lang="en-US" sz="2400" dirty="0"/>
              <a:t>Background checks are required</a:t>
            </a:r>
          </a:p>
          <a:p>
            <a:pPr lvl="1"/>
            <a:r>
              <a:rPr lang="en-US" sz="1800" dirty="0"/>
              <a:t> </a:t>
            </a:r>
          </a:p>
        </p:txBody>
      </p:sp>
      <p:sp>
        <p:nvSpPr>
          <p:cNvPr id="3" name="TextBox 2">
            <a:extLst>
              <a:ext uri="{FF2B5EF4-FFF2-40B4-BE49-F238E27FC236}">
                <a16:creationId xmlns:a16="http://schemas.microsoft.com/office/drawing/2014/main" id="{0D246947-E705-D819-A659-D977C2375E14}"/>
              </a:ext>
            </a:extLst>
          </p:cNvPr>
          <p:cNvSpPr txBox="1"/>
          <p:nvPr/>
        </p:nvSpPr>
        <p:spPr>
          <a:xfrm>
            <a:off x="2335692" y="1497492"/>
            <a:ext cx="7543800" cy="830997"/>
          </a:xfrm>
          <a:prstGeom prst="rect">
            <a:avLst/>
          </a:prstGeom>
          <a:noFill/>
        </p:spPr>
        <p:txBody>
          <a:bodyPr wrap="square">
            <a:spAutoFit/>
          </a:bodyPr>
          <a:lstStyle/>
          <a:p>
            <a:pPr algn="ctr"/>
            <a:r>
              <a:rPr lang="en-US" sz="2400" b="1" dirty="0">
                <a:solidFill>
                  <a:schemeClr val="accent1">
                    <a:lumMod val="75000"/>
                  </a:schemeClr>
                </a:solidFill>
              </a:rPr>
              <a:t>Club Sponsorship For </a:t>
            </a:r>
            <a:r>
              <a:rPr lang="en-US" sz="2400" b="1" u="sng" dirty="0">
                <a:solidFill>
                  <a:schemeClr val="accent1">
                    <a:lumMod val="75000"/>
                  </a:schemeClr>
                </a:solidFill>
              </a:rPr>
              <a:t>Inbound</a:t>
            </a:r>
            <a:r>
              <a:rPr lang="en-US" sz="2400" b="1" dirty="0">
                <a:solidFill>
                  <a:schemeClr val="accent1">
                    <a:lumMod val="75000"/>
                  </a:schemeClr>
                </a:solidFill>
              </a:rPr>
              <a:t> Student</a:t>
            </a:r>
          </a:p>
          <a:p>
            <a:pPr algn="ctr"/>
            <a:r>
              <a:rPr lang="en-US" sz="2400" b="1" dirty="0">
                <a:solidFill>
                  <a:schemeClr val="accent1">
                    <a:lumMod val="75000"/>
                  </a:schemeClr>
                </a:solidFill>
              </a:rPr>
              <a:t>What's Required?</a:t>
            </a:r>
            <a:endParaRPr lang="en-US" sz="2400" dirty="0"/>
          </a:p>
        </p:txBody>
      </p:sp>
    </p:spTree>
    <p:extLst>
      <p:ext uri="{BB962C8B-B14F-4D97-AF65-F5344CB8AC3E}">
        <p14:creationId xmlns:p14="http://schemas.microsoft.com/office/powerpoint/2010/main" val="3284961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04DEAA-941F-2DEB-645A-AE47D5F597BE}"/>
              </a:ext>
            </a:extLst>
          </p:cNvPr>
          <p:cNvGrpSpPr/>
          <p:nvPr/>
        </p:nvGrpSpPr>
        <p:grpSpPr>
          <a:xfrm>
            <a:off x="982579" y="67792"/>
            <a:ext cx="7319217" cy="1219306"/>
            <a:chOff x="982579" y="67792"/>
            <a:chExt cx="7319217" cy="1219306"/>
          </a:xfrm>
        </p:grpSpPr>
        <p:pic>
          <p:nvPicPr>
            <p:cNvPr id="4" name="Picture 3">
              <a:extLst>
                <a:ext uri="{FF2B5EF4-FFF2-40B4-BE49-F238E27FC236}">
                  <a16:creationId xmlns:a16="http://schemas.microsoft.com/office/drawing/2014/main" id="{33C6D336-3D76-5232-DA69-31B315C00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7673" y="125066"/>
              <a:ext cx="4414123" cy="1104758"/>
            </a:xfrm>
            <a:prstGeom prst="rect">
              <a:avLst/>
            </a:prstGeom>
          </p:spPr>
        </p:pic>
        <p:pic>
          <p:nvPicPr>
            <p:cNvPr id="5" name="Picture 4">
              <a:extLst>
                <a:ext uri="{FF2B5EF4-FFF2-40B4-BE49-F238E27FC236}">
                  <a16:creationId xmlns:a16="http://schemas.microsoft.com/office/drawing/2014/main" id="{5D7C4CD8-6086-001E-2249-7B192B6B5A2B}"/>
                </a:ext>
              </a:extLst>
            </p:cNvPr>
            <p:cNvPicPr>
              <a:picLocks noChangeAspect="1"/>
            </p:cNvPicPr>
            <p:nvPr/>
          </p:nvPicPr>
          <p:blipFill>
            <a:blip r:embed="rId3"/>
            <a:stretch>
              <a:fillRect/>
            </a:stretch>
          </p:blipFill>
          <p:spPr>
            <a:xfrm>
              <a:off x="982579" y="67792"/>
              <a:ext cx="1219306" cy="1219306"/>
            </a:xfrm>
            <a:prstGeom prst="rect">
              <a:avLst/>
            </a:prstGeom>
          </p:spPr>
        </p:pic>
      </p:grpSp>
      <p:sp>
        <p:nvSpPr>
          <p:cNvPr id="2" name="TextBox 1">
            <a:extLst>
              <a:ext uri="{FF2B5EF4-FFF2-40B4-BE49-F238E27FC236}">
                <a16:creationId xmlns:a16="http://schemas.microsoft.com/office/drawing/2014/main" id="{7FC7671E-8342-36E4-D0C8-7DF88276C862}"/>
              </a:ext>
            </a:extLst>
          </p:cNvPr>
          <p:cNvSpPr txBox="1"/>
          <p:nvPr/>
        </p:nvSpPr>
        <p:spPr>
          <a:xfrm>
            <a:off x="1769161" y="2305875"/>
            <a:ext cx="8935279" cy="3881062"/>
          </a:xfrm>
          <a:prstGeom prst="rect">
            <a:avLst/>
          </a:prstGeom>
          <a:noFill/>
        </p:spPr>
        <p:txBody>
          <a:bodyPr wrap="square">
            <a:spAutoFit/>
          </a:bodyPr>
          <a:lstStyle/>
          <a:p>
            <a:pPr marL="0" lvl="1">
              <a:lnSpc>
                <a:spcPct val="130000"/>
              </a:lnSpc>
              <a:spcAft>
                <a:spcPts val="600"/>
              </a:spcAft>
            </a:pPr>
            <a:r>
              <a:rPr lang="en-US" sz="2400" b="1" dirty="0"/>
              <a:t>Responsibilities of the Club YEO (Officer)</a:t>
            </a:r>
          </a:p>
          <a:p>
            <a:pPr marL="228600" lvl="1" indent="-228600">
              <a:lnSpc>
                <a:spcPct val="130000"/>
              </a:lnSpc>
              <a:spcAft>
                <a:spcPts val="600"/>
              </a:spcAft>
              <a:buFont typeface="Arial" panose="020B0604020202020204" pitchFamily="34" charset="0"/>
              <a:buChar char="•"/>
            </a:pPr>
            <a:r>
              <a:rPr lang="en-US" sz="2000" dirty="0"/>
              <a:t>Administrative &amp; program management </a:t>
            </a:r>
          </a:p>
          <a:p>
            <a:pPr marL="228600" lvl="1" indent="-228600">
              <a:lnSpc>
                <a:spcPct val="130000"/>
              </a:lnSpc>
              <a:spcAft>
                <a:spcPts val="600"/>
              </a:spcAft>
              <a:buFont typeface="Arial" panose="020B0604020202020204" pitchFamily="34" charset="0"/>
              <a:buChar char="•"/>
            </a:pPr>
            <a:r>
              <a:rPr lang="en-US" sz="2000" dirty="0"/>
              <a:t>Arrange for schooling and introduce the student to the principal  </a:t>
            </a:r>
          </a:p>
          <a:p>
            <a:pPr marL="228600" lvl="1" indent="-228600">
              <a:lnSpc>
                <a:spcPct val="130000"/>
              </a:lnSpc>
              <a:spcAft>
                <a:spcPts val="600"/>
              </a:spcAft>
              <a:buFont typeface="Arial" panose="020B0604020202020204" pitchFamily="34" charset="0"/>
              <a:buChar char="•"/>
            </a:pPr>
            <a:r>
              <a:rPr lang="en-US" sz="2000" dirty="0"/>
              <a:t>Oversee student emergency fund and other important papers</a:t>
            </a:r>
          </a:p>
          <a:p>
            <a:pPr marL="228600" lvl="1" indent="-228600">
              <a:lnSpc>
                <a:spcPct val="130000"/>
              </a:lnSpc>
              <a:spcAft>
                <a:spcPts val="600"/>
              </a:spcAft>
              <a:buFont typeface="Arial" panose="020B0604020202020204" pitchFamily="34" charset="0"/>
              <a:buChar char="•"/>
            </a:pPr>
            <a:r>
              <a:rPr lang="en-US" sz="2000" dirty="0"/>
              <a:t>Ensure that the student receives a monthly allowance</a:t>
            </a:r>
          </a:p>
          <a:p>
            <a:pPr marL="228600" lvl="1" indent="-228600">
              <a:lnSpc>
                <a:spcPct val="130000"/>
              </a:lnSpc>
              <a:spcAft>
                <a:spcPts val="600"/>
              </a:spcAft>
              <a:buFont typeface="Arial" panose="020B0604020202020204" pitchFamily="34" charset="0"/>
              <a:buChar char="•"/>
            </a:pPr>
            <a:r>
              <a:rPr lang="en-US" sz="2000" dirty="0"/>
              <a:t>Introduce and integrate into your Rotary Club</a:t>
            </a:r>
          </a:p>
          <a:p>
            <a:pPr marL="228600" lvl="1" indent="-228600">
              <a:lnSpc>
                <a:spcPct val="130000"/>
              </a:lnSpc>
              <a:spcAft>
                <a:spcPts val="600"/>
              </a:spcAft>
              <a:buFont typeface="Arial" panose="020B0604020202020204" pitchFamily="34" charset="0"/>
              <a:buChar char="•"/>
            </a:pPr>
            <a:r>
              <a:rPr lang="en-US" sz="2000" dirty="0"/>
              <a:t>Arrange to celebrate the student’s birthday, Christmas, and other holidays.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712034-E676-4E23-9FFB-11998A6EB183}"/>
              </a:ext>
            </a:extLst>
          </p:cNvPr>
          <p:cNvSpPr txBox="1"/>
          <p:nvPr/>
        </p:nvSpPr>
        <p:spPr>
          <a:xfrm>
            <a:off x="2339008" y="1497492"/>
            <a:ext cx="75438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458F"/>
                </a:solidFill>
                <a:effectLst/>
                <a:uLnTx/>
                <a:uFillTx/>
                <a:latin typeface="Calibri" panose="020F0502020204030204"/>
                <a:ea typeface="+mn-ea"/>
                <a:cs typeface="+mn-cs"/>
              </a:rPr>
              <a:t>Club Sponsorship For </a:t>
            </a:r>
            <a:r>
              <a:rPr kumimoji="0" lang="en-US" sz="2400" b="1" i="0" u="sng" strike="noStrike" kern="1200" cap="none" spc="0" normalizeH="0" baseline="0" noProof="0" dirty="0">
                <a:ln>
                  <a:noFill/>
                </a:ln>
                <a:solidFill>
                  <a:srgbClr val="17458F"/>
                </a:solidFill>
                <a:effectLst/>
                <a:uLnTx/>
                <a:uFillTx/>
                <a:latin typeface="Calibri" panose="020F0502020204030204"/>
                <a:ea typeface="+mn-ea"/>
                <a:cs typeface="+mn-cs"/>
              </a:rPr>
              <a:t>Inbound</a:t>
            </a:r>
            <a:r>
              <a:rPr kumimoji="0" lang="en-US" sz="2400" b="1" i="0" u="none" strike="noStrike" kern="1200" cap="none" spc="0" normalizeH="0" baseline="0" noProof="0" dirty="0">
                <a:ln>
                  <a:noFill/>
                </a:ln>
                <a:solidFill>
                  <a:srgbClr val="17458F"/>
                </a:solidFill>
                <a:effectLst/>
                <a:uLnTx/>
                <a:uFillTx/>
                <a:latin typeface="Calibri" panose="020F0502020204030204"/>
                <a:ea typeface="+mn-ea"/>
                <a:cs typeface="+mn-cs"/>
              </a:rPr>
              <a:t> Student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458F"/>
                </a:solidFill>
                <a:effectLst/>
                <a:uLnTx/>
                <a:uFillTx/>
                <a:latin typeface="Calibri" panose="020F0502020204030204"/>
                <a:ea typeface="+mn-ea"/>
                <a:cs typeface="+mn-cs"/>
              </a:rPr>
              <a:t>What is required?</a:t>
            </a:r>
            <a:endParaRPr kumimoji="0" lang="en-US" sz="2400" b="0" i="0" u="none" strike="noStrike" kern="1200" cap="none" spc="0" normalizeH="0" baseline="0" noProof="0" dirty="0">
              <a:ln>
                <a:noFill/>
              </a:ln>
              <a:solidFill>
                <a:srgbClr val="17458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160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04DEAA-941F-2DEB-645A-AE47D5F597BE}"/>
              </a:ext>
            </a:extLst>
          </p:cNvPr>
          <p:cNvGrpSpPr/>
          <p:nvPr/>
        </p:nvGrpSpPr>
        <p:grpSpPr>
          <a:xfrm>
            <a:off x="982579" y="67792"/>
            <a:ext cx="7319217" cy="1219306"/>
            <a:chOff x="982579" y="67792"/>
            <a:chExt cx="7319217" cy="1219306"/>
          </a:xfrm>
        </p:grpSpPr>
        <p:pic>
          <p:nvPicPr>
            <p:cNvPr id="4" name="Picture 3">
              <a:extLst>
                <a:ext uri="{FF2B5EF4-FFF2-40B4-BE49-F238E27FC236}">
                  <a16:creationId xmlns:a16="http://schemas.microsoft.com/office/drawing/2014/main" id="{33C6D336-3D76-5232-DA69-31B315C00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7673" y="125066"/>
              <a:ext cx="4414123" cy="1104758"/>
            </a:xfrm>
            <a:prstGeom prst="rect">
              <a:avLst/>
            </a:prstGeom>
          </p:spPr>
        </p:pic>
        <p:pic>
          <p:nvPicPr>
            <p:cNvPr id="5" name="Picture 4">
              <a:extLst>
                <a:ext uri="{FF2B5EF4-FFF2-40B4-BE49-F238E27FC236}">
                  <a16:creationId xmlns:a16="http://schemas.microsoft.com/office/drawing/2014/main" id="{5D7C4CD8-6086-001E-2249-7B192B6B5A2B}"/>
                </a:ext>
              </a:extLst>
            </p:cNvPr>
            <p:cNvPicPr>
              <a:picLocks noChangeAspect="1"/>
            </p:cNvPicPr>
            <p:nvPr/>
          </p:nvPicPr>
          <p:blipFill>
            <a:blip r:embed="rId3"/>
            <a:stretch>
              <a:fillRect/>
            </a:stretch>
          </p:blipFill>
          <p:spPr>
            <a:xfrm>
              <a:off x="982579" y="67792"/>
              <a:ext cx="1219306" cy="1219306"/>
            </a:xfrm>
            <a:prstGeom prst="rect">
              <a:avLst/>
            </a:prstGeom>
          </p:spPr>
        </p:pic>
      </p:grpSp>
      <p:sp>
        <p:nvSpPr>
          <p:cNvPr id="2" name="TextBox 1">
            <a:extLst>
              <a:ext uri="{FF2B5EF4-FFF2-40B4-BE49-F238E27FC236}">
                <a16:creationId xmlns:a16="http://schemas.microsoft.com/office/drawing/2014/main" id="{7FC7671E-8342-36E4-D0C8-7DF88276C862}"/>
              </a:ext>
            </a:extLst>
          </p:cNvPr>
          <p:cNvSpPr txBox="1"/>
          <p:nvPr/>
        </p:nvSpPr>
        <p:spPr>
          <a:xfrm>
            <a:off x="1769164" y="2305878"/>
            <a:ext cx="8935279" cy="3802579"/>
          </a:xfrm>
          <a:prstGeom prst="rect">
            <a:avLst/>
          </a:prstGeom>
          <a:noFill/>
        </p:spPr>
        <p:txBody>
          <a:bodyPr wrap="square">
            <a:spAutoFit/>
          </a:bodyPr>
          <a:lstStyle/>
          <a:p>
            <a:pPr marL="0" lvl="1">
              <a:lnSpc>
                <a:spcPct val="130000"/>
              </a:lnSpc>
              <a:spcAft>
                <a:spcPts val="600"/>
              </a:spcAft>
            </a:pPr>
            <a:r>
              <a:rPr lang="en-US" sz="2400" b="1" dirty="0"/>
              <a:t>Responsibilities of the Club YEC (Counselor)</a:t>
            </a:r>
          </a:p>
          <a:p>
            <a:pPr marL="228600" lvl="1" indent="-228600">
              <a:lnSpc>
                <a:spcPct val="130000"/>
              </a:lnSpc>
              <a:spcAft>
                <a:spcPts val="600"/>
              </a:spcAft>
              <a:buFont typeface="Arial" panose="020B0604020202020204" pitchFamily="34" charset="0"/>
              <a:buChar char="•"/>
            </a:pPr>
            <a:r>
              <a:rPr lang="en-US" sz="2000" dirty="0"/>
              <a:t>Advocate for the student with difficulties at home or school</a:t>
            </a:r>
          </a:p>
          <a:p>
            <a:pPr marL="228600" lvl="1" indent="-228600">
              <a:lnSpc>
                <a:spcPct val="130000"/>
              </a:lnSpc>
              <a:spcAft>
                <a:spcPts val="600"/>
              </a:spcAft>
              <a:buFont typeface="Arial" panose="020B0604020202020204" pitchFamily="34" charset="0"/>
              <a:buChar char="•"/>
            </a:pPr>
            <a:r>
              <a:rPr lang="en-US" sz="2000" dirty="0"/>
              <a:t>Works with the Club YEO</a:t>
            </a:r>
          </a:p>
          <a:p>
            <a:pPr marL="228600" lvl="1" indent="-228600">
              <a:lnSpc>
                <a:spcPct val="130000"/>
              </a:lnSpc>
              <a:spcAft>
                <a:spcPts val="600"/>
              </a:spcAft>
              <a:buFont typeface="Arial" panose="020B0604020202020204" pitchFamily="34" charset="0"/>
              <a:buChar char="•"/>
            </a:pPr>
            <a:r>
              <a:rPr lang="en-US" sz="2000" dirty="0"/>
              <a:t>Meet with the student once or twice a month</a:t>
            </a:r>
          </a:p>
          <a:p>
            <a:pPr marL="228600" lvl="1" indent="-228600">
              <a:lnSpc>
                <a:spcPct val="130000"/>
              </a:lnSpc>
              <a:spcAft>
                <a:spcPts val="600"/>
              </a:spcAft>
              <a:buFont typeface="Arial" panose="020B0604020202020204" pitchFamily="34" charset="0"/>
              <a:buChar char="•"/>
            </a:pPr>
            <a:r>
              <a:rPr lang="en-US" sz="2000" dirty="0"/>
              <a:t>Represent students’ points of view in case of conflict</a:t>
            </a:r>
          </a:p>
          <a:p>
            <a:pPr marL="228600" lvl="1" indent="-228600">
              <a:lnSpc>
                <a:spcPct val="130000"/>
              </a:lnSpc>
              <a:spcAft>
                <a:spcPts val="600"/>
              </a:spcAft>
              <a:buFont typeface="Arial" panose="020B0604020202020204" pitchFamily="34" charset="0"/>
              <a:buChar char="•"/>
            </a:pPr>
            <a:r>
              <a:rPr lang="en-US" sz="2000" dirty="0"/>
              <a:t>Help student deal with any problems, fears, and worries, and self-discipline if he/she goes off track </a:t>
            </a:r>
          </a:p>
          <a:p>
            <a:pPr marL="228600" lvl="1" indent="-228600">
              <a:lnSpc>
                <a:spcPct val="130000"/>
              </a:lnSpc>
              <a:spcAft>
                <a:spcPts val="600"/>
              </a:spcAft>
              <a:buFont typeface="Arial" panose="020B0604020202020204" pitchFamily="34" charset="0"/>
              <a:buChar char="•"/>
            </a:pPr>
            <a:r>
              <a:rPr lang="en-US" sz="2000" dirty="0"/>
              <a:t>Main Liaison with the high school</a:t>
            </a:r>
          </a:p>
        </p:txBody>
      </p:sp>
      <p:sp>
        <p:nvSpPr>
          <p:cNvPr id="3" name="TextBox 2">
            <a:extLst>
              <a:ext uri="{FF2B5EF4-FFF2-40B4-BE49-F238E27FC236}">
                <a16:creationId xmlns:a16="http://schemas.microsoft.com/office/drawing/2014/main" id="{63712034-E676-4E23-9FFB-11998A6EB183}"/>
              </a:ext>
            </a:extLst>
          </p:cNvPr>
          <p:cNvSpPr txBox="1"/>
          <p:nvPr/>
        </p:nvSpPr>
        <p:spPr>
          <a:xfrm>
            <a:off x="2339008" y="1497492"/>
            <a:ext cx="75438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458F"/>
                </a:solidFill>
                <a:effectLst/>
                <a:uLnTx/>
                <a:uFillTx/>
                <a:latin typeface="Calibri" panose="020F0502020204030204"/>
                <a:ea typeface="+mn-ea"/>
                <a:cs typeface="+mn-cs"/>
              </a:rPr>
              <a:t>Club Sponsorship For </a:t>
            </a:r>
            <a:r>
              <a:rPr kumimoji="0" lang="en-US" sz="2400" b="1" i="0" u="sng" strike="noStrike" kern="1200" cap="none" spc="0" normalizeH="0" baseline="0" noProof="0" dirty="0">
                <a:ln>
                  <a:noFill/>
                </a:ln>
                <a:solidFill>
                  <a:srgbClr val="17458F"/>
                </a:solidFill>
                <a:effectLst/>
                <a:uLnTx/>
                <a:uFillTx/>
                <a:latin typeface="Calibri" panose="020F0502020204030204"/>
                <a:ea typeface="+mn-ea"/>
                <a:cs typeface="+mn-cs"/>
              </a:rPr>
              <a:t>Inbound</a:t>
            </a:r>
            <a:r>
              <a:rPr kumimoji="0" lang="en-US" sz="2400" b="1" i="0" u="none" strike="noStrike" kern="1200" cap="none" spc="0" normalizeH="0" baseline="0" noProof="0" dirty="0">
                <a:ln>
                  <a:noFill/>
                </a:ln>
                <a:solidFill>
                  <a:srgbClr val="17458F"/>
                </a:solidFill>
                <a:effectLst/>
                <a:uLnTx/>
                <a:uFillTx/>
                <a:latin typeface="Calibri" panose="020F0502020204030204"/>
                <a:ea typeface="+mn-ea"/>
                <a:cs typeface="+mn-cs"/>
              </a:rPr>
              <a:t> Student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458F"/>
                </a:solidFill>
                <a:effectLst/>
                <a:uLnTx/>
                <a:uFillTx/>
                <a:latin typeface="Calibri" panose="020F0502020204030204"/>
                <a:ea typeface="+mn-ea"/>
                <a:cs typeface="+mn-cs"/>
              </a:rPr>
              <a:t>What is required?</a:t>
            </a:r>
            <a:endParaRPr kumimoji="0" lang="en-US" sz="2400" b="0" i="0" u="none" strike="noStrike" kern="1200" cap="none" spc="0" normalizeH="0" baseline="0" noProof="0" dirty="0">
              <a:ln>
                <a:noFill/>
              </a:ln>
              <a:solidFill>
                <a:srgbClr val="17458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887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04DEAA-941F-2DEB-645A-AE47D5F597BE}"/>
              </a:ext>
            </a:extLst>
          </p:cNvPr>
          <p:cNvGrpSpPr/>
          <p:nvPr/>
        </p:nvGrpSpPr>
        <p:grpSpPr>
          <a:xfrm>
            <a:off x="982579" y="67792"/>
            <a:ext cx="7319217" cy="1219306"/>
            <a:chOff x="982579" y="67792"/>
            <a:chExt cx="7319217" cy="1219306"/>
          </a:xfrm>
        </p:grpSpPr>
        <p:pic>
          <p:nvPicPr>
            <p:cNvPr id="4" name="Picture 3">
              <a:extLst>
                <a:ext uri="{FF2B5EF4-FFF2-40B4-BE49-F238E27FC236}">
                  <a16:creationId xmlns:a16="http://schemas.microsoft.com/office/drawing/2014/main" id="{33C6D336-3D76-5232-DA69-31B315C00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673" y="125066"/>
              <a:ext cx="4414123" cy="1104758"/>
            </a:xfrm>
            <a:prstGeom prst="rect">
              <a:avLst/>
            </a:prstGeom>
          </p:spPr>
        </p:pic>
        <p:pic>
          <p:nvPicPr>
            <p:cNvPr id="5" name="Picture 4">
              <a:extLst>
                <a:ext uri="{FF2B5EF4-FFF2-40B4-BE49-F238E27FC236}">
                  <a16:creationId xmlns:a16="http://schemas.microsoft.com/office/drawing/2014/main" id="{5D7C4CD8-6086-001E-2249-7B192B6B5A2B}"/>
                </a:ext>
              </a:extLst>
            </p:cNvPr>
            <p:cNvPicPr>
              <a:picLocks noChangeAspect="1"/>
            </p:cNvPicPr>
            <p:nvPr/>
          </p:nvPicPr>
          <p:blipFill>
            <a:blip r:embed="rId4"/>
            <a:stretch>
              <a:fillRect/>
            </a:stretch>
          </p:blipFill>
          <p:spPr>
            <a:xfrm>
              <a:off x="982579" y="67792"/>
              <a:ext cx="1219306" cy="1219306"/>
            </a:xfrm>
            <a:prstGeom prst="rect">
              <a:avLst/>
            </a:prstGeom>
          </p:spPr>
        </p:pic>
      </p:grpSp>
      <p:sp>
        <p:nvSpPr>
          <p:cNvPr id="2" name="TextBox 1">
            <a:extLst>
              <a:ext uri="{FF2B5EF4-FFF2-40B4-BE49-F238E27FC236}">
                <a16:creationId xmlns:a16="http://schemas.microsoft.com/office/drawing/2014/main" id="{EF957FFD-0395-EFBE-9CEE-9A4F2CCC26B3}"/>
              </a:ext>
            </a:extLst>
          </p:cNvPr>
          <p:cNvSpPr txBox="1"/>
          <p:nvPr/>
        </p:nvSpPr>
        <p:spPr>
          <a:xfrm>
            <a:off x="2262806" y="1497495"/>
            <a:ext cx="7696200" cy="461665"/>
          </a:xfrm>
          <a:prstGeom prst="rect">
            <a:avLst/>
          </a:prstGeom>
          <a:noFill/>
        </p:spPr>
        <p:txBody>
          <a:bodyPr wrap="square">
            <a:spAutoFit/>
          </a:bodyPr>
          <a:lstStyle/>
          <a:p>
            <a:pPr algn="ctr"/>
            <a:r>
              <a:rPr lang="en-US" sz="2400" b="1" dirty="0">
                <a:solidFill>
                  <a:schemeClr val="accent1">
                    <a:lumMod val="75000"/>
                  </a:schemeClr>
                </a:solidFill>
              </a:rPr>
              <a:t>Club Sponsorship For </a:t>
            </a:r>
            <a:r>
              <a:rPr lang="en-US" sz="2400" b="1" u="sng" dirty="0">
                <a:solidFill>
                  <a:schemeClr val="accent1">
                    <a:lumMod val="75000"/>
                  </a:schemeClr>
                </a:solidFill>
              </a:rPr>
              <a:t>Outbound</a:t>
            </a:r>
            <a:r>
              <a:rPr lang="en-US" sz="2400" b="1" dirty="0">
                <a:solidFill>
                  <a:schemeClr val="accent1">
                    <a:lumMod val="75000"/>
                  </a:schemeClr>
                </a:solidFill>
              </a:rPr>
              <a:t> Student</a:t>
            </a:r>
            <a:endParaRPr lang="en-US" sz="2400" dirty="0"/>
          </a:p>
        </p:txBody>
      </p:sp>
      <p:sp>
        <p:nvSpPr>
          <p:cNvPr id="3" name="TextBox 2">
            <a:extLst>
              <a:ext uri="{FF2B5EF4-FFF2-40B4-BE49-F238E27FC236}">
                <a16:creationId xmlns:a16="http://schemas.microsoft.com/office/drawing/2014/main" id="{6EF631E1-806C-5D61-6611-012F0A5DED91}"/>
              </a:ext>
            </a:extLst>
          </p:cNvPr>
          <p:cNvSpPr txBox="1"/>
          <p:nvPr/>
        </p:nvSpPr>
        <p:spPr>
          <a:xfrm>
            <a:off x="1123120" y="2309187"/>
            <a:ext cx="9959009" cy="4262705"/>
          </a:xfrm>
          <a:prstGeom prst="rect">
            <a:avLst/>
          </a:prstGeom>
          <a:noFill/>
        </p:spPr>
        <p:txBody>
          <a:bodyPr wrap="square">
            <a:spAutoFit/>
          </a:bodyPr>
          <a:lstStyle/>
          <a:p>
            <a:pPr marL="0" lvl="1"/>
            <a:r>
              <a:rPr lang="en-US" sz="2800" dirty="0"/>
              <a:t>Club costs to sponsor an outbound student: $0</a:t>
            </a:r>
          </a:p>
          <a:p>
            <a:pPr marL="0" lvl="1">
              <a:spcBef>
                <a:spcPts val="600"/>
              </a:spcBef>
            </a:pPr>
            <a:r>
              <a:rPr lang="en-US" sz="2800" dirty="0"/>
              <a:t>Parents pay a $10,000 flat fee per outbound student</a:t>
            </a:r>
          </a:p>
          <a:p>
            <a:pPr marL="800100" lvl="1" indent="-342900">
              <a:spcBef>
                <a:spcPts val="600"/>
              </a:spcBef>
              <a:buFont typeface="Arial" panose="020B0604020202020204" pitchFamily="34" charset="0"/>
              <a:buChar char="•"/>
            </a:pPr>
            <a:r>
              <a:rPr lang="en-US" sz="2400" dirty="0"/>
              <a:t>Flat fee covers most US costs, but not additional host-country costs</a:t>
            </a:r>
          </a:p>
          <a:p>
            <a:pPr marL="800100" lvl="1" indent="-342900">
              <a:spcBef>
                <a:spcPts val="600"/>
              </a:spcBef>
              <a:buFont typeface="Arial" panose="020B0604020202020204" pitchFamily="34" charset="0"/>
              <a:buChar char="•"/>
            </a:pPr>
            <a:r>
              <a:rPr lang="en-US" sz="2400" dirty="0"/>
              <a:t>Gives parents predictable $$ when they need to make decisions</a:t>
            </a:r>
          </a:p>
          <a:p>
            <a:pPr marL="0" lvl="1">
              <a:spcBef>
                <a:spcPts val="600"/>
              </a:spcBef>
            </a:pPr>
            <a:r>
              <a:rPr lang="en-US" sz="2800" dirty="0"/>
              <a:t>Sponsor club must appoint a Youth Exchange Counselor (YEC) per the RI Code of Policies</a:t>
            </a:r>
          </a:p>
          <a:p>
            <a:pPr marL="800100" lvl="1" indent="-342900">
              <a:spcBef>
                <a:spcPts val="600"/>
              </a:spcBef>
              <a:buFont typeface="Arial" panose="020B0604020202020204" pitchFamily="34" charset="0"/>
              <a:buChar char="•"/>
            </a:pPr>
            <a:r>
              <a:rPr lang="en-US" sz="2400" dirty="0"/>
              <a:t>Low demand position, but must complete RI required training</a:t>
            </a:r>
          </a:p>
          <a:p>
            <a:pPr marL="800100" lvl="1" indent="-342900">
              <a:spcBef>
                <a:spcPts val="600"/>
              </a:spcBef>
              <a:buFont typeface="Arial" panose="020B0604020202020204" pitchFamily="34" charset="0"/>
              <a:buChar char="•"/>
            </a:pPr>
            <a:r>
              <a:rPr lang="en-US" sz="2400" dirty="0"/>
              <a:t>Assist the District team in the interview and selection process</a:t>
            </a:r>
          </a:p>
          <a:p>
            <a:pPr marL="800100" lvl="1" indent="-342900">
              <a:spcBef>
                <a:spcPts val="600"/>
              </a:spcBef>
              <a:buFont typeface="Arial" panose="020B0604020202020204" pitchFamily="34" charset="0"/>
              <a:buChar char="•"/>
            </a:pPr>
            <a:r>
              <a:rPr lang="en-US" sz="2400" dirty="0"/>
              <a:t>Involve the sponsored outbound student in club meetings/activities</a:t>
            </a:r>
          </a:p>
        </p:txBody>
      </p:sp>
    </p:spTree>
    <p:extLst>
      <p:ext uri="{BB962C8B-B14F-4D97-AF65-F5344CB8AC3E}">
        <p14:creationId xmlns:p14="http://schemas.microsoft.com/office/powerpoint/2010/main" val="174575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04DEAA-941F-2DEB-645A-AE47D5F597BE}"/>
              </a:ext>
            </a:extLst>
          </p:cNvPr>
          <p:cNvGrpSpPr/>
          <p:nvPr/>
        </p:nvGrpSpPr>
        <p:grpSpPr>
          <a:xfrm>
            <a:off x="982579" y="67792"/>
            <a:ext cx="7319217" cy="1219306"/>
            <a:chOff x="982579" y="67792"/>
            <a:chExt cx="7319217" cy="1219306"/>
          </a:xfrm>
        </p:grpSpPr>
        <p:pic>
          <p:nvPicPr>
            <p:cNvPr id="4" name="Picture 3">
              <a:extLst>
                <a:ext uri="{FF2B5EF4-FFF2-40B4-BE49-F238E27FC236}">
                  <a16:creationId xmlns:a16="http://schemas.microsoft.com/office/drawing/2014/main" id="{33C6D336-3D76-5232-DA69-31B315C00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7673" y="125066"/>
              <a:ext cx="4414123" cy="1104758"/>
            </a:xfrm>
            <a:prstGeom prst="rect">
              <a:avLst/>
            </a:prstGeom>
          </p:spPr>
        </p:pic>
        <p:pic>
          <p:nvPicPr>
            <p:cNvPr id="5" name="Picture 4">
              <a:extLst>
                <a:ext uri="{FF2B5EF4-FFF2-40B4-BE49-F238E27FC236}">
                  <a16:creationId xmlns:a16="http://schemas.microsoft.com/office/drawing/2014/main" id="{5D7C4CD8-6086-001E-2249-7B192B6B5A2B}"/>
                </a:ext>
              </a:extLst>
            </p:cNvPr>
            <p:cNvPicPr>
              <a:picLocks noChangeAspect="1"/>
            </p:cNvPicPr>
            <p:nvPr/>
          </p:nvPicPr>
          <p:blipFill>
            <a:blip r:embed="rId3"/>
            <a:stretch>
              <a:fillRect/>
            </a:stretch>
          </p:blipFill>
          <p:spPr>
            <a:xfrm>
              <a:off x="982579" y="67792"/>
              <a:ext cx="1219306" cy="1219306"/>
            </a:xfrm>
            <a:prstGeom prst="rect">
              <a:avLst/>
            </a:prstGeom>
          </p:spPr>
        </p:pic>
      </p:grpSp>
      <p:sp>
        <p:nvSpPr>
          <p:cNvPr id="2" name="TextBox 1">
            <a:extLst>
              <a:ext uri="{FF2B5EF4-FFF2-40B4-BE49-F238E27FC236}">
                <a16:creationId xmlns:a16="http://schemas.microsoft.com/office/drawing/2014/main" id="{EF957FFD-0395-EFBE-9CEE-9A4F2CCC26B3}"/>
              </a:ext>
            </a:extLst>
          </p:cNvPr>
          <p:cNvSpPr txBox="1"/>
          <p:nvPr/>
        </p:nvSpPr>
        <p:spPr>
          <a:xfrm>
            <a:off x="2262806" y="1497495"/>
            <a:ext cx="76962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Student Eligibility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F631E1-806C-5D61-6611-012F0A5DED91}"/>
              </a:ext>
            </a:extLst>
          </p:cNvPr>
          <p:cNvSpPr txBox="1"/>
          <p:nvPr/>
        </p:nvSpPr>
        <p:spPr>
          <a:xfrm>
            <a:off x="1759224" y="2309187"/>
            <a:ext cx="8905464" cy="3319050"/>
          </a:xfrm>
          <a:prstGeom prst="rect">
            <a:avLst/>
          </a:prstGeom>
          <a:noFill/>
        </p:spPr>
        <p:txBody>
          <a:bodyPr wrap="square">
            <a:spAutoFit/>
          </a:bodyPr>
          <a:lstStyle/>
          <a:p>
            <a:pPr marL="228600" indent="-228600" algn="l">
              <a:lnSpc>
                <a:spcPct val="130000"/>
              </a:lnSpc>
              <a:spcAft>
                <a:spcPts val="600"/>
              </a:spcAft>
              <a:buFont typeface="Arial" panose="020B0604020202020204" pitchFamily="34" charset="0"/>
              <a:buChar char="•"/>
            </a:pPr>
            <a:r>
              <a:rPr lang="en-US" sz="2400" dirty="0"/>
              <a:t>Good academic standing: top 50% of class </a:t>
            </a:r>
            <a:r>
              <a:rPr lang="en-US" sz="2400" u="sng" dirty="0"/>
              <a:t>or</a:t>
            </a:r>
            <a:r>
              <a:rPr lang="en-US" sz="2400" dirty="0"/>
              <a:t> 2.75 GPA.</a:t>
            </a:r>
          </a:p>
          <a:p>
            <a:pPr marL="228600" indent="-228600" algn="l">
              <a:lnSpc>
                <a:spcPct val="130000"/>
              </a:lnSpc>
              <a:spcAft>
                <a:spcPts val="600"/>
              </a:spcAft>
              <a:buFont typeface="Arial" panose="020B0604020202020204" pitchFamily="34" charset="0"/>
              <a:buChar char="•"/>
            </a:pPr>
            <a:r>
              <a:rPr lang="en-US" sz="2400" dirty="0"/>
              <a:t>Age between 15 – 18 ½ before departure </a:t>
            </a:r>
          </a:p>
          <a:p>
            <a:pPr marL="228600" indent="-228600" algn="l">
              <a:lnSpc>
                <a:spcPct val="130000"/>
              </a:lnSpc>
              <a:spcAft>
                <a:spcPts val="600"/>
              </a:spcAft>
              <a:buFont typeface="Arial" panose="020B0604020202020204" pitchFamily="34" charset="0"/>
              <a:buChar char="•"/>
            </a:pPr>
            <a:r>
              <a:rPr lang="en-US" sz="2400" dirty="0"/>
              <a:t>Leadership qualities; adaptability and flexibility; positive character. </a:t>
            </a:r>
          </a:p>
          <a:p>
            <a:pPr marL="228600" indent="-228600" algn="l">
              <a:lnSpc>
                <a:spcPct val="130000"/>
              </a:lnSpc>
              <a:spcAft>
                <a:spcPts val="600"/>
              </a:spcAft>
              <a:buFont typeface="Arial" panose="020B0604020202020204" pitchFamily="34" charset="0"/>
              <a:buChar char="•"/>
            </a:pPr>
            <a:r>
              <a:rPr lang="en-US" sz="2400" dirty="0"/>
              <a:t>Medical Exam</a:t>
            </a:r>
          </a:p>
          <a:p>
            <a:pPr marL="228600" indent="-228600" algn="l">
              <a:lnSpc>
                <a:spcPct val="130000"/>
              </a:lnSpc>
              <a:spcAft>
                <a:spcPts val="600"/>
              </a:spcAft>
              <a:buFont typeface="Arial" panose="020B0604020202020204" pitchFamily="34" charset="0"/>
              <a:buChar char="•"/>
            </a:pPr>
            <a:r>
              <a:rPr lang="en-US" sz="2400" dirty="0"/>
              <a:t>Student and parent interviews</a:t>
            </a:r>
          </a:p>
          <a:p>
            <a:pPr marL="228600" indent="-228600" algn="l">
              <a:lnSpc>
                <a:spcPct val="130000"/>
              </a:lnSpc>
              <a:spcAft>
                <a:spcPts val="600"/>
              </a:spcAft>
              <a:buFont typeface="Arial" panose="020B0604020202020204" pitchFamily="34" charset="0"/>
              <a:buChar char="•"/>
            </a:pPr>
            <a:r>
              <a:rPr lang="en-US" sz="2400" dirty="0"/>
              <a:t>Sponsored by a local Rotary Club</a:t>
            </a:r>
          </a:p>
        </p:txBody>
      </p:sp>
      <p:sp>
        <p:nvSpPr>
          <p:cNvPr id="7" name="TextBox 6">
            <a:extLst>
              <a:ext uri="{FF2B5EF4-FFF2-40B4-BE49-F238E27FC236}">
                <a16:creationId xmlns:a16="http://schemas.microsoft.com/office/drawing/2014/main" id="{2D046317-5727-3CD9-482A-DD9D3EBA10EC}"/>
              </a:ext>
            </a:extLst>
          </p:cNvPr>
          <p:cNvSpPr txBox="1"/>
          <p:nvPr/>
        </p:nvSpPr>
        <p:spPr>
          <a:xfrm>
            <a:off x="3223592" y="6294786"/>
            <a:ext cx="5781257" cy="461665"/>
          </a:xfrm>
          <a:prstGeom prst="rect">
            <a:avLst/>
          </a:prstGeom>
          <a:solidFill>
            <a:srgbClr val="FFC000"/>
          </a:solidFill>
        </p:spPr>
        <p:txBody>
          <a:bodyPr wrap="square" rtlCol="0">
            <a:spAutoFit/>
          </a:bodyPr>
          <a:lstStyle/>
          <a:p>
            <a:r>
              <a:rPr lang="en-US" sz="2400" b="1" dirty="0"/>
              <a:t>Family affiliation with Rotary is </a:t>
            </a:r>
            <a:r>
              <a:rPr lang="en-US" sz="2400" b="1" u="sng" dirty="0"/>
              <a:t>not</a:t>
            </a:r>
            <a:r>
              <a:rPr lang="en-US" sz="2400" b="1" dirty="0"/>
              <a:t> required</a:t>
            </a:r>
            <a:endParaRPr lang="en-US" sz="2400" dirty="0"/>
          </a:p>
        </p:txBody>
      </p:sp>
    </p:spTree>
    <p:extLst>
      <p:ext uri="{BB962C8B-B14F-4D97-AF65-F5344CB8AC3E}">
        <p14:creationId xmlns:p14="http://schemas.microsoft.com/office/powerpoint/2010/main" val="2358835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1576</Words>
  <Application>Microsoft Office PowerPoint</Application>
  <PresentationFormat>Widescreen</PresentationFormat>
  <Paragraphs>133</Paragraphs>
  <Slides>14</Slides>
  <Notes>5</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bellgothic_blk_btblack</vt:lpstr>
      <vt:lpstr>Calibri</vt:lpstr>
      <vt:lpstr>Calibri Light</vt:lpstr>
      <vt:lpstr>inherit</vt:lpstr>
      <vt:lpstr>Open Sans</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Libby Quinlan</dc:creator>
  <cp:lastModifiedBy>Libby Quinlan</cp:lastModifiedBy>
  <cp:revision>12</cp:revision>
  <dcterms:created xsi:type="dcterms:W3CDTF">2024-08-31T19:25:16Z</dcterms:created>
  <dcterms:modified xsi:type="dcterms:W3CDTF">2025-04-15T16:40:12Z</dcterms:modified>
</cp:coreProperties>
</file>