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8" r:id="rId10"/>
    <p:sldId id="265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ACF39-B258-4B7D-8719-405BAB8BC9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C4B768-09D6-47FC-B682-4D6F8D2F6C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ACD73A-541F-4EBD-878F-635B26F9D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94B02-522B-4988-8DD0-FDB2C29B399F}" type="datetimeFigureOut">
              <a:rPr lang="en-US" smtClean="0"/>
              <a:t>5/30/2021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718D88-F97C-4DEE-98B0-25595F07A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FC63A2-CFF1-427F-9439-575FBB033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FA66A-FD76-40AE-8042-A53AFAAFB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92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53924-FC0A-44C9-9719-7E38275A1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52AA0B-8334-478A-89E2-FDCFE5B7C2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E70323-D761-46E7-9E91-3F3B799E0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94B02-522B-4988-8DD0-FDB2C29B399F}" type="datetimeFigureOut">
              <a:rPr lang="en-US" smtClean="0"/>
              <a:t>5/30/2021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0C0EEC-3CE6-4A93-B545-CE38B6A62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247678-0A1D-4407-AF08-9A363B6D8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FA66A-FD76-40AE-8042-A53AFAAFB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429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0CED21-8986-438C-AC4B-20D91276CE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CA0793-B435-4B0D-9594-3D0006126D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96DF3E-BF8E-4520-BBC0-887EEF6B8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94B02-522B-4988-8DD0-FDB2C29B399F}" type="datetimeFigureOut">
              <a:rPr lang="en-US" smtClean="0"/>
              <a:t>5/30/2021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D37D74-2AFE-4A34-8044-B34670BE7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D71B90-3D8E-44EB-9D9C-36CD3AF73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FA66A-FD76-40AE-8042-A53AFAAFB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538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DACCB-72D6-48E1-B31F-C93DEDE3F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1B92D1-DA24-449D-B026-71F70D6E5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E870FB-6B2D-4468-909B-68E342EC4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94B02-522B-4988-8DD0-FDB2C29B399F}" type="datetimeFigureOut">
              <a:rPr lang="en-US" smtClean="0"/>
              <a:t>5/30/2021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20FA6F-7A59-45AA-9EDA-C01C9156D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288F25-8C2A-4F65-8B74-C47A25B3E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FA66A-FD76-40AE-8042-A53AFAAFB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662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8F8A9-B2B9-489D-B419-0A7D3CF5A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1FAF3B-2866-41BB-9DB5-700D322668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E66214-A0EC-428E-ADFC-E37EB9BF8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94B02-522B-4988-8DD0-FDB2C29B399F}" type="datetimeFigureOut">
              <a:rPr lang="en-US" smtClean="0"/>
              <a:t>5/30/2021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575C03-C681-4AFA-A8CF-F96E71F73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2A753E-7A04-4F34-9083-DACA27CF0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FA66A-FD76-40AE-8042-A53AFAAFB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751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75A99-B0CF-4285-9194-5042162BC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AFEBA-DC23-4C16-A696-39CE53C136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16432A-BD45-4C98-8872-FB27D3C0B4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040B09-2A33-480B-AF9F-69BB6D835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94B02-522B-4988-8DD0-FDB2C29B399F}" type="datetimeFigureOut">
              <a:rPr lang="en-US" smtClean="0"/>
              <a:t>5/30/2021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3B2C80-B0B5-463C-B8CA-1B46B8290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5647AD-D628-4B6B-8C1A-007456253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FA66A-FD76-40AE-8042-A53AFAAFB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04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FD54B-CFA1-4CD1-9C3F-6F299253B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1C1EBF-BE1D-4D7A-83EC-8A01985ED2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71526D-7F0E-49AC-98B1-76E8FA8ED6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5E58D1-897B-4A3D-98C5-218D13852E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CD9BD0-0FD9-406F-84E8-58ECACCD13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F6F01C-9DB4-4FB1-B730-74000E092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94B02-522B-4988-8DD0-FDB2C29B399F}" type="datetimeFigureOut">
              <a:rPr lang="en-US" smtClean="0"/>
              <a:t>5/30/2021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4A21FB-8482-4358-AD83-F9A06879C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A2B7E3-2DD6-4358-AEAC-E51993D0D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FA66A-FD76-40AE-8042-A53AFAAFB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759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CFF17-1B49-4BB4-AD33-37BAE44EF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FD35EF-0DD4-4B17-B2D3-ABDF9D060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94B02-522B-4988-8DD0-FDB2C29B399F}" type="datetimeFigureOut">
              <a:rPr lang="en-US" smtClean="0"/>
              <a:t>5/30/2021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64C2D0-FA6A-4475-AA7F-FEF192349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747606-E913-482A-B231-C7305070B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FA66A-FD76-40AE-8042-A53AFAAFB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985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0E4D64-FABF-4B2D-AE76-AEFFA7C25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94B02-522B-4988-8DD0-FDB2C29B399F}" type="datetimeFigureOut">
              <a:rPr lang="en-US" smtClean="0"/>
              <a:t>5/30/2021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9D219A-BBAA-40BA-A805-FEA038EF7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63A542-117F-4585-94AE-312483277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FA66A-FD76-40AE-8042-A53AFAAFB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614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44723-FC88-4FA2-AA60-1D80DBA89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47E8C3-662A-42C9-9D73-DB49CA449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967726-49D6-463B-AEF8-FEE36909B5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3D4182-4E38-4F17-B37D-BE4A85654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94B02-522B-4988-8DD0-FDB2C29B399F}" type="datetimeFigureOut">
              <a:rPr lang="en-US" smtClean="0"/>
              <a:t>5/30/2021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F47515-A5E9-4392-9C9D-05B42BF9E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F2ED80-DB96-427C-936D-A9FF1966A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FA66A-FD76-40AE-8042-A53AFAAFB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41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F8DF2-2C20-4839-B41B-1C45E3E70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6A0AA1-6A6C-4CFB-BF76-B7582DD047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5021EF-98F1-405A-A671-062F338657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4B8EE1-B9F1-4867-85E4-99A670780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94B02-522B-4988-8DD0-FDB2C29B399F}" type="datetimeFigureOut">
              <a:rPr lang="en-US" smtClean="0"/>
              <a:t>5/30/2021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67EEBF-AF92-4859-9C51-B84223105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AB5FE6-2559-4667-8B97-E08D27D9D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FA66A-FD76-40AE-8042-A53AFAAFB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272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39AD46-4A18-4021-8B4E-5ECB3A34B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307B48-EF33-435B-BC79-85DFC909FE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92691A-4C82-4A6B-9E32-488930D18D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94B02-522B-4988-8DD0-FDB2C29B399F}" type="datetimeFigureOut">
              <a:rPr lang="en-US" smtClean="0"/>
              <a:t>5/30/2021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C40E5-B170-4B42-B68A-AEA446B261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2B9815-5CEB-4CE5-8B39-E5528D7033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FA66A-FD76-40AE-8042-A53AFAAFB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672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jalka96@frontier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7CDB2-C199-40D7-BBAC-1B1116573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750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Club’s Foundation Chair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C612C5D-4E9C-4E6B-8232-71F9AF0314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00351" y="1719263"/>
            <a:ext cx="5681660" cy="4234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2844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3F48B-62F2-4405-ADC5-4698A8FD1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/>
              <a:t>Baseball Tickets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68CE5-F688-4129-8524-A212027F7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/>
              <a:t>The baseball tickets support the District Scholarship(s) that we give in the spring. </a:t>
            </a:r>
          </a:p>
        </p:txBody>
      </p:sp>
    </p:spTree>
    <p:extLst>
      <p:ext uri="{BB962C8B-B14F-4D97-AF65-F5344CB8AC3E}">
        <p14:creationId xmlns:p14="http://schemas.microsoft.com/office/powerpoint/2010/main" val="11407918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97BC3-2635-4CB7-B3B0-38846A698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AAFA1-E9F0-4874-9BAF-A808907A79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Janice Alka</a:t>
            </a:r>
          </a:p>
          <a:p>
            <a:r>
              <a:rPr lang="en-US" sz="4800" dirty="0">
                <a:hlinkClick r:id="rId2"/>
              </a:rPr>
              <a:t>jalka96@frontier.com</a:t>
            </a:r>
            <a:endParaRPr lang="en-US" sz="4800" dirty="0"/>
          </a:p>
          <a:p>
            <a:r>
              <a:rPr lang="en-US" sz="4800" dirty="0"/>
              <a:t>618-262-3852 (cell) call or text</a:t>
            </a:r>
          </a:p>
        </p:txBody>
      </p:sp>
    </p:spTree>
    <p:extLst>
      <p:ext uri="{BB962C8B-B14F-4D97-AF65-F5344CB8AC3E}">
        <p14:creationId xmlns:p14="http://schemas.microsoft.com/office/powerpoint/2010/main" val="1850630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A3A1B-B8B1-4D44-8D67-89409F60E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District Foundation Committee Chairs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97C958-A1F1-4630-A8CB-EEE8CCE89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Foundation Director  - Janice Alka</a:t>
            </a:r>
          </a:p>
          <a:p>
            <a:r>
              <a:rPr lang="en-US" dirty="0"/>
              <a:t>Annual Fund Chair – Janice Alka</a:t>
            </a:r>
          </a:p>
          <a:p>
            <a:r>
              <a:rPr lang="en-US" dirty="0"/>
              <a:t>PHS Co-Chairs – Gary Crawford and Lanny </a:t>
            </a:r>
            <a:r>
              <a:rPr lang="en-US" dirty="0" err="1"/>
              <a:t>Lenker</a:t>
            </a:r>
            <a:endParaRPr lang="en-US" dirty="0"/>
          </a:p>
          <a:p>
            <a:r>
              <a:rPr lang="en-US" dirty="0"/>
              <a:t>Polio Plus Chair –  ?</a:t>
            </a:r>
          </a:p>
          <a:p>
            <a:r>
              <a:rPr lang="en-US" dirty="0"/>
              <a:t>Endowment Chair – Gary Hamm</a:t>
            </a:r>
          </a:p>
          <a:p>
            <a:r>
              <a:rPr lang="en-US" dirty="0"/>
              <a:t>District Grants Chair – David Matthews</a:t>
            </a:r>
          </a:p>
          <a:p>
            <a:r>
              <a:rPr lang="en-US" dirty="0"/>
              <a:t>Global Grants Chair – Mike </a:t>
            </a:r>
            <a:r>
              <a:rPr lang="en-US" dirty="0" err="1"/>
              <a:t>Nowobilski</a:t>
            </a:r>
            <a:endParaRPr lang="en-US" dirty="0"/>
          </a:p>
          <a:p>
            <a:r>
              <a:rPr lang="en-US" dirty="0"/>
              <a:t>Scholarships Chair – Lanny </a:t>
            </a:r>
            <a:r>
              <a:rPr lang="en-US" dirty="0" err="1"/>
              <a:t>Lenker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252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9017D-9BE5-466A-A68D-2633DA209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Club Foundation Chairs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6D26E2-A6BB-49D4-B854-5E127125B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it is important to have Club Foundation Chairs-</a:t>
            </a:r>
          </a:p>
          <a:p>
            <a:r>
              <a:rPr lang="en-US" dirty="0"/>
              <a:t>1. Educate the club members about the Rotary Foundation.</a:t>
            </a:r>
          </a:p>
          <a:p>
            <a:r>
              <a:rPr lang="en-US" dirty="0"/>
              <a:t>2. Help develop Foundation goals for the club.</a:t>
            </a:r>
          </a:p>
          <a:p>
            <a:r>
              <a:rPr lang="en-US" dirty="0"/>
              <a:t>3. Encourage and facilitate participation in Foundation programs.</a:t>
            </a:r>
          </a:p>
          <a:p>
            <a:r>
              <a:rPr lang="en-US" dirty="0"/>
              <a:t>4. Ensure that your club and its members contribute to The Rotary Foundation.</a:t>
            </a:r>
          </a:p>
          <a:p>
            <a:r>
              <a:rPr lang="en-US" dirty="0"/>
              <a:t>5. Ensure the club members know the many ways one can give to TRF.</a:t>
            </a:r>
          </a:p>
        </p:txBody>
      </p:sp>
    </p:spTree>
    <p:extLst>
      <p:ext uri="{BB962C8B-B14F-4D97-AF65-F5344CB8AC3E}">
        <p14:creationId xmlns:p14="http://schemas.microsoft.com/office/powerpoint/2010/main" val="502625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1709C-8104-44A0-858D-E391624EF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/>
              <a:t>EREY Club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9F4C3-9902-4D3F-8DB3-780A61604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Every Rotarian Every Year</a:t>
            </a:r>
          </a:p>
          <a:p>
            <a:r>
              <a:rPr lang="en-US" sz="4400" dirty="0"/>
              <a:t>For your club to have EREY </a:t>
            </a:r>
            <a:r>
              <a:rPr lang="en-US" sz="4400" dirty="0">
                <a:highlight>
                  <a:srgbClr val="FFFF00"/>
                </a:highlight>
              </a:rPr>
              <a:t>each member must contribute $25.00 </a:t>
            </a:r>
            <a:r>
              <a:rPr lang="en-US" sz="4400" dirty="0"/>
              <a:t>to TRF and the club’s per capita is $100.00 or more in giving to the </a:t>
            </a:r>
            <a:r>
              <a:rPr lang="en-US" sz="4400" dirty="0">
                <a:highlight>
                  <a:srgbClr val="FFFF00"/>
                </a:highlight>
              </a:rPr>
              <a:t>Annual Fund.</a:t>
            </a:r>
          </a:p>
        </p:txBody>
      </p:sp>
    </p:spTree>
    <p:extLst>
      <p:ext uri="{BB962C8B-B14F-4D97-AF65-F5344CB8AC3E}">
        <p14:creationId xmlns:p14="http://schemas.microsoft.com/office/powerpoint/2010/main" val="2617935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2BCDF-E090-4AFC-AFB6-9B3661A14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/>
              <a:t>100% Foundation Giving Club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4EDE9-2FF1-412C-868D-827DAC892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For a club to be a Sustaining Club </a:t>
            </a:r>
            <a:r>
              <a:rPr lang="en-US" sz="4400" dirty="0">
                <a:highlight>
                  <a:srgbClr val="FFFF00"/>
                </a:highlight>
              </a:rPr>
              <a:t>each member must contribute $25.00 to one of TRF funds</a:t>
            </a:r>
            <a:r>
              <a:rPr lang="en-US" sz="4400" dirty="0"/>
              <a:t> and the club must of an average of $100.00 or more per </a:t>
            </a:r>
            <a:r>
              <a:rPr lang="en-US" sz="4400" dirty="0" err="1"/>
              <a:t>captia</a:t>
            </a:r>
            <a:r>
              <a:rPr lang="en-US" sz="4400" dirty="0"/>
              <a:t> giving to TRF.</a:t>
            </a:r>
          </a:p>
        </p:txBody>
      </p:sp>
    </p:spTree>
    <p:extLst>
      <p:ext uri="{BB962C8B-B14F-4D97-AF65-F5344CB8AC3E}">
        <p14:creationId xmlns:p14="http://schemas.microsoft.com/office/powerpoint/2010/main" val="1289524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5A269-5AE6-4A97-99D4-79DFCC16F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/>
              <a:t>Annual Fund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F6B120-A6BC-47F4-9DA0-A5F0607FA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5649"/>
            <a:ext cx="10515600" cy="46613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/>
              <a:t>This is why it is important to support the Annual Fund –</a:t>
            </a:r>
          </a:p>
          <a:p>
            <a:pPr marL="0" indent="0">
              <a:buNone/>
            </a:pPr>
            <a:r>
              <a:rPr lang="en-US" sz="4400" dirty="0"/>
              <a:t>DDF (District Designated Funds) support grants in the District and allows the District to support Global Grants.</a:t>
            </a:r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r>
              <a:rPr lang="en-US" sz="4400" dirty="0"/>
              <a:t>This works with a three (3) year cycle.</a:t>
            </a:r>
          </a:p>
        </p:txBody>
      </p:sp>
    </p:spTree>
    <p:extLst>
      <p:ext uri="{BB962C8B-B14F-4D97-AF65-F5344CB8AC3E}">
        <p14:creationId xmlns:p14="http://schemas.microsoft.com/office/powerpoint/2010/main" val="936402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86961-E78C-43F4-8921-8518745DE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/>
              <a:t>Foundation Month - November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FCAB0-7740-415C-B2E7-2A4DF89892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389"/>
            <a:ext cx="10515600" cy="47865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/>
              <a:t>What to do during November Rotary Clubs are encourage to have a program on The Rotary Foundation. You could have a District Foundation member speak to the club, show a video about TRF, or have a Club event to raise money to go to TRF. There are many ways to </a:t>
            </a:r>
            <a:r>
              <a:rPr lang="en-US" sz="4400" dirty="0">
                <a:highlight>
                  <a:srgbClr val="FFFF00"/>
                </a:highlight>
              </a:rPr>
              <a:t>educate your club </a:t>
            </a:r>
            <a:r>
              <a:rPr lang="en-US" sz="4400" dirty="0"/>
              <a:t>on The Rotary Foundation.</a:t>
            </a:r>
          </a:p>
        </p:txBody>
      </p:sp>
    </p:spTree>
    <p:extLst>
      <p:ext uri="{BB962C8B-B14F-4D97-AF65-F5344CB8AC3E}">
        <p14:creationId xmlns:p14="http://schemas.microsoft.com/office/powerpoint/2010/main" val="1876966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EABE9-3115-4F4C-997A-4C45630BC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/>
              <a:t>PHF vs PHS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BD1A1-5731-4FBC-8A7C-A6C11B0112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7967"/>
            <a:ext cx="10515600" cy="47489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/>
              <a:t>What is the difference?</a:t>
            </a:r>
          </a:p>
          <a:p>
            <a:pPr marL="0" indent="0">
              <a:buNone/>
            </a:pPr>
            <a:r>
              <a:rPr lang="en-US" sz="4000" dirty="0"/>
              <a:t>PHF – The Paul Harris </a:t>
            </a:r>
            <a:r>
              <a:rPr lang="en-US" sz="4000" dirty="0">
                <a:highlight>
                  <a:srgbClr val="FFFF00"/>
                </a:highlight>
              </a:rPr>
              <a:t>Fellow</a:t>
            </a:r>
            <a:r>
              <a:rPr lang="en-US" sz="4000" dirty="0"/>
              <a:t> is recognition for giving $1000.00 or a combination of money and Foundation Points to equal 1000.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PHS – The Paul Harris </a:t>
            </a:r>
            <a:r>
              <a:rPr lang="en-US" sz="4000" dirty="0">
                <a:highlight>
                  <a:srgbClr val="FFFF00"/>
                </a:highlight>
              </a:rPr>
              <a:t>Society</a:t>
            </a:r>
            <a:r>
              <a:rPr lang="en-US" sz="4000" dirty="0"/>
              <a:t> is recognition for committing to </a:t>
            </a:r>
            <a:r>
              <a:rPr lang="en-US" sz="4000" dirty="0">
                <a:highlight>
                  <a:srgbClr val="FFFF00"/>
                </a:highlight>
              </a:rPr>
              <a:t>give $1000.00 every year </a:t>
            </a:r>
            <a:r>
              <a:rPr lang="en-US" sz="4000" dirty="0"/>
              <a:t>to the Annual Fund or Polio Plus. </a:t>
            </a:r>
          </a:p>
        </p:txBody>
      </p:sp>
    </p:spTree>
    <p:extLst>
      <p:ext uri="{BB962C8B-B14F-4D97-AF65-F5344CB8AC3E}">
        <p14:creationId xmlns:p14="http://schemas.microsoft.com/office/powerpoint/2010/main" val="3108909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D73FC-5FFF-45A3-87B6-C476C0FF8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Foundation Points vs Matching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B612B-8B6E-44B8-888B-4BDA6CB73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ighlight>
                  <a:srgbClr val="FFFF00"/>
                </a:highlight>
              </a:rPr>
              <a:t>Foundation Points </a:t>
            </a:r>
            <a:r>
              <a:rPr lang="en-US" dirty="0"/>
              <a:t>are the points you receive when making a monetary donation to the Rotary Foundation in the Annual Fund or PolioPlus Fund. $1= 1 point.</a:t>
            </a:r>
          </a:p>
          <a:p>
            <a:endParaRPr lang="en-US" dirty="0"/>
          </a:p>
          <a:p>
            <a:r>
              <a:rPr lang="en-US" dirty="0">
                <a:highlight>
                  <a:srgbClr val="FFFF00"/>
                </a:highlight>
              </a:rPr>
              <a:t>Matching Points </a:t>
            </a:r>
            <a:r>
              <a:rPr lang="en-US" dirty="0"/>
              <a:t>is when you give your Foundation Points to another person to help them become a PHF.</a:t>
            </a:r>
          </a:p>
          <a:p>
            <a:endParaRPr lang="en-US" dirty="0"/>
          </a:p>
          <a:p>
            <a:r>
              <a:rPr lang="en-US" dirty="0"/>
              <a:t>Note: You can ONLY give away your Foundation Points.</a:t>
            </a:r>
          </a:p>
        </p:txBody>
      </p:sp>
    </p:spTree>
    <p:extLst>
      <p:ext uri="{BB962C8B-B14F-4D97-AF65-F5344CB8AC3E}">
        <p14:creationId xmlns:p14="http://schemas.microsoft.com/office/powerpoint/2010/main" val="2463128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471</Words>
  <Application>Microsoft Office PowerPoint</Application>
  <PresentationFormat>Widescreen</PresentationFormat>
  <Paragraphs>45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Club’s Foundation Chair</vt:lpstr>
      <vt:lpstr>District Foundation Committee Chairs</vt:lpstr>
      <vt:lpstr>Club Foundation Chairs</vt:lpstr>
      <vt:lpstr>EREY Club</vt:lpstr>
      <vt:lpstr>100% Foundation Giving Club</vt:lpstr>
      <vt:lpstr>Annual Fund</vt:lpstr>
      <vt:lpstr>Foundation Month - November</vt:lpstr>
      <vt:lpstr>PHF vs PHS</vt:lpstr>
      <vt:lpstr>Foundation Points vs Matching Points</vt:lpstr>
      <vt:lpstr>Baseball Tickets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</dc:creator>
  <cp:lastModifiedBy>ja</cp:lastModifiedBy>
  <cp:revision>12</cp:revision>
  <dcterms:created xsi:type="dcterms:W3CDTF">2020-03-18T18:57:21Z</dcterms:created>
  <dcterms:modified xsi:type="dcterms:W3CDTF">2021-05-30T19:56:32Z</dcterms:modified>
</cp:coreProperties>
</file>