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media/image1.jpeg" ContentType="image/jpeg"/>
  <Override PartName="/ppt/media/image2.jpeg" ContentType="image/jpeg"/>
  <Override PartName="/ppt/media/image3.jpeg" ContentType="image/jpeg"/>
  <Override PartName="/ppt/media/image4.jpeg" ContentType="image/jpeg"/>
  <Override PartName="/ppt/media/image5.jpeg" ContentType="image/jpeg"/>
  <Override PartName="/ppt/media/image6.jpeg" ContentType="image/jpeg"/>
  <Override PartName="/ppt/media/image7.jpeg" ContentType="image/jpeg"/>
  <Override PartName="/ppt/media/image8.jpeg" ContentType="image/jpeg"/>
  <Override PartName="/ppt/media/image9.jpeg" ContentType="image/jpeg"/>
  <Override PartName="/ppt/media/image10.jpeg" ContentType="image/jpeg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ldMasterIdLst>
    <p:sldMasterId id="2147483648" r:id="rId5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</p:sldIdLst>
  <p:sldSz cx="13004800" cy="97536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</a:defRPr>
    </a:defPPr>
    <a:lvl1pPr marL="0" marR="0" indent="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1" baseline="0" cap="none" i="0" spc="0" strike="noStrike" sz="2400" u="none" kumimoji="0" normalizeH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1pPr>
    <a:lvl2pPr marL="0" marR="0" indent="2286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1" baseline="0" cap="none" i="0" spc="0" strike="noStrike" sz="2400" u="none" kumimoji="0" normalizeH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2pPr>
    <a:lvl3pPr marL="0" marR="0" indent="4572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1" baseline="0" cap="none" i="0" spc="0" strike="noStrike" sz="2400" u="none" kumimoji="0" normalizeH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3pPr>
    <a:lvl4pPr marL="0" marR="0" indent="6858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1" baseline="0" cap="none" i="0" spc="0" strike="noStrike" sz="2400" u="none" kumimoji="0" normalizeH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4pPr>
    <a:lvl5pPr marL="0" marR="0" indent="9144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1" baseline="0" cap="none" i="0" spc="0" strike="noStrike" sz="2400" u="none" kumimoji="0" normalizeH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5pPr>
    <a:lvl6pPr marL="0" marR="0" indent="11430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1" baseline="0" cap="none" i="0" spc="0" strike="noStrike" sz="2400" u="none" kumimoji="0" normalizeH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6pPr>
    <a:lvl7pPr marL="0" marR="0" indent="13716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1" baseline="0" cap="none" i="0" spc="0" strike="noStrike" sz="2400" u="none" kumimoji="0" normalizeH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7pPr>
    <a:lvl8pPr marL="0" marR="0" indent="16002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1" baseline="0" cap="none" i="0" spc="0" strike="noStrike" sz="2400" u="none" kumimoji="0" normalizeH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8pPr>
    <a:lvl9pPr marL="0" marR="0" indent="18288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1" baseline="0" cap="none" i="0" spc="0" strike="noStrike" sz="2400" u="none" kumimoji="0" normalizeH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4C3C2611-4C71-4FC5-86AE-919BDF0F9419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wholeTbl>
    <a:band2H>
      <a:tcTxStyle b="def" i="def"/>
      <a:tcStyle>
        <a:tcBdr/>
        <a:fill>
          <a:solidFill>
            <a:srgbClr val="E3E5E8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>
              <a:lumOff val="-13575"/>
            </a:schemeClr>
          </a:solidFill>
        </a:fill>
      </a:tcStyle>
    </a:firstCol>
    <a:lastRow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3797C6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>
              <a:hueOff val="114395"/>
              <a:lumOff val="-24975"/>
            </a:schemeClr>
          </a:solidFill>
        </a:fill>
      </a:tcStyle>
    </a:firstRow>
  </a:tblStyle>
  <a:tblStyle styleId="{C7B018BB-80A7-4F77-B60F-C8B233D01FF8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12700" cap="flat">
              <a:solidFill>
                <a:srgbClr val="B8B8B8"/>
              </a:solidFill>
              <a:prstDash val="solid"/>
              <a:miter lim="400000"/>
            </a:ln>
          </a:top>
          <a:bottom>
            <a:ln w="12700" cap="flat">
              <a:solidFill>
                <a:srgbClr val="B8B8B8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 b="def" i="def"/>
      <a:tcStyle>
        <a:tcBdr/>
        <a:fill>
          <a:solidFill>
            <a:srgbClr val="E1E0DA"/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chemeClr val="accent3">
              <a:hueOff val="362282"/>
              <a:satOff val="31803"/>
              <a:lumOff val="-18242"/>
            </a:schemeClr>
          </a:solidFill>
        </a:fill>
      </a:tcStyle>
    </a:firstCol>
    <a:lastRow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254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929292"/>
              </a:solidFill>
              <a:prstDash val="solid"/>
              <a:miter lim="400000"/>
            </a:ln>
          </a:left>
          <a:right>
            <a:ln w="12700" cap="flat">
              <a:solidFill>
                <a:srgbClr val="929292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929292"/>
              </a:solidFill>
              <a:prstDash val="solid"/>
              <a:miter lim="400000"/>
            </a:ln>
          </a:insideH>
          <a:insideV>
            <a:ln w="12700" cap="flat">
              <a:solidFill>
                <a:srgbClr val="929292"/>
              </a:solidFill>
              <a:prstDash val="solid"/>
              <a:miter lim="400000"/>
            </a:ln>
          </a:insideV>
        </a:tcBdr>
        <a:fill>
          <a:solidFill>
            <a:srgbClr val="017101"/>
          </a:solidFill>
        </a:fill>
      </a:tcStyle>
    </a:firstRow>
  </a:tblStyle>
  <a:tblStyle styleId="{EEE7283C-3CF3-47DC-8721-378D4A62B228}" styleName="">
    <a:tblBg/>
    <a:wholeTbl>
      <a:tcTxStyle b="off" i="off">
        <a:font>
          <a:latin typeface="Helvetica Neue Light"/>
          <a:ea typeface="Helvetica Neue Light"/>
          <a:cs typeface="Helvetica Neue Light"/>
        </a:font>
        <a:srgbClr val="000000"/>
      </a:tcTxStyle>
      <a:tcStyle>
        <a:tcBdr>
          <a:lef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V>
        </a:tcBdr>
        <a:fill>
          <a:solidFill>
            <a:srgbClr val="FAF7E9"/>
          </a:solidFill>
        </a:fill>
      </a:tcStyle>
    </a:wholeTbl>
    <a:band2H>
      <a:tcTxStyle b="def" i="def"/>
      <a:tcStyle>
        <a:tcBdr/>
        <a:fill>
          <a:solidFill>
            <a:srgbClr val="EDEADD"/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F9BA00"/>
          </a:solidFill>
        </a:fill>
      </a:tcStyle>
    </a:firstCol>
    <a:la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FF9400"/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FF9400"/>
          </a:solidFill>
        </a:fill>
      </a:tcStyle>
    </a:firstRow>
  </a:tblStyle>
  <a:tblStyle styleId="{CF821DB8-F4EB-4A41-A1BA-3FCAFE7338EE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 b="def" i="def"/>
      <a:tcStyle>
        <a:tcBdr/>
        <a:fill>
          <a:solidFill>
            <a:srgbClr val="DADBDA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chemeClr val="accent6">
              <a:hueOff val="-146070"/>
              <a:satOff val="-10048"/>
              <a:lumOff val="-30626"/>
            </a:schemeClr>
          </a:solidFill>
        </a:fill>
      </a:tcStyle>
    </a:firstCol>
    <a:la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C24785"/>
          </a:solidFill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C24785"/>
          </a:solidFill>
        </a:fill>
      </a:tcStyle>
    </a:firstRow>
  </a:tblStyle>
  <a:tblStyle styleId="{33BA23B1-9221-436E-865A-0063620EA4FD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B5B5C1"/>
          </a:solidFill>
        </a:fill>
      </a:tcStyle>
    </a:wholeTbl>
    <a:band2H>
      <a:tcTxStyle b="def" i="def"/>
      <a:tcStyle>
        <a:tcBdr/>
        <a:fill>
          <a:solidFill>
            <a:srgbClr val="9A9AA5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53585F"/>
          </a:solidFill>
        </a:fill>
      </a:tcStyle>
    </a:firstCol>
    <a:la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98089"/>
          </a:solidFill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98089"/>
          </a:solidFill>
        </a:fill>
      </a:tcStyle>
    </a:firstRow>
  </a:tblStyle>
  <a:tblStyle styleId="{2708684C-4D16-4618-839F-0558EEFCDFE6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DEEEE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Col>
    <a:lastRow>
      <a:tcTxStyle b="on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Comments="1"/>
</file>

<file path=ppt/_rels/presentation.xml.rels><?xml version="1.0" encoding="UTF-8"?>
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/Relationships>
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Shape 116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17" name="Shape 117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1pPr>
    <a:lvl2pPr indent="228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2pPr>
    <a:lvl3pPr indent="457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3pPr>
    <a:lvl4pPr indent="685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4pPr>
    <a:lvl5pPr indent="9144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5pPr>
    <a:lvl6pPr indent="11430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6pPr>
    <a:lvl7pPr indent="1371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7pPr>
    <a:lvl8pPr indent="1600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8pPr>
    <a:lvl9pPr indent="1828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9pPr>
  </p:notesStyle>
</p:notesMaster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itle" showMasterSp="1" showMasterPhAnim="1">
  <p:cSld name="Title &amp;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Text"/>
          <p:cNvSpPr txBox="1"/>
          <p:nvPr>
            <p:ph type="title"/>
          </p:nvPr>
        </p:nvSpPr>
        <p:spPr>
          <a:xfrm>
            <a:off x="1270000" y="1638300"/>
            <a:ext cx="10464800" cy="3302000"/>
          </a:xfrm>
          <a:prstGeom prst="rect">
            <a:avLst/>
          </a:prstGeom>
        </p:spPr>
        <p:txBody>
          <a:bodyPr anchor="b"/>
          <a:lstStyle/>
          <a:p>
            <a:pPr/>
            <a:r>
              <a:t>Title Text</a:t>
            </a:r>
          </a:p>
        </p:txBody>
      </p:sp>
      <p:sp>
        <p:nvSpPr>
          <p:cNvPr id="12" name="Body Level One…"/>
          <p:cNvSpPr txBox="1"/>
          <p:nvPr>
            <p:ph type="body" sz="quarter" idx="1"/>
          </p:nvPr>
        </p:nvSpPr>
        <p:spPr>
          <a:xfrm>
            <a:off x="1270000" y="5041900"/>
            <a:ext cx="10464800" cy="11303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3700"/>
            </a:lvl1pPr>
            <a:lvl2pPr marL="0" indent="0" algn="ctr">
              <a:spcBef>
                <a:spcPts val="0"/>
              </a:spcBef>
              <a:buSzTx/>
              <a:buNone/>
              <a:defRPr sz="3700"/>
            </a:lvl2pPr>
            <a:lvl3pPr marL="0" indent="0" algn="ctr">
              <a:spcBef>
                <a:spcPts val="0"/>
              </a:spcBef>
              <a:buSzTx/>
              <a:buNone/>
              <a:defRPr sz="3700"/>
            </a:lvl3pPr>
            <a:lvl4pPr marL="0" indent="0" algn="ctr">
              <a:spcBef>
                <a:spcPts val="0"/>
              </a:spcBef>
              <a:buSzTx/>
              <a:buNone/>
              <a:defRPr sz="3700"/>
            </a:lvl4pPr>
            <a:lvl5pPr marL="0" indent="0" algn="ctr">
              <a:spcBef>
                <a:spcPts val="0"/>
              </a:spcBef>
              <a:buSzTx/>
              <a:buNone/>
              <a:defRPr sz="37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3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latin typeface="Helvetica Neue Thin"/>
                <a:ea typeface="Helvetica Neue Thin"/>
                <a:cs typeface="Helvetica Neue Thin"/>
                <a:sym typeface="Helvetica Neue Thin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Photo -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Image"/>
          <p:cNvSpPr/>
          <p:nvPr>
            <p:ph type="pic" idx="13"/>
          </p:nvPr>
        </p:nvSpPr>
        <p:spPr>
          <a:xfrm>
            <a:off x="1622088" y="289099"/>
            <a:ext cx="9753603" cy="6505789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21" name="Title Text"/>
          <p:cNvSpPr txBox="1"/>
          <p:nvPr>
            <p:ph type="title"/>
          </p:nvPr>
        </p:nvSpPr>
        <p:spPr>
          <a:xfrm>
            <a:off x="1270000" y="6718300"/>
            <a:ext cx="10464800" cy="1422400"/>
          </a:xfrm>
          <a:prstGeom prst="rect">
            <a:avLst/>
          </a:prstGeom>
        </p:spPr>
        <p:txBody>
          <a:bodyPr anchor="b"/>
          <a:lstStyle/>
          <a:p>
            <a:pPr/>
            <a:r>
              <a:t>Title Text</a:t>
            </a:r>
          </a:p>
        </p:txBody>
      </p:sp>
      <p:sp>
        <p:nvSpPr>
          <p:cNvPr id="22" name="Body Level One…"/>
          <p:cNvSpPr txBox="1"/>
          <p:nvPr>
            <p:ph type="body" sz="quarter" idx="1"/>
          </p:nvPr>
        </p:nvSpPr>
        <p:spPr>
          <a:xfrm>
            <a:off x="1270000" y="8153400"/>
            <a:ext cx="10464800" cy="11303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3700"/>
            </a:lvl1pPr>
            <a:lvl2pPr marL="0" indent="0" algn="ctr">
              <a:spcBef>
                <a:spcPts val="0"/>
              </a:spcBef>
              <a:buSzTx/>
              <a:buNone/>
              <a:defRPr sz="3700"/>
            </a:lvl2pPr>
            <a:lvl3pPr marL="0" indent="0" algn="ctr">
              <a:spcBef>
                <a:spcPts val="0"/>
              </a:spcBef>
              <a:buSzTx/>
              <a:buNone/>
              <a:defRPr sz="3700"/>
            </a:lvl3pPr>
            <a:lvl4pPr marL="0" indent="0" algn="ctr">
              <a:spcBef>
                <a:spcPts val="0"/>
              </a:spcBef>
              <a:buSzTx/>
              <a:buNone/>
              <a:defRPr sz="3700"/>
            </a:lvl4pPr>
            <a:lvl5pPr marL="0" indent="0" algn="ctr">
              <a:spcBef>
                <a:spcPts val="0"/>
              </a:spcBef>
              <a:buSzTx/>
              <a:buNone/>
              <a:defRPr sz="37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3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- Cen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Text"/>
          <p:cNvSpPr txBox="1"/>
          <p:nvPr>
            <p:ph type="title"/>
          </p:nvPr>
        </p:nvSpPr>
        <p:spPr>
          <a:xfrm>
            <a:off x="1270000" y="3225800"/>
            <a:ext cx="10464800" cy="3302000"/>
          </a:xfrm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31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Photo -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Image"/>
          <p:cNvSpPr/>
          <p:nvPr>
            <p:ph type="pic" idx="13"/>
          </p:nvPr>
        </p:nvSpPr>
        <p:spPr>
          <a:xfrm>
            <a:off x="2263775" y="613833"/>
            <a:ext cx="12401550" cy="8267701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39" name="Title Text"/>
          <p:cNvSpPr txBox="1"/>
          <p:nvPr>
            <p:ph type="title"/>
          </p:nvPr>
        </p:nvSpPr>
        <p:spPr>
          <a:xfrm>
            <a:off x="952500" y="635000"/>
            <a:ext cx="5334000" cy="3987800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pPr/>
            <a:r>
              <a:t>Title Text</a:t>
            </a:r>
          </a:p>
        </p:txBody>
      </p:sp>
      <p:sp>
        <p:nvSpPr>
          <p:cNvPr id="40" name="Body Level One…"/>
          <p:cNvSpPr txBox="1"/>
          <p:nvPr>
            <p:ph type="body" sz="quarter" idx="1"/>
          </p:nvPr>
        </p:nvSpPr>
        <p:spPr>
          <a:xfrm>
            <a:off x="952500" y="4724400"/>
            <a:ext cx="5334000" cy="41148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3700"/>
            </a:lvl1pPr>
            <a:lvl2pPr marL="0" indent="0" algn="ctr">
              <a:spcBef>
                <a:spcPts val="0"/>
              </a:spcBef>
              <a:buSzTx/>
              <a:buNone/>
              <a:defRPr sz="3700"/>
            </a:lvl2pPr>
            <a:lvl3pPr marL="0" indent="0" algn="ctr">
              <a:spcBef>
                <a:spcPts val="0"/>
              </a:spcBef>
              <a:buSzTx/>
              <a:buNone/>
              <a:defRPr sz="3700"/>
            </a:lvl3pPr>
            <a:lvl4pPr marL="0" indent="0" algn="ctr">
              <a:spcBef>
                <a:spcPts val="0"/>
              </a:spcBef>
              <a:buSzTx/>
              <a:buNone/>
              <a:defRPr sz="3700"/>
            </a:lvl4pPr>
            <a:lvl5pPr marL="0" indent="0" algn="ctr">
              <a:spcBef>
                <a:spcPts val="0"/>
              </a:spcBef>
              <a:buSzTx/>
              <a:buNone/>
              <a:defRPr sz="37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1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-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Title Tex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49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Title Tex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57" name="Body Level One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58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Image"/>
          <p:cNvSpPr/>
          <p:nvPr>
            <p:ph type="pic" idx="13"/>
          </p:nvPr>
        </p:nvSpPr>
        <p:spPr>
          <a:xfrm>
            <a:off x="4086225" y="2586566"/>
            <a:ext cx="9429750" cy="6286501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66" name="Title Tex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67" name="Body Level One…"/>
          <p:cNvSpPr txBox="1"/>
          <p:nvPr>
            <p:ph type="body" sz="half" idx="1"/>
          </p:nvPr>
        </p:nvSpPr>
        <p:spPr>
          <a:xfrm>
            <a:off x="952500" y="2590800"/>
            <a:ext cx="5334000" cy="6286500"/>
          </a:xfrm>
          <a:prstGeom prst="rect">
            <a:avLst/>
          </a:prstGeom>
        </p:spPr>
        <p:txBody>
          <a:bodyPr/>
          <a:lstStyle>
            <a:lvl1pPr marL="342900" indent="-342900">
              <a:spcBef>
                <a:spcPts val="3200"/>
              </a:spcBef>
              <a:defRPr sz="2800"/>
            </a:lvl1pPr>
            <a:lvl2pPr marL="685800" indent="-342900">
              <a:spcBef>
                <a:spcPts val="3200"/>
              </a:spcBef>
              <a:defRPr sz="2800"/>
            </a:lvl2pPr>
            <a:lvl3pPr marL="1028700" indent="-342900">
              <a:spcBef>
                <a:spcPts val="3200"/>
              </a:spcBef>
              <a:defRPr sz="2800"/>
            </a:lvl3pPr>
            <a:lvl4pPr marL="1371600" indent="-342900">
              <a:spcBef>
                <a:spcPts val="3200"/>
              </a:spcBef>
              <a:defRPr sz="2800"/>
            </a:lvl4pPr>
            <a:lvl5pPr marL="1714500" indent="-342900">
              <a:spcBef>
                <a:spcPts val="3200"/>
              </a:spcBef>
              <a:defRPr sz="28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68" name="Slide Number"/>
          <p:cNvSpPr txBox="1"/>
          <p:nvPr>
            <p:ph type="sldNum" sz="quarter" idx="2"/>
          </p:nvPr>
        </p:nvSpPr>
        <p:spPr>
          <a:xfrm>
            <a:off x="6328853" y="9296400"/>
            <a:ext cx="340321" cy="355600"/>
          </a:xfrm>
          <a:prstGeom prst="rect">
            <a:avLst/>
          </a:prstGeom>
        </p:spPr>
        <p:txBody>
          <a:bodyPr/>
          <a:lstStyle>
            <a:lvl1pPr>
              <a:defRPr>
                <a:latin typeface="Helvetica Light"/>
                <a:ea typeface="Helvetica Light"/>
                <a:cs typeface="Helvetica Light"/>
                <a:sym typeface="Helvetica Light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Body Level One…"/>
          <p:cNvSpPr txBox="1"/>
          <p:nvPr>
            <p:ph type="body" idx="1"/>
          </p:nvPr>
        </p:nvSpPr>
        <p:spPr>
          <a:xfrm>
            <a:off x="952500" y="1270000"/>
            <a:ext cx="11099800" cy="7213600"/>
          </a:xfrm>
          <a:prstGeom prst="rect">
            <a:avLst/>
          </a:prstGeom>
        </p:spPr>
        <p:txBody>
          <a:bodyPr/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76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Photo - 3 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Image"/>
          <p:cNvSpPr/>
          <p:nvPr>
            <p:ph type="pic" sz="quarter" idx="13"/>
          </p:nvPr>
        </p:nvSpPr>
        <p:spPr>
          <a:xfrm>
            <a:off x="6680200" y="5029200"/>
            <a:ext cx="6054748" cy="40386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84" name="Image"/>
          <p:cNvSpPr/>
          <p:nvPr>
            <p:ph type="pic" sz="quarter" idx="14"/>
          </p:nvPr>
        </p:nvSpPr>
        <p:spPr>
          <a:xfrm>
            <a:off x="6502400" y="889000"/>
            <a:ext cx="5867400" cy="3911601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85" name="Image"/>
          <p:cNvSpPr/>
          <p:nvPr>
            <p:ph type="pic" idx="15"/>
          </p:nvPr>
        </p:nvSpPr>
        <p:spPr>
          <a:xfrm>
            <a:off x="-2374900" y="889000"/>
            <a:ext cx="11982450" cy="79883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86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–Johnny Appleseed"/>
          <p:cNvSpPr txBox="1"/>
          <p:nvPr>
            <p:ph type="body" sz="quarter" idx="13"/>
          </p:nvPr>
        </p:nvSpPr>
        <p:spPr>
          <a:xfrm>
            <a:off x="1270000" y="6362700"/>
            <a:ext cx="10464800" cy="461366"/>
          </a:xfrm>
          <a:prstGeom prst="rect">
            <a:avLst/>
          </a:prstGeom>
        </p:spPr>
        <p:txBody>
          <a:bodyPr anchor="t">
            <a:spAutoFit/>
          </a:bodyPr>
          <a:lstStyle>
            <a:lvl1pPr marL="0" indent="0" algn="ctr">
              <a:spcBef>
                <a:spcPts val="0"/>
              </a:spcBef>
              <a:buSzTx/>
              <a:buNone/>
              <a:defRPr i="1" sz="2400"/>
            </a:lvl1pPr>
          </a:lstStyle>
          <a:p>
            <a:pPr/>
            <a:r>
              <a:t>–Johnny Appleseed</a:t>
            </a:r>
          </a:p>
        </p:txBody>
      </p:sp>
      <p:sp>
        <p:nvSpPr>
          <p:cNvPr id="94" name="“Type a quote here.”"/>
          <p:cNvSpPr txBox="1"/>
          <p:nvPr>
            <p:ph type="body" sz="quarter" idx="14"/>
          </p:nvPr>
        </p:nvSpPr>
        <p:spPr>
          <a:xfrm>
            <a:off x="1270000" y="4267112"/>
            <a:ext cx="10464800" cy="609776"/>
          </a:xfrm>
          <a:prstGeom prst="rect">
            <a:avLst/>
          </a:prstGeom>
        </p:spPr>
        <p:txBody>
          <a:bodyPr>
            <a:spAutoFit/>
          </a:bodyPr>
          <a:lstStyle>
            <a:lvl1pPr marL="0" indent="0" algn="ctr">
              <a:spcBef>
                <a:spcPts val="0"/>
              </a:spcBef>
              <a:buSzTx/>
              <a:buNone/>
              <a:defRPr sz="3400">
                <a:latin typeface="+mn-lt"/>
                <a:ea typeface="+mn-ea"/>
                <a:cs typeface="+mn-cs"/>
                <a:sym typeface="Helvetica Neue Medium"/>
              </a:defRPr>
            </a:lvl1pPr>
          </a:lstStyle>
          <a:p>
            <a:pPr/>
            <a:r>
              <a:t>“Type a quote here.” </a:t>
            </a:r>
          </a:p>
        </p:txBody>
      </p:sp>
      <p:sp>
        <p:nvSpPr>
          <p:cNvPr id="95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Image"/>
          <p:cNvSpPr/>
          <p:nvPr>
            <p:ph type="pic" idx="13"/>
          </p:nvPr>
        </p:nvSpPr>
        <p:spPr>
          <a:xfrm>
            <a:off x="-949853" y="0"/>
            <a:ext cx="14904506" cy="99441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103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Text"/>
          <p:cNvSpPr txBox="1"/>
          <p:nvPr>
            <p:ph type="title"/>
          </p:nvPr>
        </p:nvSpPr>
        <p:spPr>
          <a:xfrm>
            <a:off x="952500" y="254000"/>
            <a:ext cx="11099800" cy="2159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normAutofit fontScale="100000" lnSpcReduction="0"/>
          </a:bodyPr>
          <a:lstStyle/>
          <a:p>
            <a:pPr/>
            <a:r>
              <a:t>Title Text</a:t>
            </a:r>
          </a:p>
        </p:txBody>
      </p:sp>
      <p:sp>
        <p:nvSpPr>
          <p:cNvPr id="3" name="Body Level One…"/>
          <p:cNvSpPr txBox="1"/>
          <p:nvPr>
            <p:ph type="body" idx="1"/>
          </p:nvPr>
        </p:nvSpPr>
        <p:spPr>
          <a:xfrm>
            <a:off x="952500" y="2590800"/>
            <a:ext cx="11099800" cy="62865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normAutofit fontScale="100000" lnSpcReduction="0"/>
          </a:bodyPr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" name="Slide Number"/>
          <p:cNvSpPr txBox="1"/>
          <p:nvPr>
            <p:ph type="sldNum" sz="quarter" idx="2"/>
          </p:nvPr>
        </p:nvSpPr>
        <p:spPr>
          <a:xfrm>
            <a:off x="6328884" y="9296400"/>
            <a:ext cx="340259" cy="324306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>
            <a:spAutoFit/>
          </a:bodyPr>
          <a:lstStyle>
            <a:lvl1pPr>
              <a:defRPr b="0" sz="1600"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  <p:transition xmlns:p14="http://schemas.microsoft.com/office/powerpoint/2010/main" spd="med" advClick="1"/>
  <p:txStyles>
    <p:titleStyle>
      <a:lvl1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8000" u="none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1pPr>
      <a:lvl2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8000" u="none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2pPr>
      <a:lvl3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8000" u="none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3pPr>
      <a:lvl4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8000" u="none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4pPr>
      <a:lvl5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8000" u="none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5pPr>
      <a:lvl6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8000" u="none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6pPr>
      <a:lvl7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8000" u="none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7pPr>
      <a:lvl8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8000" u="none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8pPr>
      <a:lvl9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8000" u="none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9pPr>
    </p:titleStyle>
    <p:bodyStyle>
      <a:lvl1pPr marL="4445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145000"/>
        <a:buFontTx/>
        <a:buChar char="•"/>
        <a:tabLst/>
        <a:defRPr b="0" baseline="0" cap="none" i="0" spc="0" strike="noStrike" sz="3200" u="none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1pPr>
      <a:lvl2pPr marL="8890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145000"/>
        <a:buFontTx/>
        <a:buChar char="•"/>
        <a:tabLst/>
        <a:defRPr b="0" baseline="0" cap="none" i="0" spc="0" strike="noStrike" sz="3200" u="none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2pPr>
      <a:lvl3pPr marL="13335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145000"/>
        <a:buFontTx/>
        <a:buChar char="•"/>
        <a:tabLst/>
        <a:defRPr b="0" baseline="0" cap="none" i="0" spc="0" strike="noStrike" sz="3200" u="none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3pPr>
      <a:lvl4pPr marL="17780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145000"/>
        <a:buFontTx/>
        <a:buChar char="•"/>
        <a:tabLst/>
        <a:defRPr b="0" baseline="0" cap="none" i="0" spc="0" strike="noStrike" sz="3200" u="none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4pPr>
      <a:lvl5pPr marL="22225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145000"/>
        <a:buFontTx/>
        <a:buChar char="•"/>
        <a:tabLst/>
        <a:defRPr b="0" baseline="0" cap="none" i="0" spc="0" strike="noStrike" sz="3200" u="none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5pPr>
      <a:lvl6pPr marL="26670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145000"/>
        <a:buFontTx/>
        <a:buChar char="•"/>
        <a:tabLst/>
        <a:defRPr b="0" baseline="0" cap="none" i="0" spc="0" strike="noStrike" sz="3200" u="none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6pPr>
      <a:lvl7pPr marL="31115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145000"/>
        <a:buFontTx/>
        <a:buChar char="•"/>
        <a:tabLst/>
        <a:defRPr b="0" baseline="0" cap="none" i="0" spc="0" strike="noStrike" sz="3200" u="none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7pPr>
      <a:lvl8pPr marL="35560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145000"/>
        <a:buFontTx/>
        <a:buChar char="•"/>
        <a:tabLst/>
        <a:defRPr b="0" baseline="0" cap="none" i="0" spc="0" strike="noStrike" sz="3200" u="none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8pPr>
      <a:lvl9pPr marL="40005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145000"/>
        <a:buFontTx/>
        <a:buChar char="•"/>
        <a:tabLst/>
        <a:defRPr b="0" baseline="0" cap="none" i="0" spc="0" strike="noStrike" sz="3200" u="none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9pPr>
    </p:bodyStyle>
    <p:otherStyle>
      <a:lvl1pPr marL="0" marR="0" indent="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1pPr>
      <a:lvl2pPr marL="0" marR="0" indent="2286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2pPr>
      <a:lvl3pPr marL="0" marR="0" indent="4572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3pPr>
      <a:lvl4pPr marL="0" marR="0" indent="6858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4pPr>
      <a:lvl5pPr marL="0" marR="0" indent="9144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5pPr>
      <a:lvl6pPr marL="0" marR="0" indent="11430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6pPr>
      <a:lvl7pPr marL="0" marR="0" indent="13716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7pPr>
      <a:lvl8pPr marL="0" marR="0" indent="16002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8pPr>
      <a:lvl9pPr marL="0" marR="0" indent="18288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9pPr>
    </p:otherStyle>
  </p:txStyles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jpeg"/></Relationships>
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2.jpeg"/></Relationships>
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6.xml"/></Relationships>
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/Relationships>
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3.jpeg"/></Relationships>

</file>

<file path=ppt/slides/_rels/slide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4.jpeg"/></Relationships>

</file>

<file path=ppt/slides/_rels/slide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/Relationships>

</file>

<file path=ppt/slides/_rels/slide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/Relationships>

</file>

<file path=ppt/slides/_rels/slide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5.jpeg"/><Relationship Id="rId3" Type="http://schemas.openxmlformats.org/officeDocument/2006/relationships/image" Target="../media/image6.jpeg"/></Relationships>

</file>

<file path=ppt/slides/_rels/slide1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/Relationships>

</file>

<file path=ppt/slides/_rels/slide1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7.jpeg"/><Relationship Id="rId3" Type="http://schemas.openxmlformats.org/officeDocument/2006/relationships/image" Target="../media/image8.jpeg"/></Relationships>

</file>

<file path=ppt/slides/_rels/slide1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9.jpeg"/><Relationship Id="rId3" Type="http://schemas.openxmlformats.org/officeDocument/2006/relationships/image" Target="../media/image10.jpeg"/></Relationships>

</file>

<file path=ppt/slides/_rels/slide1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1.pn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The Volunteer"/>
          <p:cNvSpPr txBox="1"/>
          <p:nvPr>
            <p:ph type="ctrTitle"/>
          </p:nvPr>
        </p:nvSpPr>
        <p:spPr>
          <a:xfrm>
            <a:off x="-2326085" y="4787900"/>
            <a:ext cx="12907170" cy="3302000"/>
          </a:xfrm>
          <a:prstGeom prst="rect">
            <a:avLst/>
          </a:prstGeom>
        </p:spPr>
        <p:txBody>
          <a:bodyPr/>
          <a:lstStyle>
            <a:lvl1pPr defTabSz="457200">
              <a:spcBef>
                <a:spcPts val="1200"/>
              </a:spcBef>
              <a:defRPr b="1" sz="5866">
                <a:solidFill>
                  <a:schemeClr val="accent1">
                    <a:lumOff val="-13575"/>
                  </a:schemeClr>
                </a:solidFill>
                <a:latin typeface="Avenir Next"/>
                <a:ea typeface="Avenir Next"/>
                <a:cs typeface="Avenir Next"/>
                <a:sym typeface="Avenir Next"/>
              </a:defRPr>
            </a:lvl1pPr>
          </a:lstStyle>
          <a:p>
            <a:pPr/>
            <a:r>
              <a:t>The Volunteer </a:t>
            </a:r>
          </a:p>
        </p:txBody>
      </p:sp>
      <p:sp>
        <p:nvSpPr>
          <p:cNvPr id="120" name="Managing Volunteers"/>
          <p:cNvSpPr txBox="1"/>
          <p:nvPr>
            <p:ph type="subTitle" sz="quarter" idx="1"/>
          </p:nvPr>
        </p:nvSpPr>
        <p:spPr>
          <a:xfrm>
            <a:off x="4902200" y="8064500"/>
            <a:ext cx="10464800" cy="1708250"/>
          </a:xfrm>
          <a:prstGeom prst="rect">
            <a:avLst/>
          </a:prstGeom>
        </p:spPr>
        <p:txBody>
          <a:bodyPr/>
          <a:lstStyle>
            <a:lvl1pPr defTabSz="457200">
              <a:spcBef>
                <a:spcPts val="1200"/>
              </a:spcBef>
              <a:defRPr i="1" sz="4100">
                <a:latin typeface="Times"/>
                <a:ea typeface="Times"/>
                <a:cs typeface="Times"/>
                <a:sym typeface="Times"/>
              </a:defRPr>
            </a:lvl1pPr>
          </a:lstStyle>
          <a:p>
            <a:pPr/>
            <a:r>
              <a:t>Managing Volunteers</a:t>
            </a:r>
          </a:p>
        </p:txBody>
      </p:sp>
      <p:sp>
        <p:nvSpPr>
          <p:cNvPr id="121" name="Reception Center"/>
          <p:cNvSpPr txBox="1"/>
          <p:nvPr/>
        </p:nvSpPr>
        <p:spPr>
          <a:xfrm>
            <a:off x="930248" y="7721600"/>
            <a:ext cx="6394504" cy="1117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defTabSz="457200">
              <a:spcBef>
                <a:spcPts val="1200"/>
              </a:spcBef>
              <a:defRPr sz="5866">
                <a:solidFill>
                  <a:schemeClr val="accent1">
                    <a:lumOff val="-13575"/>
                  </a:schemeClr>
                </a:solidFill>
                <a:latin typeface="Avenir Next"/>
                <a:ea typeface="Avenir Next"/>
                <a:cs typeface="Avenir Next"/>
                <a:sym typeface="Avenir Next"/>
              </a:defRPr>
            </a:lvl1pPr>
          </a:lstStyle>
          <a:p>
            <a:pPr/>
            <a:r>
              <a:t>Reception Center</a:t>
            </a:r>
          </a:p>
        </p:txBody>
      </p:sp>
      <p:sp>
        <p:nvSpPr>
          <p:cNvPr id="122" name="VRC"/>
          <p:cNvSpPr txBox="1"/>
          <p:nvPr/>
        </p:nvSpPr>
        <p:spPr>
          <a:xfrm>
            <a:off x="9093949" y="6979580"/>
            <a:ext cx="2081302" cy="12173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7400">
                <a:solidFill>
                  <a:schemeClr val="accent1">
                    <a:lumOff val="-13575"/>
                  </a:schemeClr>
                </a:solidFill>
              </a:defRPr>
            </a:lvl1pPr>
          </a:lstStyle>
          <a:p>
            <a:pPr/>
            <a:r>
              <a:t>VRC</a:t>
            </a:r>
          </a:p>
        </p:txBody>
      </p:sp>
      <p:sp>
        <p:nvSpPr>
          <p:cNvPr id="123" name="in Disaster"/>
          <p:cNvSpPr txBox="1"/>
          <p:nvPr/>
        </p:nvSpPr>
        <p:spPr>
          <a:xfrm>
            <a:off x="8743857" y="8524924"/>
            <a:ext cx="2781487" cy="787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defTabSz="457200">
              <a:spcBef>
                <a:spcPts val="1200"/>
              </a:spcBef>
              <a:defRPr b="0" i="1" sz="4500">
                <a:latin typeface="Times"/>
                <a:ea typeface="Times"/>
                <a:cs typeface="Times"/>
                <a:sym typeface="Times"/>
              </a:defRPr>
            </a:lvl1pPr>
          </a:lstStyle>
          <a:p>
            <a:pPr/>
            <a:r>
              <a:t>in Disaster </a:t>
            </a:r>
          </a:p>
        </p:txBody>
      </p:sp>
      <p:pic>
        <p:nvPicPr>
          <p:cNvPr id="124" name="cover collage.jpg" descr="cover collage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-25400" y="-76200"/>
            <a:ext cx="13055600" cy="65278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6" name="mayfield tornado pic.jpg" descr="mayfield tornado pic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-464457" y="28495"/>
            <a:ext cx="13933714" cy="9753601"/>
          </a:xfrm>
          <a:prstGeom prst="rect">
            <a:avLst/>
          </a:prstGeom>
          <a:ln w="12700">
            <a:miter lim="400000"/>
          </a:ln>
        </p:spPr>
      </p:pic>
      <p:sp>
        <p:nvSpPr>
          <p:cNvPr id="127" name="DEFINITION"/>
          <p:cNvSpPr txBox="1"/>
          <p:nvPr>
            <p:ph type="title"/>
          </p:nvPr>
        </p:nvSpPr>
        <p:spPr>
          <a:xfrm>
            <a:off x="1054100" y="457200"/>
            <a:ext cx="11099800" cy="2159000"/>
          </a:xfrm>
          <a:prstGeom prst="rect">
            <a:avLst/>
          </a:prstGeom>
        </p:spPr>
        <p:txBody>
          <a:bodyPr/>
          <a:lstStyle/>
          <a:p>
            <a:pPr defTabSz="457200">
              <a:spcBef>
                <a:spcPts val="1200"/>
              </a:spcBef>
              <a:defRPr b="1" sz="6800">
                <a:solidFill>
                  <a:srgbClr val="000099"/>
                </a:solidFill>
                <a:latin typeface="Avenir Next"/>
                <a:ea typeface="Avenir Next"/>
                <a:cs typeface="Avenir Next"/>
                <a:sym typeface="Avenir Next"/>
              </a:defRPr>
            </a:pPr>
            <a:r>
              <a:rPr sz="8300"/>
              <a:t>DEFINITION</a:t>
            </a:r>
            <a:r>
              <a:t> </a:t>
            </a:r>
          </a:p>
        </p:txBody>
      </p:sp>
      <p:sp>
        <p:nvSpPr>
          <p:cNvPr id="128" name="DISASTER: When the resources available are exceeded; or an event located in time and space in which a community undergoes severe danger and incurs losses so that the social structure is disrupted and the fulfillment of all or some of its essential functions are prevented. A disaster situation is comprised of multiple incident sites."/>
          <p:cNvSpPr txBox="1"/>
          <p:nvPr>
            <p:ph type="body" idx="1"/>
          </p:nvPr>
        </p:nvSpPr>
        <p:spPr>
          <a:xfrm>
            <a:off x="952500" y="2230487"/>
            <a:ext cx="11303000" cy="6625779"/>
          </a:xfrm>
          <a:prstGeom prst="rect">
            <a:avLst/>
          </a:prstGeom>
        </p:spPr>
        <p:txBody>
          <a:bodyPr/>
          <a:lstStyle/>
          <a:p>
            <a:pPr marL="0" indent="0" defTabSz="457200">
              <a:spcBef>
                <a:spcPts val="1200"/>
              </a:spcBef>
              <a:buSzTx/>
              <a:buNone/>
              <a:defRPr sz="4266">
                <a:solidFill>
                  <a:srgbClr val="777777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>
                <a:solidFill>
                  <a:srgbClr val="000099"/>
                </a:solidFill>
                <a:latin typeface="Avenir Next Heavy"/>
                <a:ea typeface="Avenir Next Heavy"/>
                <a:cs typeface="Avenir Next Heavy"/>
                <a:sym typeface="Avenir Next Heavy"/>
              </a:rPr>
              <a:t>DISASTER: </a:t>
            </a:r>
            <a:r>
              <a:rPr>
                <a:solidFill>
                  <a:srgbClr val="000000"/>
                </a:solidFill>
              </a:rPr>
              <a:t>When the</a:t>
            </a:r>
            <a:r>
              <a:t> </a:t>
            </a:r>
            <a:r>
              <a:rPr b="1">
                <a:solidFill>
                  <a:srgbClr val="0033CC"/>
                </a:solidFill>
                <a:latin typeface="Avenir Next"/>
                <a:ea typeface="Avenir Next"/>
                <a:cs typeface="Avenir Next"/>
                <a:sym typeface="Avenir Next"/>
              </a:rPr>
              <a:t>resources</a:t>
            </a:r>
            <a:r>
              <a:rPr>
                <a:solidFill>
                  <a:srgbClr val="0033CC"/>
                </a:solidFill>
                <a:latin typeface="Times"/>
                <a:ea typeface="Times"/>
                <a:cs typeface="Times"/>
                <a:sym typeface="Times"/>
              </a:rPr>
              <a:t> </a:t>
            </a:r>
            <a:r>
              <a:rPr>
                <a:solidFill>
                  <a:srgbClr val="000000"/>
                </a:solidFill>
              </a:rPr>
              <a:t>available are</a:t>
            </a:r>
            <a:r>
              <a:t> </a:t>
            </a:r>
            <a:r>
              <a:rPr b="1">
                <a:solidFill>
                  <a:srgbClr val="0033CC"/>
                </a:solidFill>
                <a:latin typeface="Avenir Next"/>
                <a:ea typeface="Avenir Next"/>
                <a:cs typeface="Avenir Next"/>
                <a:sym typeface="Avenir Next"/>
              </a:rPr>
              <a:t>exceeded</a:t>
            </a:r>
            <a:r>
              <a:rPr b="1">
                <a:solidFill>
                  <a:srgbClr val="000000"/>
                </a:solidFill>
                <a:latin typeface="Avenir Next"/>
                <a:ea typeface="Avenir Next"/>
                <a:cs typeface="Avenir Next"/>
                <a:sym typeface="Avenir Next"/>
              </a:rPr>
              <a:t>;</a:t>
            </a:r>
            <a:r>
              <a:rPr>
                <a:solidFill>
                  <a:srgbClr val="969696"/>
                </a:solidFill>
              </a:rPr>
              <a:t> </a:t>
            </a:r>
            <a:r>
              <a:rPr>
                <a:solidFill>
                  <a:srgbClr val="000000"/>
                </a:solidFill>
              </a:rPr>
              <a:t>or an event located in time and space in which a community undergoes severe danger and incurs losses so that the</a:t>
            </a:r>
            <a:r>
              <a:t> </a:t>
            </a:r>
            <a:r>
              <a:rPr b="1">
                <a:solidFill>
                  <a:srgbClr val="0033CC"/>
                </a:solidFill>
              </a:rPr>
              <a:t>social structure is disrupted</a:t>
            </a:r>
            <a:r>
              <a:rPr>
                <a:solidFill>
                  <a:srgbClr val="0033CC"/>
                </a:solidFill>
              </a:rPr>
              <a:t> </a:t>
            </a:r>
            <a:r>
              <a:rPr>
                <a:solidFill>
                  <a:srgbClr val="000000"/>
                </a:solidFill>
              </a:rPr>
              <a:t>and the fulfillment of all or some of its</a:t>
            </a:r>
            <a:r>
              <a:t> </a:t>
            </a:r>
            <a:r>
              <a:rPr b="1">
                <a:solidFill>
                  <a:srgbClr val="0033CC"/>
                </a:solidFill>
              </a:rPr>
              <a:t>essential functions are prevented</a:t>
            </a:r>
            <a:r>
              <a:rPr b="1">
                <a:solidFill>
                  <a:srgbClr val="969696"/>
                </a:solidFill>
              </a:rPr>
              <a:t>.</a:t>
            </a:r>
            <a:r>
              <a:rPr>
                <a:solidFill>
                  <a:srgbClr val="000000"/>
                </a:solidFill>
              </a:rPr>
              <a:t> A disaster situation is comprised of </a:t>
            </a:r>
            <a:r>
              <a:rPr b="1">
                <a:solidFill>
                  <a:srgbClr val="0033CC"/>
                </a:solidFill>
              </a:rPr>
              <a:t>multiple incident sites</a:t>
            </a:r>
            <a:r>
              <a:rPr b="1">
                <a:solidFill>
                  <a:srgbClr val="000000"/>
                </a:solidFill>
              </a:rPr>
              <a:t>.</a:t>
            </a:r>
            <a:r>
              <a:rPr>
                <a:solidFill>
                  <a:srgbClr val="000000"/>
                </a:solidFill>
              </a:rPr>
              <a:t> 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gradFill flip="none" rotWithShape="1">
          <a:gsLst>
            <a:gs pos="0">
              <a:srgbClr val="FFFFFF"/>
            </a:gs>
            <a:gs pos="100000">
              <a:srgbClr val="FFFFFF"/>
            </a:gs>
          </a:gsLst>
          <a:lin ang="5400000" scaled="0"/>
        </a:gra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WHAT IS A VRC?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 defTabSz="457200">
              <a:spcBef>
                <a:spcPts val="1200"/>
              </a:spcBef>
              <a:defRPr b="1" sz="7066">
                <a:solidFill>
                  <a:schemeClr val="accent1">
                    <a:lumOff val="-13575"/>
                  </a:schemeClr>
                </a:solidFill>
                <a:latin typeface="Avenir Next"/>
                <a:ea typeface="Avenir Next"/>
                <a:cs typeface="Avenir Next"/>
                <a:sym typeface="Avenir Next"/>
              </a:defRPr>
            </a:lvl1pPr>
          </a:lstStyle>
          <a:p>
            <a:pPr/>
            <a:r>
              <a:t>WHAT IS A VRC? </a:t>
            </a:r>
          </a:p>
        </p:txBody>
      </p:sp>
      <p:sp>
        <p:nvSpPr>
          <p:cNvPr id="131" name="VRC stands for Volunteer Reception Center. VRC a a concept, not a location. It is used to manage and organize the unaffiliated volunteers during a disaster.…"/>
          <p:cNvSpPr txBox="1"/>
          <p:nvPr>
            <p:ph type="body" idx="1"/>
          </p:nvPr>
        </p:nvSpPr>
        <p:spPr>
          <a:xfrm>
            <a:off x="952500" y="2241550"/>
            <a:ext cx="11099800" cy="6286500"/>
          </a:xfrm>
          <a:prstGeom prst="rect">
            <a:avLst/>
          </a:prstGeom>
        </p:spPr>
        <p:txBody>
          <a:bodyPr/>
          <a:lstStyle/>
          <a:p>
            <a:pPr lvl="1" marL="0" indent="0" defTabSz="443484">
              <a:spcBef>
                <a:spcPts val="1100"/>
              </a:spcBef>
              <a:buSzTx/>
              <a:buNone/>
              <a:defRPr sz="4138">
                <a:solidFill>
                  <a:srgbClr val="5E5E5E"/>
                </a:solidFill>
                <a:latin typeface="Avenir Next"/>
                <a:ea typeface="Avenir Next"/>
                <a:cs typeface="Avenir Next"/>
                <a:sym typeface="Avenir Next"/>
              </a:defRPr>
            </a:pPr>
            <a:r>
              <a:rPr b="1"/>
              <a:t>VRC</a:t>
            </a:r>
            <a:r>
              <a:t> stands for </a:t>
            </a:r>
            <a:r>
              <a:rPr b="1"/>
              <a:t>Volunteer Reception Center</a:t>
            </a:r>
            <a:r>
              <a:t>. VRC a a concept, not a location. It is used to manage and organize the </a:t>
            </a:r>
            <a:r>
              <a:rPr b="1"/>
              <a:t>unaffiliated volunteers</a:t>
            </a:r>
            <a:r>
              <a:t> during a disaster. </a:t>
            </a:r>
            <a:endParaRPr sz="1164"/>
          </a:p>
          <a:p>
            <a:pPr marL="0" indent="0" defTabSz="443484">
              <a:spcBef>
                <a:spcPts val="1100"/>
              </a:spcBef>
              <a:buSzTx/>
              <a:buNone/>
              <a:defRPr sz="4138">
                <a:solidFill>
                  <a:srgbClr val="5E5E5E"/>
                </a:solidFill>
                <a:latin typeface="Times"/>
                <a:ea typeface="Times"/>
                <a:cs typeface="Times"/>
                <a:sym typeface="Times"/>
              </a:defRPr>
            </a:pPr>
            <a:endParaRPr sz="1164"/>
          </a:p>
          <a:p>
            <a:pPr marL="0" indent="0" defTabSz="443484">
              <a:spcBef>
                <a:spcPts val="1100"/>
              </a:spcBef>
              <a:buSzTx/>
              <a:buNone/>
              <a:defRPr sz="4138">
                <a:solidFill>
                  <a:srgbClr val="5E5E5E"/>
                </a:solidFill>
                <a:latin typeface="Avenir Next"/>
                <a:ea typeface="Avenir Next"/>
                <a:cs typeface="Avenir Next"/>
                <a:sym typeface="Avenir Next"/>
              </a:defRPr>
            </a:pPr>
            <a:r>
              <a:t>These volunteers are processed at the VRC to determine their skill-set and then tasked with assignments where their skills can be utilized for the disaster relief effort. 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Why a"/>
          <p:cNvSpPr txBox="1"/>
          <p:nvPr>
            <p:ph type="title" idx="4294967295"/>
          </p:nvPr>
        </p:nvSpPr>
        <p:spPr>
          <a:xfrm>
            <a:off x="952500" y="-393700"/>
            <a:ext cx="11099800" cy="2159000"/>
          </a:xfrm>
          <a:prstGeom prst="rect">
            <a:avLst/>
          </a:prstGeom>
        </p:spPr>
        <p:txBody>
          <a:bodyPr/>
          <a:lstStyle>
            <a:lvl1pPr defTabSz="457200">
              <a:spcBef>
                <a:spcPts val="1200"/>
              </a:spcBef>
              <a:defRPr b="1" sz="5166">
                <a:solidFill>
                  <a:schemeClr val="accent1">
                    <a:lumOff val="-13575"/>
                  </a:schemeClr>
                </a:solidFill>
                <a:latin typeface="Avenir Next"/>
                <a:ea typeface="Avenir Next"/>
                <a:cs typeface="Avenir Next"/>
                <a:sym typeface="Avenir Next"/>
              </a:defRPr>
            </a:lvl1pPr>
          </a:lstStyle>
          <a:p>
            <a:pPr/>
            <a:r>
              <a:t>Why a </a:t>
            </a:r>
          </a:p>
        </p:txBody>
      </p:sp>
      <p:sp>
        <p:nvSpPr>
          <p:cNvPr id="134" name="Disasters result in chaos and confusion…"/>
          <p:cNvSpPr txBox="1"/>
          <p:nvPr>
            <p:ph type="body" idx="4294967295"/>
          </p:nvPr>
        </p:nvSpPr>
        <p:spPr>
          <a:xfrm>
            <a:off x="1104900" y="1964407"/>
            <a:ext cx="11533436" cy="7927678"/>
          </a:xfrm>
          <a:prstGeom prst="rect">
            <a:avLst/>
          </a:prstGeom>
        </p:spPr>
        <p:txBody>
          <a:bodyPr anchor="t"/>
          <a:lstStyle/>
          <a:p>
            <a:pPr marL="0" indent="0" algn="ctr" defTabSz="457200">
              <a:spcBef>
                <a:spcPts val="1200"/>
              </a:spcBef>
              <a:buSzTx/>
              <a:buNone/>
              <a:defRPr b="1" i="1" sz="4600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  <a:latin typeface="Avenir Next"/>
                <a:ea typeface="Avenir Next"/>
                <a:cs typeface="Avenir Next"/>
                <a:sym typeface="Avenir Next"/>
              </a:defRPr>
            </a:pPr>
            <a:r>
              <a:t>Disasters result in chaos and confusion </a:t>
            </a:r>
          </a:p>
          <a:p>
            <a:pPr marL="0" indent="0" defTabSz="457200">
              <a:lnSpc>
                <a:spcPct val="120000"/>
              </a:lnSpc>
              <a:spcBef>
                <a:spcPts val="1200"/>
              </a:spcBef>
              <a:buSzTx/>
              <a:buNone/>
              <a:defRPr sz="3900">
                <a:solidFill>
                  <a:srgbClr val="777777"/>
                </a:solidFill>
                <a:latin typeface="Avenir Next"/>
                <a:ea typeface="Avenir Next"/>
                <a:cs typeface="Avenir Next"/>
                <a:sym typeface="Avenir Next"/>
              </a:defRPr>
            </a:pPr>
            <a:r>
              <a:t>People want to help, but don’t know where or how. </a:t>
            </a:r>
            <a:endParaRPr>
              <a:solidFill>
                <a:srgbClr val="000000"/>
              </a:solidFill>
            </a:endParaRPr>
          </a:p>
          <a:p>
            <a:pPr marL="0" indent="0" defTabSz="457200">
              <a:lnSpc>
                <a:spcPct val="120000"/>
              </a:lnSpc>
              <a:spcBef>
                <a:spcPts val="1200"/>
              </a:spcBef>
              <a:buSzTx/>
              <a:buNone/>
              <a:defRPr sz="3900">
                <a:solidFill>
                  <a:srgbClr val="777777"/>
                </a:solidFill>
                <a:latin typeface="Avenir Next"/>
                <a:ea typeface="Avenir Next"/>
                <a:cs typeface="Avenir Next"/>
                <a:sym typeface="Avenir Next"/>
              </a:defRPr>
            </a:pPr>
            <a:r>
              <a:t>People acting </a:t>
            </a:r>
            <a:r>
              <a:rPr b="1"/>
              <a:t>“on their own”</a:t>
            </a:r>
            <a:r>
              <a:t> may find</a:t>
            </a:r>
          </a:p>
          <a:p>
            <a:pPr marL="0" indent="0" defTabSz="457200">
              <a:lnSpc>
                <a:spcPct val="120000"/>
              </a:lnSpc>
              <a:spcBef>
                <a:spcPts val="1200"/>
              </a:spcBef>
              <a:buSzTx/>
              <a:buNone/>
              <a:defRPr sz="3900">
                <a:solidFill>
                  <a:srgbClr val="777777"/>
                </a:solidFill>
                <a:latin typeface="Avenir Next"/>
                <a:ea typeface="Avenir Next"/>
                <a:cs typeface="Avenir Next"/>
                <a:sym typeface="Avenir Next"/>
              </a:defRPr>
            </a:pPr>
            <a:endParaRPr b="1">
              <a:solidFill>
                <a:srgbClr val="000000"/>
              </a:solidFill>
            </a:endParaRPr>
          </a:p>
          <a:p>
            <a:pPr marL="0" indent="0" defTabSz="457200">
              <a:lnSpc>
                <a:spcPct val="120000"/>
              </a:lnSpc>
              <a:spcBef>
                <a:spcPts val="1200"/>
              </a:spcBef>
              <a:buSzTx/>
              <a:buNone/>
              <a:defRPr sz="3900">
                <a:solidFill>
                  <a:srgbClr val="777777"/>
                </a:solidFill>
                <a:latin typeface="Avenir Next"/>
                <a:ea typeface="Avenir Next"/>
                <a:cs typeface="Avenir Next"/>
                <a:sym typeface="Avenir Next"/>
              </a:defRPr>
            </a:pPr>
            <a:r>
              <a:t>Anxious volunteers </a:t>
            </a:r>
            <a:r>
              <a:rPr b="1"/>
              <a:t>may overwhelm</a:t>
            </a:r>
            <a:r>
              <a:t> traditional</a:t>
            </a:r>
          </a:p>
          <a:p>
            <a:pPr marL="0" indent="0" defTabSz="457200">
              <a:lnSpc>
                <a:spcPct val="120000"/>
              </a:lnSpc>
              <a:spcBef>
                <a:spcPts val="1200"/>
              </a:spcBef>
              <a:buSzTx/>
              <a:buNone/>
              <a:defRPr sz="3900">
                <a:solidFill>
                  <a:srgbClr val="777777"/>
                </a:solidFill>
                <a:latin typeface="Avenir Next"/>
                <a:ea typeface="Avenir Next"/>
                <a:cs typeface="Avenir Next"/>
                <a:sym typeface="Avenir Next"/>
              </a:defRPr>
            </a:pPr>
            <a:endParaRPr>
              <a:solidFill>
                <a:srgbClr val="000000"/>
              </a:solidFill>
            </a:endParaRPr>
          </a:p>
          <a:p>
            <a:pPr marL="0" indent="0" defTabSz="457200">
              <a:lnSpc>
                <a:spcPct val="120000"/>
              </a:lnSpc>
              <a:spcBef>
                <a:spcPts val="1200"/>
              </a:spcBef>
              <a:buSzTx/>
              <a:buNone/>
              <a:defRPr sz="3900">
                <a:solidFill>
                  <a:srgbClr val="777777"/>
                </a:solidFill>
                <a:latin typeface="Avenir Next"/>
                <a:ea typeface="Avenir Next"/>
                <a:cs typeface="Avenir Next"/>
                <a:sym typeface="Avenir Next"/>
              </a:defRPr>
            </a:pPr>
            <a:r>
              <a:t>Potential volunteers may get in the way of </a:t>
            </a:r>
          </a:p>
        </p:txBody>
      </p:sp>
      <p:sp>
        <p:nvSpPr>
          <p:cNvPr id="135" name="Volunteer Reception Center?"/>
          <p:cNvSpPr txBox="1"/>
          <p:nvPr/>
        </p:nvSpPr>
        <p:spPr>
          <a:xfrm>
            <a:off x="306594" y="838200"/>
            <a:ext cx="12391612" cy="1143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 defTabSz="457200">
              <a:spcBef>
                <a:spcPts val="1200"/>
              </a:spcBef>
              <a:defRPr sz="5966">
                <a:solidFill>
                  <a:schemeClr val="accent1">
                    <a:lumOff val="-13575"/>
                  </a:schemeClr>
                </a:solidFill>
                <a:latin typeface="Avenir Next"/>
                <a:ea typeface="Avenir Next"/>
                <a:cs typeface="Avenir Next"/>
                <a:sym typeface="Avenir Next"/>
              </a:defRPr>
            </a:lvl1pPr>
          </a:lstStyle>
          <a:p>
            <a:pPr/>
            <a:r>
              <a:t>Volunteer Reception Center?</a:t>
            </a:r>
          </a:p>
        </p:txBody>
      </p:sp>
      <p:sp>
        <p:nvSpPr>
          <p:cNvPr id="136" name="response organizations."/>
          <p:cNvSpPr txBox="1"/>
          <p:nvPr/>
        </p:nvSpPr>
        <p:spPr>
          <a:xfrm>
            <a:off x="1079500" y="6394449"/>
            <a:ext cx="5587365" cy="7747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 defTabSz="457200">
              <a:lnSpc>
                <a:spcPct val="120000"/>
              </a:lnSpc>
              <a:spcBef>
                <a:spcPts val="1200"/>
              </a:spcBef>
              <a:defRPr b="0" sz="3900">
                <a:solidFill>
                  <a:srgbClr val="777777"/>
                </a:solidFill>
                <a:latin typeface="Avenir Next"/>
                <a:ea typeface="Avenir Next"/>
                <a:cs typeface="Avenir Next"/>
                <a:sym typeface="Avenir Next"/>
              </a:defRPr>
            </a:lvl1pPr>
          </a:lstStyle>
          <a:p>
            <a:pPr/>
            <a:r>
              <a:t>response organizations. </a:t>
            </a:r>
          </a:p>
        </p:txBody>
      </p:sp>
      <p:sp>
        <p:nvSpPr>
          <p:cNvPr id="137" name="themselves in dangerous situations."/>
          <p:cNvSpPr txBox="1"/>
          <p:nvPr/>
        </p:nvSpPr>
        <p:spPr>
          <a:xfrm>
            <a:off x="1092200" y="4645024"/>
            <a:ext cx="8591855" cy="7747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 defTabSz="457200">
              <a:lnSpc>
                <a:spcPct val="120000"/>
              </a:lnSpc>
              <a:spcBef>
                <a:spcPts val="1200"/>
              </a:spcBef>
              <a:defRPr b="0" sz="3900">
                <a:solidFill>
                  <a:srgbClr val="777777"/>
                </a:solidFill>
                <a:latin typeface="Avenir Next"/>
                <a:ea typeface="Avenir Next"/>
                <a:cs typeface="Avenir Next"/>
                <a:sym typeface="Avenir Next"/>
              </a:defRPr>
            </a:pPr>
            <a:r>
              <a:t>themselves in </a:t>
            </a:r>
            <a:r>
              <a:rPr b="1"/>
              <a:t>dangerous situations. </a:t>
            </a:r>
          </a:p>
        </p:txBody>
      </p:sp>
      <p:sp>
        <p:nvSpPr>
          <p:cNvPr id="138" name="trained responders."/>
          <p:cNvSpPr txBox="1"/>
          <p:nvPr/>
        </p:nvSpPr>
        <p:spPr>
          <a:xfrm>
            <a:off x="1117599" y="8299449"/>
            <a:ext cx="4932085" cy="7747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 defTabSz="457200">
              <a:lnSpc>
                <a:spcPct val="120000"/>
              </a:lnSpc>
              <a:spcBef>
                <a:spcPts val="1200"/>
              </a:spcBef>
              <a:defRPr sz="3900">
                <a:solidFill>
                  <a:srgbClr val="777777"/>
                </a:solidFill>
                <a:latin typeface="Avenir Next"/>
                <a:ea typeface="Avenir Next"/>
                <a:cs typeface="Avenir Next"/>
                <a:sym typeface="Avenir Next"/>
              </a:defRPr>
            </a:lvl1pPr>
          </a:lstStyle>
          <a:p>
            <a:pPr>
              <a:defRPr b="0"/>
            </a:pPr>
            <a:r>
              <a:rPr b="1"/>
              <a:t>trained responders. 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Purpose"/>
          <p:cNvSpPr txBox="1"/>
          <p:nvPr>
            <p:ph type="title" idx="4294967295"/>
          </p:nvPr>
        </p:nvSpPr>
        <p:spPr>
          <a:xfrm>
            <a:off x="-2997200" y="-114300"/>
            <a:ext cx="11099800" cy="2045742"/>
          </a:xfrm>
          <a:prstGeom prst="rect">
            <a:avLst/>
          </a:prstGeom>
        </p:spPr>
        <p:txBody>
          <a:bodyPr/>
          <a:lstStyle>
            <a:lvl1pPr defTabSz="457200">
              <a:spcBef>
                <a:spcPts val="1200"/>
              </a:spcBef>
              <a:defRPr b="1" sz="6666">
                <a:solidFill>
                  <a:schemeClr val="accent1">
                    <a:lumOff val="-13575"/>
                  </a:schemeClr>
                </a:solidFill>
                <a:latin typeface="Avenir Next"/>
                <a:ea typeface="Avenir Next"/>
                <a:cs typeface="Avenir Next"/>
                <a:sym typeface="Avenir Next"/>
              </a:defRPr>
            </a:lvl1pPr>
          </a:lstStyle>
          <a:p>
            <a:pPr/>
            <a:r>
              <a:t>Purpose</a:t>
            </a:r>
          </a:p>
        </p:txBody>
      </p:sp>
      <p:sp>
        <p:nvSpPr>
          <p:cNvPr id="141" name="Provide face-to-face…"/>
          <p:cNvSpPr txBox="1"/>
          <p:nvPr>
            <p:ph type="body" idx="4294967295"/>
          </p:nvPr>
        </p:nvSpPr>
        <p:spPr>
          <a:xfrm>
            <a:off x="762000" y="2749550"/>
            <a:ext cx="11099800" cy="6286500"/>
          </a:xfrm>
          <a:prstGeom prst="rect">
            <a:avLst/>
          </a:prstGeom>
        </p:spPr>
        <p:txBody>
          <a:bodyPr/>
          <a:lstStyle/>
          <a:p>
            <a:pPr lvl="1" marL="0" indent="0" defTabSz="434340">
              <a:spcBef>
                <a:spcPts val="1100"/>
              </a:spcBef>
              <a:buSzTx/>
              <a:buNone/>
              <a:defRPr sz="4053">
                <a:solidFill>
                  <a:srgbClr val="5E5E5E"/>
                </a:solidFill>
                <a:latin typeface="Avenir Next"/>
                <a:ea typeface="Avenir Next"/>
                <a:cs typeface="Avenir Next"/>
                <a:sym typeface="Avenir Next"/>
              </a:defRPr>
            </a:pPr>
            <a:r>
              <a:t>Provide </a:t>
            </a:r>
            <a:r>
              <a:rPr b="1"/>
              <a:t>face-to-face </a:t>
            </a:r>
            <a:endParaRPr b="1"/>
          </a:p>
          <a:p>
            <a:pPr lvl="1" marL="0" indent="0" defTabSz="434340">
              <a:spcBef>
                <a:spcPts val="1100"/>
              </a:spcBef>
              <a:buSzTx/>
              <a:buNone/>
              <a:defRPr sz="4053">
                <a:solidFill>
                  <a:srgbClr val="5E5E5E"/>
                </a:solidFill>
                <a:latin typeface="Avenir Next"/>
                <a:ea typeface="Avenir Next"/>
                <a:cs typeface="Avenir Next"/>
                <a:sym typeface="Avenir Next"/>
              </a:defRPr>
            </a:pPr>
          </a:p>
          <a:p>
            <a:pPr lvl="1" marL="0" indent="0" defTabSz="434340">
              <a:spcBef>
                <a:spcPts val="1100"/>
              </a:spcBef>
              <a:buSzTx/>
              <a:buNone/>
              <a:defRPr sz="4053">
                <a:solidFill>
                  <a:srgbClr val="5E5E5E"/>
                </a:solidFill>
                <a:latin typeface="Avenir Next"/>
                <a:ea typeface="Avenir Next"/>
                <a:cs typeface="Avenir Next"/>
                <a:sym typeface="Avenir Next"/>
              </a:defRPr>
            </a:pPr>
            <a:endParaRPr sz="1140"/>
          </a:p>
          <a:p>
            <a:pPr marL="0" indent="0" defTabSz="434340">
              <a:spcBef>
                <a:spcPts val="1100"/>
              </a:spcBef>
              <a:buSzTx/>
              <a:buNone/>
              <a:defRPr sz="3800">
                <a:solidFill>
                  <a:srgbClr val="5E5E5E"/>
                </a:solidFill>
                <a:latin typeface="Avenir Next"/>
                <a:ea typeface="Avenir Next"/>
                <a:cs typeface="Avenir Next"/>
                <a:sym typeface="Avenir Next"/>
              </a:defRPr>
            </a:pPr>
            <a:endParaRPr sz="1140"/>
          </a:p>
          <a:p>
            <a:pPr marL="0" indent="0" defTabSz="434340">
              <a:spcBef>
                <a:spcPts val="1100"/>
              </a:spcBef>
              <a:buSzTx/>
              <a:buNone/>
              <a:defRPr sz="3800">
                <a:solidFill>
                  <a:srgbClr val="5E5E5E"/>
                </a:solidFill>
                <a:latin typeface="Avenir Next"/>
                <a:ea typeface="Avenir Next"/>
                <a:cs typeface="Avenir Next"/>
                <a:sym typeface="Avenir Next"/>
              </a:defRPr>
            </a:pPr>
            <a:r>
              <a:rPr b="1"/>
              <a:t>Process and refer volunteers</a:t>
            </a:r>
            <a:r>
              <a:t> appropriately. Provide identification to volunteers. Provide registration and orientation. </a:t>
            </a:r>
          </a:p>
          <a:p>
            <a:pPr marL="0" indent="0" defTabSz="434340">
              <a:spcBef>
                <a:spcPts val="1100"/>
              </a:spcBef>
              <a:buSzTx/>
              <a:buNone/>
              <a:defRPr sz="3800">
                <a:solidFill>
                  <a:srgbClr val="5E5E5E"/>
                </a:solidFill>
                <a:latin typeface="Avenir Next"/>
                <a:ea typeface="Avenir Next"/>
                <a:cs typeface="Avenir Next"/>
                <a:sym typeface="Avenir Next"/>
              </a:defRPr>
            </a:pPr>
            <a:endParaRPr sz="1140"/>
          </a:p>
          <a:p>
            <a:pPr marL="0" indent="0" defTabSz="434340">
              <a:spcBef>
                <a:spcPts val="1100"/>
              </a:spcBef>
              <a:buSzTx/>
              <a:buNone/>
              <a:defRPr sz="3800">
                <a:solidFill>
                  <a:srgbClr val="5E5E5E"/>
                </a:solidFill>
                <a:latin typeface="Avenir Next"/>
                <a:ea typeface="Avenir Next"/>
                <a:cs typeface="Avenir Next"/>
                <a:sym typeface="Avenir Next"/>
              </a:defRPr>
            </a:pPr>
            <a:r>
              <a:rPr b="1"/>
              <a:t>Data coordination and record keeping</a:t>
            </a:r>
            <a:r>
              <a:t> related to the contribution of volunteers. </a:t>
            </a:r>
          </a:p>
        </p:txBody>
      </p:sp>
      <p:sp>
        <p:nvSpPr>
          <p:cNvPr id="142" name="interviews with"/>
          <p:cNvSpPr txBox="1"/>
          <p:nvPr/>
        </p:nvSpPr>
        <p:spPr>
          <a:xfrm>
            <a:off x="787400" y="3498849"/>
            <a:ext cx="4164244" cy="8509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lvl="1" indent="0" algn="l" defTabSz="457200">
              <a:spcBef>
                <a:spcPts val="1200"/>
              </a:spcBef>
              <a:defRPr b="0" sz="4266">
                <a:solidFill>
                  <a:srgbClr val="5E5E5E"/>
                </a:solidFill>
                <a:latin typeface="Avenir Next"/>
                <a:ea typeface="Avenir Next"/>
                <a:cs typeface="Avenir Next"/>
                <a:sym typeface="Avenir Next"/>
              </a:defRPr>
            </a:pPr>
            <a:r>
              <a:rPr b="1"/>
              <a:t>interviews</a:t>
            </a:r>
            <a:r>
              <a:t> with </a:t>
            </a:r>
          </a:p>
        </p:txBody>
      </p:sp>
      <p:sp>
        <p:nvSpPr>
          <p:cNvPr id="143" name="volunteers."/>
          <p:cNvSpPr txBox="1"/>
          <p:nvPr/>
        </p:nvSpPr>
        <p:spPr>
          <a:xfrm>
            <a:off x="685799" y="4222749"/>
            <a:ext cx="2979715" cy="8509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lvl="1" indent="0" algn="l" defTabSz="457200">
              <a:spcBef>
                <a:spcPts val="1200"/>
              </a:spcBef>
              <a:defRPr b="0" sz="4266">
                <a:solidFill>
                  <a:srgbClr val="5E5E5E"/>
                </a:solidFill>
                <a:latin typeface="Avenir Next"/>
                <a:ea typeface="Avenir Next"/>
                <a:cs typeface="Avenir Next"/>
                <a:sym typeface="Avenir Next"/>
              </a:defRPr>
            </a:pPr>
            <a:r>
              <a:t> volunteers.</a:t>
            </a:r>
          </a:p>
        </p:txBody>
      </p:sp>
      <p:pic>
        <p:nvPicPr>
          <p:cNvPr id="144" name="face to face rotary.jpg" descr="face to face rotary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6696640" y="498540"/>
            <a:ext cx="5607420" cy="3738280"/>
          </a:xfrm>
          <a:prstGeom prst="rect">
            <a:avLst/>
          </a:prstGeom>
          <a:ln w="12700">
            <a:miter lim="400000"/>
          </a:ln>
        </p:spPr>
      </p:pic>
      <p:sp>
        <p:nvSpPr>
          <p:cNvPr id="145" name="of the VRC"/>
          <p:cNvSpPr txBox="1"/>
          <p:nvPr/>
        </p:nvSpPr>
        <p:spPr>
          <a:xfrm>
            <a:off x="633718" y="1250949"/>
            <a:ext cx="4879364" cy="12573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defTabSz="457200">
              <a:spcBef>
                <a:spcPts val="1200"/>
              </a:spcBef>
              <a:defRPr sz="6666">
                <a:solidFill>
                  <a:schemeClr val="accent1">
                    <a:lumOff val="-13575"/>
                  </a:schemeClr>
                </a:solidFill>
                <a:latin typeface="Avenir Next"/>
                <a:ea typeface="Avenir Next"/>
                <a:cs typeface="Avenir Next"/>
                <a:sym typeface="Avenir Next"/>
              </a:defRPr>
            </a:lvl1pPr>
          </a:lstStyle>
          <a:p>
            <a:pPr/>
            <a:r>
              <a:t>of the VRC  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Activation of VRC"/>
          <p:cNvSpPr txBox="1"/>
          <p:nvPr>
            <p:ph type="title" idx="4294967295"/>
          </p:nvPr>
        </p:nvSpPr>
        <p:spPr>
          <a:xfrm>
            <a:off x="-67023" y="-25400"/>
            <a:ext cx="13138846" cy="1971328"/>
          </a:xfrm>
          <a:prstGeom prst="rect">
            <a:avLst/>
          </a:prstGeom>
        </p:spPr>
        <p:txBody>
          <a:bodyPr/>
          <a:lstStyle>
            <a:lvl1pPr defTabSz="457200">
              <a:spcBef>
                <a:spcPts val="1200"/>
              </a:spcBef>
              <a:defRPr b="1" sz="8666">
                <a:solidFill>
                  <a:schemeClr val="accent1">
                    <a:lumOff val="-13575"/>
                  </a:schemeClr>
                </a:solidFill>
                <a:latin typeface="Avenir Next"/>
                <a:ea typeface="Avenir Next"/>
                <a:cs typeface="Avenir Next"/>
                <a:sym typeface="Avenir Next"/>
              </a:defRPr>
            </a:lvl1pPr>
          </a:lstStyle>
          <a:p>
            <a:pPr/>
            <a:r>
              <a:t>Activation of VRC  </a:t>
            </a:r>
          </a:p>
        </p:txBody>
      </p:sp>
      <p:sp>
        <p:nvSpPr>
          <p:cNvPr id="148" name="County Emergency…"/>
          <p:cNvSpPr txBox="1"/>
          <p:nvPr>
            <p:ph type="body" idx="4294967295"/>
          </p:nvPr>
        </p:nvSpPr>
        <p:spPr>
          <a:xfrm>
            <a:off x="574104" y="2949773"/>
            <a:ext cx="11856592" cy="6773268"/>
          </a:xfrm>
          <a:prstGeom prst="rect">
            <a:avLst/>
          </a:prstGeom>
        </p:spPr>
        <p:txBody>
          <a:bodyPr/>
          <a:lstStyle/>
          <a:p>
            <a:pPr marL="0" indent="0" defTabSz="260604">
              <a:spcBef>
                <a:spcPts val="600"/>
              </a:spcBef>
              <a:buSzTx/>
              <a:buNone/>
              <a:defRPr b="1" sz="3135">
                <a:solidFill>
                  <a:srgbClr val="5E5E5E"/>
                </a:solidFill>
                <a:latin typeface="Avenir Next"/>
                <a:ea typeface="Avenir Next"/>
                <a:cs typeface="Avenir Next"/>
                <a:sym typeface="Avenir Next"/>
              </a:defRPr>
            </a:pPr>
            <a:r>
              <a:t>County Emergency </a:t>
            </a:r>
          </a:p>
          <a:p>
            <a:pPr marL="0" indent="0" defTabSz="260604">
              <a:spcBef>
                <a:spcPts val="600"/>
              </a:spcBef>
              <a:buSzTx/>
              <a:buNone/>
              <a:defRPr sz="3135">
                <a:solidFill>
                  <a:srgbClr val="5E5E5E"/>
                </a:solidFill>
                <a:latin typeface="Avenir Next"/>
                <a:ea typeface="Avenir Next"/>
                <a:cs typeface="Avenir Next"/>
                <a:sym typeface="Avenir Next"/>
              </a:defRPr>
            </a:pPr>
            <a:r>
              <a:rPr b="1"/>
              <a:t>Manager </a:t>
            </a:r>
            <a:r>
              <a:t>determines if </a:t>
            </a:r>
          </a:p>
          <a:p>
            <a:pPr marL="0" indent="0" defTabSz="260604">
              <a:spcBef>
                <a:spcPts val="600"/>
              </a:spcBef>
              <a:buSzTx/>
              <a:buNone/>
              <a:defRPr sz="3135">
                <a:solidFill>
                  <a:srgbClr val="5E5E5E"/>
                </a:solidFill>
                <a:latin typeface="Avenir Next"/>
                <a:ea typeface="Avenir Next"/>
                <a:cs typeface="Avenir Next"/>
                <a:sym typeface="Avenir Next"/>
              </a:defRPr>
            </a:pPr>
            <a:r>
              <a:t>there is a need for a </a:t>
            </a:r>
            <a:r>
              <a:rPr b="1"/>
              <a:t>VRC</a:t>
            </a:r>
            <a:r>
              <a:t> </a:t>
            </a:r>
          </a:p>
          <a:p>
            <a:pPr marL="0" indent="0" defTabSz="260604">
              <a:spcBef>
                <a:spcPts val="600"/>
              </a:spcBef>
              <a:buSzTx/>
              <a:buNone/>
              <a:defRPr sz="3135">
                <a:solidFill>
                  <a:srgbClr val="5E5E5E"/>
                </a:solidFill>
                <a:latin typeface="Avenir Next"/>
                <a:ea typeface="Avenir Next"/>
                <a:cs typeface="Avenir Next"/>
                <a:sym typeface="Avenir Next"/>
              </a:defRPr>
            </a:pPr>
            <a:r>
              <a:t>following a disaster. </a:t>
            </a:r>
            <a:endParaRPr>
              <a:solidFill>
                <a:srgbClr val="000000"/>
              </a:solidFill>
            </a:endParaRPr>
          </a:p>
          <a:p>
            <a:pPr marL="0" indent="0" defTabSz="260604">
              <a:spcBef>
                <a:spcPts val="600"/>
              </a:spcBef>
              <a:buSzTx/>
              <a:buNone/>
              <a:defRPr sz="3135">
                <a:solidFill>
                  <a:srgbClr val="777777"/>
                </a:solidFill>
                <a:latin typeface="Avenir Next"/>
                <a:ea typeface="Avenir Next"/>
                <a:cs typeface="Avenir Next"/>
                <a:sym typeface="Avenir Next"/>
              </a:defRPr>
            </a:pPr>
            <a:endParaRPr>
              <a:solidFill>
                <a:srgbClr val="000000"/>
              </a:solidFill>
            </a:endParaRPr>
          </a:p>
          <a:p>
            <a:pPr marL="0" indent="0" defTabSz="260604">
              <a:spcBef>
                <a:spcPts val="600"/>
              </a:spcBef>
              <a:buSzTx/>
              <a:buNone/>
              <a:defRPr sz="3135">
                <a:solidFill>
                  <a:srgbClr val="777777"/>
                </a:solidFill>
                <a:latin typeface="Avenir Next"/>
                <a:ea typeface="Avenir Next"/>
                <a:cs typeface="Avenir Next"/>
                <a:sym typeface="Avenir Next"/>
              </a:defRPr>
            </a:pPr>
            <a:r>
              <a:t>Upon </a:t>
            </a:r>
            <a:r>
              <a:rPr b="1"/>
              <a:t>activation of VRC, the “Go-Team”</a:t>
            </a:r>
            <a:r>
              <a:t> is contacted, briefed and deployed to </a:t>
            </a:r>
            <a:r>
              <a:rPr b="1"/>
              <a:t>VRC. </a:t>
            </a:r>
            <a:endParaRPr>
              <a:solidFill>
                <a:srgbClr val="000000"/>
              </a:solidFill>
            </a:endParaRPr>
          </a:p>
          <a:p>
            <a:pPr marL="0" indent="0" defTabSz="260604">
              <a:spcBef>
                <a:spcPts val="600"/>
              </a:spcBef>
              <a:buSzTx/>
              <a:buNone/>
              <a:defRPr sz="3135">
                <a:solidFill>
                  <a:srgbClr val="777777"/>
                </a:solidFill>
                <a:latin typeface="Avenir Next"/>
                <a:ea typeface="Avenir Next"/>
                <a:cs typeface="Avenir Next"/>
                <a:sym typeface="Avenir Next"/>
              </a:defRPr>
            </a:pPr>
            <a:endParaRPr>
              <a:solidFill>
                <a:srgbClr val="000000"/>
              </a:solidFill>
            </a:endParaRPr>
          </a:p>
          <a:p>
            <a:pPr marL="0" indent="0" defTabSz="260604">
              <a:spcBef>
                <a:spcPts val="600"/>
              </a:spcBef>
              <a:buSzTx/>
              <a:buNone/>
              <a:defRPr sz="3135">
                <a:solidFill>
                  <a:srgbClr val="777777"/>
                </a:solidFill>
                <a:latin typeface="Avenir Next"/>
                <a:ea typeface="Avenir Next"/>
                <a:cs typeface="Avenir Next"/>
                <a:sym typeface="Avenir Next"/>
              </a:defRPr>
            </a:pPr>
            <a:r>
              <a:t>The </a:t>
            </a:r>
            <a:r>
              <a:rPr b="1"/>
              <a:t>County PIO informs the public</a:t>
            </a:r>
            <a:r>
              <a:t> on </a:t>
            </a:r>
            <a:r>
              <a:rPr b="1"/>
              <a:t>VRC </a:t>
            </a:r>
            <a:r>
              <a:t>activation, location, contact information and hours of operation. </a:t>
            </a:r>
            <a:endParaRPr>
              <a:solidFill>
                <a:srgbClr val="000000"/>
              </a:solidFill>
            </a:endParaRPr>
          </a:p>
        </p:txBody>
      </p:sp>
      <p:pic>
        <p:nvPicPr>
          <p:cNvPr id="149" name="original.jpg" descr="original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5735975" y="1689606"/>
            <a:ext cx="6432253" cy="4288169"/>
          </a:xfrm>
          <a:prstGeom prst="rect">
            <a:avLst/>
          </a:prstGeom>
          <a:ln w="12700">
            <a:miter lim="400000"/>
          </a:ln>
        </p:spPr>
      </p:pic>
      <p:sp>
        <p:nvSpPr>
          <p:cNvPr id="150" name="A Disaster Strikes!!"/>
          <p:cNvSpPr txBox="1"/>
          <p:nvPr/>
        </p:nvSpPr>
        <p:spPr>
          <a:xfrm>
            <a:off x="533400" y="1860550"/>
            <a:ext cx="5268545" cy="8255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lvl="1" indent="0" algn="l" defTabSz="457200">
              <a:spcBef>
                <a:spcPts val="1200"/>
              </a:spcBef>
              <a:defRPr b="0" sz="4200">
                <a:solidFill>
                  <a:srgbClr val="5E5E5E"/>
                </a:solidFill>
                <a:latin typeface="Avenir Next"/>
                <a:ea typeface="Avenir Next"/>
                <a:cs typeface="Avenir Next"/>
                <a:sym typeface="Avenir Next"/>
              </a:defRPr>
            </a:pPr>
            <a:r>
              <a:rPr b="1"/>
              <a:t>A Disaster Strikes!!  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ACTIVATION OF VRC (cont.)"/>
          <p:cNvSpPr txBox="1"/>
          <p:nvPr>
            <p:ph type="title" idx="4294967295"/>
          </p:nvPr>
        </p:nvSpPr>
        <p:spPr>
          <a:xfrm>
            <a:off x="952500" y="-38100"/>
            <a:ext cx="11099800" cy="2159000"/>
          </a:xfrm>
          <a:prstGeom prst="rect">
            <a:avLst/>
          </a:prstGeom>
        </p:spPr>
        <p:txBody>
          <a:bodyPr/>
          <a:lstStyle>
            <a:lvl1pPr defTabSz="411479">
              <a:spcBef>
                <a:spcPts val="1000"/>
              </a:spcBef>
              <a:defRPr b="1" sz="6360">
                <a:solidFill>
                  <a:schemeClr val="accent1">
                    <a:lumOff val="-13575"/>
                  </a:schemeClr>
                </a:solidFill>
                <a:latin typeface="Avenir Next"/>
                <a:ea typeface="Avenir Next"/>
                <a:cs typeface="Avenir Next"/>
                <a:sym typeface="Avenir Next"/>
              </a:defRPr>
            </a:lvl1pPr>
          </a:lstStyle>
          <a:p>
            <a:pPr/>
            <a:r>
              <a:t>ACTIVATION OF VRC (cont.)</a:t>
            </a:r>
          </a:p>
        </p:txBody>
      </p:sp>
      <p:sp>
        <p:nvSpPr>
          <p:cNvPr id="153" name="Community organizations that are active in disasters will send their volunteer requests to the VRC.…"/>
          <p:cNvSpPr txBox="1"/>
          <p:nvPr>
            <p:ph type="body" idx="4294967295"/>
          </p:nvPr>
        </p:nvSpPr>
        <p:spPr>
          <a:xfrm>
            <a:off x="1054100" y="1123950"/>
            <a:ext cx="11099800" cy="8275787"/>
          </a:xfrm>
          <a:prstGeom prst="rect">
            <a:avLst/>
          </a:prstGeom>
        </p:spPr>
        <p:txBody>
          <a:bodyPr/>
          <a:lstStyle/>
          <a:p>
            <a:pPr lvl="1" marL="0" indent="0" defTabSz="457200">
              <a:spcBef>
                <a:spcPts val="1200"/>
              </a:spcBef>
              <a:buSzTx/>
              <a:buNone/>
              <a:defRPr sz="4200">
                <a:solidFill>
                  <a:srgbClr val="5E5E5E"/>
                </a:solidFill>
                <a:latin typeface="Avenir Next"/>
                <a:ea typeface="Avenir Next"/>
                <a:cs typeface="Avenir Next"/>
                <a:sym typeface="Avenir Next"/>
              </a:defRPr>
            </a:pPr>
            <a:r>
              <a:t>Community organizations that are active in disasters will </a:t>
            </a:r>
            <a:r>
              <a:rPr b="1"/>
              <a:t>send their volunteer requests</a:t>
            </a:r>
            <a:r>
              <a:t> to the </a:t>
            </a:r>
            <a:r>
              <a:rPr b="1"/>
              <a:t>VRC.</a:t>
            </a:r>
            <a:r>
              <a:t> </a:t>
            </a:r>
          </a:p>
          <a:p>
            <a:pPr lvl="1" marL="0" indent="0" defTabSz="457200">
              <a:spcBef>
                <a:spcPts val="1200"/>
              </a:spcBef>
              <a:buSzTx/>
              <a:buNone/>
              <a:defRPr sz="4200">
                <a:solidFill>
                  <a:srgbClr val="5E5E5E"/>
                </a:solidFill>
                <a:latin typeface="Avenir Next"/>
                <a:ea typeface="Avenir Next"/>
                <a:cs typeface="Avenir Next"/>
                <a:sym typeface="Avenir Next"/>
              </a:defRPr>
            </a:pPr>
            <a:endParaRPr>
              <a:solidFill>
                <a:srgbClr val="000000"/>
              </a:solidFill>
            </a:endParaRPr>
          </a:p>
          <a:p>
            <a:pPr marL="0" indent="0" defTabSz="457200">
              <a:spcBef>
                <a:spcPts val="1200"/>
              </a:spcBef>
              <a:buSzTx/>
              <a:buNone/>
              <a:defRPr sz="4200">
                <a:solidFill>
                  <a:srgbClr val="777777"/>
                </a:solidFill>
                <a:latin typeface="Avenir Next"/>
                <a:ea typeface="Avenir Next"/>
                <a:cs typeface="Avenir Next"/>
                <a:sym typeface="Avenir Next"/>
              </a:defRPr>
            </a:pPr>
            <a:r>
              <a:t>These requests can be entered </a:t>
            </a:r>
            <a:r>
              <a:rPr b="1"/>
              <a:t>on-line, by phone or fax. </a:t>
            </a:r>
            <a:endParaRPr b="1"/>
          </a:p>
          <a:p>
            <a:pPr marL="0" indent="0" defTabSz="457200">
              <a:spcBef>
                <a:spcPts val="1200"/>
              </a:spcBef>
              <a:buSzTx/>
              <a:buNone/>
              <a:defRPr sz="4200">
                <a:solidFill>
                  <a:srgbClr val="777777"/>
                </a:solidFill>
                <a:latin typeface="Avenir Next"/>
                <a:ea typeface="Avenir Next"/>
                <a:cs typeface="Avenir Next"/>
                <a:sym typeface="Avenir Next"/>
              </a:defRPr>
            </a:pPr>
            <a:endParaRPr>
              <a:solidFill>
                <a:srgbClr val="000000"/>
              </a:solidFill>
            </a:endParaRPr>
          </a:p>
          <a:p>
            <a:pPr marL="0" indent="0" defTabSz="457200">
              <a:spcBef>
                <a:spcPts val="1200"/>
              </a:spcBef>
              <a:buSzTx/>
              <a:buNone/>
              <a:defRPr sz="4200">
                <a:solidFill>
                  <a:srgbClr val="777777"/>
                </a:solidFill>
                <a:latin typeface="Avenir Next"/>
                <a:ea typeface="Avenir Next"/>
                <a:cs typeface="Avenir Next"/>
                <a:sym typeface="Avenir Next"/>
              </a:defRPr>
            </a:pPr>
            <a:r>
              <a:rPr b="1"/>
              <a:t>VRC remains active</a:t>
            </a:r>
            <a:r>
              <a:t> as long as the disaster recovery effort requires </a:t>
            </a:r>
            <a:r>
              <a:rPr b="1"/>
              <a:t>volunteers. 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“Go-Teams”"/>
          <p:cNvSpPr txBox="1"/>
          <p:nvPr>
            <p:ph type="title" idx="4294967295"/>
          </p:nvPr>
        </p:nvSpPr>
        <p:spPr>
          <a:xfrm>
            <a:off x="952500" y="50800"/>
            <a:ext cx="11099800" cy="2159000"/>
          </a:xfrm>
          <a:prstGeom prst="rect">
            <a:avLst/>
          </a:prstGeom>
        </p:spPr>
        <p:txBody>
          <a:bodyPr/>
          <a:lstStyle>
            <a:lvl1pPr defTabSz="457200">
              <a:spcBef>
                <a:spcPts val="1200"/>
              </a:spcBef>
              <a:defRPr b="1" sz="8266">
                <a:solidFill>
                  <a:schemeClr val="accent1">
                    <a:lumOff val="-13575"/>
                  </a:schemeClr>
                </a:solidFill>
                <a:latin typeface="Avenir Next"/>
                <a:ea typeface="Avenir Next"/>
                <a:cs typeface="Avenir Next"/>
                <a:sym typeface="Avenir Next"/>
              </a:defRPr>
            </a:lvl1pPr>
          </a:lstStyle>
          <a:p>
            <a:pPr/>
            <a:r>
              <a:t>“Go-Teams” </a:t>
            </a:r>
          </a:p>
        </p:txBody>
      </p:sp>
      <p:sp>
        <p:nvSpPr>
          <p:cNvPr id="156" name="“Go-Team” – A team of volunteers of county staff that have been formally trained for operating the Volunteer Reception Center.…"/>
          <p:cNvSpPr txBox="1"/>
          <p:nvPr>
            <p:ph type="body" idx="4294967295"/>
          </p:nvPr>
        </p:nvSpPr>
        <p:spPr>
          <a:xfrm>
            <a:off x="952500" y="1936750"/>
            <a:ext cx="11329244" cy="7784406"/>
          </a:xfrm>
          <a:prstGeom prst="rect">
            <a:avLst/>
          </a:prstGeom>
        </p:spPr>
        <p:txBody>
          <a:bodyPr/>
          <a:lstStyle/>
          <a:p>
            <a:pPr marL="0" indent="0" defTabSz="196596">
              <a:spcBef>
                <a:spcPts val="500"/>
              </a:spcBef>
              <a:buSzTx/>
              <a:buNone/>
              <a:defRPr sz="3440">
                <a:solidFill>
                  <a:srgbClr val="777777"/>
                </a:solidFill>
                <a:latin typeface="Avenir Next"/>
                <a:ea typeface="Avenir Next"/>
                <a:cs typeface="Avenir Next"/>
                <a:sym typeface="Avenir Next"/>
              </a:defRPr>
            </a:pPr>
            <a:r>
              <a:rPr b="1">
                <a:solidFill>
                  <a:schemeClr val="accent1">
                    <a:lumOff val="-13575"/>
                  </a:schemeClr>
                </a:solidFill>
              </a:rPr>
              <a:t>“Go-Team” </a:t>
            </a:r>
            <a:r>
              <a:t>– A team of volunteers of county staff that have been formally trained for operating the Volunteer Reception Center. </a:t>
            </a:r>
            <a:endParaRPr>
              <a:solidFill>
                <a:srgbClr val="000000"/>
              </a:solidFill>
            </a:endParaRPr>
          </a:p>
          <a:p>
            <a:pPr marL="0" indent="0" defTabSz="196596">
              <a:spcBef>
                <a:spcPts val="500"/>
              </a:spcBef>
              <a:buSzTx/>
              <a:buNone/>
              <a:defRPr sz="3440">
                <a:solidFill>
                  <a:srgbClr val="777777"/>
                </a:solidFill>
                <a:latin typeface="Avenir Next"/>
                <a:ea typeface="Avenir Next"/>
                <a:cs typeface="Avenir Next"/>
                <a:sym typeface="Avenir Next"/>
              </a:defRPr>
            </a:pPr>
            <a:endParaRPr>
              <a:solidFill>
                <a:srgbClr val="000000"/>
              </a:solidFill>
            </a:endParaRPr>
          </a:p>
          <a:p>
            <a:pPr marL="0" indent="0" defTabSz="196596">
              <a:spcBef>
                <a:spcPts val="500"/>
              </a:spcBef>
              <a:buSzTx/>
              <a:buNone/>
              <a:defRPr sz="3440">
                <a:solidFill>
                  <a:srgbClr val="777777"/>
                </a:solidFill>
                <a:latin typeface="Avenir Next"/>
                <a:ea typeface="Avenir Next"/>
                <a:cs typeface="Avenir Next"/>
                <a:sym typeface="Avenir Next"/>
              </a:defRPr>
            </a:pPr>
            <a:r>
              <a:rPr b="1">
                <a:solidFill>
                  <a:schemeClr val="accent1">
                    <a:lumOff val="-13575"/>
                  </a:schemeClr>
                </a:solidFill>
              </a:rPr>
              <a:t>“Go-Kits” </a:t>
            </a:r>
            <a:r>
              <a:t>– A container that contains all necessary materials required to operate the VRC, with or without power. </a:t>
            </a:r>
            <a:endParaRPr>
              <a:solidFill>
                <a:srgbClr val="000000"/>
              </a:solidFill>
            </a:endParaRPr>
          </a:p>
          <a:p>
            <a:pPr marL="0" indent="0" defTabSz="196596">
              <a:spcBef>
                <a:spcPts val="500"/>
              </a:spcBef>
              <a:buSzTx/>
              <a:buNone/>
              <a:defRPr sz="3440">
                <a:solidFill>
                  <a:srgbClr val="777777"/>
                </a:solidFill>
                <a:latin typeface="Avenir Next"/>
                <a:ea typeface="Avenir Next"/>
                <a:cs typeface="Avenir Next"/>
                <a:sym typeface="Avenir Next"/>
              </a:defRPr>
            </a:pPr>
            <a:endParaRPr>
              <a:solidFill>
                <a:srgbClr val="000000"/>
              </a:solidFill>
            </a:endParaRPr>
          </a:p>
          <a:p>
            <a:pPr marL="0" indent="0" defTabSz="196596">
              <a:spcBef>
                <a:spcPts val="500"/>
              </a:spcBef>
              <a:buSzTx/>
              <a:buNone/>
              <a:defRPr sz="3440">
                <a:solidFill>
                  <a:srgbClr val="777777"/>
                </a:solidFill>
                <a:latin typeface="Avenir Next"/>
                <a:ea typeface="Avenir Next"/>
                <a:cs typeface="Avenir Next"/>
                <a:sym typeface="Avenir Next"/>
              </a:defRPr>
            </a:pPr>
            <a:r>
              <a:rPr b="1">
                <a:solidFill>
                  <a:schemeClr val="accent1">
                    <a:lumOff val="-13575"/>
                  </a:schemeClr>
                </a:solidFill>
              </a:rPr>
              <a:t>“Go-Teams”</a:t>
            </a:r>
            <a:r>
              <a:rPr>
                <a:solidFill>
                  <a:srgbClr val="0033CC"/>
                </a:solidFill>
              </a:rPr>
              <a:t> </a:t>
            </a:r>
            <a:r>
              <a:t>must complete VRC training exercise to understand VRC operations and staff station positions. </a:t>
            </a:r>
          </a:p>
          <a:p>
            <a:pPr marL="0" indent="0" defTabSz="196596">
              <a:spcBef>
                <a:spcPts val="500"/>
              </a:spcBef>
              <a:buSzTx/>
              <a:buNone/>
              <a:defRPr sz="3440">
                <a:solidFill>
                  <a:srgbClr val="777777"/>
                </a:solidFill>
                <a:latin typeface="Avenir Next"/>
                <a:ea typeface="Avenir Next"/>
                <a:cs typeface="Avenir Next"/>
                <a:sym typeface="Avenir Next"/>
              </a:defRPr>
            </a:pPr>
            <a:endParaRPr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FIVE STATIONS of VRC"/>
          <p:cNvSpPr txBox="1"/>
          <p:nvPr>
            <p:ph type="title" idx="4294967295"/>
          </p:nvPr>
        </p:nvSpPr>
        <p:spPr>
          <a:xfrm>
            <a:off x="952500" y="-63500"/>
            <a:ext cx="11099800" cy="2045742"/>
          </a:xfrm>
          <a:prstGeom prst="rect">
            <a:avLst/>
          </a:prstGeom>
        </p:spPr>
        <p:txBody>
          <a:bodyPr/>
          <a:lstStyle>
            <a:lvl1pPr defTabSz="457200">
              <a:spcBef>
                <a:spcPts val="1200"/>
              </a:spcBef>
              <a:defRPr b="1" sz="6666">
                <a:solidFill>
                  <a:schemeClr val="accent1">
                    <a:lumOff val="-13575"/>
                  </a:schemeClr>
                </a:solidFill>
                <a:latin typeface="Avenir Next"/>
                <a:ea typeface="Avenir Next"/>
                <a:cs typeface="Avenir Next"/>
                <a:sym typeface="Avenir Next"/>
              </a:defRPr>
            </a:lvl1pPr>
          </a:lstStyle>
          <a:p>
            <a:pPr/>
            <a:r>
              <a:t>FIVE STATIONS of VRC</a:t>
            </a:r>
          </a:p>
        </p:txBody>
      </p:sp>
      <p:sp>
        <p:nvSpPr>
          <p:cNvPr id="159" name="Registration Area…"/>
          <p:cNvSpPr txBox="1"/>
          <p:nvPr>
            <p:ph type="body" idx="4294967295"/>
          </p:nvPr>
        </p:nvSpPr>
        <p:spPr>
          <a:xfrm>
            <a:off x="953368" y="1733550"/>
            <a:ext cx="11453664" cy="8311853"/>
          </a:xfrm>
          <a:prstGeom prst="rect">
            <a:avLst/>
          </a:prstGeom>
        </p:spPr>
        <p:txBody>
          <a:bodyPr/>
          <a:lstStyle/>
          <a:p>
            <a:pPr lvl="1" marL="0" indent="0" defTabSz="411479">
              <a:spcBef>
                <a:spcPts val="1000"/>
              </a:spcBef>
              <a:buSzTx/>
              <a:buNone/>
              <a:defRPr sz="4050">
                <a:solidFill>
                  <a:srgbClr val="5E5E5E"/>
                </a:solidFill>
                <a:latin typeface="Avenir Next"/>
                <a:ea typeface="Avenir Next"/>
                <a:cs typeface="Avenir Next"/>
                <a:sym typeface="Avenir Next"/>
              </a:defRPr>
            </a:pPr>
            <a:r>
              <a:rPr b="1"/>
              <a:t>Registration Area </a:t>
            </a:r>
            <a:endParaRPr b="1"/>
          </a:p>
          <a:p>
            <a:pPr marL="0" indent="0" defTabSz="411479">
              <a:spcBef>
                <a:spcPts val="1000"/>
              </a:spcBef>
              <a:buSzTx/>
              <a:buNone/>
              <a:defRPr sz="3330">
                <a:solidFill>
                  <a:srgbClr val="5E5E5E"/>
                </a:solidFill>
                <a:latin typeface="Avenir Next"/>
                <a:ea typeface="Avenir Next"/>
                <a:cs typeface="Avenir Next"/>
                <a:sym typeface="Avenir Next"/>
              </a:defRPr>
            </a:pPr>
            <a:endParaRPr b="1"/>
          </a:p>
          <a:p>
            <a:pPr marL="0" indent="0" defTabSz="411479">
              <a:spcBef>
                <a:spcPts val="1000"/>
              </a:spcBef>
              <a:buSzTx/>
              <a:buNone/>
              <a:defRPr sz="3330">
                <a:solidFill>
                  <a:srgbClr val="5E5E5E"/>
                </a:solidFill>
                <a:latin typeface="Avenir Next"/>
                <a:ea typeface="Avenir Next"/>
                <a:cs typeface="Avenir Next"/>
                <a:sym typeface="Avenir Next"/>
              </a:defRPr>
            </a:pPr>
            <a:r>
              <a:t>Volunteers will complete a </a:t>
            </a:r>
          </a:p>
          <a:p>
            <a:pPr marL="0" indent="0" defTabSz="411479">
              <a:spcBef>
                <a:spcPts val="1000"/>
              </a:spcBef>
              <a:buSzTx/>
              <a:buNone/>
              <a:defRPr sz="3330">
                <a:solidFill>
                  <a:srgbClr val="5E5E5E"/>
                </a:solidFill>
                <a:latin typeface="Avenir Next"/>
                <a:ea typeface="Avenir Next"/>
                <a:cs typeface="Avenir Next"/>
                <a:sym typeface="Avenir Next"/>
              </a:defRPr>
            </a:pPr>
            <a:r>
              <a:t>Registration Application form and proceed as directed to an Interviewer at Station 2. </a:t>
            </a:r>
          </a:p>
          <a:p>
            <a:pPr lvl="1" marL="0" indent="0" defTabSz="411479">
              <a:spcBef>
                <a:spcPts val="1000"/>
              </a:spcBef>
              <a:buSzTx/>
              <a:buNone/>
              <a:defRPr sz="3330">
                <a:solidFill>
                  <a:srgbClr val="5E5E5E"/>
                </a:solidFill>
                <a:latin typeface="Avenir Next"/>
                <a:ea typeface="Avenir Next"/>
                <a:cs typeface="Avenir Next"/>
                <a:sym typeface="Avenir Next"/>
              </a:defRPr>
            </a:pPr>
            <a:r>
              <a:rPr b="1" sz="3959"/>
              <a:t>Interview Area</a:t>
            </a:r>
            <a:r>
              <a:rPr b="1"/>
              <a:t> </a:t>
            </a:r>
            <a:endParaRPr b="1"/>
          </a:p>
          <a:p>
            <a:pPr marL="0" indent="0" defTabSz="411479">
              <a:spcBef>
                <a:spcPts val="1000"/>
              </a:spcBef>
              <a:buSzTx/>
              <a:buNone/>
              <a:defRPr sz="3330">
                <a:solidFill>
                  <a:srgbClr val="5E5E5E"/>
                </a:solidFill>
                <a:latin typeface="Avenir Next"/>
                <a:ea typeface="Avenir Next"/>
                <a:cs typeface="Avenir Next"/>
                <a:sym typeface="Avenir Next"/>
              </a:defRPr>
            </a:pPr>
            <a:endParaRPr b="1"/>
          </a:p>
          <a:p>
            <a:pPr marL="0" indent="0" defTabSz="411479">
              <a:spcBef>
                <a:spcPts val="1000"/>
              </a:spcBef>
              <a:buSzTx/>
              <a:buNone/>
              <a:defRPr sz="3330">
                <a:solidFill>
                  <a:srgbClr val="777777"/>
                </a:solidFill>
                <a:latin typeface="Avenir Next"/>
                <a:ea typeface="Avenir Next"/>
                <a:cs typeface="Avenir Next"/>
                <a:sym typeface="Avenir Next"/>
              </a:defRPr>
            </a:pPr>
            <a:r>
              <a:t>Interviewer will take your Registration Application, get to know your skills and give you a Referral to an agency needing your help. Runner takes Registration Application to data entry. </a:t>
            </a:r>
            <a:endParaRPr>
              <a:solidFill>
                <a:srgbClr val="000000"/>
              </a:solidFill>
            </a:endParaRPr>
          </a:p>
        </p:txBody>
      </p:sp>
      <p:sp>
        <p:nvSpPr>
          <p:cNvPr id="160" name="(Station 1):"/>
          <p:cNvSpPr txBox="1"/>
          <p:nvPr/>
        </p:nvSpPr>
        <p:spPr>
          <a:xfrm>
            <a:off x="965200" y="2571749"/>
            <a:ext cx="3008433" cy="8509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lvl="1" indent="0" algn="l" defTabSz="457200">
              <a:spcBef>
                <a:spcPts val="1200"/>
              </a:spcBef>
              <a:defRPr sz="4266">
                <a:solidFill>
                  <a:srgbClr val="5E5E5E"/>
                </a:solidFill>
                <a:latin typeface="Avenir Next"/>
                <a:ea typeface="Avenir Next"/>
                <a:cs typeface="Avenir Next"/>
                <a:sym typeface="Avenir Next"/>
              </a:defRPr>
            </a:pPr>
            <a:r>
              <a:t>(Station 1):</a:t>
            </a:r>
          </a:p>
        </p:txBody>
      </p:sp>
      <p:sp>
        <p:nvSpPr>
          <p:cNvPr id="161" name="(Station 2):"/>
          <p:cNvSpPr txBox="1"/>
          <p:nvPr/>
        </p:nvSpPr>
        <p:spPr>
          <a:xfrm>
            <a:off x="965200" y="6051549"/>
            <a:ext cx="3008433" cy="8509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lvl="1" indent="0" algn="l" defTabSz="457200">
              <a:spcBef>
                <a:spcPts val="1200"/>
              </a:spcBef>
              <a:defRPr sz="4266">
                <a:solidFill>
                  <a:srgbClr val="5E5E5E"/>
                </a:solidFill>
                <a:latin typeface="Avenir Next"/>
                <a:ea typeface="Avenir Next"/>
                <a:cs typeface="Avenir Next"/>
                <a:sym typeface="Avenir Next"/>
              </a:defRPr>
            </a:pPr>
            <a:r>
              <a:t>(Station 2):</a:t>
            </a:r>
          </a:p>
        </p:txBody>
      </p:sp>
      <p:pic>
        <p:nvPicPr>
          <p:cNvPr id="162" name="12039089_432483340282965_9215219370762265602_o.jpg" descr="12039089_432483340282965_9215219370762265602_o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9106963" y="4790094"/>
            <a:ext cx="3008433" cy="2003025"/>
          </a:xfrm>
          <a:prstGeom prst="rect">
            <a:avLst/>
          </a:prstGeom>
          <a:ln w="12700">
            <a:miter lim="400000"/>
          </a:ln>
        </p:spPr>
      </p:pic>
      <p:pic>
        <p:nvPicPr>
          <p:cNvPr id="163" name="1-8-600x400.jpg" descr="1-8-600x400.jp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9169240" y="1887414"/>
            <a:ext cx="2883879" cy="1922586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FIVE STATIONS of VRC (cont.)"/>
          <p:cNvSpPr txBox="1"/>
          <p:nvPr>
            <p:ph type="title" idx="4294967295"/>
          </p:nvPr>
        </p:nvSpPr>
        <p:spPr>
          <a:xfrm>
            <a:off x="1066800" y="-139552"/>
            <a:ext cx="11099800" cy="2045743"/>
          </a:xfrm>
          <a:prstGeom prst="rect">
            <a:avLst/>
          </a:prstGeom>
        </p:spPr>
        <p:txBody>
          <a:bodyPr/>
          <a:lstStyle>
            <a:lvl1pPr defTabSz="416052">
              <a:spcBef>
                <a:spcPts val="1000"/>
              </a:spcBef>
              <a:defRPr b="1" sz="6066">
                <a:solidFill>
                  <a:schemeClr val="accent1">
                    <a:lumOff val="-13575"/>
                  </a:schemeClr>
                </a:solidFill>
                <a:latin typeface="Avenir Next"/>
                <a:ea typeface="Avenir Next"/>
                <a:cs typeface="Avenir Next"/>
                <a:sym typeface="Avenir Next"/>
              </a:defRPr>
            </a:lvl1pPr>
          </a:lstStyle>
          <a:p>
            <a:pPr/>
            <a:r>
              <a:t>FIVE STATIONS of VRC (cont.)</a:t>
            </a:r>
          </a:p>
        </p:txBody>
      </p:sp>
      <p:sp>
        <p:nvSpPr>
          <p:cNvPr id="166" name="Agency Coordination Area (Station 3):…"/>
          <p:cNvSpPr txBox="1"/>
          <p:nvPr>
            <p:ph type="body" idx="4294967295"/>
          </p:nvPr>
        </p:nvSpPr>
        <p:spPr>
          <a:xfrm>
            <a:off x="813395" y="876126"/>
            <a:ext cx="11378010" cy="9474548"/>
          </a:xfrm>
          <a:prstGeom prst="rect">
            <a:avLst/>
          </a:prstGeom>
        </p:spPr>
        <p:txBody>
          <a:bodyPr/>
          <a:lstStyle/>
          <a:p>
            <a:pPr marL="0" indent="0" defTabSz="457200">
              <a:spcBef>
                <a:spcPts val="1200"/>
              </a:spcBef>
              <a:buSzTx/>
              <a:buNone/>
              <a:defRPr b="1" sz="3500">
                <a:solidFill>
                  <a:schemeClr val="accent1">
                    <a:lumOff val="-13575"/>
                  </a:schemeClr>
                </a:solidFill>
                <a:latin typeface="Avenir Next"/>
                <a:ea typeface="Avenir Next"/>
                <a:cs typeface="Avenir Next"/>
                <a:sym typeface="Avenir Next"/>
              </a:defRPr>
            </a:pPr>
            <a:r>
              <a:t>Agency Coordination Area (Station 3): </a:t>
            </a:r>
          </a:p>
          <a:p>
            <a:pPr marL="0" indent="0" defTabSz="457200">
              <a:spcBef>
                <a:spcPts val="1200"/>
              </a:spcBef>
              <a:buSzTx/>
              <a:buNone/>
              <a:defRPr sz="3500">
                <a:solidFill>
                  <a:srgbClr val="777777"/>
                </a:solidFill>
                <a:latin typeface="Avenir Next"/>
                <a:ea typeface="Avenir Next"/>
                <a:cs typeface="Avenir Next"/>
                <a:sym typeface="Avenir Next"/>
              </a:defRPr>
            </a:pPr>
            <a:r>
              <a:t>Coordinator will record and initial your Referral Form so that you will have access to the disaster site. Runner takes Referral Form to data entry. </a:t>
            </a:r>
            <a:endParaRPr>
              <a:solidFill>
                <a:srgbClr val="000000"/>
              </a:solidFill>
            </a:endParaRPr>
          </a:p>
          <a:p>
            <a:pPr marL="0" indent="0" defTabSz="457200">
              <a:spcBef>
                <a:spcPts val="1200"/>
              </a:spcBef>
              <a:buSzTx/>
              <a:buNone/>
              <a:defRPr b="1" sz="3500">
                <a:solidFill>
                  <a:schemeClr val="accent1">
                    <a:lumOff val="-13575"/>
                  </a:schemeClr>
                </a:solidFill>
                <a:latin typeface="Avenir Next"/>
                <a:ea typeface="Avenir Next"/>
                <a:cs typeface="Avenir Next"/>
                <a:sym typeface="Avenir Next"/>
              </a:defRPr>
            </a:pPr>
            <a:r>
              <a:t>Identification Card (Station 4): </a:t>
            </a:r>
          </a:p>
          <a:p>
            <a:pPr marL="0" indent="0" defTabSz="457200">
              <a:spcBef>
                <a:spcPts val="1200"/>
              </a:spcBef>
              <a:buSzTx/>
              <a:buNone/>
              <a:defRPr sz="3500">
                <a:solidFill>
                  <a:srgbClr val="777777"/>
                </a:solidFill>
                <a:latin typeface="Avenir Next"/>
                <a:ea typeface="Avenir Next"/>
                <a:cs typeface="Avenir Next"/>
                <a:sym typeface="Avenir Next"/>
              </a:defRPr>
            </a:pPr>
            <a:r>
              <a:t>You will receive an ID bracelet that will allow you to enter disaster restricted areas during the day(s) written on your I.D. </a:t>
            </a:r>
            <a:endParaRPr>
              <a:solidFill>
                <a:srgbClr val="000000"/>
              </a:solidFill>
            </a:endParaRPr>
          </a:p>
          <a:p>
            <a:pPr marL="0" indent="0" defTabSz="457200">
              <a:spcBef>
                <a:spcPts val="1200"/>
              </a:spcBef>
              <a:buSzTx/>
              <a:buNone/>
              <a:defRPr b="1" sz="3500">
                <a:solidFill>
                  <a:schemeClr val="accent1">
                    <a:lumOff val="-13575"/>
                  </a:schemeClr>
                </a:solidFill>
                <a:latin typeface="Avenir Next"/>
                <a:ea typeface="Avenir Next"/>
                <a:cs typeface="Avenir Next"/>
                <a:sym typeface="Avenir Next"/>
              </a:defRPr>
            </a:pPr>
            <a:r>
              <a:t>Safety Briefing Area (Station 5): </a:t>
            </a:r>
            <a:endParaRPr>
              <a:solidFill>
                <a:srgbClr val="000099"/>
              </a:solidFill>
            </a:endParaRPr>
          </a:p>
          <a:p>
            <a:pPr marL="0" indent="0" defTabSz="457200">
              <a:spcBef>
                <a:spcPts val="1200"/>
              </a:spcBef>
              <a:buSzTx/>
              <a:buNone/>
              <a:defRPr sz="3500">
                <a:solidFill>
                  <a:srgbClr val="777777"/>
                </a:solidFill>
                <a:latin typeface="Avenir Next"/>
                <a:ea typeface="Avenir Next"/>
                <a:cs typeface="Avenir Next"/>
                <a:sym typeface="Avenir Next"/>
              </a:defRPr>
            </a:pPr>
            <a:r>
              <a:t>You will be given special instructions on safety, security and directions to Referral Site. </a:t>
            </a:r>
            <a:endParaRPr>
              <a:solidFill>
                <a:srgbClr val="000000"/>
              </a:solidFill>
              <a:latin typeface="Times"/>
              <a:ea typeface="Times"/>
              <a:cs typeface="Times"/>
              <a:sym typeface="Times"/>
            </a:endParaRP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VRC Job Listings"/>
          <p:cNvSpPr txBox="1"/>
          <p:nvPr>
            <p:ph type="title" idx="4294967295"/>
          </p:nvPr>
        </p:nvSpPr>
        <p:spPr>
          <a:xfrm>
            <a:off x="-67023" y="-50800"/>
            <a:ext cx="13138846" cy="1971328"/>
          </a:xfrm>
          <a:prstGeom prst="rect">
            <a:avLst/>
          </a:prstGeom>
        </p:spPr>
        <p:txBody>
          <a:bodyPr/>
          <a:lstStyle>
            <a:lvl1pPr defTabSz="457200">
              <a:spcBef>
                <a:spcPts val="1200"/>
              </a:spcBef>
              <a:defRPr b="1" sz="8666">
                <a:solidFill>
                  <a:schemeClr val="accent1">
                    <a:lumOff val="-13575"/>
                  </a:schemeClr>
                </a:solidFill>
                <a:latin typeface="Avenir Next"/>
                <a:ea typeface="Avenir Next"/>
                <a:cs typeface="Avenir Next"/>
                <a:sym typeface="Avenir Next"/>
              </a:defRPr>
            </a:lvl1pPr>
          </a:lstStyle>
          <a:p>
            <a:pPr/>
            <a:r>
              <a:t>VRC Job Listings</a:t>
            </a:r>
          </a:p>
        </p:txBody>
      </p:sp>
      <p:sp>
        <p:nvSpPr>
          <p:cNvPr id="169" name="VRC Director Data Entry Greeters Host/Hostess"/>
          <p:cNvSpPr txBox="1"/>
          <p:nvPr/>
        </p:nvSpPr>
        <p:spPr>
          <a:xfrm>
            <a:off x="622300" y="1879600"/>
            <a:ext cx="3125838" cy="2895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algn="l" defTabSz="457200">
              <a:lnSpc>
                <a:spcPct val="150000"/>
              </a:lnSpc>
              <a:spcBef>
                <a:spcPts val="1200"/>
              </a:spcBef>
              <a:defRPr sz="2900">
                <a:solidFill>
                  <a:srgbClr val="777777"/>
                </a:solidFill>
                <a:latin typeface="Avenir Next"/>
                <a:ea typeface="Avenir Next"/>
                <a:cs typeface="Avenir Next"/>
                <a:sym typeface="Avenir Next"/>
              </a:defRPr>
            </a:pPr>
            <a:r>
              <a:t>VRC Director</a:t>
            </a:r>
            <a:br/>
            <a:r>
              <a:t>Data Entry</a:t>
            </a:r>
            <a:br/>
            <a:r>
              <a:t>Greeters</a:t>
            </a:r>
            <a:br/>
            <a:r>
              <a:t>Host/Hostess </a:t>
            </a:r>
          </a:p>
        </p:txBody>
      </p:sp>
      <p:sp>
        <p:nvSpPr>
          <p:cNvPr id="170" name="Identification Coordinator…"/>
          <p:cNvSpPr txBox="1"/>
          <p:nvPr/>
        </p:nvSpPr>
        <p:spPr>
          <a:xfrm>
            <a:off x="7610448" y="5504598"/>
            <a:ext cx="5670309" cy="33147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algn="l" defTabSz="457200">
              <a:spcBef>
                <a:spcPts val="1200"/>
              </a:spcBef>
              <a:defRPr sz="3000">
                <a:solidFill>
                  <a:srgbClr val="777777"/>
                </a:solidFill>
                <a:latin typeface="Avenir Next"/>
                <a:ea typeface="Avenir Next"/>
                <a:cs typeface="Avenir Next"/>
                <a:sym typeface="Avenir Next"/>
              </a:defRPr>
            </a:pPr>
            <a:r>
              <a:t>Identification Coordinator </a:t>
            </a:r>
          </a:p>
          <a:p>
            <a:pPr algn="l" defTabSz="457200">
              <a:spcBef>
                <a:spcPts val="1200"/>
              </a:spcBef>
              <a:defRPr sz="3000">
                <a:solidFill>
                  <a:srgbClr val="777777"/>
                </a:solidFill>
                <a:latin typeface="Avenir Next"/>
                <a:ea typeface="Avenir Next"/>
                <a:cs typeface="Avenir Next"/>
                <a:sym typeface="Avenir Next"/>
              </a:defRPr>
            </a:pPr>
            <a:r>
              <a:t>Interviewer </a:t>
            </a:r>
            <a:endParaRPr>
              <a:solidFill>
                <a:srgbClr val="000000"/>
              </a:solidFill>
            </a:endParaRPr>
          </a:p>
          <a:p>
            <a:pPr algn="l" defTabSz="457200">
              <a:spcBef>
                <a:spcPts val="1200"/>
              </a:spcBef>
              <a:defRPr sz="3000">
                <a:solidFill>
                  <a:srgbClr val="777777"/>
                </a:solidFill>
                <a:latin typeface="Avenir Next"/>
                <a:ea typeface="Avenir Next"/>
                <a:cs typeface="Avenir Next"/>
                <a:sym typeface="Avenir Next"/>
              </a:defRPr>
            </a:pPr>
            <a:r>
              <a:t>Master Data Coordinator </a:t>
            </a:r>
          </a:p>
          <a:p>
            <a:pPr algn="l" defTabSz="457200">
              <a:spcBef>
                <a:spcPts val="1200"/>
              </a:spcBef>
              <a:defRPr sz="3000">
                <a:solidFill>
                  <a:srgbClr val="777777"/>
                </a:solidFill>
                <a:latin typeface="Avenir Next"/>
                <a:ea typeface="Avenir Next"/>
                <a:cs typeface="Avenir Next"/>
                <a:sym typeface="Avenir Next"/>
              </a:defRPr>
            </a:pPr>
            <a:r>
              <a:t>Notifications/Scheduling </a:t>
            </a:r>
          </a:p>
          <a:p>
            <a:pPr algn="l" defTabSz="457200">
              <a:spcBef>
                <a:spcPts val="1200"/>
              </a:spcBef>
              <a:defRPr sz="3000">
                <a:solidFill>
                  <a:srgbClr val="777777"/>
                </a:solidFill>
                <a:latin typeface="Avenir Next"/>
                <a:ea typeface="Avenir Next"/>
                <a:cs typeface="Avenir Next"/>
                <a:sym typeface="Avenir Next"/>
              </a:defRPr>
            </a:pPr>
            <a:r>
              <a:t>Team Member </a:t>
            </a:r>
          </a:p>
        </p:txBody>
      </p:sp>
      <p:sp>
        <p:nvSpPr>
          <p:cNvPr id="171" name="Phone Bank Staff Runners Safety Trainer Shift Manager"/>
          <p:cNvSpPr txBox="1"/>
          <p:nvPr/>
        </p:nvSpPr>
        <p:spPr>
          <a:xfrm>
            <a:off x="3962400" y="1866900"/>
            <a:ext cx="3954486" cy="3810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algn="l" defTabSz="457200">
              <a:lnSpc>
                <a:spcPct val="150000"/>
              </a:lnSpc>
              <a:spcBef>
                <a:spcPts val="1200"/>
              </a:spcBef>
              <a:defRPr sz="2900">
                <a:solidFill>
                  <a:srgbClr val="777777"/>
                </a:solidFill>
                <a:latin typeface="Avenir Next"/>
                <a:ea typeface="Avenir Next"/>
                <a:cs typeface="Avenir Next"/>
                <a:sym typeface="Avenir Next"/>
              </a:defRPr>
            </a:pPr>
            <a:r>
              <a:t>Phone Bank Staff</a:t>
            </a:r>
            <a:br/>
            <a:r>
              <a:t>Runners</a:t>
            </a:r>
            <a:br/>
            <a:r>
              <a:t>Safety Trainer</a:t>
            </a:r>
            <a:br/>
            <a:r>
              <a:t>Shift Manager</a:t>
            </a:r>
          </a:p>
        </p:txBody>
      </p:sp>
      <p:pic>
        <p:nvPicPr>
          <p:cNvPr id="172" name="90-1.jpeg" descr="90-1.jpe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7797800" y="1948861"/>
            <a:ext cx="4806975" cy="3206471"/>
          </a:xfrm>
          <a:prstGeom prst="rect">
            <a:avLst/>
          </a:prstGeom>
          <a:ln w="12700">
            <a:miter lim="400000"/>
          </a:ln>
        </p:spPr>
      </p:pic>
      <p:pic>
        <p:nvPicPr>
          <p:cNvPr id="173" name="1219_ky_mayfield_high_distribution_center_tornado_recovery.jpeg" descr="1219_ky_mayfield_high_distribution_center_tornado_recovery.jpe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647700" y="5294195"/>
            <a:ext cx="6640897" cy="3735505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5" name="mayfield VRC.jpeg" descr="mayfield VRC.jpe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13004800" cy="9753600"/>
          </a:xfrm>
          <a:prstGeom prst="rect">
            <a:avLst/>
          </a:prstGeom>
          <a:ln w="12700">
            <a:miter lim="400000"/>
          </a:ln>
        </p:spPr>
      </p:pic>
      <p:pic>
        <p:nvPicPr>
          <p:cNvPr id="176" name="fema_women-gathers-blanket-donations_12112021.jpg" descr="fema_women-gathers-blanket-donations_12112021.jp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317500" y="280027"/>
            <a:ext cx="4738420" cy="3160527"/>
          </a:xfrm>
          <a:prstGeom prst="rect">
            <a:avLst/>
          </a:prstGeom>
          <a:ln w="63500">
            <a:solidFill>
              <a:srgbClr val="FFFFFF"/>
            </a:solidFill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8" name="Pages from VRC - VolunteerLEON (5).pdf" descr="Pages from VRC - VolunteerLEON (5).pdf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56499" y="42374"/>
            <a:ext cx="12891802" cy="9668852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theme/theme1.xml><?xml version="1.0" encoding="utf-8"?>
<a:theme xmlns:a="http://schemas.openxmlformats.org/drawingml/2006/main" xmlns:r="http://schemas.openxmlformats.org/officeDocument/2006/relationships" name="White">
  <a:themeElements>
    <a:clrScheme name="White">
      <a:dk1>
        <a:srgbClr val="000000"/>
      </a:dk1>
      <a:lt1>
        <a:srgbClr val="FFFFFF"/>
      </a:lt1>
      <a:dk2>
        <a:srgbClr val="5E5E5E"/>
      </a:dk2>
      <a:lt2>
        <a:srgbClr val="D6D5D5"/>
      </a:lt2>
      <a:accent1>
        <a:srgbClr val="00A2FF"/>
      </a:accent1>
      <a:accent2>
        <a:srgbClr val="16E7CF"/>
      </a:accent2>
      <a:accent3>
        <a:srgbClr val="61D836"/>
      </a:accent3>
      <a:accent4>
        <a:srgbClr val="FAE232"/>
      </a:accent4>
      <a:accent5>
        <a:srgbClr val="FF644E"/>
      </a:accent5>
      <a:accent6>
        <a:srgbClr val="EF5FA7"/>
      </a:accent6>
      <a:hlink>
        <a:srgbClr val="0000FF"/>
      </a:hlink>
      <a:folHlink>
        <a:srgbClr val="FF00FF"/>
      </a:folHlink>
    </a:clrScheme>
    <a:fontScheme name="White">
      <a:majorFont>
        <a:latin typeface="Helvetica Neue Medium"/>
        <a:ea typeface="Helvetica Neue Medium"/>
        <a:cs typeface="Helvetica Neue Medium"/>
      </a:majorFont>
      <a:minorFont>
        <a:latin typeface="Helvetica Neue Medium"/>
        <a:ea typeface="Helvetica Neue Medium"/>
        <a:cs typeface="Helvetica Neue Medium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22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1" baseline="0" cap="none" i="0" spc="0" strike="noStrike" sz="24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Helvetica Neue"/>
            <a:ea typeface="Helvetica Neue"/>
            <a:cs typeface="Helvetica Neue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White">
  <a:themeElements>
    <a:clrScheme name="White">
      <a:dk1>
        <a:srgbClr val="000000"/>
      </a:dk1>
      <a:lt1>
        <a:srgbClr val="FFFFFF"/>
      </a:lt1>
      <a:dk2>
        <a:srgbClr val="5E5E5E"/>
      </a:dk2>
      <a:lt2>
        <a:srgbClr val="D6D5D5"/>
      </a:lt2>
      <a:accent1>
        <a:srgbClr val="00A2FF"/>
      </a:accent1>
      <a:accent2>
        <a:srgbClr val="16E7CF"/>
      </a:accent2>
      <a:accent3>
        <a:srgbClr val="61D836"/>
      </a:accent3>
      <a:accent4>
        <a:srgbClr val="FAE232"/>
      </a:accent4>
      <a:accent5>
        <a:srgbClr val="FF644E"/>
      </a:accent5>
      <a:accent6>
        <a:srgbClr val="EF5FA7"/>
      </a:accent6>
      <a:hlink>
        <a:srgbClr val="0000FF"/>
      </a:hlink>
      <a:folHlink>
        <a:srgbClr val="FF00FF"/>
      </a:folHlink>
    </a:clrScheme>
    <a:fontScheme name="White">
      <a:majorFont>
        <a:latin typeface="Helvetica Neue Medium"/>
        <a:ea typeface="Helvetica Neue Medium"/>
        <a:cs typeface="Helvetica Neue Medium"/>
      </a:majorFont>
      <a:minorFont>
        <a:latin typeface="Helvetica Neue Medium"/>
        <a:ea typeface="Helvetica Neue Medium"/>
        <a:cs typeface="Helvetica Neue Medium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22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1" baseline="0" cap="none" i="0" spc="0" strike="noStrike" sz="24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Helvetica Neue"/>
            <a:ea typeface="Helvetica Neue"/>
            <a:cs typeface="Helvetica Neue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