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53" y="9296400"/>
            <a:ext cx="340321" cy="3556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he Volunteer"/>
          <p:cNvSpPr txBox="1"/>
          <p:nvPr>
            <p:ph type="ctrTitle"/>
          </p:nvPr>
        </p:nvSpPr>
        <p:spPr>
          <a:xfrm>
            <a:off x="-2326085" y="4787900"/>
            <a:ext cx="12907170" cy="3302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58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The Volunteer </a:t>
            </a:r>
          </a:p>
        </p:txBody>
      </p:sp>
      <p:sp>
        <p:nvSpPr>
          <p:cNvPr id="120" name="Managing Volunteers"/>
          <p:cNvSpPr txBox="1"/>
          <p:nvPr>
            <p:ph type="subTitle" sz="quarter" idx="1"/>
          </p:nvPr>
        </p:nvSpPr>
        <p:spPr>
          <a:xfrm>
            <a:off x="4902200" y="8064500"/>
            <a:ext cx="10464800" cy="170825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i="1" sz="41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Managing Volunteers</a:t>
            </a:r>
          </a:p>
        </p:txBody>
      </p:sp>
      <p:sp>
        <p:nvSpPr>
          <p:cNvPr id="121" name="Reception Center"/>
          <p:cNvSpPr txBox="1"/>
          <p:nvPr/>
        </p:nvSpPr>
        <p:spPr>
          <a:xfrm>
            <a:off x="930248" y="7721600"/>
            <a:ext cx="6394504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58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Reception Center</a:t>
            </a:r>
          </a:p>
        </p:txBody>
      </p:sp>
      <p:sp>
        <p:nvSpPr>
          <p:cNvPr id="122" name="VRC"/>
          <p:cNvSpPr txBox="1"/>
          <p:nvPr/>
        </p:nvSpPr>
        <p:spPr>
          <a:xfrm>
            <a:off x="9093949" y="6979580"/>
            <a:ext cx="2081302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chemeClr val="accent1">
                    <a:lumOff val="-13575"/>
                  </a:schemeClr>
                </a:solidFill>
              </a:defRPr>
            </a:lvl1pPr>
          </a:lstStyle>
          <a:p>
            <a:pPr/>
            <a:r>
              <a:t>VRC</a:t>
            </a:r>
          </a:p>
        </p:txBody>
      </p:sp>
      <p:sp>
        <p:nvSpPr>
          <p:cNvPr id="123" name="in Disaster"/>
          <p:cNvSpPr txBox="1"/>
          <p:nvPr/>
        </p:nvSpPr>
        <p:spPr>
          <a:xfrm>
            <a:off x="8743857" y="8524924"/>
            <a:ext cx="2781487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b="0" i="1" sz="45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in Disaster </a:t>
            </a:r>
          </a:p>
        </p:txBody>
      </p:sp>
      <p:pic>
        <p:nvPicPr>
          <p:cNvPr id="124" name="cover collage.jpg" descr="cover coll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5400" y="-76200"/>
            <a:ext cx="13055600" cy="652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IVE STATIONS of VRC (cont.)"/>
          <p:cNvSpPr txBox="1"/>
          <p:nvPr>
            <p:ph type="title" idx="4294967295"/>
          </p:nvPr>
        </p:nvSpPr>
        <p:spPr>
          <a:xfrm>
            <a:off x="1066800" y="-139552"/>
            <a:ext cx="11099800" cy="2045743"/>
          </a:xfrm>
          <a:prstGeom prst="rect">
            <a:avLst/>
          </a:prstGeom>
        </p:spPr>
        <p:txBody>
          <a:bodyPr/>
          <a:lstStyle>
            <a:lvl1pPr defTabSz="416052">
              <a:spcBef>
                <a:spcPts val="1000"/>
              </a:spcBef>
              <a:defRPr b="1" sz="60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FIVE STATIONS of VRC (cont.)</a:t>
            </a:r>
          </a:p>
        </p:txBody>
      </p:sp>
      <p:sp>
        <p:nvSpPr>
          <p:cNvPr id="166" name="Agency Coordination Area (Station 3):…"/>
          <p:cNvSpPr txBox="1"/>
          <p:nvPr>
            <p:ph type="body" idx="4294967295"/>
          </p:nvPr>
        </p:nvSpPr>
        <p:spPr>
          <a:xfrm>
            <a:off x="813395" y="876126"/>
            <a:ext cx="11378010" cy="9474548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b="1" sz="3500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Agency Coordination Area (Station 3):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Coordinator will record and initial your Referral Form so that you will have access to the disaster site. Runner takes Referral Form to data entry. 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b="1" sz="3500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Identification Card (Station 4): </a:t>
            </a: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You will receive an ID bracelet that will allow you to enter disaster restricted areas during the day(s) written on your I.D. 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b="1" sz="3500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Safety Briefing Area (Station 5): </a:t>
            </a:r>
            <a:endParaRPr>
              <a:solidFill>
                <a:srgbClr val="000099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35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You will be given special instructions on safety, security and directions to Referral Site. </a:t>
            </a:r>
            <a:endParaRPr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VRC Job Listings"/>
          <p:cNvSpPr txBox="1"/>
          <p:nvPr>
            <p:ph type="title" idx="4294967295"/>
          </p:nvPr>
        </p:nvSpPr>
        <p:spPr>
          <a:xfrm>
            <a:off x="-67023" y="-50800"/>
            <a:ext cx="13138846" cy="1971328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8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VRC Job Listings</a:t>
            </a:r>
          </a:p>
        </p:txBody>
      </p:sp>
      <p:sp>
        <p:nvSpPr>
          <p:cNvPr id="169" name="VRC Director Data Entry Greeters Host/Hostess"/>
          <p:cNvSpPr txBox="1"/>
          <p:nvPr/>
        </p:nvSpPr>
        <p:spPr>
          <a:xfrm>
            <a:off x="622300" y="1879600"/>
            <a:ext cx="3125838" cy="289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defRPr sz="2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VRC Director</a:t>
            </a:r>
            <a:br/>
            <a:r>
              <a:t>Data Entry</a:t>
            </a:r>
            <a:br/>
            <a:r>
              <a:t>Greeters</a:t>
            </a:r>
            <a:br/>
            <a:r>
              <a:t>Host/Hostess </a:t>
            </a:r>
          </a:p>
        </p:txBody>
      </p:sp>
      <p:sp>
        <p:nvSpPr>
          <p:cNvPr id="170" name="Identification Coordinator…"/>
          <p:cNvSpPr txBox="1"/>
          <p:nvPr/>
        </p:nvSpPr>
        <p:spPr>
          <a:xfrm>
            <a:off x="7610448" y="5504598"/>
            <a:ext cx="5670309" cy="33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Identification Coordinator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Interviewer </a:t>
            </a:r>
            <a:endParaRPr>
              <a:solidFill>
                <a:srgbClr val="000000"/>
              </a:solidFill>
            </a:endParaRP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Master Data Coordinator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Notifications/Scheduling </a:t>
            </a:r>
          </a:p>
          <a:p>
            <a:pPr algn="l" defTabSz="457200">
              <a:spcBef>
                <a:spcPts val="1200"/>
              </a:spcBef>
              <a:defRPr sz="30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Team Member </a:t>
            </a:r>
          </a:p>
        </p:txBody>
      </p:sp>
      <p:sp>
        <p:nvSpPr>
          <p:cNvPr id="171" name="Phone Bank Staff Runners Safety Trainer Shift Manager"/>
          <p:cNvSpPr txBox="1"/>
          <p:nvPr/>
        </p:nvSpPr>
        <p:spPr>
          <a:xfrm>
            <a:off x="3962400" y="1866900"/>
            <a:ext cx="3954486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spcBef>
                <a:spcPts val="1200"/>
              </a:spcBef>
              <a:defRPr sz="2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Phone Bank Staff</a:t>
            </a:r>
            <a:br/>
            <a:r>
              <a:t>Runners</a:t>
            </a:r>
            <a:br/>
            <a:r>
              <a:t>Safety Trainer</a:t>
            </a:r>
            <a:br/>
            <a:r>
              <a:t>Shift Manager</a:t>
            </a:r>
          </a:p>
        </p:txBody>
      </p:sp>
      <p:pic>
        <p:nvPicPr>
          <p:cNvPr id="172" name="90-1.jpeg" descr="90-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7800" y="1948861"/>
            <a:ext cx="4806975" cy="32064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1219_ky_mayfield_high_distribution_center_tornado_recovery.jpeg" descr="1219_ky_mayfield_high_distribution_center_tornado_recovery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7700" y="5294195"/>
            <a:ext cx="6640897" cy="37355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ayfield VRC.jpeg" descr="mayfield VR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fema_women-gathers-blanket-donations_12112021.jpg" descr="fema_women-gathers-blanket-donations_1211202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500" y="280027"/>
            <a:ext cx="4738420" cy="3160527"/>
          </a:xfrm>
          <a:prstGeom prst="rect">
            <a:avLst/>
          </a:prstGeom>
          <a:ln w="635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ges from VRC - VolunteerLEON (5).pdf" descr="Pages from VRC - VolunteerLEON (5)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499" y="42374"/>
            <a:ext cx="12891802" cy="9668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mayfield tornado pic.jpg" descr="mayfield tornado pi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4457" y="28495"/>
            <a:ext cx="13933714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DEFINITION"/>
          <p:cNvSpPr txBox="1"/>
          <p:nvPr>
            <p:ph type="title"/>
          </p:nvPr>
        </p:nvSpPr>
        <p:spPr>
          <a:xfrm>
            <a:off x="1054100" y="457200"/>
            <a:ext cx="11099800" cy="2159000"/>
          </a:xfrm>
          <a:prstGeom prst="rect">
            <a:avLst/>
          </a:prstGeom>
        </p:spPr>
        <p:txBody>
          <a:bodyPr/>
          <a:lstStyle/>
          <a:p>
            <a:pPr defTabSz="457200">
              <a:spcBef>
                <a:spcPts val="1200"/>
              </a:spcBef>
              <a:defRPr b="1" sz="6800">
                <a:solidFill>
                  <a:srgbClr val="000099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sz="8300"/>
              <a:t>DEFINITION</a:t>
            </a:r>
            <a:r>
              <a:t> </a:t>
            </a:r>
          </a:p>
        </p:txBody>
      </p:sp>
      <p:sp>
        <p:nvSpPr>
          <p:cNvPr id="128" name="DISASTER: When the resources available are exceeded; or an event located in time and space in which a community undergoes severe danger and incurs losses so that the social structure is disrupted and the fulfillment of all or some of its essential functions are prevented. A disaster situation is comprised of multiple incident sites."/>
          <p:cNvSpPr txBox="1"/>
          <p:nvPr>
            <p:ph type="body" idx="1"/>
          </p:nvPr>
        </p:nvSpPr>
        <p:spPr>
          <a:xfrm>
            <a:off x="952500" y="2230487"/>
            <a:ext cx="11303000" cy="6625779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spcBef>
                <a:spcPts val="1200"/>
              </a:spcBef>
              <a:buSzTx/>
              <a:buNone/>
              <a:defRPr sz="4266">
                <a:solidFill>
                  <a:srgbClr val="777777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000099"/>
                </a:solidFill>
                <a:latin typeface="Avenir Next Heavy"/>
                <a:ea typeface="Avenir Next Heavy"/>
                <a:cs typeface="Avenir Next Heavy"/>
                <a:sym typeface="Avenir Next Heavy"/>
              </a:rPr>
              <a:t>DISASTER: </a:t>
            </a:r>
            <a:r>
              <a:rPr>
                <a:solidFill>
                  <a:srgbClr val="000000"/>
                </a:solidFill>
              </a:rPr>
              <a:t>When the</a:t>
            </a:r>
            <a:r>
              <a:t> </a:t>
            </a:r>
            <a:r>
              <a:rPr b="1">
                <a:solidFill>
                  <a:srgbClr val="0033CC"/>
                </a:solidFill>
                <a:latin typeface="Avenir Next"/>
                <a:ea typeface="Avenir Next"/>
                <a:cs typeface="Avenir Next"/>
                <a:sym typeface="Avenir Next"/>
              </a:rPr>
              <a:t>resources</a:t>
            </a:r>
            <a:r>
              <a:rPr>
                <a:solidFill>
                  <a:srgbClr val="0033CC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>
                <a:solidFill>
                  <a:srgbClr val="000000"/>
                </a:solidFill>
              </a:rPr>
              <a:t>available are</a:t>
            </a:r>
            <a:r>
              <a:t> </a:t>
            </a:r>
            <a:r>
              <a:rPr b="1">
                <a:solidFill>
                  <a:srgbClr val="0033CC"/>
                </a:solidFill>
                <a:latin typeface="Avenir Next"/>
                <a:ea typeface="Avenir Next"/>
                <a:cs typeface="Avenir Next"/>
                <a:sym typeface="Avenir Next"/>
              </a:rPr>
              <a:t>exceeded</a:t>
            </a:r>
            <a:r>
              <a:rPr b="1">
                <a:solidFill>
                  <a:srgbClr val="000000"/>
                </a:solidFill>
                <a:latin typeface="Avenir Next"/>
                <a:ea typeface="Avenir Next"/>
                <a:cs typeface="Avenir Next"/>
                <a:sym typeface="Avenir Next"/>
              </a:rPr>
              <a:t>;</a:t>
            </a:r>
            <a:r>
              <a:rPr>
                <a:solidFill>
                  <a:srgbClr val="969696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or an event located in time and space in which a community undergoes severe danger and incurs losses so that the</a:t>
            </a:r>
            <a:r>
              <a:t> </a:t>
            </a:r>
            <a:r>
              <a:rPr b="1">
                <a:solidFill>
                  <a:srgbClr val="0033CC"/>
                </a:solidFill>
              </a:rPr>
              <a:t>social structure is disrupted</a:t>
            </a:r>
            <a:r>
              <a:rPr>
                <a:solidFill>
                  <a:srgbClr val="0033CC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and the fulfillment of all or some of its</a:t>
            </a:r>
            <a:r>
              <a:t> </a:t>
            </a:r>
            <a:r>
              <a:rPr b="1">
                <a:solidFill>
                  <a:srgbClr val="0033CC"/>
                </a:solidFill>
              </a:rPr>
              <a:t>essential functions are prevented</a:t>
            </a:r>
            <a:r>
              <a:rPr b="1">
                <a:solidFill>
                  <a:srgbClr val="969696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 A disaster situation is comprised of </a:t>
            </a:r>
            <a:r>
              <a:rPr b="1">
                <a:solidFill>
                  <a:srgbClr val="0033CC"/>
                </a:solidFill>
              </a:rPr>
              <a:t>multiple incident sites</a:t>
            </a:r>
            <a:r>
              <a:rPr b="1">
                <a:solidFill>
                  <a:srgbClr val="000000"/>
                </a:solidFill>
              </a:rPr>
              <a:t>.</a:t>
            </a: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FFFFFF"/>
            </a:gs>
            <a:gs pos="100000">
              <a:srgbClr val="FFFFFF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WHAT IS A VRC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70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WHAT IS A VRC? </a:t>
            </a:r>
          </a:p>
        </p:txBody>
      </p:sp>
      <p:sp>
        <p:nvSpPr>
          <p:cNvPr id="131" name="VRC stands for Volunteer Reception Center. VRC a a concept, not a location. It is used to manage and organize the unaffiliated volunteers during a disaster.…"/>
          <p:cNvSpPr txBox="1"/>
          <p:nvPr>
            <p:ph type="body" idx="1"/>
          </p:nvPr>
        </p:nvSpPr>
        <p:spPr>
          <a:xfrm>
            <a:off x="952500" y="2241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0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VRC</a:t>
            </a:r>
            <a:r>
              <a:t> stands for </a:t>
            </a:r>
            <a:r>
              <a:rPr b="1"/>
              <a:t>Volunteer Reception Center</a:t>
            </a:r>
            <a:r>
              <a:t>. VRC a a concept, not a location. It is used to manage and organize the </a:t>
            </a:r>
            <a:r>
              <a:rPr b="1"/>
              <a:t>unaffiliated volunteers</a:t>
            </a:r>
            <a:r>
              <a:t> during a disaster. </a:t>
            </a:r>
            <a:endParaRPr sz="1164"/>
          </a:p>
          <a:p>
            <a:pPr marL="0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Times"/>
                <a:ea typeface="Times"/>
                <a:cs typeface="Times"/>
                <a:sym typeface="Times"/>
              </a:defRPr>
            </a:pPr>
            <a:endParaRPr sz="1164"/>
          </a:p>
          <a:p>
            <a:pPr marL="0" indent="0" defTabSz="443484">
              <a:spcBef>
                <a:spcPts val="1100"/>
              </a:spcBef>
              <a:buSzTx/>
              <a:buNone/>
              <a:defRPr sz="4138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These volunteers are processed at the VRC to determine their skill-set and then tasked with assignments where their skills can be utilized for the disaster relief effort.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y a"/>
          <p:cNvSpPr txBox="1"/>
          <p:nvPr>
            <p:ph type="title" idx="4294967295"/>
          </p:nvPr>
        </p:nvSpPr>
        <p:spPr>
          <a:xfrm>
            <a:off x="952500" y="-393700"/>
            <a:ext cx="11099800" cy="2159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51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Why a </a:t>
            </a:r>
          </a:p>
        </p:txBody>
      </p:sp>
      <p:sp>
        <p:nvSpPr>
          <p:cNvPr id="134" name="Disasters result in chaos and confusion…"/>
          <p:cNvSpPr txBox="1"/>
          <p:nvPr>
            <p:ph type="body" idx="4294967295"/>
          </p:nvPr>
        </p:nvSpPr>
        <p:spPr>
          <a:xfrm>
            <a:off x="1104900" y="1964407"/>
            <a:ext cx="11533436" cy="7927678"/>
          </a:xfrm>
          <a:prstGeom prst="rect">
            <a:avLst/>
          </a:prstGeom>
        </p:spPr>
        <p:txBody>
          <a:bodyPr anchor="t"/>
          <a:lstStyle/>
          <a:p>
            <a:pPr marL="0" indent="0" algn="ctr" defTabSz="457200">
              <a:spcBef>
                <a:spcPts val="1200"/>
              </a:spcBef>
              <a:buSzTx/>
              <a:buNone/>
              <a:defRPr b="1" i="1" sz="46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Disasters result in chaos and confusion 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People want to help, but don’t know where or how. </a:t>
            </a: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People acting </a:t>
            </a:r>
            <a:r>
              <a:rPr b="1"/>
              <a:t>“on their own”</a:t>
            </a:r>
            <a:r>
              <a:t> may find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Anxious volunteers </a:t>
            </a:r>
            <a:r>
              <a:rPr b="1"/>
              <a:t>may overwhelm</a:t>
            </a:r>
            <a:r>
              <a:t> traditional</a:t>
            </a: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lnSpc>
                <a:spcPct val="120000"/>
              </a:lnSpc>
              <a:spcBef>
                <a:spcPts val="1200"/>
              </a:spcBef>
              <a:buSzTx/>
              <a:buNone/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Potential volunteers may get in the way of </a:t>
            </a:r>
          </a:p>
        </p:txBody>
      </p:sp>
      <p:sp>
        <p:nvSpPr>
          <p:cNvPr id="135" name="Volunteer Reception Center?"/>
          <p:cNvSpPr txBox="1"/>
          <p:nvPr/>
        </p:nvSpPr>
        <p:spPr>
          <a:xfrm>
            <a:off x="306594" y="838200"/>
            <a:ext cx="12391612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59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Volunteer Reception Center?</a:t>
            </a:r>
          </a:p>
        </p:txBody>
      </p:sp>
      <p:sp>
        <p:nvSpPr>
          <p:cNvPr id="136" name="response organizations."/>
          <p:cNvSpPr txBox="1"/>
          <p:nvPr/>
        </p:nvSpPr>
        <p:spPr>
          <a:xfrm>
            <a:off x="1079500" y="6394449"/>
            <a:ext cx="558736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b="0"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response organizations. </a:t>
            </a:r>
          </a:p>
        </p:txBody>
      </p:sp>
      <p:sp>
        <p:nvSpPr>
          <p:cNvPr id="137" name="themselves in dangerous situations."/>
          <p:cNvSpPr txBox="1"/>
          <p:nvPr/>
        </p:nvSpPr>
        <p:spPr>
          <a:xfrm>
            <a:off x="1092200" y="4645024"/>
            <a:ext cx="859185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20000"/>
              </a:lnSpc>
              <a:spcBef>
                <a:spcPts val="1200"/>
              </a:spcBef>
              <a:defRPr b="0"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themselves in </a:t>
            </a:r>
            <a:r>
              <a:rPr b="1"/>
              <a:t>dangerous situations. </a:t>
            </a:r>
          </a:p>
        </p:txBody>
      </p:sp>
      <p:sp>
        <p:nvSpPr>
          <p:cNvPr id="138" name="trained responders."/>
          <p:cNvSpPr txBox="1"/>
          <p:nvPr/>
        </p:nvSpPr>
        <p:spPr>
          <a:xfrm>
            <a:off x="1117599" y="8299449"/>
            <a:ext cx="4932085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spcBef>
                <a:spcPts val="1200"/>
              </a:spcBef>
              <a:defRPr sz="39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>
              <a:defRPr b="0"/>
            </a:pPr>
            <a:r>
              <a:rPr b="1"/>
              <a:t>trained responders.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urpose"/>
          <p:cNvSpPr txBox="1"/>
          <p:nvPr>
            <p:ph type="title" idx="4294967295"/>
          </p:nvPr>
        </p:nvSpPr>
        <p:spPr>
          <a:xfrm>
            <a:off x="-2997200" y="-114300"/>
            <a:ext cx="11099800" cy="2045742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6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Purpose</a:t>
            </a:r>
          </a:p>
        </p:txBody>
      </p:sp>
      <p:sp>
        <p:nvSpPr>
          <p:cNvPr id="141" name="Provide face-to-face…"/>
          <p:cNvSpPr txBox="1"/>
          <p:nvPr>
            <p:ph type="body" idx="4294967295"/>
          </p:nvPr>
        </p:nvSpPr>
        <p:spPr>
          <a:xfrm>
            <a:off x="762000" y="2749550"/>
            <a:ext cx="11099800" cy="6286500"/>
          </a:xfrm>
          <a:prstGeom prst="rect">
            <a:avLst/>
          </a:prstGeom>
        </p:spPr>
        <p:txBody>
          <a:bodyPr/>
          <a:lstStyle/>
          <a:p>
            <a:pPr lvl="1" marL="0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Provide </a:t>
            </a:r>
            <a:r>
              <a:rPr b="1"/>
              <a:t>face-to-face </a:t>
            </a:r>
            <a:endParaRPr b="1"/>
          </a:p>
          <a:p>
            <a:pPr lvl="1" marL="0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</a:p>
          <a:p>
            <a:pPr lvl="1" marL="0" indent="0" defTabSz="434340">
              <a:spcBef>
                <a:spcPts val="1100"/>
              </a:spcBef>
              <a:buSzTx/>
              <a:buNone/>
              <a:defRPr sz="4053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Process and refer volunteers</a:t>
            </a:r>
            <a:r>
              <a:t> appropriately. Provide identification to volunteers. Provide registration and orientation. </a:t>
            </a:r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sz="1140"/>
          </a:p>
          <a:p>
            <a:pPr marL="0" indent="0" defTabSz="434340">
              <a:spcBef>
                <a:spcPts val="1100"/>
              </a:spcBef>
              <a:buSzTx/>
              <a:buNone/>
              <a:defRPr sz="38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Data coordination and record keeping</a:t>
            </a:r>
            <a:r>
              <a:t> related to the contribution of volunteers. </a:t>
            </a:r>
          </a:p>
        </p:txBody>
      </p:sp>
      <p:sp>
        <p:nvSpPr>
          <p:cNvPr id="142" name="interviews with"/>
          <p:cNvSpPr txBox="1"/>
          <p:nvPr/>
        </p:nvSpPr>
        <p:spPr>
          <a:xfrm>
            <a:off x="787400" y="3498849"/>
            <a:ext cx="4164244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b="0"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interviews</a:t>
            </a:r>
            <a:r>
              <a:t> with </a:t>
            </a:r>
          </a:p>
        </p:txBody>
      </p:sp>
      <p:sp>
        <p:nvSpPr>
          <p:cNvPr id="143" name="volunteers."/>
          <p:cNvSpPr txBox="1"/>
          <p:nvPr/>
        </p:nvSpPr>
        <p:spPr>
          <a:xfrm>
            <a:off x="685799" y="4222749"/>
            <a:ext cx="2979715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b="0"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 volunteers.</a:t>
            </a:r>
          </a:p>
        </p:txBody>
      </p:sp>
      <p:pic>
        <p:nvPicPr>
          <p:cNvPr id="144" name="face to face rotary.jpg" descr="face to face rotary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6640" y="498540"/>
            <a:ext cx="5607420" cy="373828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of the VRC"/>
          <p:cNvSpPr txBox="1"/>
          <p:nvPr/>
        </p:nvSpPr>
        <p:spPr>
          <a:xfrm>
            <a:off x="633718" y="1250949"/>
            <a:ext cx="4879364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spcBef>
                <a:spcPts val="1200"/>
              </a:spcBef>
              <a:defRPr sz="6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of the VRC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Activation of VRC"/>
          <p:cNvSpPr txBox="1"/>
          <p:nvPr>
            <p:ph type="title" idx="4294967295"/>
          </p:nvPr>
        </p:nvSpPr>
        <p:spPr>
          <a:xfrm>
            <a:off x="-67023" y="-25400"/>
            <a:ext cx="13138846" cy="1971328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8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Activation of VRC  </a:t>
            </a:r>
          </a:p>
        </p:txBody>
      </p:sp>
      <p:sp>
        <p:nvSpPr>
          <p:cNvPr id="148" name="County Emergency…"/>
          <p:cNvSpPr txBox="1"/>
          <p:nvPr>
            <p:ph type="body" idx="4294967295"/>
          </p:nvPr>
        </p:nvSpPr>
        <p:spPr>
          <a:xfrm>
            <a:off x="574104" y="2949773"/>
            <a:ext cx="11856592" cy="6773268"/>
          </a:xfrm>
          <a:prstGeom prst="rect">
            <a:avLst/>
          </a:prstGeom>
        </p:spPr>
        <p:txBody>
          <a:bodyPr/>
          <a:lstStyle/>
          <a:p>
            <a:pPr marL="0" indent="0" defTabSz="260604">
              <a:spcBef>
                <a:spcPts val="600"/>
              </a:spcBef>
              <a:buSzTx/>
              <a:buNone/>
              <a:defRPr b="1"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County Emergency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Manager </a:t>
            </a:r>
            <a:r>
              <a:t>determines if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there is a need for a </a:t>
            </a:r>
            <a:r>
              <a:rPr b="1"/>
              <a:t>VRC</a:t>
            </a:r>
            <a:r>
              <a:t> </a:t>
            </a: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following a disaster. </a:t>
            </a: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Upon </a:t>
            </a:r>
            <a:r>
              <a:rPr b="1"/>
              <a:t>activation of VRC, the “Go-Team”</a:t>
            </a:r>
            <a:r>
              <a:t> is contacted, briefed and deployed to </a:t>
            </a:r>
            <a:r>
              <a:rPr b="1"/>
              <a:t>VRC. </a:t>
            </a: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260604">
              <a:spcBef>
                <a:spcPts val="600"/>
              </a:spcBef>
              <a:buSzTx/>
              <a:buNone/>
              <a:defRPr sz="3135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 </a:t>
            </a:r>
            <a:r>
              <a:rPr b="1"/>
              <a:t>County PIO informs the public</a:t>
            </a:r>
            <a:r>
              <a:t> on </a:t>
            </a:r>
            <a:r>
              <a:rPr b="1"/>
              <a:t>VRC </a:t>
            </a:r>
            <a:r>
              <a:t>activation, location, contact information and hours of operation.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49" name="original.jpg" descr="origina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5975" y="1689606"/>
            <a:ext cx="6432253" cy="4288169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A Disaster Strikes!!"/>
          <p:cNvSpPr txBox="1"/>
          <p:nvPr/>
        </p:nvSpPr>
        <p:spPr>
          <a:xfrm>
            <a:off x="533400" y="1860550"/>
            <a:ext cx="5268545" cy="82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b="0" sz="42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A Disaster Strikes!!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CTIVATION OF VRC (cont.)"/>
          <p:cNvSpPr txBox="1"/>
          <p:nvPr>
            <p:ph type="title" idx="4294967295"/>
          </p:nvPr>
        </p:nvSpPr>
        <p:spPr>
          <a:xfrm>
            <a:off x="952500" y="-38100"/>
            <a:ext cx="11099800" cy="2159000"/>
          </a:xfrm>
          <a:prstGeom prst="rect">
            <a:avLst/>
          </a:prstGeom>
        </p:spPr>
        <p:txBody>
          <a:bodyPr/>
          <a:lstStyle>
            <a:lvl1pPr defTabSz="411479">
              <a:spcBef>
                <a:spcPts val="1000"/>
              </a:spcBef>
              <a:defRPr b="1" sz="6360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ACTIVATION OF VRC (cont.)</a:t>
            </a:r>
          </a:p>
        </p:txBody>
      </p:sp>
      <p:sp>
        <p:nvSpPr>
          <p:cNvPr id="153" name="Community organizations that are active in disasters will send their volunteer requests to the VRC.…"/>
          <p:cNvSpPr txBox="1"/>
          <p:nvPr>
            <p:ph type="body" idx="4294967295"/>
          </p:nvPr>
        </p:nvSpPr>
        <p:spPr>
          <a:xfrm>
            <a:off x="1054100" y="1123950"/>
            <a:ext cx="11099800" cy="8275787"/>
          </a:xfrm>
          <a:prstGeom prst="rect">
            <a:avLst/>
          </a:prstGeom>
        </p:spPr>
        <p:txBody>
          <a:bodyPr/>
          <a:lstStyle/>
          <a:p>
            <a:pPr lvl="1"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Community organizations that are active in disasters will </a:t>
            </a:r>
            <a:r>
              <a:rPr b="1"/>
              <a:t>send their volunteer requests</a:t>
            </a:r>
            <a:r>
              <a:t> to the </a:t>
            </a:r>
            <a:r>
              <a:rPr b="1"/>
              <a:t>VRC.</a:t>
            </a:r>
            <a:r>
              <a:t> </a:t>
            </a:r>
          </a:p>
          <a:p>
            <a:pPr lvl="1"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These requests can be entered </a:t>
            </a:r>
            <a:r>
              <a:rPr b="1"/>
              <a:t>on-line, by phone or fax. </a:t>
            </a:r>
            <a:endParaRPr b="1"/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457200">
              <a:spcBef>
                <a:spcPts val="1200"/>
              </a:spcBef>
              <a:buSzTx/>
              <a:buNone/>
              <a:defRPr sz="420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VRC remains active</a:t>
            </a:r>
            <a:r>
              <a:t> as long as the disaster recovery effort requires </a:t>
            </a:r>
            <a:r>
              <a:rPr b="1"/>
              <a:t>volunteers.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“Go-Teams”"/>
          <p:cNvSpPr txBox="1"/>
          <p:nvPr>
            <p:ph type="title" idx="4294967295"/>
          </p:nvPr>
        </p:nvSpPr>
        <p:spPr>
          <a:xfrm>
            <a:off x="952500" y="50800"/>
            <a:ext cx="11099800" cy="2159000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82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“Go-Teams” </a:t>
            </a:r>
          </a:p>
        </p:txBody>
      </p:sp>
      <p:sp>
        <p:nvSpPr>
          <p:cNvPr id="156" name="“Go-Team” – A team of volunteers of county staff that have been formally trained for operating the Volunteer Reception Center.…"/>
          <p:cNvSpPr txBox="1"/>
          <p:nvPr>
            <p:ph type="body" idx="4294967295"/>
          </p:nvPr>
        </p:nvSpPr>
        <p:spPr>
          <a:xfrm>
            <a:off x="952500" y="1936750"/>
            <a:ext cx="11329244" cy="7784406"/>
          </a:xfrm>
          <a:prstGeom prst="rect">
            <a:avLst/>
          </a:prstGeom>
        </p:spPr>
        <p:txBody>
          <a:bodyPr/>
          <a:lstStyle/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“Go-Team” </a:t>
            </a:r>
            <a:r>
              <a:t>– A team of volunteers of county staff that have been formally trained for operating the Volunteer Reception Center. </a:t>
            </a: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“Go-Kits” </a:t>
            </a:r>
            <a:r>
              <a:t>– A container that contains all necessary materials required to operate the VRC, with or without power. </a:t>
            </a: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>
                <a:solidFill>
                  <a:schemeClr val="accent1">
                    <a:lumOff val="-13575"/>
                  </a:schemeClr>
                </a:solidFill>
              </a:rPr>
              <a:t>“Go-Teams”</a:t>
            </a:r>
            <a:r>
              <a:rPr>
                <a:solidFill>
                  <a:srgbClr val="0033CC"/>
                </a:solidFill>
              </a:rPr>
              <a:t> </a:t>
            </a:r>
            <a:r>
              <a:t>must complete VRC training exercise to understand VRC operations and staff station positions. </a:t>
            </a:r>
          </a:p>
          <a:p>
            <a:pPr marL="0" indent="0" defTabSz="196596">
              <a:spcBef>
                <a:spcPts val="500"/>
              </a:spcBef>
              <a:buSzTx/>
              <a:buNone/>
              <a:defRPr sz="344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IVE STATIONS of VRC"/>
          <p:cNvSpPr txBox="1"/>
          <p:nvPr>
            <p:ph type="title" idx="4294967295"/>
          </p:nvPr>
        </p:nvSpPr>
        <p:spPr>
          <a:xfrm>
            <a:off x="952500" y="-63500"/>
            <a:ext cx="11099800" cy="2045742"/>
          </a:xfrm>
          <a:prstGeom prst="rect">
            <a:avLst/>
          </a:prstGeom>
        </p:spPr>
        <p:txBody>
          <a:bodyPr/>
          <a:lstStyle>
            <a:lvl1pPr defTabSz="457200">
              <a:spcBef>
                <a:spcPts val="1200"/>
              </a:spcBef>
              <a:defRPr b="1" sz="6666">
                <a:solidFill>
                  <a:schemeClr val="accent1">
                    <a:lumOff val="-13575"/>
                  </a:schemeClr>
                </a:solidFill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FIVE STATIONS of VRC</a:t>
            </a:r>
          </a:p>
        </p:txBody>
      </p:sp>
      <p:sp>
        <p:nvSpPr>
          <p:cNvPr id="159" name="Registration Area…"/>
          <p:cNvSpPr txBox="1"/>
          <p:nvPr>
            <p:ph type="body" idx="4294967295"/>
          </p:nvPr>
        </p:nvSpPr>
        <p:spPr>
          <a:xfrm>
            <a:off x="953368" y="1733550"/>
            <a:ext cx="11453664" cy="8311853"/>
          </a:xfrm>
          <a:prstGeom prst="rect">
            <a:avLst/>
          </a:prstGeom>
        </p:spPr>
        <p:txBody>
          <a:bodyPr/>
          <a:lstStyle/>
          <a:p>
            <a:pPr lvl="1" marL="0" indent="0" defTabSz="411479">
              <a:spcBef>
                <a:spcPts val="1000"/>
              </a:spcBef>
              <a:buSzTx/>
              <a:buNone/>
              <a:defRPr sz="405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/>
              <a:t>Registration Area </a:t>
            </a:r>
            <a:endParaRPr b="1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Volunteers will complete a </a:t>
            </a:r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Registration Application form and proceed as directed to an Interviewer at Station 2. </a:t>
            </a:r>
          </a:p>
          <a:p>
            <a:pPr lvl="1"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rPr b="1" sz="3959"/>
              <a:t>Interview Area</a:t>
            </a:r>
            <a:r>
              <a:rPr b="1"/>
              <a:t> </a:t>
            </a:r>
            <a:endParaRPr b="1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endParaRPr b="1"/>
          </a:p>
          <a:p>
            <a:pPr marL="0" indent="0" defTabSz="411479">
              <a:spcBef>
                <a:spcPts val="1000"/>
              </a:spcBef>
              <a:buSzTx/>
              <a:buNone/>
              <a:defRPr sz="3330">
                <a:solidFill>
                  <a:srgbClr val="777777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Interviewer will take your Registration Application, get to know your skills and give you a Referral to an agency needing your help. Runner takes Registration Application to data entry. 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0" name="(Station 1):"/>
          <p:cNvSpPr txBox="1"/>
          <p:nvPr/>
        </p:nvSpPr>
        <p:spPr>
          <a:xfrm>
            <a:off x="965200" y="2571749"/>
            <a:ext cx="300843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(Station 1):</a:t>
            </a:r>
          </a:p>
        </p:txBody>
      </p:sp>
      <p:sp>
        <p:nvSpPr>
          <p:cNvPr id="161" name="(Station 2):"/>
          <p:cNvSpPr txBox="1"/>
          <p:nvPr/>
        </p:nvSpPr>
        <p:spPr>
          <a:xfrm>
            <a:off x="965200" y="6051549"/>
            <a:ext cx="3008433" cy="85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indent="0" algn="l" defTabSz="457200">
              <a:spcBef>
                <a:spcPts val="1200"/>
              </a:spcBef>
              <a:defRPr sz="4266">
                <a:solidFill>
                  <a:srgbClr val="5E5E5E"/>
                </a:solidFill>
                <a:latin typeface="Avenir Next"/>
                <a:ea typeface="Avenir Next"/>
                <a:cs typeface="Avenir Next"/>
                <a:sym typeface="Avenir Next"/>
              </a:defRPr>
            </a:pPr>
            <a:r>
              <a:t>(Station 2):</a:t>
            </a:r>
          </a:p>
        </p:txBody>
      </p:sp>
      <p:pic>
        <p:nvPicPr>
          <p:cNvPr id="162" name="12039089_432483340282965_9215219370762265602_o.jpg" descr="12039089_432483340282965_9215219370762265602_o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06963" y="4790094"/>
            <a:ext cx="3008433" cy="2003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1-8-600x400.jpg" descr="1-8-600x40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9240" y="1887414"/>
            <a:ext cx="2883879" cy="1922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