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5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65239" y="1663902"/>
            <a:ext cx="6847765" cy="710229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614" y="758614"/>
            <a:ext cx="8753370" cy="4443308"/>
          </a:xfrm>
        </p:spPr>
        <p:txBody>
          <a:bodyPr anchor="b">
            <a:normAutofit/>
          </a:bodyPr>
          <a:lstStyle>
            <a:lvl1pPr algn="l">
              <a:defRPr sz="625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614" y="5466834"/>
            <a:ext cx="7046044" cy="2721374"/>
          </a:xfrm>
        </p:spPr>
        <p:txBody>
          <a:bodyPr anchor="t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58614" y="758613"/>
            <a:ext cx="11487573" cy="444330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83736" y="5466833"/>
            <a:ext cx="10355672" cy="6502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2276"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6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758613"/>
            <a:ext cx="11487573" cy="4118187"/>
          </a:xfrm>
        </p:spPr>
        <p:txBody>
          <a:bodyPr anchor="ctr">
            <a:normAutofit/>
          </a:bodyPr>
          <a:lstStyle>
            <a:lvl1pPr algn="l">
              <a:defRPr sz="398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5852160"/>
            <a:ext cx="9078830" cy="2709333"/>
          </a:xfrm>
        </p:spPr>
        <p:txBody>
          <a:bodyPr anchor="ctr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5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5" y="758613"/>
            <a:ext cx="9756142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7227" y="4876800"/>
            <a:ext cx="9105731" cy="68636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50230" indent="0">
              <a:buFontTx/>
              <a:buNone/>
              <a:defRPr/>
            </a:lvl2pPr>
            <a:lvl3pPr marL="1300460" indent="0">
              <a:buFontTx/>
              <a:buNone/>
              <a:defRPr/>
            </a:lvl3pPr>
            <a:lvl4pPr marL="1950690" indent="0">
              <a:buFontTx/>
              <a:buNone/>
              <a:defRPr/>
            </a:lvl4pPr>
            <a:lvl5pPr marL="260091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117077"/>
            <a:ext cx="9077136" cy="2444416"/>
          </a:xfrm>
        </p:spPr>
        <p:txBody>
          <a:bodyPr anchor="ctr">
            <a:normAutofit/>
          </a:bodyPr>
          <a:lstStyle>
            <a:lvl1pPr marL="0" indent="0" algn="l">
              <a:buNone/>
              <a:defRPr sz="2844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97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4876800"/>
            <a:ext cx="9077136" cy="2414080"/>
          </a:xfrm>
        </p:spPr>
        <p:txBody>
          <a:bodyPr anchor="b">
            <a:normAutofit/>
          </a:bodyPr>
          <a:lstStyle>
            <a:lvl1pPr algn="l">
              <a:defRPr sz="398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300239"/>
            <a:ext cx="9078830" cy="1261254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826" y="758613"/>
            <a:ext cx="9756140" cy="4118187"/>
          </a:xfrm>
        </p:spPr>
        <p:txBody>
          <a:bodyPr anchor="ctr">
            <a:normAutofit/>
          </a:bodyPr>
          <a:lstStyle>
            <a:lvl1pPr algn="l">
              <a:defRPr sz="3982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27040"/>
            <a:ext cx="9077136" cy="14931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7044267"/>
            <a:ext cx="9077134" cy="151722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5121" y="1010665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5708" y="3937566"/>
            <a:ext cx="650409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/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162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758613"/>
            <a:ext cx="10703158" cy="411818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982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8614" y="5587248"/>
            <a:ext cx="9077136" cy="11921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44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3" y="6779357"/>
            <a:ext cx="9077134" cy="1782137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8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 algn="l">
              <a:defRPr sz="39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4" y="758615"/>
            <a:ext cx="9322478" cy="535846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1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38889" y="758614"/>
            <a:ext cx="2907298" cy="6285653"/>
          </a:xfrm>
        </p:spPr>
        <p:txBody>
          <a:bodyPr vert="eaVert">
            <a:normAutofit/>
          </a:bodyPr>
          <a:lstStyle>
            <a:lvl1pPr>
              <a:defRPr sz="39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613" y="758613"/>
            <a:ext cx="8320017" cy="780288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4" y="758613"/>
            <a:ext cx="9322478" cy="535846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6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3" y="2817706"/>
            <a:ext cx="9105732" cy="3299366"/>
          </a:xfrm>
        </p:spPr>
        <p:txBody>
          <a:bodyPr anchor="b">
            <a:normAutofit/>
          </a:bodyPr>
          <a:lstStyle>
            <a:lvl1pPr algn="l">
              <a:defRPr sz="4551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6381985"/>
            <a:ext cx="9105731" cy="2179509"/>
          </a:xfrm>
        </p:spPr>
        <p:txBody>
          <a:bodyPr anchor="t">
            <a:normAutofit/>
          </a:bodyPr>
          <a:lstStyle>
            <a:lvl1pPr marL="0" indent="0" algn="l">
              <a:buNone/>
              <a:defRPr sz="2560">
                <a:solidFill>
                  <a:schemeClr val="bg2">
                    <a:lumMod val="75000"/>
                  </a:schemeClr>
                </a:solidFill>
              </a:defRPr>
            </a:lvl1pPr>
            <a:lvl2pPr marL="65023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19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5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58614" y="758614"/>
            <a:ext cx="5617731" cy="535846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758613"/>
            <a:ext cx="5615272" cy="534641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5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735" y="758613"/>
            <a:ext cx="5286209" cy="866987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613" y="1625601"/>
            <a:ext cx="5611331" cy="449147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04912" y="806027"/>
            <a:ext cx="5353317" cy="819573"/>
          </a:xfrm>
        </p:spPr>
        <p:txBody>
          <a:bodyPr anchor="b">
            <a:noAutofit/>
          </a:bodyPr>
          <a:lstStyle>
            <a:lvl1pPr marL="0" indent="0">
              <a:buNone/>
              <a:defRPr sz="3413" b="0" cap="all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0915" y="1625600"/>
            <a:ext cx="5627314" cy="447943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7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</p:spPr>
        <p:txBody>
          <a:bodyPr>
            <a:normAutofit/>
          </a:bodyPr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0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6549" y="758613"/>
            <a:ext cx="4551680" cy="2167467"/>
          </a:xfrm>
        </p:spPr>
        <p:txBody>
          <a:bodyPr anchor="b">
            <a:normAutofit/>
          </a:bodyPr>
          <a:lstStyle>
            <a:lvl1pPr algn="l">
              <a:defRPr sz="28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613" y="758613"/>
            <a:ext cx="6312896" cy="780288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6549" y="3142830"/>
            <a:ext cx="4551680" cy="2974246"/>
          </a:xfrm>
        </p:spPr>
        <p:txBody>
          <a:bodyPr anchor="t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4027" y="2059093"/>
            <a:ext cx="5067745" cy="1625600"/>
          </a:xfrm>
        </p:spPr>
        <p:txBody>
          <a:bodyPr anchor="b">
            <a:normAutofit/>
          </a:bodyPr>
          <a:lstStyle>
            <a:lvl1pPr algn="l">
              <a:defRPr sz="3413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83733" y="1300480"/>
            <a:ext cx="4666274" cy="682752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4350" y="3901440"/>
            <a:ext cx="5069117" cy="2962204"/>
          </a:xfrm>
        </p:spPr>
        <p:txBody>
          <a:bodyPr anchor="t">
            <a:normAutofit/>
          </a:bodyPr>
          <a:lstStyle>
            <a:lvl1pPr marL="0" indent="0">
              <a:buNone/>
              <a:defRPr sz="2560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58613" y="8778241"/>
            <a:ext cx="8265563" cy="51928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487182" y="5539083"/>
            <a:ext cx="3513537" cy="3781025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614" y="6394027"/>
            <a:ext cx="9322478" cy="2167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614" y="758615"/>
            <a:ext cx="9322478" cy="5358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67460" y="8778245"/>
            <a:ext cx="1707325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613" y="8778241"/>
            <a:ext cx="8265563" cy="51928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42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6962" y="7933836"/>
            <a:ext cx="1218712" cy="9527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98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4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650230" rtl="0" eaLnBrk="1" latinLnBrk="0" hangingPunct="1">
        <a:spcBef>
          <a:spcPct val="0"/>
        </a:spcBef>
        <a:buNone/>
        <a:defRPr sz="4551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06394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5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706853" indent="-406394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7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219452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844756" indent="-243836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spcAft>
          <a:spcPts val="85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1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3691" y="2133600"/>
            <a:ext cx="128778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6400" y="993161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39900" y="2311400"/>
            <a:ext cx="9525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3695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WHY US?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693632"/>
            <a:ext cx="12056745" cy="6018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00" marR="933450" indent="-431800">
              <a:lnSpc>
                <a:spcPct val="111900"/>
              </a:lnSpc>
              <a:spcBef>
                <a:spcPts val="90"/>
              </a:spcBef>
            </a:pPr>
            <a:r>
              <a:rPr sz="5250" spc="-112" baseline="-3968" dirty="0">
                <a:latin typeface="Lucida Sans Unicode"/>
                <a:cs typeface="Lucida Sans Unicode"/>
              </a:rPr>
              <a:t>▸</a:t>
            </a:r>
            <a:r>
              <a:rPr sz="5250" spc="644" baseline="-3968" dirty="0">
                <a:latin typeface="Lucida Sans Unicode"/>
                <a:cs typeface="Lucida Sans Unicode"/>
              </a:rPr>
              <a:t> </a:t>
            </a:r>
            <a:r>
              <a:rPr sz="3300" spc="65" dirty="0">
                <a:latin typeface="Arial"/>
                <a:cs typeface="Arial"/>
              </a:rPr>
              <a:t>We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90" dirty="0">
                <a:latin typeface="Arial"/>
                <a:cs typeface="Arial"/>
              </a:rPr>
              <a:t>live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4" dirty="0">
                <a:latin typeface="Arial"/>
                <a:cs typeface="Arial"/>
              </a:rPr>
              <a:t>in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35" dirty="0">
                <a:latin typeface="Arial"/>
                <a:cs typeface="Arial"/>
              </a:rPr>
              <a:t>an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0" dirty="0">
                <a:latin typeface="Arial"/>
                <a:cs typeface="Arial"/>
              </a:rPr>
              <a:t>area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95" dirty="0">
                <a:latin typeface="Arial"/>
                <a:cs typeface="Arial"/>
              </a:rPr>
              <a:t>where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65" dirty="0">
                <a:latin typeface="Arial"/>
                <a:cs typeface="Arial"/>
              </a:rPr>
              <a:t>natural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25" dirty="0">
                <a:latin typeface="Arial"/>
                <a:cs typeface="Arial"/>
              </a:rPr>
              <a:t>disasters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30" dirty="0">
                <a:latin typeface="Arial"/>
                <a:cs typeface="Arial"/>
              </a:rPr>
              <a:t>are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140" dirty="0">
                <a:latin typeface="Arial"/>
                <a:cs typeface="Arial"/>
              </a:rPr>
              <a:t>common:  </a:t>
            </a:r>
            <a:r>
              <a:rPr sz="3300" spc="100" dirty="0">
                <a:latin typeface="Arial"/>
                <a:cs typeface="Arial"/>
              </a:rPr>
              <a:t>floods, </a:t>
            </a:r>
            <a:r>
              <a:rPr sz="3300" spc="90" dirty="0">
                <a:latin typeface="Arial"/>
                <a:cs typeface="Arial"/>
              </a:rPr>
              <a:t>tornados,</a:t>
            </a:r>
            <a:r>
              <a:rPr sz="3300" spc="-475" dirty="0">
                <a:latin typeface="Arial"/>
                <a:cs typeface="Arial"/>
              </a:rPr>
              <a:t> </a:t>
            </a:r>
            <a:r>
              <a:rPr sz="3300" spc="50" dirty="0">
                <a:latin typeface="Arial"/>
                <a:cs typeface="Arial"/>
              </a:rPr>
              <a:t>earthquakes.</a:t>
            </a: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40"/>
              </a:spcBef>
            </a:pPr>
            <a:r>
              <a:rPr sz="5250" spc="-112" baseline="-4761" dirty="0">
                <a:latin typeface="Lucida Sans Unicode"/>
                <a:cs typeface="Lucida Sans Unicode"/>
              </a:rPr>
              <a:t>▸</a:t>
            </a:r>
            <a:r>
              <a:rPr sz="5250" spc="644" baseline="-4761" dirty="0">
                <a:latin typeface="Lucida Sans Unicode"/>
                <a:cs typeface="Lucida Sans Unicode"/>
              </a:rPr>
              <a:t> </a:t>
            </a:r>
            <a:r>
              <a:rPr sz="3300" spc="65" dirty="0">
                <a:latin typeface="Arial"/>
                <a:cs typeface="Arial"/>
              </a:rPr>
              <a:t>We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30" dirty="0">
                <a:latin typeface="Arial"/>
                <a:cs typeface="Arial"/>
              </a:rPr>
              <a:t>are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one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55" dirty="0">
                <a:latin typeface="Arial"/>
                <a:cs typeface="Arial"/>
              </a:rPr>
              <a:t>of</a:t>
            </a:r>
            <a:r>
              <a:rPr sz="3300" spc="-10" dirty="0">
                <a:latin typeface="Arial"/>
                <a:cs typeface="Arial"/>
              </a:rPr>
              <a:t> </a:t>
            </a:r>
            <a:r>
              <a:rPr sz="3300" spc="-30" dirty="0">
                <a:latin typeface="Arial"/>
                <a:cs typeface="Arial"/>
              </a:rPr>
              <a:t>a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few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15" dirty="0">
                <a:latin typeface="Arial"/>
                <a:cs typeface="Arial"/>
              </a:rPr>
              <a:t>ILVOAD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0" dirty="0">
                <a:latin typeface="Arial"/>
                <a:cs typeface="Arial"/>
              </a:rPr>
              <a:t>members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4" dirty="0">
                <a:latin typeface="Arial"/>
                <a:cs typeface="Arial"/>
              </a:rPr>
              <a:t>in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85" dirty="0">
                <a:latin typeface="Arial"/>
                <a:cs typeface="Arial"/>
              </a:rPr>
              <a:t>southern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65" dirty="0">
                <a:latin typeface="Arial"/>
                <a:cs typeface="Arial"/>
              </a:rPr>
              <a:t>Illinois.</a:t>
            </a:r>
            <a:endParaRPr sz="3300" dirty="0">
              <a:latin typeface="Arial"/>
              <a:cs typeface="Arial"/>
            </a:endParaRPr>
          </a:p>
          <a:p>
            <a:pPr marL="444500" marR="172085" indent="-431800">
              <a:lnSpc>
                <a:spcPct val="111900"/>
              </a:lnSpc>
              <a:spcBef>
                <a:spcPts val="2600"/>
              </a:spcBef>
            </a:pPr>
            <a:r>
              <a:rPr sz="5250" spc="-112" baseline="-3968" dirty="0">
                <a:latin typeface="Lucida Sans Unicode"/>
                <a:cs typeface="Lucida Sans Unicode"/>
              </a:rPr>
              <a:t>▸</a:t>
            </a:r>
            <a:r>
              <a:rPr sz="5250" spc="652" baseline="-3968" dirty="0">
                <a:latin typeface="Lucida Sans Unicode"/>
                <a:cs typeface="Lucida Sans Unicode"/>
              </a:rPr>
              <a:t> </a:t>
            </a:r>
            <a:r>
              <a:rPr sz="3300" spc="140" dirty="0">
                <a:latin typeface="Arial"/>
                <a:cs typeface="Arial"/>
              </a:rPr>
              <a:t>DACdb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25" dirty="0">
                <a:latin typeface="Arial"/>
                <a:cs typeface="Arial"/>
              </a:rPr>
              <a:t>is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95" dirty="0">
                <a:latin typeface="Arial"/>
                <a:cs typeface="Arial"/>
              </a:rPr>
              <a:t>great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75" dirty="0">
                <a:latin typeface="Arial"/>
                <a:cs typeface="Arial"/>
              </a:rPr>
              <a:t>tool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we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45" dirty="0">
                <a:latin typeface="Arial"/>
                <a:cs typeface="Arial"/>
              </a:rPr>
              <a:t>have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85" dirty="0">
                <a:latin typeface="Arial"/>
                <a:cs typeface="Arial"/>
              </a:rPr>
              <a:t>to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25" dirty="0">
                <a:latin typeface="Arial"/>
                <a:cs typeface="Arial"/>
              </a:rPr>
              <a:t>aid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4" dirty="0">
                <a:latin typeface="Arial"/>
                <a:cs typeface="Arial"/>
              </a:rPr>
              <a:t>in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50" dirty="0">
                <a:latin typeface="Arial"/>
                <a:cs typeface="Arial"/>
              </a:rPr>
              <a:t>response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85" dirty="0">
                <a:latin typeface="Arial"/>
                <a:cs typeface="Arial"/>
              </a:rPr>
              <a:t>to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25" dirty="0">
                <a:latin typeface="Arial"/>
                <a:cs typeface="Arial"/>
              </a:rPr>
              <a:t>disasters  </a:t>
            </a:r>
            <a:r>
              <a:rPr sz="3300" spc="114" dirty="0">
                <a:latin typeface="Arial"/>
                <a:cs typeface="Arial"/>
              </a:rPr>
              <a:t>in </a:t>
            </a:r>
            <a:r>
              <a:rPr sz="3300" spc="135" dirty="0">
                <a:latin typeface="Arial"/>
                <a:cs typeface="Arial"/>
              </a:rPr>
              <a:t>our</a:t>
            </a:r>
            <a:r>
              <a:rPr sz="3300" spc="-290" dirty="0">
                <a:latin typeface="Arial"/>
                <a:cs typeface="Arial"/>
              </a:rPr>
              <a:t> </a:t>
            </a:r>
            <a:r>
              <a:rPr sz="3300" spc="85" dirty="0">
                <a:latin typeface="Arial"/>
                <a:cs typeface="Arial"/>
              </a:rPr>
              <a:t>district.</a:t>
            </a:r>
            <a:endParaRPr sz="3300" dirty="0">
              <a:latin typeface="Arial"/>
              <a:cs typeface="Arial"/>
            </a:endParaRPr>
          </a:p>
          <a:p>
            <a:pPr marL="444500" marR="5080" indent="-431800">
              <a:lnSpc>
                <a:spcPct val="111900"/>
              </a:lnSpc>
              <a:spcBef>
                <a:spcPts val="2540"/>
              </a:spcBef>
            </a:pPr>
            <a:r>
              <a:rPr sz="5250" spc="-112" baseline="-4761" dirty="0">
                <a:latin typeface="Lucida Sans Unicode"/>
                <a:cs typeface="Lucida Sans Unicode"/>
              </a:rPr>
              <a:t>▸</a:t>
            </a:r>
            <a:r>
              <a:rPr sz="5250" spc="652" baseline="-4761" dirty="0">
                <a:latin typeface="Lucida Sans Unicode"/>
                <a:cs typeface="Lucida Sans Unicode"/>
              </a:rPr>
              <a:t> </a:t>
            </a:r>
            <a:r>
              <a:rPr sz="3300" spc="65" dirty="0">
                <a:latin typeface="Arial"/>
                <a:cs typeface="Arial"/>
              </a:rPr>
              <a:t>We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45" dirty="0">
                <a:latin typeface="Arial"/>
                <a:cs typeface="Arial"/>
              </a:rPr>
              <a:t>have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been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4" dirty="0">
                <a:latin typeface="Arial"/>
                <a:cs typeface="Arial"/>
              </a:rPr>
              <a:t>able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85" dirty="0">
                <a:latin typeface="Arial"/>
                <a:cs typeface="Arial"/>
              </a:rPr>
              <a:t>to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40" dirty="0">
                <a:latin typeface="Arial"/>
                <a:cs typeface="Arial"/>
              </a:rPr>
              <a:t>obtain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-30" dirty="0">
                <a:latin typeface="Arial"/>
                <a:cs typeface="Arial"/>
              </a:rPr>
              <a:t>a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90" dirty="0">
                <a:latin typeface="Arial"/>
                <a:cs typeface="Arial"/>
              </a:rPr>
              <a:t>trailer</a:t>
            </a:r>
            <a:r>
              <a:rPr sz="3300" spc="-80" dirty="0">
                <a:latin typeface="Arial"/>
                <a:cs typeface="Arial"/>
              </a:rPr>
              <a:t> </a:t>
            </a:r>
            <a:r>
              <a:rPr sz="3300" spc="140" dirty="0">
                <a:latin typeface="Arial"/>
                <a:cs typeface="Arial"/>
              </a:rPr>
              <a:t>from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30" dirty="0">
                <a:latin typeface="Arial"/>
                <a:cs typeface="Arial"/>
              </a:rPr>
              <a:t>Disaster</a:t>
            </a:r>
            <a:r>
              <a:rPr sz="3300" spc="-140" dirty="0">
                <a:latin typeface="Arial"/>
                <a:cs typeface="Arial"/>
              </a:rPr>
              <a:t> </a:t>
            </a:r>
            <a:r>
              <a:rPr sz="3300" spc="190" dirty="0">
                <a:latin typeface="Arial"/>
                <a:cs typeface="Arial"/>
              </a:rPr>
              <a:t>Aid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-50" dirty="0">
                <a:latin typeface="Arial"/>
                <a:cs typeface="Arial"/>
              </a:rPr>
              <a:t>USA  </a:t>
            </a:r>
            <a:r>
              <a:rPr sz="3300" spc="185" dirty="0">
                <a:latin typeface="Arial"/>
                <a:cs typeface="Arial"/>
              </a:rPr>
              <a:t>to</a:t>
            </a:r>
            <a:r>
              <a:rPr sz="3300" spc="-90" dirty="0">
                <a:latin typeface="Arial"/>
                <a:cs typeface="Arial"/>
              </a:rPr>
              <a:t> </a:t>
            </a:r>
            <a:r>
              <a:rPr sz="3300" spc="20" dirty="0">
                <a:latin typeface="Arial"/>
                <a:cs typeface="Arial"/>
              </a:rPr>
              <a:t>serve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35" dirty="0">
                <a:latin typeface="Arial"/>
                <a:cs typeface="Arial"/>
              </a:rPr>
              <a:t>our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00" dirty="0">
                <a:latin typeface="Arial"/>
                <a:cs typeface="Arial"/>
              </a:rPr>
              <a:t>district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14" dirty="0">
                <a:latin typeface="Arial"/>
                <a:cs typeface="Arial"/>
              </a:rPr>
              <a:t>and</a:t>
            </a:r>
            <a:r>
              <a:rPr sz="3300" spc="-85" dirty="0">
                <a:latin typeface="Arial"/>
                <a:cs typeface="Arial"/>
              </a:rPr>
              <a:t> </a:t>
            </a:r>
            <a:r>
              <a:rPr sz="3300" spc="130" dirty="0">
                <a:latin typeface="Arial"/>
                <a:cs typeface="Arial"/>
              </a:rPr>
              <a:t>beyond.</a:t>
            </a:r>
            <a:endParaRPr sz="33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40"/>
              </a:spcBef>
            </a:pPr>
            <a:r>
              <a:rPr sz="5250" spc="-112" baseline="-3968" dirty="0">
                <a:latin typeface="Lucida Sans Unicode"/>
                <a:cs typeface="Lucida Sans Unicode"/>
              </a:rPr>
              <a:t>▸ </a:t>
            </a:r>
            <a:r>
              <a:rPr sz="3300" spc="15" dirty="0">
                <a:latin typeface="Arial"/>
                <a:cs typeface="Arial"/>
              </a:rPr>
              <a:t>Rotary </a:t>
            </a:r>
            <a:r>
              <a:rPr sz="3300" spc="-25" dirty="0">
                <a:latin typeface="Arial"/>
                <a:cs typeface="Arial"/>
              </a:rPr>
              <a:t>is </a:t>
            </a:r>
            <a:r>
              <a:rPr sz="3300" spc="15" dirty="0">
                <a:latin typeface="Arial"/>
                <a:cs typeface="Arial"/>
              </a:rPr>
              <a:t>Service </a:t>
            </a:r>
            <a:r>
              <a:rPr sz="3300" spc="150" dirty="0">
                <a:latin typeface="Arial"/>
                <a:cs typeface="Arial"/>
              </a:rPr>
              <a:t>Above</a:t>
            </a:r>
            <a:r>
              <a:rPr sz="3300" spc="100" dirty="0">
                <a:latin typeface="Arial"/>
                <a:cs typeface="Arial"/>
              </a:rPr>
              <a:t> </a:t>
            </a:r>
            <a:r>
              <a:rPr sz="3300" spc="-10" dirty="0">
                <a:latin typeface="Arial"/>
                <a:cs typeface="Arial"/>
              </a:rPr>
              <a:t>Self.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3700" y="0"/>
            <a:ext cx="12217400" cy="970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14201"/>
            <a:ext cx="6991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114" dirty="0">
                <a:solidFill>
                  <a:srgbClr val="838787"/>
                </a:solidFill>
                <a:latin typeface="Arial Narrow"/>
                <a:cs typeface="Arial Narrow"/>
              </a:rPr>
              <a:t>TEXT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514201"/>
            <a:ext cx="699135" cy="35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sz="2400" b="1" spc="114" dirty="0">
                <a:solidFill>
                  <a:srgbClr val="838787"/>
                </a:solidFill>
                <a:latin typeface="Arial Narrow"/>
                <a:cs typeface="Arial Narrow"/>
              </a:rPr>
              <a:t>TEXT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93161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273917"/>
            <a:ext cx="59817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WE NEED YOU!</a:t>
            </a:r>
            <a:endParaRPr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810510"/>
            <a:ext cx="11896725" cy="460651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 </a:t>
            </a:r>
            <a:r>
              <a:rPr sz="3400" spc="-45" dirty="0">
                <a:latin typeface="Arial"/>
                <a:cs typeface="Arial"/>
              </a:rPr>
              <a:t>Please </a:t>
            </a:r>
            <a:r>
              <a:rPr sz="3400" spc="114" dirty="0">
                <a:latin typeface="Arial"/>
                <a:cs typeface="Arial"/>
              </a:rPr>
              <a:t>support </a:t>
            </a:r>
            <a:r>
              <a:rPr sz="3400" spc="90" dirty="0">
                <a:latin typeface="Arial"/>
                <a:cs typeface="Arial"/>
              </a:rPr>
              <a:t>district </a:t>
            </a:r>
            <a:r>
              <a:rPr sz="3400" spc="130" dirty="0">
                <a:latin typeface="Arial"/>
                <a:cs typeface="Arial"/>
              </a:rPr>
              <a:t>6510</a:t>
            </a:r>
            <a:r>
              <a:rPr sz="3400" spc="10" dirty="0">
                <a:latin typeface="Arial"/>
                <a:cs typeface="Arial"/>
              </a:rPr>
              <a:t> </a:t>
            </a:r>
            <a:r>
              <a:rPr sz="3400" spc="60" dirty="0">
                <a:latin typeface="Arial"/>
                <a:cs typeface="Arial"/>
              </a:rPr>
              <a:t>charities:$$$$.</a:t>
            </a:r>
            <a:endParaRPr sz="3400" dirty="0">
              <a:latin typeface="Arial"/>
              <a:cs typeface="Arial"/>
            </a:endParaRPr>
          </a:p>
          <a:p>
            <a:pPr marL="457200" marR="5080" indent="-444500">
              <a:lnSpc>
                <a:spcPct val="111500"/>
              </a:lnSpc>
              <a:spcBef>
                <a:spcPts val="265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 </a:t>
            </a:r>
            <a:r>
              <a:rPr sz="3400" spc="60" dirty="0">
                <a:latin typeface="Arial"/>
                <a:cs typeface="Arial"/>
              </a:rPr>
              <a:t>Become </a:t>
            </a:r>
            <a:r>
              <a:rPr sz="3400" spc="-50" dirty="0">
                <a:latin typeface="Arial"/>
                <a:cs typeface="Arial"/>
              </a:rPr>
              <a:t>a </a:t>
            </a:r>
            <a:r>
              <a:rPr sz="3400" spc="140" dirty="0">
                <a:latin typeface="Arial"/>
                <a:cs typeface="Arial"/>
              </a:rPr>
              <a:t>member </a:t>
            </a:r>
            <a:r>
              <a:rPr sz="3400" spc="145" dirty="0">
                <a:latin typeface="Arial"/>
                <a:cs typeface="Arial"/>
              </a:rPr>
              <a:t>of </a:t>
            </a:r>
            <a:r>
              <a:rPr sz="3400" spc="105" dirty="0">
                <a:latin typeface="Arial"/>
                <a:cs typeface="Arial"/>
              </a:rPr>
              <a:t>the </a:t>
            </a:r>
            <a:r>
              <a:rPr sz="3400" spc="75" dirty="0">
                <a:latin typeface="Arial"/>
                <a:cs typeface="Arial"/>
              </a:rPr>
              <a:t>District </a:t>
            </a:r>
            <a:r>
              <a:rPr sz="3400" spc="130" dirty="0">
                <a:latin typeface="Arial"/>
                <a:cs typeface="Arial"/>
              </a:rPr>
              <a:t>6510</a:t>
            </a:r>
            <a:r>
              <a:rPr sz="3400" spc="-600" dirty="0">
                <a:latin typeface="Arial"/>
                <a:cs typeface="Arial"/>
              </a:rPr>
              <a:t> </a:t>
            </a:r>
            <a:r>
              <a:rPr sz="3400" spc="15" dirty="0">
                <a:latin typeface="Arial"/>
                <a:cs typeface="Arial"/>
              </a:rPr>
              <a:t>Disaster </a:t>
            </a:r>
            <a:r>
              <a:rPr sz="3400" spc="-20" dirty="0">
                <a:latin typeface="Arial"/>
                <a:cs typeface="Arial"/>
              </a:rPr>
              <a:t>Response  </a:t>
            </a:r>
            <a:r>
              <a:rPr sz="3400" spc="105" dirty="0">
                <a:latin typeface="Arial"/>
                <a:cs typeface="Arial"/>
              </a:rPr>
              <a:t>Committee: </a:t>
            </a:r>
            <a:r>
              <a:rPr sz="3400" spc="155" dirty="0">
                <a:latin typeface="Arial"/>
                <a:cs typeface="Arial"/>
              </a:rPr>
              <a:t>power </a:t>
            </a:r>
            <a:r>
              <a:rPr sz="3400" spc="105" dirty="0">
                <a:latin typeface="Arial"/>
                <a:cs typeface="Arial"/>
              </a:rPr>
              <a:t>in</a:t>
            </a:r>
            <a:r>
              <a:rPr sz="3400" spc="-550" dirty="0">
                <a:latin typeface="Arial"/>
                <a:cs typeface="Arial"/>
              </a:rPr>
              <a:t> </a:t>
            </a:r>
            <a:r>
              <a:rPr sz="3400" spc="65" dirty="0">
                <a:latin typeface="Arial"/>
                <a:cs typeface="Arial"/>
              </a:rPr>
              <a:t>numbers.</a:t>
            </a:r>
            <a:endParaRPr sz="3400" dirty="0">
              <a:latin typeface="Arial"/>
              <a:cs typeface="Arial"/>
            </a:endParaRPr>
          </a:p>
          <a:p>
            <a:pPr marL="457200" marR="824865" indent="-444500">
              <a:lnSpc>
                <a:spcPct val="111500"/>
              </a:lnSpc>
              <a:spcBef>
                <a:spcPts val="268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</a:t>
            </a:r>
            <a:r>
              <a:rPr sz="5325" spc="719" baseline="-4694" dirty="0">
                <a:latin typeface="Lucida Sans Unicode"/>
                <a:cs typeface="Lucida Sans Unicode"/>
              </a:rPr>
              <a:t> </a:t>
            </a:r>
            <a:r>
              <a:rPr sz="3400" spc="225" dirty="0">
                <a:latin typeface="Arial"/>
                <a:cs typeface="Arial"/>
              </a:rPr>
              <a:t>Add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95" dirty="0">
                <a:latin typeface="Arial"/>
                <a:cs typeface="Arial"/>
              </a:rPr>
              <a:t>your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information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in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the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5" dirty="0">
                <a:latin typeface="Arial"/>
                <a:cs typeface="Arial"/>
              </a:rPr>
              <a:t>Disaster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Response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30" dirty="0">
                <a:latin typeface="Arial"/>
                <a:cs typeface="Arial"/>
              </a:rPr>
              <a:t>tab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on  </a:t>
            </a:r>
            <a:r>
              <a:rPr sz="3400" spc="85" dirty="0">
                <a:latin typeface="Arial"/>
                <a:cs typeface="Arial"/>
              </a:rPr>
              <a:t>DACdb.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7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</a:t>
            </a:r>
            <a:r>
              <a:rPr sz="5325" spc="719" baseline="-4694" dirty="0">
                <a:latin typeface="Lucida Sans Unicode"/>
                <a:cs typeface="Lucida Sans Unicode"/>
              </a:rPr>
              <a:t> </a:t>
            </a:r>
            <a:r>
              <a:rPr sz="3400" spc="-20" dirty="0">
                <a:latin typeface="Arial"/>
                <a:cs typeface="Arial"/>
              </a:rPr>
              <a:t>Feel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60" dirty="0">
                <a:latin typeface="Arial"/>
                <a:cs typeface="Arial"/>
              </a:rPr>
              <a:t>free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75" dirty="0">
                <a:latin typeface="Arial"/>
                <a:cs typeface="Arial"/>
              </a:rPr>
              <a:t>to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contact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-55" dirty="0">
                <a:latin typeface="Arial"/>
                <a:cs typeface="Arial"/>
              </a:rPr>
              <a:t>us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45" dirty="0">
                <a:latin typeface="Arial"/>
                <a:cs typeface="Arial"/>
              </a:rPr>
              <a:t>at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80" dirty="0">
                <a:latin typeface="Arial"/>
                <a:cs typeface="Arial"/>
              </a:rPr>
              <a:t>anytime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30" dirty="0">
                <a:latin typeface="Arial"/>
                <a:cs typeface="Arial"/>
              </a:rPr>
              <a:t>for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35" dirty="0">
                <a:latin typeface="Arial"/>
                <a:cs typeface="Arial"/>
              </a:rPr>
              <a:t>help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40" dirty="0">
                <a:latin typeface="Arial"/>
                <a:cs typeface="Arial"/>
              </a:rPr>
              <a:t>or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questions.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9900" y="1689100"/>
            <a:ext cx="9525000" cy="637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5700" y="0"/>
            <a:ext cx="81534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993161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773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CONTACT INFORMATION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694901"/>
            <a:ext cx="11675110" cy="273875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0" marR="5080" indent="-444500">
              <a:lnSpc>
                <a:spcPct val="111500"/>
              </a:lnSpc>
              <a:spcBef>
                <a:spcPts val="140"/>
              </a:spcBef>
              <a:tabLst>
                <a:tab pos="3664585" algn="l"/>
                <a:tab pos="4341495" algn="l"/>
              </a:tabLst>
            </a:pPr>
            <a:r>
              <a:rPr sz="5325" spc="-97" baseline="-4694" dirty="0">
                <a:latin typeface="Lucida Sans Unicode"/>
                <a:cs typeface="Lucida Sans Unicode"/>
              </a:rPr>
              <a:t>▸  </a:t>
            </a:r>
            <a:r>
              <a:rPr sz="3400" spc="70" dirty="0">
                <a:latin typeface="Arial"/>
                <a:cs typeface="Arial"/>
              </a:rPr>
              <a:t>Joe</a:t>
            </a:r>
            <a:r>
              <a:rPr sz="3400" spc="-585" dirty="0">
                <a:latin typeface="Arial"/>
                <a:cs typeface="Arial"/>
              </a:rPr>
              <a:t> </a:t>
            </a:r>
            <a:r>
              <a:rPr sz="3400" spc="125" dirty="0">
                <a:latin typeface="Arial"/>
                <a:cs typeface="Arial"/>
              </a:rPr>
              <a:t>Miller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spc="-40" dirty="0">
                <a:latin typeface="Arial"/>
                <a:cs typeface="Arial"/>
              </a:rPr>
              <a:t>PDG	</a:t>
            </a:r>
            <a:r>
              <a:rPr sz="3400" spc="15" dirty="0">
                <a:latin typeface="Arial"/>
                <a:cs typeface="Arial"/>
              </a:rPr>
              <a:t>Disaster </a:t>
            </a:r>
            <a:r>
              <a:rPr sz="3400" spc="-20" dirty="0">
                <a:latin typeface="Arial"/>
                <a:cs typeface="Arial"/>
              </a:rPr>
              <a:t>Response </a:t>
            </a:r>
            <a:r>
              <a:rPr sz="3400" spc="110" dirty="0">
                <a:latin typeface="Arial"/>
                <a:cs typeface="Arial"/>
              </a:rPr>
              <a:t>Committee</a:t>
            </a:r>
            <a:r>
              <a:rPr sz="3400" spc="-320" dirty="0">
                <a:latin typeface="Arial"/>
                <a:cs typeface="Arial"/>
              </a:rPr>
              <a:t> </a:t>
            </a:r>
            <a:r>
              <a:rPr sz="3400" spc="55" dirty="0">
                <a:latin typeface="Arial"/>
                <a:cs typeface="Arial"/>
              </a:rPr>
              <a:t>Chairman  </a:t>
            </a:r>
            <a:r>
              <a:rPr sz="3400" spc="85" dirty="0">
                <a:latin typeface="Arial"/>
                <a:cs typeface="Arial"/>
              </a:rPr>
              <a:t>270-619-5968-cell	</a:t>
            </a:r>
            <a:r>
              <a:rPr sz="3400" spc="100" dirty="0">
                <a:latin typeface="Arial"/>
                <a:cs typeface="Arial"/>
              </a:rPr>
              <a:t>618-524-8767-home</a:t>
            </a:r>
            <a:endParaRPr sz="3400" dirty="0">
              <a:latin typeface="Arial"/>
              <a:cs typeface="Arial"/>
            </a:endParaRPr>
          </a:p>
          <a:p>
            <a:pPr marL="457200" marR="615950" indent="-444500">
              <a:lnSpc>
                <a:spcPct val="111500"/>
              </a:lnSpc>
              <a:spcBef>
                <a:spcPts val="2680"/>
              </a:spcBef>
              <a:tabLst>
                <a:tab pos="4341495" algn="l"/>
              </a:tabLst>
            </a:pPr>
            <a:r>
              <a:rPr sz="5325" spc="-97" baseline="-4694" dirty="0">
                <a:latin typeface="Lucida Sans Unicode"/>
                <a:cs typeface="Lucida Sans Unicode"/>
              </a:rPr>
              <a:t>▸ </a:t>
            </a:r>
            <a:r>
              <a:rPr sz="3400" spc="25" dirty="0">
                <a:latin typeface="Arial"/>
                <a:cs typeface="Arial"/>
              </a:rPr>
              <a:t>Wayne </a:t>
            </a:r>
            <a:r>
              <a:rPr sz="3400" spc="75" dirty="0">
                <a:latin typeface="Arial"/>
                <a:cs typeface="Arial"/>
              </a:rPr>
              <a:t>Gerlock </a:t>
            </a:r>
            <a:r>
              <a:rPr sz="3400" spc="-40" dirty="0">
                <a:latin typeface="Arial"/>
                <a:cs typeface="Arial"/>
              </a:rPr>
              <a:t>PDG </a:t>
            </a:r>
            <a:r>
              <a:rPr sz="3400" spc="75" dirty="0">
                <a:latin typeface="Arial"/>
                <a:cs typeface="Arial"/>
              </a:rPr>
              <a:t>District </a:t>
            </a:r>
            <a:r>
              <a:rPr sz="3400" spc="130" dirty="0">
                <a:latin typeface="Arial"/>
                <a:cs typeface="Arial"/>
              </a:rPr>
              <a:t>6510 </a:t>
            </a:r>
            <a:r>
              <a:rPr sz="3400" spc="40" dirty="0">
                <a:latin typeface="Arial"/>
                <a:cs typeface="Arial"/>
              </a:rPr>
              <a:t>Charities</a:t>
            </a:r>
            <a:r>
              <a:rPr sz="3400" spc="-295" dirty="0">
                <a:latin typeface="Arial"/>
                <a:cs typeface="Arial"/>
              </a:rPr>
              <a:t> </a:t>
            </a:r>
            <a:r>
              <a:rPr sz="3400" spc="55" dirty="0">
                <a:latin typeface="Arial"/>
                <a:cs typeface="Arial"/>
              </a:rPr>
              <a:t>Chairman  </a:t>
            </a:r>
            <a:r>
              <a:rPr sz="3400" spc="85" dirty="0">
                <a:latin typeface="Arial"/>
                <a:cs typeface="Arial"/>
              </a:rPr>
              <a:t>618-967-8193-cell	</a:t>
            </a:r>
            <a:r>
              <a:rPr sz="3400" spc="100" dirty="0">
                <a:latin typeface="Arial"/>
                <a:cs typeface="Arial"/>
              </a:rPr>
              <a:t>618-985-6004-home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14400"/>
            <a:ext cx="12566469" cy="57479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6400" y="6140894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500" y="5168900"/>
            <a:ext cx="102489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135" dirty="0">
                <a:solidFill>
                  <a:srgbClr val="A6AAA9"/>
                </a:solidFill>
                <a:latin typeface="Arial Narrow"/>
                <a:cs typeface="Arial Narrow"/>
              </a:rPr>
              <a:t>ROTARY </a:t>
            </a:r>
            <a:r>
              <a:rPr sz="6600" b="1" spc="65" dirty="0">
                <a:solidFill>
                  <a:srgbClr val="A6AAA9"/>
                </a:solidFill>
                <a:latin typeface="Arial Narrow"/>
                <a:cs typeface="Arial Narrow"/>
              </a:rPr>
              <a:t>DISTRICT</a:t>
            </a:r>
            <a:r>
              <a:rPr sz="6600" b="1" spc="220" dirty="0">
                <a:solidFill>
                  <a:srgbClr val="A6AAA9"/>
                </a:solidFill>
                <a:latin typeface="Arial Narrow"/>
                <a:cs typeface="Arial Narrow"/>
              </a:rPr>
              <a:t> </a:t>
            </a:r>
            <a:r>
              <a:rPr sz="6600" b="1" spc="125" dirty="0">
                <a:solidFill>
                  <a:srgbClr val="A6AAA9"/>
                </a:solidFill>
                <a:latin typeface="Arial Narrow"/>
                <a:cs typeface="Arial Narrow"/>
              </a:rPr>
              <a:t>6510</a:t>
            </a:r>
            <a:endParaRPr sz="6600" dirty="0"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" y="6400800"/>
            <a:ext cx="1139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FF00"/>
                </a:solidFill>
              </a:rPr>
              <a:t>DISASTER RESPONSE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9700" y="0"/>
            <a:ext cx="7645400" cy="967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400" y="6140894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5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381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00" y="787400"/>
            <a:ext cx="12750800" cy="488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3400" y="0"/>
            <a:ext cx="93980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0"/>
            <a:ext cx="9321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9900" y="1651000"/>
            <a:ext cx="9525000" cy="645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06400" y="993161"/>
            <a:ext cx="12192000" cy="635"/>
          </a:xfrm>
          <a:custGeom>
            <a:avLst/>
            <a:gdLst/>
            <a:ahLst/>
            <a:cxnLst/>
            <a:rect l="l" t="t" r="r" b="b"/>
            <a:pathLst>
              <a:path w="12192000" h="634">
                <a:moveTo>
                  <a:pt x="0" y="261"/>
                </a:moveTo>
                <a:lnTo>
                  <a:pt x="12192000" y="0"/>
                </a:lnTo>
              </a:path>
            </a:pathLst>
          </a:custGeom>
          <a:ln w="25400">
            <a:solidFill>
              <a:srgbClr val="A6AA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300" y="0"/>
            <a:ext cx="74422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2000" y="1536700"/>
            <a:ext cx="5486400" cy="779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56007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WHO ARE WE?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2763520"/>
            <a:ext cx="6153150" cy="611975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56565" algn="l"/>
              </a:tabLst>
            </a:pPr>
            <a:r>
              <a:rPr sz="4425" spc="-104" baseline="-3766" dirty="0">
                <a:solidFill>
                  <a:srgbClr val="34A5DA"/>
                </a:solidFill>
                <a:latin typeface="Lucida Sans Unicode"/>
                <a:cs typeface="Lucida Sans Unicode"/>
              </a:rPr>
              <a:t>▸	</a:t>
            </a:r>
            <a:r>
              <a:rPr sz="2800" spc="30" dirty="0">
                <a:latin typeface="Arial"/>
                <a:cs typeface="Arial"/>
              </a:rPr>
              <a:t>We </a:t>
            </a:r>
            <a:r>
              <a:rPr sz="2800" spc="10" dirty="0">
                <a:latin typeface="Arial"/>
                <a:cs typeface="Arial"/>
              </a:rPr>
              <a:t>are </a:t>
            </a:r>
            <a:r>
              <a:rPr sz="2800" spc="-40" dirty="0">
                <a:latin typeface="Arial"/>
                <a:cs typeface="Arial"/>
              </a:rPr>
              <a:t>a </a:t>
            </a:r>
            <a:r>
              <a:rPr sz="2800" spc="135" dirty="0">
                <a:latin typeface="Arial"/>
                <a:cs typeface="Arial"/>
              </a:rPr>
              <a:t>group </a:t>
            </a:r>
            <a:r>
              <a:rPr sz="2800" spc="120" dirty="0">
                <a:latin typeface="Arial"/>
                <a:cs typeface="Arial"/>
              </a:rPr>
              <a:t>of</a:t>
            </a:r>
            <a:r>
              <a:rPr sz="2800" spc="-4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Rotarians</a:t>
            </a:r>
            <a:endParaRPr sz="2800" dirty="0">
              <a:latin typeface="Arial"/>
              <a:cs typeface="Arial"/>
            </a:endParaRPr>
          </a:p>
          <a:p>
            <a:pPr marL="457200" marR="31750" indent="-444500">
              <a:lnSpc>
                <a:spcPct val="112300"/>
              </a:lnSpc>
              <a:spcBef>
                <a:spcPts val="2625"/>
              </a:spcBef>
              <a:tabLst>
                <a:tab pos="456565" algn="l"/>
              </a:tabLst>
            </a:pPr>
            <a:r>
              <a:rPr sz="4425" spc="-104" baseline="-3766" dirty="0">
                <a:latin typeface="Lucida Sans Unicode"/>
                <a:cs typeface="Lucida Sans Unicode"/>
              </a:rPr>
              <a:t>▸	</a:t>
            </a:r>
            <a:r>
              <a:rPr sz="2800" spc="5" dirty="0">
                <a:latin typeface="Arial"/>
                <a:cs typeface="Arial"/>
              </a:rPr>
              <a:t>Have </a:t>
            </a:r>
            <a:r>
              <a:rPr sz="2800" spc="95" dirty="0">
                <a:latin typeface="Arial"/>
                <a:cs typeface="Arial"/>
              </a:rPr>
              <a:t>attended </a:t>
            </a:r>
            <a:r>
              <a:rPr sz="2800" spc="45" dirty="0">
                <a:latin typeface="Arial"/>
                <a:cs typeface="Arial"/>
              </a:rPr>
              <a:t>IEMA/FEMA  </a:t>
            </a:r>
            <a:r>
              <a:rPr sz="2800" spc="70" dirty="0">
                <a:latin typeface="Arial"/>
                <a:cs typeface="Arial"/>
              </a:rPr>
              <a:t>training,</a:t>
            </a:r>
            <a:r>
              <a:rPr sz="2800" spc="-17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and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10" dirty="0">
                <a:latin typeface="Arial"/>
                <a:cs typeface="Arial"/>
              </a:rPr>
              <a:t>are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95" dirty="0">
                <a:latin typeface="Arial"/>
                <a:cs typeface="Arial"/>
              </a:rPr>
              <a:t>prepared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145" dirty="0">
                <a:latin typeface="Arial"/>
                <a:cs typeface="Arial"/>
              </a:rPr>
              <a:t>to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serve  </a:t>
            </a:r>
            <a:r>
              <a:rPr sz="2800" spc="85" dirty="0">
                <a:latin typeface="Arial"/>
                <a:cs typeface="Arial"/>
              </a:rPr>
              <a:t>in </a:t>
            </a:r>
            <a:r>
              <a:rPr sz="2800" spc="110" dirty="0">
                <a:latin typeface="Arial"/>
                <a:cs typeface="Arial"/>
              </a:rPr>
              <a:t>time </a:t>
            </a:r>
            <a:r>
              <a:rPr sz="2800" spc="120" dirty="0">
                <a:latin typeface="Arial"/>
                <a:cs typeface="Arial"/>
              </a:rPr>
              <a:t>of</a:t>
            </a:r>
            <a:r>
              <a:rPr sz="2800" spc="-37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disasters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  <a:tabLst>
                <a:tab pos="456565" algn="l"/>
              </a:tabLst>
            </a:pPr>
            <a:r>
              <a:rPr sz="4425" spc="-104" baseline="-3766" dirty="0">
                <a:latin typeface="Lucida Sans Unicode"/>
                <a:cs typeface="Lucida Sans Unicode"/>
              </a:rPr>
              <a:t>▸	</a:t>
            </a:r>
            <a:r>
              <a:rPr sz="2800" spc="65" dirty="0">
                <a:latin typeface="Arial"/>
                <a:cs typeface="Arial"/>
              </a:rPr>
              <a:t>Are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80" dirty="0">
                <a:latin typeface="Arial"/>
                <a:cs typeface="Arial"/>
              </a:rPr>
              <a:t>connected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145" dirty="0">
                <a:latin typeface="Arial"/>
                <a:cs typeface="Arial"/>
              </a:rPr>
              <a:t>to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Disaster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145" dirty="0">
                <a:latin typeface="Arial"/>
                <a:cs typeface="Arial"/>
              </a:rPr>
              <a:t>Aid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USA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60"/>
              </a:spcBef>
              <a:tabLst>
                <a:tab pos="456565" algn="l"/>
              </a:tabLst>
            </a:pPr>
            <a:r>
              <a:rPr sz="4425" spc="-104" baseline="-3766" dirty="0">
                <a:latin typeface="Lucida Sans Unicode"/>
                <a:cs typeface="Lucida Sans Unicode"/>
              </a:rPr>
              <a:t>▸	</a:t>
            </a:r>
            <a:r>
              <a:rPr sz="2800" spc="65" dirty="0">
                <a:latin typeface="Arial"/>
                <a:cs typeface="Arial"/>
              </a:rPr>
              <a:t>Are </a:t>
            </a:r>
            <a:r>
              <a:rPr sz="2800" spc="75" dirty="0">
                <a:latin typeface="Arial"/>
                <a:cs typeface="Arial"/>
              </a:rPr>
              <a:t>members </a:t>
            </a:r>
            <a:r>
              <a:rPr sz="2800" spc="120" dirty="0">
                <a:latin typeface="Arial"/>
                <a:cs typeface="Arial"/>
              </a:rPr>
              <a:t>of</a:t>
            </a:r>
            <a:r>
              <a:rPr sz="2800" spc="-455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IL </a:t>
            </a:r>
            <a:r>
              <a:rPr sz="2800" spc="65" dirty="0">
                <a:latin typeface="Arial"/>
                <a:cs typeface="Arial"/>
              </a:rPr>
              <a:t>VOAD</a:t>
            </a:r>
            <a:r>
              <a:rPr lang="en-US" sz="2800" spc="65" dirty="0">
                <a:latin typeface="Arial"/>
                <a:cs typeface="Arial"/>
              </a:rPr>
              <a:t> (Voluntary Organizations Active in </a:t>
            </a:r>
            <a:r>
              <a:rPr lang="en-US" sz="2800" spc="65" dirty="0" err="1">
                <a:latin typeface="Arial"/>
                <a:cs typeface="Arial"/>
              </a:rPr>
              <a:t>Diaaster</a:t>
            </a:r>
            <a:r>
              <a:rPr lang="en-US" sz="2800" spc="6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60"/>
              </a:spcBef>
              <a:tabLst>
                <a:tab pos="456565" algn="l"/>
              </a:tabLst>
            </a:pPr>
            <a:r>
              <a:rPr sz="4425" spc="-104" baseline="-3766" dirty="0">
                <a:latin typeface="Lucida Sans Unicode"/>
                <a:cs typeface="Lucida Sans Unicode"/>
              </a:rPr>
              <a:t>▸	</a:t>
            </a:r>
            <a:r>
              <a:rPr sz="2800" spc="65" dirty="0">
                <a:latin typeface="Arial"/>
                <a:cs typeface="Arial"/>
              </a:rPr>
              <a:t>Are </a:t>
            </a:r>
            <a:r>
              <a:rPr sz="2800" spc="75" dirty="0">
                <a:latin typeface="Arial"/>
                <a:cs typeface="Arial"/>
              </a:rPr>
              <a:t>members </a:t>
            </a:r>
            <a:r>
              <a:rPr sz="2800" spc="120" dirty="0">
                <a:latin typeface="Arial"/>
                <a:cs typeface="Arial"/>
              </a:rPr>
              <a:t>of</a:t>
            </a:r>
            <a:r>
              <a:rPr sz="2800" spc="-32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SPARC</a:t>
            </a:r>
            <a:r>
              <a:rPr lang="en-US" sz="2800" spc="-175" dirty="0">
                <a:latin typeface="Arial"/>
                <a:cs typeface="Arial"/>
              </a:rPr>
              <a:t> (Shawnee Preparedness and Response Coalition)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409700"/>
            <a:ext cx="8801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WHAT ARE OUR GOALS?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2759710"/>
            <a:ext cx="11974830" cy="57257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</a:t>
            </a:r>
            <a:r>
              <a:rPr sz="5325" spc="727" baseline="-4694" dirty="0">
                <a:latin typeface="Lucida Sans Unicode"/>
                <a:cs typeface="Lucida Sans Unicode"/>
              </a:rPr>
              <a:t> </a:t>
            </a:r>
            <a:r>
              <a:rPr sz="3400" spc="-145" dirty="0">
                <a:latin typeface="Arial"/>
                <a:cs typeface="Arial"/>
              </a:rPr>
              <a:t>To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45" dirty="0">
                <a:latin typeface="Arial"/>
                <a:cs typeface="Arial"/>
              </a:rPr>
              <a:t>outfit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05" dirty="0">
                <a:latin typeface="Arial"/>
                <a:cs typeface="Arial"/>
              </a:rPr>
              <a:t>the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5" dirty="0">
                <a:latin typeface="Arial"/>
                <a:cs typeface="Arial"/>
              </a:rPr>
              <a:t>Disaster</a:t>
            </a:r>
            <a:r>
              <a:rPr sz="3400" spc="-155" dirty="0">
                <a:latin typeface="Arial"/>
                <a:cs typeface="Arial"/>
              </a:rPr>
              <a:t> </a:t>
            </a:r>
            <a:r>
              <a:rPr sz="3400" spc="180" dirty="0">
                <a:latin typeface="Arial"/>
                <a:cs typeface="Arial"/>
              </a:rPr>
              <a:t>Aid</a:t>
            </a:r>
            <a:r>
              <a:rPr sz="3400" spc="-18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Trailer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85" dirty="0">
                <a:latin typeface="Arial"/>
                <a:cs typeface="Arial"/>
              </a:rPr>
              <a:t>that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we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25" dirty="0">
                <a:latin typeface="Arial"/>
                <a:cs typeface="Arial"/>
              </a:rPr>
              <a:t>have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obtained.</a:t>
            </a:r>
            <a:endParaRPr sz="3400" dirty="0">
              <a:latin typeface="Arial"/>
              <a:cs typeface="Arial"/>
            </a:endParaRPr>
          </a:p>
          <a:p>
            <a:pPr marL="457200" marR="104139" indent="-444500">
              <a:lnSpc>
                <a:spcPct val="112300"/>
              </a:lnSpc>
              <a:spcBef>
                <a:spcPts val="2615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 </a:t>
            </a:r>
            <a:r>
              <a:rPr sz="3400" spc="-50" dirty="0">
                <a:latin typeface="Arial"/>
                <a:cs typeface="Arial"/>
              </a:rPr>
              <a:t>Train </a:t>
            </a:r>
            <a:r>
              <a:rPr sz="3400" spc="65" dirty="0">
                <a:latin typeface="Arial"/>
                <a:cs typeface="Arial"/>
              </a:rPr>
              <a:t>volunteers </a:t>
            </a:r>
            <a:r>
              <a:rPr sz="3400" spc="175" dirty="0">
                <a:latin typeface="Arial"/>
                <a:cs typeface="Arial"/>
              </a:rPr>
              <a:t>to </a:t>
            </a:r>
            <a:r>
              <a:rPr sz="3400" spc="100" dirty="0">
                <a:latin typeface="Arial"/>
                <a:cs typeface="Arial"/>
              </a:rPr>
              <a:t>respond </a:t>
            </a:r>
            <a:r>
              <a:rPr sz="3400" spc="175" dirty="0">
                <a:latin typeface="Arial"/>
                <a:cs typeface="Arial"/>
              </a:rPr>
              <a:t>to </a:t>
            </a:r>
            <a:r>
              <a:rPr sz="3400" spc="10" dirty="0">
                <a:latin typeface="Arial"/>
                <a:cs typeface="Arial"/>
              </a:rPr>
              <a:t>disasters </a:t>
            </a:r>
            <a:r>
              <a:rPr sz="3400" spc="130" dirty="0">
                <a:latin typeface="Arial"/>
                <a:cs typeface="Arial"/>
              </a:rPr>
              <a:t>within </a:t>
            </a:r>
            <a:r>
              <a:rPr sz="3400" dirty="0">
                <a:latin typeface="Arial"/>
                <a:cs typeface="Arial"/>
              </a:rPr>
              <a:t>Rotary  </a:t>
            </a:r>
            <a:r>
              <a:rPr sz="3400" spc="75" dirty="0">
                <a:latin typeface="Arial"/>
                <a:cs typeface="Arial"/>
              </a:rPr>
              <a:t>District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90" dirty="0">
                <a:latin typeface="Arial"/>
                <a:cs typeface="Arial"/>
              </a:rPr>
              <a:t>6510,</a:t>
            </a:r>
            <a:r>
              <a:rPr sz="3400" spc="-200" dirty="0">
                <a:latin typeface="Arial"/>
                <a:cs typeface="Arial"/>
              </a:rPr>
              <a:t> </a:t>
            </a:r>
            <a:r>
              <a:rPr sz="3400" spc="100" dirty="0">
                <a:latin typeface="Arial"/>
                <a:cs typeface="Arial"/>
              </a:rPr>
              <a:t>and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14" dirty="0">
                <a:latin typeface="Arial"/>
                <a:cs typeface="Arial"/>
              </a:rPr>
              <a:t>support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70" dirty="0">
                <a:latin typeface="Arial"/>
                <a:cs typeface="Arial"/>
              </a:rPr>
              <a:t>Illinois</a:t>
            </a:r>
            <a:r>
              <a:rPr sz="3400" spc="-160" dirty="0">
                <a:latin typeface="Arial"/>
                <a:cs typeface="Arial"/>
              </a:rPr>
              <a:t> </a:t>
            </a:r>
            <a:r>
              <a:rPr sz="3400" spc="55" dirty="0">
                <a:latin typeface="Arial"/>
                <a:cs typeface="Arial"/>
              </a:rPr>
              <a:t>Voluntary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65" dirty="0">
                <a:latin typeface="Arial"/>
                <a:cs typeface="Arial"/>
              </a:rPr>
              <a:t>Organizations  </a:t>
            </a:r>
            <a:r>
              <a:rPr sz="3400" spc="80" dirty="0">
                <a:latin typeface="Arial"/>
                <a:cs typeface="Arial"/>
              </a:rPr>
              <a:t>Active </a:t>
            </a:r>
            <a:r>
              <a:rPr sz="3400" spc="105" dirty="0">
                <a:latin typeface="Arial"/>
                <a:cs typeface="Arial"/>
              </a:rPr>
              <a:t>in </a:t>
            </a:r>
            <a:r>
              <a:rPr sz="3400" spc="25" dirty="0">
                <a:latin typeface="Arial"/>
                <a:cs typeface="Arial"/>
              </a:rPr>
              <a:t>Disaster(VOAD): </a:t>
            </a:r>
            <a:r>
              <a:rPr sz="3400" spc="-20" dirty="0">
                <a:latin typeface="Arial"/>
                <a:cs typeface="Arial"/>
              </a:rPr>
              <a:t>Staff </a:t>
            </a:r>
            <a:r>
              <a:rPr sz="3400" spc="70" dirty="0">
                <a:latin typeface="Arial"/>
                <a:cs typeface="Arial"/>
              </a:rPr>
              <a:t>Volunteer </a:t>
            </a:r>
            <a:r>
              <a:rPr sz="3400" spc="55" dirty="0">
                <a:latin typeface="Arial"/>
                <a:cs typeface="Arial"/>
              </a:rPr>
              <a:t>Reception  </a:t>
            </a:r>
            <a:r>
              <a:rPr sz="3400" spc="-30" dirty="0">
                <a:latin typeface="Arial"/>
                <a:cs typeface="Arial"/>
              </a:rPr>
              <a:t>Center(VRC).</a:t>
            </a:r>
            <a:endParaRPr sz="3400" dirty="0">
              <a:latin typeface="Arial"/>
              <a:cs typeface="Arial"/>
            </a:endParaRPr>
          </a:p>
          <a:p>
            <a:pPr marL="457200" marR="5080" indent="-444500">
              <a:lnSpc>
                <a:spcPct val="111500"/>
              </a:lnSpc>
              <a:spcBef>
                <a:spcPts val="268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</a:t>
            </a:r>
            <a:r>
              <a:rPr sz="5325" spc="727" baseline="-4694" dirty="0">
                <a:latin typeface="Lucida Sans Unicode"/>
                <a:cs typeface="Lucida Sans Unicode"/>
              </a:rPr>
              <a:t> </a:t>
            </a:r>
            <a:r>
              <a:rPr sz="3400" spc="10" dirty="0">
                <a:latin typeface="Arial"/>
                <a:cs typeface="Arial"/>
              </a:rPr>
              <a:t>Have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20" dirty="0">
                <a:latin typeface="Arial"/>
                <a:cs typeface="Arial"/>
              </a:rPr>
              <a:t>our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80" dirty="0">
                <a:latin typeface="Arial"/>
                <a:cs typeface="Arial"/>
              </a:rPr>
              <a:t>trailer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75" dirty="0">
                <a:latin typeface="Arial"/>
                <a:cs typeface="Arial"/>
              </a:rPr>
              <a:t>to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00" dirty="0">
                <a:latin typeface="Arial"/>
                <a:cs typeface="Arial"/>
              </a:rPr>
              <a:t>respond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175" dirty="0">
                <a:latin typeface="Arial"/>
                <a:cs typeface="Arial"/>
              </a:rPr>
              <a:t>to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0" dirty="0">
                <a:latin typeface="Arial"/>
                <a:cs typeface="Arial"/>
              </a:rPr>
              <a:t>disasters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75" dirty="0">
                <a:latin typeface="Arial"/>
                <a:cs typeface="Arial"/>
              </a:rPr>
              <a:t>once</a:t>
            </a:r>
            <a:r>
              <a:rPr sz="3400" spc="-90" dirty="0">
                <a:latin typeface="Arial"/>
                <a:cs typeface="Arial"/>
              </a:rPr>
              <a:t> </a:t>
            </a:r>
            <a:r>
              <a:rPr sz="3400" spc="85" dirty="0">
                <a:latin typeface="Arial"/>
                <a:cs typeface="Arial"/>
              </a:rPr>
              <a:t>requested</a:t>
            </a:r>
            <a:r>
              <a:rPr sz="3400" spc="-95" dirty="0">
                <a:latin typeface="Arial"/>
                <a:cs typeface="Arial"/>
              </a:rPr>
              <a:t> </a:t>
            </a:r>
            <a:r>
              <a:rPr sz="3400" spc="140" dirty="0">
                <a:latin typeface="Arial"/>
                <a:cs typeface="Arial"/>
              </a:rPr>
              <a:t>by  </a:t>
            </a:r>
            <a:r>
              <a:rPr sz="3400" spc="15" dirty="0">
                <a:latin typeface="Arial"/>
                <a:cs typeface="Arial"/>
              </a:rPr>
              <a:t>Disaster </a:t>
            </a:r>
            <a:r>
              <a:rPr sz="3400" spc="180" dirty="0">
                <a:latin typeface="Arial"/>
                <a:cs typeface="Arial"/>
              </a:rPr>
              <a:t>Aid</a:t>
            </a:r>
            <a:r>
              <a:rPr sz="3400" spc="-275" dirty="0">
                <a:latin typeface="Arial"/>
                <a:cs typeface="Arial"/>
              </a:rPr>
              <a:t> </a:t>
            </a:r>
            <a:r>
              <a:rPr sz="3400" spc="-70" dirty="0">
                <a:latin typeface="Arial"/>
                <a:cs typeface="Arial"/>
              </a:rPr>
              <a:t>USA.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70"/>
              </a:spcBef>
            </a:pPr>
            <a:r>
              <a:rPr sz="5325" spc="-97" baseline="-4694" dirty="0">
                <a:latin typeface="Lucida Sans Unicode"/>
                <a:cs typeface="Lucida Sans Unicode"/>
              </a:rPr>
              <a:t>▸ </a:t>
            </a:r>
            <a:r>
              <a:rPr sz="3400" spc="35" dirty="0">
                <a:latin typeface="Arial"/>
                <a:cs typeface="Arial"/>
              </a:rPr>
              <a:t>Respond </a:t>
            </a:r>
            <a:r>
              <a:rPr sz="3400" spc="140" dirty="0">
                <a:latin typeface="Arial"/>
                <a:cs typeface="Arial"/>
              </a:rPr>
              <a:t>with </a:t>
            </a:r>
            <a:r>
              <a:rPr sz="3400" spc="80" dirty="0">
                <a:latin typeface="Arial"/>
                <a:cs typeface="Arial"/>
              </a:rPr>
              <a:t>trailer </a:t>
            </a:r>
            <a:r>
              <a:rPr sz="3400" spc="100" dirty="0">
                <a:latin typeface="Arial"/>
                <a:cs typeface="Arial"/>
              </a:rPr>
              <a:t>and </a:t>
            </a:r>
            <a:r>
              <a:rPr sz="3400" spc="15" dirty="0">
                <a:latin typeface="Arial"/>
                <a:cs typeface="Arial"/>
              </a:rPr>
              <a:t>staff </a:t>
            </a:r>
            <a:r>
              <a:rPr sz="3400" spc="130" dirty="0">
                <a:latin typeface="Arial"/>
                <a:cs typeface="Arial"/>
              </a:rPr>
              <a:t>for </a:t>
            </a:r>
            <a:r>
              <a:rPr sz="3400" spc="10" dirty="0">
                <a:latin typeface="Arial"/>
                <a:cs typeface="Arial"/>
              </a:rPr>
              <a:t>disasters </a:t>
            </a:r>
            <a:r>
              <a:rPr sz="3400" spc="155" dirty="0">
                <a:latin typeface="Arial"/>
                <a:cs typeface="Arial"/>
              </a:rPr>
              <a:t>upon</a:t>
            </a:r>
            <a:r>
              <a:rPr sz="3400" spc="-645" dirty="0">
                <a:latin typeface="Arial"/>
                <a:cs typeface="Arial"/>
              </a:rPr>
              <a:t> </a:t>
            </a:r>
            <a:r>
              <a:rPr sz="3400" spc="50" dirty="0">
                <a:latin typeface="Arial"/>
                <a:cs typeface="Arial"/>
              </a:rPr>
              <a:t>request.</a:t>
            </a:r>
            <a:endParaRPr sz="3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381000"/>
            <a:ext cx="85725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WHAT ARE OUR NEEDS?</a:t>
            </a:r>
            <a:endParaRPr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549400" y="1149334"/>
            <a:ext cx="9322478" cy="793659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457200" marR="5080" indent="-444500">
              <a:lnSpc>
                <a:spcPct val="111500"/>
              </a:lnSpc>
              <a:spcBef>
                <a:spcPts val="140"/>
              </a:spcBef>
            </a:pPr>
            <a:r>
              <a:rPr sz="5325" spc="-9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▸</a:t>
            </a:r>
            <a:r>
              <a:rPr sz="5325" spc="719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3400" spc="-15" dirty="0">
                <a:solidFill>
                  <a:schemeClr val="tx1"/>
                </a:solidFill>
              </a:rPr>
              <a:t>List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40" dirty="0">
                <a:solidFill>
                  <a:schemeClr val="tx1"/>
                </a:solidFill>
              </a:rPr>
              <a:t>equipment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00" dirty="0">
                <a:solidFill>
                  <a:schemeClr val="tx1"/>
                </a:solidFill>
              </a:rPr>
              <a:t>and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65" dirty="0">
                <a:solidFill>
                  <a:schemeClr val="tx1"/>
                </a:solidFill>
              </a:rPr>
              <a:t>certifications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05" dirty="0">
                <a:solidFill>
                  <a:schemeClr val="tx1"/>
                </a:solidFill>
              </a:rPr>
              <a:t>in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20" dirty="0">
                <a:solidFill>
                  <a:schemeClr val="tx1"/>
                </a:solidFill>
              </a:rPr>
              <a:t>DACdb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35" dirty="0">
                <a:solidFill>
                  <a:schemeClr val="tx1"/>
                </a:solidFill>
              </a:rPr>
              <a:t>on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05" dirty="0">
                <a:solidFill>
                  <a:schemeClr val="tx1"/>
                </a:solidFill>
              </a:rPr>
              <a:t>the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35" dirty="0">
                <a:solidFill>
                  <a:schemeClr val="tx1"/>
                </a:solidFill>
              </a:rPr>
              <a:t>disaster  response</a:t>
            </a:r>
            <a:r>
              <a:rPr sz="3400" spc="-100" dirty="0">
                <a:solidFill>
                  <a:schemeClr val="tx1"/>
                </a:solidFill>
              </a:rPr>
              <a:t> </a:t>
            </a:r>
            <a:r>
              <a:rPr sz="3400" spc="70" dirty="0">
                <a:solidFill>
                  <a:schemeClr val="tx1"/>
                </a:solidFill>
              </a:rPr>
              <a:t>tab.</a:t>
            </a:r>
            <a:endParaRPr sz="3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57200" marR="739775" indent="-444500">
              <a:lnSpc>
                <a:spcPct val="111500"/>
              </a:lnSpc>
              <a:spcBef>
                <a:spcPts val="2680"/>
              </a:spcBef>
            </a:pPr>
            <a:r>
              <a:rPr sz="5325" spc="-9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▸</a:t>
            </a:r>
            <a:r>
              <a:rPr sz="5325" spc="72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3400" spc="90" dirty="0">
                <a:solidFill>
                  <a:schemeClr val="tx1"/>
                </a:solidFill>
              </a:rPr>
              <a:t>Man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20" dirty="0">
                <a:solidFill>
                  <a:schemeClr val="tx1"/>
                </a:solidFill>
              </a:rPr>
              <a:t>power/vehicle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80" dirty="0">
                <a:solidFill>
                  <a:schemeClr val="tx1"/>
                </a:solidFill>
              </a:rPr>
              <a:t>transport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80" dirty="0">
                <a:solidFill>
                  <a:schemeClr val="tx1"/>
                </a:solidFill>
              </a:rPr>
              <a:t>trailer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30" dirty="0">
                <a:solidFill>
                  <a:schemeClr val="tx1"/>
                </a:solidFill>
              </a:rPr>
              <a:t>needed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5" dirty="0">
                <a:solidFill>
                  <a:schemeClr val="tx1"/>
                </a:solidFill>
              </a:rPr>
              <a:t>sites:  </a:t>
            </a:r>
            <a:r>
              <a:rPr sz="3400" spc="45" dirty="0">
                <a:solidFill>
                  <a:schemeClr val="tx1"/>
                </a:solidFill>
              </a:rPr>
              <a:t>displays </a:t>
            </a:r>
            <a:r>
              <a:rPr sz="3400" spc="100" dirty="0">
                <a:solidFill>
                  <a:schemeClr val="tx1"/>
                </a:solidFill>
              </a:rPr>
              <a:t>and </a:t>
            </a:r>
            <a:r>
              <a:rPr sz="3400" spc="130" dirty="0">
                <a:solidFill>
                  <a:schemeClr val="tx1"/>
                </a:solidFill>
              </a:rPr>
              <a:t>for</a:t>
            </a:r>
            <a:r>
              <a:rPr sz="3400" spc="-434" dirty="0">
                <a:solidFill>
                  <a:schemeClr val="tx1"/>
                </a:solidFill>
              </a:rPr>
              <a:t> </a:t>
            </a:r>
            <a:r>
              <a:rPr sz="3400" dirty="0">
                <a:solidFill>
                  <a:schemeClr val="tx1"/>
                </a:solidFill>
              </a:rPr>
              <a:t>disasters.</a:t>
            </a:r>
            <a:endParaRPr sz="3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57200" marR="304800" indent="-444500">
              <a:lnSpc>
                <a:spcPct val="111500"/>
              </a:lnSpc>
              <a:spcBef>
                <a:spcPts val="2680"/>
              </a:spcBef>
            </a:pPr>
            <a:r>
              <a:rPr sz="5325" spc="-9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▸</a:t>
            </a:r>
            <a:r>
              <a:rPr sz="5325" spc="72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3400" spc="130" dirty="0">
                <a:solidFill>
                  <a:schemeClr val="tx1"/>
                </a:solidFill>
              </a:rPr>
              <a:t>Manpower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95" dirty="0">
                <a:solidFill>
                  <a:schemeClr val="tx1"/>
                </a:solidFill>
              </a:rPr>
              <a:t>volunteer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5" dirty="0">
                <a:solidFill>
                  <a:schemeClr val="tx1"/>
                </a:solidFill>
              </a:rPr>
              <a:t>serve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05" dirty="0">
                <a:solidFill>
                  <a:schemeClr val="tx1"/>
                </a:solidFill>
              </a:rPr>
              <a:t>in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35" dirty="0">
                <a:solidFill>
                  <a:schemeClr val="tx1"/>
                </a:solidFill>
              </a:rPr>
              <a:t>response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5" dirty="0">
                <a:solidFill>
                  <a:schemeClr val="tx1"/>
                </a:solidFill>
              </a:rPr>
              <a:t>disasters;  </a:t>
            </a:r>
            <a:r>
              <a:rPr sz="3400" spc="10" dirty="0">
                <a:solidFill>
                  <a:schemeClr val="tx1"/>
                </a:solidFill>
              </a:rPr>
              <a:t>set </a:t>
            </a:r>
            <a:r>
              <a:rPr sz="3400" spc="175" dirty="0">
                <a:solidFill>
                  <a:schemeClr val="tx1"/>
                </a:solidFill>
              </a:rPr>
              <a:t>up </a:t>
            </a:r>
            <a:r>
              <a:rPr sz="3400" spc="100" dirty="0">
                <a:solidFill>
                  <a:schemeClr val="tx1"/>
                </a:solidFill>
              </a:rPr>
              <a:t>and</a:t>
            </a:r>
            <a:r>
              <a:rPr sz="3400" spc="-615" dirty="0">
                <a:solidFill>
                  <a:schemeClr val="tx1"/>
                </a:solidFill>
              </a:rPr>
              <a:t> </a:t>
            </a:r>
            <a:r>
              <a:rPr sz="3400" spc="15" dirty="0">
                <a:solidFill>
                  <a:schemeClr val="tx1"/>
                </a:solidFill>
              </a:rPr>
              <a:t>staff </a:t>
            </a:r>
            <a:r>
              <a:rPr sz="3400" spc="-50" dirty="0">
                <a:solidFill>
                  <a:schemeClr val="tx1"/>
                </a:solidFill>
              </a:rPr>
              <a:t>a </a:t>
            </a:r>
            <a:r>
              <a:rPr sz="3400" spc="-145" dirty="0">
                <a:solidFill>
                  <a:schemeClr val="tx1"/>
                </a:solidFill>
              </a:rPr>
              <a:t>VRC.</a:t>
            </a:r>
            <a:endParaRPr sz="3400" dirty="0">
              <a:solidFill>
                <a:schemeClr val="tx1"/>
              </a:solidFill>
              <a:latin typeface="Lucida Sans Unicode"/>
              <a:cs typeface="Lucida Sans Unicode"/>
            </a:endParaRPr>
          </a:p>
          <a:p>
            <a:pPr marL="457200" marR="45085" indent="-444500">
              <a:lnSpc>
                <a:spcPct val="111500"/>
              </a:lnSpc>
              <a:spcBef>
                <a:spcPts val="2680"/>
              </a:spcBef>
            </a:pPr>
            <a:r>
              <a:rPr sz="5325" spc="-97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▸</a:t>
            </a:r>
            <a:r>
              <a:rPr sz="5325" spc="719" baseline="-5477" dirty="0">
                <a:solidFill>
                  <a:schemeClr val="tx1"/>
                </a:solidFill>
                <a:latin typeface="Lucida Sans Unicode"/>
                <a:cs typeface="Lucida Sans Unicode"/>
              </a:rPr>
              <a:t> </a:t>
            </a:r>
            <a:r>
              <a:rPr sz="3400" spc="25" dirty="0">
                <a:solidFill>
                  <a:schemeClr val="tx1"/>
                </a:solidFill>
              </a:rPr>
              <a:t>Financial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114" dirty="0">
                <a:solidFill>
                  <a:schemeClr val="tx1"/>
                </a:solidFill>
              </a:rPr>
              <a:t>support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75" dirty="0">
                <a:solidFill>
                  <a:schemeClr val="tx1"/>
                </a:solidFill>
              </a:rPr>
              <a:t>District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30" dirty="0">
                <a:solidFill>
                  <a:schemeClr val="tx1"/>
                </a:solidFill>
              </a:rPr>
              <a:t>6510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45" dirty="0">
                <a:solidFill>
                  <a:schemeClr val="tx1"/>
                </a:solidFill>
              </a:rPr>
              <a:t>Charities: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45" dirty="0">
                <a:solidFill>
                  <a:schemeClr val="tx1"/>
                </a:solidFill>
              </a:rPr>
              <a:t>outfit</a:t>
            </a:r>
            <a:r>
              <a:rPr sz="3400" spc="-90" dirty="0">
                <a:solidFill>
                  <a:schemeClr val="tx1"/>
                </a:solidFill>
              </a:rPr>
              <a:t> </a:t>
            </a:r>
            <a:r>
              <a:rPr sz="3400" spc="80" dirty="0">
                <a:solidFill>
                  <a:schemeClr val="tx1"/>
                </a:solidFill>
              </a:rPr>
              <a:t>trailer  </a:t>
            </a:r>
            <a:r>
              <a:rPr sz="3400" spc="100" dirty="0">
                <a:solidFill>
                  <a:schemeClr val="tx1"/>
                </a:solidFill>
              </a:rPr>
              <a:t>and</a:t>
            </a:r>
            <a:r>
              <a:rPr sz="3400" spc="-100" dirty="0">
                <a:solidFill>
                  <a:schemeClr val="tx1"/>
                </a:solidFill>
              </a:rPr>
              <a:t> </a:t>
            </a:r>
            <a:r>
              <a:rPr sz="3400" spc="175" dirty="0">
                <a:solidFill>
                  <a:schemeClr val="tx1"/>
                </a:solidFill>
              </a:rPr>
              <a:t>to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114" dirty="0">
                <a:solidFill>
                  <a:schemeClr val="tx1"/>
                </a:solidFill>
              </a:rPr>
              <a:t>support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35" dirty="0">
                <a:solidFill>
                  <a:schemeClr val="tx1"/>
                </a:solidFill>
              </a:rPr>
              <a:t>disaster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35" dirty="0">
                <a:solidFill>
                  <a:schemeClr val="tx1"/>
                </a:solidFill>
              </a:rPr>
              <a:t>response</a:t>
            </a:r>
            <a:r>
              <a:rPr sz="3400" spc="-95" dirty="0">
                <a:solidFill>
                  <a:schemeClr val="tx1"/>
                </a:solidFill>
              </a:rPr>
              <a:t> </a:t>
            </a:r>
            <a:r>
              <a:rPr sz="3400" spc="35" dirty="0">
                <a:solidFill>
                  <a:schemeClr val="tx1"/>
                </a:solidFill>
              </a:rPr>
              <a:t>needs.</a:t>
            </a:r>
            <a:endParaRPr sz="3400" dirty="0">
              <a:solidFill>
                <a:schemeClr val="tx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350710C6535479635D3FC92D1B185" ma:contentTypeVersion="10" ma:contentTypeDescription="Create a new document." ma:contentTypeScope="" ma:versionID="f1a63b62966376959460689d81bd6849">
  <xsd:schema xmlns:xsd="http://www.w3.org/2001/XMLSchema" xmlns:xs="http://www.w3.org/2001/XMLSchema" xmlns:p="http://schemas.microsoft.com/office/2006/metadata/properties" xmlns:ns3="d2529812-2b1b-466b-8295-eff98bc4a133" targetNamespace="http://schemas.microsoft.com/office/2006/metadata/properties" ma:root="true" ma:fieldsID="ac6e3b7736394f3ad6a4a5ef99f9e317" ns3:_="">
    <xsd:import namespace="d2529812-2b1b-466b-8295-eff98bc4a1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29812-2b1b-466b-8295-eff98bc4a1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40507D-D79B-42C7-B13B-6AF9B6F8FB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29812-2b1b-466b-8295-eff98bc4a1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B1F0F0-6385-4DE1-AF3A-35AF6F876C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5DBE1F-B61B-4FFD-BC1C-2F4B7AE29A06}">
  <ds:schemaRefs>
    <ds:schemaRef ds:uri="http://purl.org/dc/dcmitype/"/>
    <ds:schemaRef ds:uri="http://schemas.microsoft.com/office/infopath/2007/PartnerControls"/>
    <ds:schemaRef ds:uri="http://purl.org/dc/elements/1.1/"/>
    <ds:schemaRef ds:uri="d2529812-2b1b-466b-8295-eff98bc4a13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22</TotalTime>
  <Words>292</Words>
  <Application>Microsoft Office PowerPoint</Application>
  <PresentationFormat>Custom</PresentationFormat>
  <Paragraphs>34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Narrow</vt:lpstr>
      <vt:lpstr>Century Gothic</vt:lpstr>
      <vt:lpstr>Lucida Sans Unicode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ARE WE?</vt:lpstr>
      <vt:lpstr>WHAT ARE OUR GOALS?</vt:lpstr>
      <vt:lpstr>WHAT ARE OUR NEEDS?</vt:lpstr>
      <vt:lpstr>PowerPoint Presentation</vt:lpstr>
      <vt:lpstr>WHY US?</vt:lpstr>
      <vt:lpstr>PowerPoint Presentation</vt:lpstr>
      <vt:lpstr>PowerPoint Presentation</vt:lpstr>
      <vt:lpstr>PowerPoint Presentation</vt:lpstr>
      <vt:lpstr>WE NEED YOU!</vt:lpstr>
      <vt:lpstr>PowerPoint Presentation</vt:lpstr>
      <vt:lpstr>PowerPoint Presentation</vt:lpstr>
      <vt:lpstr>CONTACT INFORMATION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Wayne Gerlock</cp:lastModifiedBy>
  <cp:revision>4</cp:revision>
  <dcterms:created xsi:type="dcterms:W3CDTF">2019-08-12T23:15:33Z</dcterms:created>
  <dcterms:modified xsi:type="dcterms:W3CDTF">2019-08-14T22:05:16Z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0x010100429350710C6535479635D3FC92D1B185</vt:lpwstr>
  </property>
</Properties>
</file>