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57" r:id="rId3"/>
    <p:sldId id="258" r:id="rId4"/>
    <p:sldId id="259" r:id="rId5"/>
    <p:sldId id="262" r:id="rId6"/>
    <p:sldId id="260" r:id="rId7"/>
    <p:sldId id="265" r:id="rId8"/>
    <p:sldId id="261" r:id="rId9"/>
    <p:sldId id="264" r:id="rId10"/>
    <p:sldId id="263" r:id="rId11"/>
    <p:sldId id="266" r:id="rId12"/>
    <p:sldId id="26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18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1028B517-D391-43E8-A8FD-39F82D75A03F}" type="datetimeFigureOut">
              <a:rPr lang="en-US" smtClean="0"/>
              <a:t>4/28/2020</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1E275E98-15AF-4E0B-8E5F-CBF3C958ED4E}" type="slidenum">
              <a:rPr lang="en-US" smtClean="0"/>
              <a:t>‹#›</a:t>
            </a:fld>
            <a:endParaRPr lang="en-US" dirty="0"/>
          </a:p>
        </p:txBody>
      </p:sp>
    </p:spTree>
    <p:extLst>
      <p:ext uri="{BB962C8B-B14F-4D97-AF65-F5344CB8AC3E}">
        <p14:creationId xmlns:p14="http://schemas.microsoft.com/office/powerpoint/2010/main" val="3947855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DB8A063-E0CC-4E45-842B-7F1244203C14}" type="datetimeFigureOut">
              <a:rPr lang="en-US" smtClean="0"/>
              <a:t>4/28/2020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14CC062-3234-4BC4-A180-D01B7FB06B19}" type="slidenum">
              <a:rPr lang="en-US" smtClean="0"/>
              <a:t>‹#›</a:t>
            </a:fld>
            <a:endParaRPr lang="en-US" dirty="0"/>
          </a:p>
        </p:txBody>
      </p:sp>
    </p:spTree>
    <p:extLst>
      <p:ext uri="{BB962C8B-B14F-4D97-AF65-F5344CB8AC3E}">
        <p14:creationId xmlns:p14="http://schemas.microsoft.com/office/powerpoint/2010/main" val="2477231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Boards are invisible glue that connects people and connects the club to build stronger communities. Board members are the grassroots leaders and “keepers of the spirit” upon which so much of community cohesiveness and social change depend. </a:t>
            </a:r>
            <a:r>
              <a:rPr lang="en-US" dirty="0"/>
              <a:t>Without effective boards, clubs lack the continuity of long term success.  </a:t>
            </a:r>
            <a:endParaRPr lang="en-US" dirty="0"/>
          </a:p>
        </p:txBody>
      </p:sp>
      <p:sp>
        <p:nvSpPr>
          <p:cNvPr id="4" name="Slide Number Placeholder 3"/>
          <p:cNvSpPr>
            <a:spLocks noGrp="1"/>
          </p:cNvSpPr>
          <p:nvPr>
            <p:ph type="sldNum" sz="quarter" idx="10"/>
          </p:nvPr>
        </p:nvSpPr>
        <p:spPr/>
        <p:txBody>
          <a:bodyPr/>
          <a:lstStyle/>
          <a:p>
            <a:fld id="{E14CC062-3234-4BC4-A180-D01B7FB06B19}" type="slidenum">
              <a:rPr lang="en-US" smtClean="0"/>
              <a:t>1</a:t>
            </a:fld>
            <a:endParaRPr lang="en-US" dirty="0"/>
          </a:p>
        </p:txBody>
      </p:sp>
    </p:spTree>
    <p:extLst>
      <p:ext uri="{BB962C8B-B14F-4D97-AF65-F5344CB8AC3E}">
        <p14:creationId xmlns:p14="http://schemas.microsoft.com/office/powerpoint/2010/main" val="777326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Servicing on the board is among the best places find training and become an expert in managing people and organizations. Current board members need to seek out valued volunteers and encourage them to stretch their skills by joining the board, and support them once they get there. The second crucial job for the board is also intangible: the role the board plays in establishing a tone for the organization. Through example, leaders foster a spirit where others contribute gladly. </a:t>
            </a:r>
            <a:r>
              <a:rPr lang="en-US" dirty="0"/>
              <a:t>By paying scrupulous attention to financial matters, and ensuring that government and other paperwork is filed properly, the board demonstrates a commitment to doing things right.</a:t>
            </a:r>
            <a:endParaRPr lang="en-US" dirty="0"/>
          </a:p>
        </p:txBody>
      </p:sp>
      <p:sp>
        <p:nvSpPr>
          <p:cNvPr id="4" name="Slide Number Placeholder 3"/>
          <p:cNvSpPr>
            <a:spLocks noGrp="1"/>
          </p:cNvSpPr>
          <p:nvPr>
            <p:ph type="sldNum" sz="quarter" idx="10"/>
          </p:nvPr>
        </p:nvSpPr>
        <p:spPr/>
        <p:txBody>
          <a:bodyPr/>
          <a:lstStyle/>
          <a:p>
            <a:fld id="{E14CC062-3234-4BC4-A180-D01B7FB06B19}" type="slidenum">
              <a:rPr lang="en-US" smtClean="0"/>
              <a:t>2</a:t>
            </a:fld>
            <a:endParaRPr lang="en-US" dirty="0"/>
          </a:p>
        </p:txBody>
      </p:sp>
    </p:spTree>
    <p:extLst>
      <p:ext uri="{BB962C8B-B14F-4D97-AF65-F5344CB8AC3E}">
        <p14:creationId xmlns:p14="http://schemas.microsoft.com/office/powerpoint/2010/main" val="3695716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a:t>
            </a:r>
            <a:r>
              <a:rPr lang="en-US" baseline="0" dirty="0" smtClean="0"/>
              <a:t> discuss these in some detail in the next few slides</a:t>
            </a:r>
            <a:endParaRPr lang="en-US" dirty="0"/>
          </a:p>
        </p:txBody>
      </p:sp>
      <p:sp>
        <p:nvSpPr>
          <p:cNvPr id="4" name="Slide Number Placeholder 3"/>
          <p:cNvSpPr>
            <a:spLocks noGrp="1"/>
          </p:cNvSpPr>
          <p:nvPr>
            <p:ph type="sldNum" sz="quarter" idx="10"/>
          </p:nvPr>
        </p:nvSpPr>
        <p:spPr/>
        <p:txBody>
          <a:bodyPr/>
          <a:lstStyle/>
          <a:p>
            <a:fld id="{E14CC062-3234-4BC4-A180-D01B7FB06B19}" type="slidenum">
              <a:rPr lang="en-US" smtClean="0"/>
              <a:t>4</a:t>
            </a:fld>
            <a:endParaRPr lang="en-US" dirty="0"/>
          </a:p>
        </p:txBody>
      </p:sp>
    </p:spTree>
    <p:extLst>
      <p:ext uri="{BB962C8B-B14F-4D97-AF65-F5344CB8AC3E}">
        <p14:creationId xmlns:p14="http://schemas.microsoft.com/office/powerpoint/2010/main" val="81833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Role of the board is</a:t>
            </a:r>
            <a:r>
              <a:rPr lang="en-US" baseline="0" dirty="0" smtClean="0"/>
              <a:t> very important to the club.  It is an honor to serve on the board.  Who should we be asking to serve on the board?  Special skills- attorneys, CPA, newspaper people, etc.  Future leaders in our club and our community should be welcome. </a:t>
            </a:r>
            <a:r>
              <a:rPr lang="en-US" dirty="0" smtClean="0"/>
              <a:t>Having a board</a:t>
            </a:r>
            <a:r>
              <a:rPr lang="en-US" baseline="0" dirty="0" smtClean="0"/>
              <a:t> member contract is one way to showing current and incoming board members what the expectation is. </a:t>
            </a:r>
            <a:endParaRPr lang="en-US" dirty="0"/>
          </a:p>
        </p:txBody>
      </p:sp>
      <p:sp>
        <p:nvSpPr>
          <p:cNvPr id="4" name="Slide Number Placeholder 3"/>
          <p:cNvSpPr>
            <a:spLocks noGrp="1"/>
          </p:cNvSpPr>
          <p:nvPr>
            <p:ph type="sldNum" sz="quarter" idx="10"/>
          </p:nvPr>
        </p:nvSpPr>
        <p:spPr/>
        <p:txBody>
          <a:bodyPr/>
          <a:lstStyle/>
          <a:p>
            <a:fld id="{E14CC062-3234-4BC4-A180-D01B7FB06B19}" type="slidenum">
              <a:rPr lang="en-US" smtClean="0"/>
              <a:t>5</a:t>
            </a:fld>
            <a:endParaRPr lang="en-US" dirty="0"/>
          </a:p>
        </p:txBody>
      </p:sp>
    </p:spTree>
    <p:extLst>
      <p:ext uri="{BB962C8B-B14F-4D97-AF65-F5344CB8AC3E}">
        <p14:creationId xmlns:p14="http://schemas.microsoft.com/office/powerpoint/2010/main" val="143207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Laying out the expectations</a:t>
            </a:r>
            <a:r>
              <a:rPr lang="en-US" baseline="0" dirty="0" smtClean="0"/>
              <a:t> for board members in very important.  We change Presidents every year, but Board member terms are usually 3 years. Hopefully the president served on the board before becoming president, so they are better prepared for the job.  </a:t>
            </a:r>
            <a:endParaRPr lang="en-US" dirty="0"/>
          </a:p>
        </p:txBody>
      </p:sp>
      <p:sp>
        <p:nvSpPr>
          <p:cNvPr id="4" name="Slide Number Placeholder 3"/>
          <p:cNvSpPr>
            <a:spLocks noGrp="1"/>
          </p:cNvSpPr>
          <p:nvPr>
            <p:ph type="sldNum" sz="quarter" idx="10"/>
          </p:nvPr>
        </p:nvSpPr>
        <p:spPr/>
        <p:txBody>
          <a:bodyPr/>
          <a:lstStyle/>
          <a:p>
            <a:fld id="{E14CC062-3234-4BC4-A180-D01B7FB06B19}" type="slidenum">
              <a:rPr lang="en-US" smtClean="0"/>
              <a:t>6</a:t>
            </a:fld>
            <a:endParaRPr lang="en-US" dirty="0"/>
          </a:p>
        </p:txBody>
      </p:sp>
    </p:spTree>
    <p:extLst>
      <p:ext uri="{BB962C8B-B14F-4D97-AF65-F5344CB8AC3E}">
        <p14:creationId xmlns:p14="http://schemas.microsoft.com/office/powerpoint/2010/main" val="714676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 care of the Rotary Club by ensuring prudent use of all assets, people, and good will; Ensure that the Club's activities and transactions are, first and foremost, advancing its mission; Recognize and disclose conflicts of interest; Make decisions that are in the best interest of the Club &amp; Rotary International, Ensure that the Rotary Club obeys applicable laws and regulations; follows its own bylaws; and  adheres to its stated mission.</a:t>
            </a:r>
          </a:p>
          <a:p>
            <a:endParaRPr lang="en-US" dirty="0" smtClean="0"/>
          </a:p>
          <a:p>
            <a:pPr defTabSz="931774">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E14CC062-3234-4BC4-A180-D01B7FB06B19}" type="slidenum">
              <a:rPr lang="en-US" smtClean="0"/>
              <a:t>7</a:t>
            </a:fld>
            <a:endParaRPr lang="en-US" dirty="0"/>
          </a:p>
        </p:txBody>
      </p:sp>
    </p:spTree>
    <p:extLst>
      <p:ext uri="{BB962C8B-B14F-4D97-AF65-F5344CB8AC3E}">
        <p14:creationId xmlns:p14="http://schemas.microsoft.com/office/powerpoint/2010/main" val="2599295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idea of having a board</a:t>
            </a:r>
            <a:r>
              <a:rPr lang="en-US" baseline="0" dirty="0" smtClean="0"/>
              <a:t> calendar that gets all of the important dates on it.  When are RI dues paid, District dues paid, annual budget present to board, etc. Example, your club offers 2 $1,500 scholarship to high school senior college or trade school tuition.  3</a:t>
            </a:r>
            <a:r>
              <a:rPr lang="en-US" baseline="30000" dirty="0" smtClean="0"/>
              <a:t>rd</a:t>
            </a:r>
            <a:r>
              <a:rPr lang="en-US" baseline="0" dirty="0" smtClean="0"/>
              <a:t> week of January, notices and applications to out to the schools with a due date of February 10.  Interviews are held the 3</a:t>
            </a:r>
            <a:r>
              <a:rPr lang="en-US" baseline="30000" dirty="0" smtClean="0"/>
              <a:t>rd</a:t>
            </a:r>
            <a:r>
              <a:rPr lang="en-US" baseline="0" dirty="0" smtClean="0"/>
              <a:t> week of February with presentation to the student at the club meeting on the 2</a:t>
            </a:r>
            <a:r>
              <a:rPr lang="en-US" baseline="30000" dirty="0" smtClean="0"/>
              <a:t>nd</a:t>
            </a:r>
            <a:r>
              <a:rPr lang="en-US" baseline="0" dirty="0" smtClean="0"/>
              <a:t> week of April.   The Board can check on progress against our deadlines </a:t>
            </a:r>
            <a:endParaRPr lang="en-US" dirty="0"/>
          </a:p>
        </p:txBody>
      </p:sp>
      <p:sp>
        <p:nvSpPr>
          <p:cNvPr id="4" name="Slide Number Placeholder 3"/>
          <p:cNvSpPr>
            <a:spLocks noGrp="1"/>
          </p:cNvSpPr>
          <p:nvPr>
            <p:ph type="sldNum" sz="quarter" idx="10"/>
          </p:nvPr>
        </p:nvSpPr>
        <p:spPr/>
        <p:txBody>
          <a:bodyPr/>
          <a:lstStyle/>
          <a:p>
            <a:fld id="{E14CC062-3234-4BC4-A180-D01B7FB06B19}" type="slidenum">
              <a:rPr lang="en-US" smtClean="0"/>
              <a:t>8</a:t>
            </a:fld>
            <a:endParaRPr lang="en-US" dirty="0"/>
          </a:p>
        </p:txBody>
      </p:sp>
    </p:spTree>
    <p:extLst>
      <p:ext uri="{BB962C8B-B14F-4D97-AF65-F5344CB8AC3E}">
        <p14:creationId xmlns:p14="http://schemas.microsoft.com/office/powerpoint/2010/main" val="862465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Request</a:t>
            </a:r>
            <a:r>
              <a:rPr lang="en-US" baseline="0" dirty="0" smtClean="0"/>
              <a:t> for Bids. Example of a problem.  Club wanted a website.  One of the members does website design and offered to do it for $2,500.   The member wants the money upfront?   Club awards scholarships:  Can member’s children or grandchildren be eligible?  Printer donates printing the newsletter, but ask to be paid for postage.  </a:t>
            </a:r>
            <a:endParaRPr lang="en-US" dirty="0"/>
          </a:p>
        </p:txBody>
      </p:sp>
      <p:sp>
        <p:nvSpPr>
          <p:cNvPr id="4" name="Slide Number Placeholder 3"/>
          <p:cNvSpPr>
            <a:spLocks noGrp="1"/>
          </p:cNvSpPr>
          <p:nvPr>
            <p:ph type="sldNum" sz="quarter" idx="10"/>
          </p:nvPr>
        </p:nvSpPr>
        <p:spPr/>
        <p:txBody>
          <a:bodyPr/>
          <a:lstStyle/>
          <a:p>
            <a:fld id="{E14CC062-3234-4BC4-A180-D01B7FB06B19}" type="slidenum">
              <a:rPr lang="en-US" smtClean="0"/>
              <a:t>9</a:t>
            </a:fld>
            <a:endParaRPr lang="en-US" dirty="0"/>
          </a:p>
        </p:txBody>
      </p:sp>
    </p:spTree>
    <p:extLst>
      <p:ext uri="{BB962C8B-B14F-4D97-AF65-F5344CB8AC3E}">
        <p14:creationId xmlns:p14="http://schemas.microsoft.com/office/powerpoint/2010/main" val="1221675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recommended that</a:t>
            </a:r>
            <a:r>
              <a:rPr lang="en-US" baseline="0" dirty="0" smtClean="0"/>
              <a:t> clubs have Directors &amp; Officers Liability coverage- $600 a year</a:t>
            </a:r>
            <a:endParaRPr lang="en-US" dirty="0"/>
          </a:p>
        </p:txBody>
      </p:sp>
      <p:sp>
        <p:nvSpPr>
          <p:cNvPr id="4" name="Slide Number Placeholder 3"/>
          <p:cNvSpPr>
            <a:spLocks noGrp="1"/>
          </p:cNvSpPr>
          <p:nvPr>
            <p:ph type="sldNum" sz="quarter" idx="10"/>
          </p:nvPr>
        </p:nvSpPr>
        <p:spPr/>
        <p:txBody>
          <a:bodyPr/>
          <a:lstStyle/>
          <a:p>
            <a:fld id="{E14CC062-3234-4BC4-A180-D01B7FB06B19}" type="slidenum">
              <a:rPr lang="en-US" smtClean="0"/>
              <a:t>11</a:t>
            </a:fld>
            <a:endParaRPr lang="en-US" dirty="0"/>
          </a:p>
        </p:txBody>
      </p:sp>
    </p:spTree>
    <p:extLst>
      <p:ext uri="{BB962C8B-B14F-4D97-AF65-F5344CB8AC3E}">
        <p14:creationId xmlns:p14="http://schemas.microsoft.com/office/powerpoint/2010/main" val="3319008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9FDE5D-6A3C-4EDE-8C38-CF6E2A50607B}" type="datetimeFigureOut">
              <a:rPr lang="en-US" smtClean="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895129-C18F-4CE0-BCCC-29669129B900}"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9FDE5D-6A3C-4EDE-8C38-CF6E2A50607B}" type="datetimeFigureOut">
              <a:rPr lang="en-US" smtClean="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895129-C18F-4CE0-BCCC-29669129B900}"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A49FDE5D-6A3C-4EDE-8C38-CF6E2A50607B}" type="datetimeFigureOut">
              <a:rPr lang="en-US" smtClean="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895129-C18F-4CE0-BCCC-29669129B900}"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9FDE5D-6A3C-4EDE-8C38-CF6E2A50607B}" type="datetimeFigureOut">
              <a:rPr lang="en-US" smtClean="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895129-C18F-4CE0-BCCC-29669129B900}"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9FDE5D-6A3C-4EDE-8C38-CF6E2A50607B}" type="datetimeFigureOut">
              <a:rPr lang="en-US" smtClean="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895129-C18F-4CE0-BCCC-29669129B900}"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49FDE5D-6A3C-4EDE-8C38-CF6E2A50607B}" type="datetimeFigureOut">
              <a:rPr lang="en-US" smtClean="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895129-C18F-4CE0-BCCC-29669129B900}"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9FDE5D-6A3C-4EDE-8C38-CF6E2A50607B}" type="datetimeFigureOut">
              <a:rPr lang="en-US" smtClean="0"/>
              <a:t>4/28/2020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5895129-C18F-4CE0-BCCC-29669129B900}"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9FDE5D-6A3C-4EDE-8C38-CF6E2A50607B}" type="datetimeFigureOut">
              <a:rPr lang="en-US" smtClean="0"/>
              <a:t>4/28/2020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5895129-C18F-4CE0-BCCC-29669129B90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A49FDE5D-6A3C-4EDE-8C38-CF6E2A50607B}" type="datetimeFigureOut">
              <a:rPr lang="en-US" smtClean="0"/>
              <a:t>4/28/2020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5895129-C18F-4CE0-BCCC-29669129B90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A49FDE5D-6A3C-4EDE-8C38-CF6E2A50607B}" type="datetimeFigureOut">
              <a:rPr lang="en-US" smtClean="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895129-C18F-4CE0-BCCC-29669129B900}" type="slidenum">
              <a:rPr lang="en-US" smtClean="0"/>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9FDE5D-6A3C-4EDE-8C38-CF6E2A50607B}" type="datetimeFigureOut">
              <a:rPr lang="en-US" smtClean="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895129-C18F-4CE0-BCCC-29669129B900}"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49FDE5D-6A3C-4EDE-8C38-CF6E2A50607B}" type="datetimeFigureOut">
              <a:rPr lang="en-US" smtClean="0"/>
              <a:t>4/28/2020</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5895129-C18F-4CE0-BCCC-29669129B900}"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ouncilofnonprofits.org/tools-resources/board-roles-and-responsibilities" TargetMode="External"/><Relationship Id="rId2" Type="http://schemas.openxmlformats.org/officeDocument/2006/relationships/hyperlink" Target="https://illinoisattorneygeneral.gov/charities/index.html"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Role of the Rotary Club Board Members</a:t>
            </a:r>
            <a:endParaRPr lang="en-US" dirty="0"/>
          </a:p>
        </p:txBody>
      </p:sp>
      <p:sp>
        <p:nvSpPr>
          <p:cNvPr id="3" name="Subtitle 2"/>
          <p:cNvSpPr>
            <a:spLocks noGrp="1"/>
          </p:cNvSpPr>
          <p:nvPr>
            <p:ph type="subTitle" idx="1"/>
          </p:nvPr>
        </p:nvSpPr>
        <p:spPr/>
        <p:txBody>
          <a:bodyPr/>
          <a:lstStyle/>
          <a:p>
            <a:r>
              <a:rPr lang="en-US" dirty="0" smtClean="0"/>
              <a:t>PDG Tom Ripperda</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867400"/>
            <a:ext cx="2057400" cy="774700"/>
          </a:xfrm>
          <a:prstGeom prst="rect">
            <a:avLst/>
          </a:prstGeom>
        </p:spPr>
      </p:pic>
    </p:spTree>
    <p:extLst>
      <p:ext uri="{BB962C8B-B14F-4D97-AF65-F5344CB8AC3E}">
        <p14:creationId xmlns:p14="http://schemas.microsoft.com/office/powerpoint/2010/main" val="769347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Familiar with financials of the club (990s)</a:t>
            </a:r>
          </a:p>
          <a:p>
            <a:r>
              <a:rPr lang="en-US" dirty="0" smtClean="0"/>
              <a:t>Accurate minutes &amp; reports</a:t>
            </a:r>
          </a:p>
          <a:p>
            <a:r>
              <a:rPr lang="en-US" dirty="0" smtClean="0"/>
              <a:t>Review of proposed annual budget</a:t>
            </a:r>
          </a:p>
          <a:p>
            <a:r>
              <a:rPr lang="en-US" dirty="0" smtClean="0"/>
              <a:t>Protect assets of the club</a:t>
            </a:r>
          </a:p>
          <a:p>
            <a:r>
              <a:rPr lang="en-US" dirty="0" smtClean="0"/>
              <a:t>Review of Club by-laws changes</a:t>
            </a:r>
          </a:p>
          <a:p>
            <a:r>
              <a:rPr lang="en-US" dirty="0" smtClean="0"/>
              <a:t>Review all projects and fundraisers</a:t>
            </a:r>
          </a:p>
          <a:p>
            <a:r>
              <a:rPr lang="en-US" dirty="0" smtClean="0"/>
              <a:t>Recommend new board members as needed</a:t>
            </a:r>
          </a:p>
          <a:p>
            <a:endParaRPr lang="en-US" dirty="0"/>
          </a:p>
        </p:txBody>
      </p:sp>
      <p:sp>
        <p:nvSpPr>
          <p:cNvPr id="2" name="Title 1"/>
          <p:cNvSpPr>
            <a:spLocks noGrp="1"/>
          </p:cNvSpPr>
          <p:nvPr>
            <p:ph type="title"/>
          </p:nvPr>
        </p:nvSpPr>
        <p:spPr/>
        <p:txBody>
          <a:bodyPr>
            <a:normAutofit/>
          </a:bodyPr>
          <a:lstStyle/>
          <a:p>
            <a:r>
              <a:rPr lang="en-US" dirty="0" smtClean="0"/>
              <a:t>Exercise Judgement &amp; Oversight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5867400"/>
            <a:ext cx="2057400" cy="774700"/>
          </a:xfrm>
          <a:prstGeom prst="rect">
            <a:avLst/>
          </a:prstGeom>
        </p:spPr>
      </p:pic>
    </p:spTree>
    <p:extLst>
      <p:ext uri="{BB962C8B-B14F-4D97-AF65-F5344CB8AC3E}">
        <p14:creationId xmlns:p14="http://schemas.microsoft.com/office/powerpoint/2010/main" val="4072714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payment of  RI &amp; District Dues</a:t>
            </a:r>
          </a:p>
          <a:p>
            <a:r>
              <a:rPr lang="en-US" dirty="0" smtClean="0"/>
              <a:t>Filing of annual state and federal financial reports ( IRS 990 &amp; IL 990)</a:t>
            </a:r>
          </a:p>
          <a:p>
            <a:r>
              <a:rPr lang="en-US" dirty="0" smtClean="0"/>
              <a:t>Filing of Annual Corporate Report with Secretary of State</a:t>
            </a:r>
            <a:endParaRPr lang="en-US" dirty="0"/>
          </a:p>
        </p:txBody>
      </p:sp>
      <p:sp>
        <p:nvSpPr>
          <p:cNvPr id="2" name="Title 1"/>
          <p:cNvSpPr>
            <a:spLocks noGrp="1"/>
          </p:cNvSpPr>
          <p:nvPr>
            <p:ph type="title"/>
          </p:nvPr>
        </p:nvSpPr>
        <p:spPr/>
        <p:txBody>
          <a:bodyPr>
            <a:normAutofit fontScale="90000"/>
          </a:bodyPr>
          <a:lstStyle/>
          <a:p>
            <a:r>
              <a:rPr lang="en-US" dirty="0" smtClean="0"/>
              <a:t>Comply with Rotary International &amp; Governmental Obligations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867400"/>
            <a:ext cx="2057400" cy="774700"/>
          </a:xfrm>
          <a:prstGeom prst="rect">
            <a:avLst/>
          </a:prstGeom>
        </p:spPr>
      </p:pic>
    </p:spTree>
    <p:extLst>
      <p:ext uri="{BB962C8B-B14F-4D97-AF65-F5344CB8AC3E}">
        <p14:creationId xmlns:p14="http://schemas.microsoft.com/office/powerpoint/2010/main" val="3829610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Illinois Attorney General</a:t>
            </a:r>
          </a:p>
          <a:p>
            <a:pPr lvl="1"/>
            <a:r>
              <a:rPr lang="en-US" dirty="0" smtClean="0"/>
              <a:t>Building Better Charities</a:t>
            </a:r>
          </a:p>
          <a:p>
            <a:pPr lvl="1"/>
            <a:r>
              <a:rPr lang="en-US" dirty="0">
                <a:hlinkClick r:id="rId2"/>
              </a:rPr>
              <a:t>https://illinoisattorneygeneral.gov/charities/index.html</a:t>
            </a:r>
            <a:r>
              <a:rPr lang="en-US" dirty="0" smtClean="0"/>
              <a:t> </a:t>
            </a:r>
          </a:p>
          <a:p>
            <a:r>
              <a:rPr lang="en-US" dirty="0" smtClean="0"/>
              <a:t>National Council of Nonprofits</a:t>
            </a:r>
          </a:p>
          <a:p>
            <a:pPr lvl="1"/>
            <a:r>
              <a:rPr lang="en-US" dirty="0">
                <a:hlinkClick r:id="rId3"/>
              </a:rPr>
              <a:t>https://www.councilofnonprofits.org/tools-resources/board-roles-and-responsibilities</a:t>
            </a:r>
            <a:endParaRPr lang="en-US" dirty="0" smtClean="0"/>
          </a:p>
          <a:p>
            <a:r>
              <a:rPr lang="en-US" dirty="0" smtClean="0"/>
              <a:t>Rotary International</a:t>
            </a:r>
          </a:p>
          <a:p>
            <a:pPr lvl="1"/>
            <a:r>
              <a:rPr lang="en-US" dirty="0" smtClean="0"/>
              <a:t>Learning Center</a:t>
            </a:r>
            <a:endParaRPr lang="en-US" dirty="0"/>
          </a:p>
        </p:txBody>
      </p:sp>
      <p:sp>
        <p:nvSpPr>
          <p:cNvPr id="2" name="Title 1"/>
          <p:cNvSpPr>
            <a:spLocks noGrp="1"/>
          </p:cNvSpPr>
          <p:nvPr>
            <p:ph type="title"/>
          </p:nvPr>
        </p:nvSpPr>
        <p:spPr/>
        <p:txBody>
          <a:bodyPr/>
          <a:lstStyle/>
          <a:p>
            <a:r>
              <a:rPr lang="en-US" dirty="0" smtClean="0"/>
              <a:t>Additional Resources</a:t>
            </a:r>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5867400"/>
            <a:ext cx="2057400" cy="774700"/>
          </a:xfrm>
          <a:prstGeom prst="rect">
            <a:avLst/>
          </a:prstGeom>
        </p:spPr>
      </p:pic>
    </p:spTree>
    <p:extLst>
      <p:ext uri="{BB962C8B-B14F-4D97-AF65-F5344CB8AC3E}">
        <p14:creationId xmlns:p14="http://schemas.microsoft.com/office/powerpoint/2010/main" val="15501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31963951"/>
              </p:ext>
            </p:extLst>
          </p:nvPr>
        </p:nvGraphicFramePr>
        <p:xfrm>
          <a:off x="1524000" y="1676399"/>
          <a:ext cx="6248400" cy="4364280"/>
        </p:xfrm>
        <a:graphic>
          <a:graphicData uri="http://schemas.openxmlformats.org/drawingml/2006/table">
            <a:tbl>
              <a:tblPr firstRow="1" firstCol="1" bandRow="1">
                <a:tableStyleId>{5C22544A-7EE6-4342-B048-85BDC9FD1C3A}</a:tableStyleId>
              </a:tblPr>
              <a:tblGrid>
                <a:gridCol w="6248400"/>
              </a:tblGrid>
              <a:tr h="114756">
                <a:tc>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9525" marR="9525" marT="9525" marB="9525" anchor="ctr"/>
                </a:tc>
              </a:tr>
              <a:tr h="536772">
                <a:tc>
                  <a:txBody>
                    <a:bodyPr/>
                    <a:lstStyle/>
                    <a:p>
                      <a:pPr marL="0" marR="0">
                        <a:lnSpc>
                          <a:spcPct val="115000"/>
                        </a:lnSpc>
                        <a:spcBef>
                          <a:spcPts val="0"/>
                        </a:spcBef>
                        <a:spcAft>
                          <a:spcPts val="0"/>
                        </a:spcAft>
                      </a:pPr>
                      <a:r>
                        <a:rPr lang="en-US" sz="1200" dirty="0">
                          <a:effectLst/>
                        </a:rPr>
                        <a:t>Formal authority</a:t>
                      </a:r>
                      <a:endParaRPr lang="en-US" sz="1100" dirty="0">
                        <a:effectLst/>
                        <a:latin typeface="Calibri"/>
                        <a:ea typeface="Calibri"/>
                        <a:cs typeface="Times New Roman"/>
                      </a:endParaRPr>
                    </a:p>
                  </a:txBody>
                  <a:tcPr marL="9525" marR="9525" marT="9525" marB="9525" anchor="ctr"/>
                </a:tc>
              </a:tr>
              <a:tr h="536772">
                <a:tc>
                  <a:txBody>
                    <a:bodyPr/>
                    <a:lstStyle/>
                    <a:p>
                      <a:pPr marL="0" marR="0">
                        <a:lnSpc>
                          <a:spcPct val="115000"/>
                        </a:lnSpc>
                        <a:spcBef>
                          <a:spcPts val="0"/>
                        </a:spcBef>
                        <a:spcAft>
                          <a:spcPts val="0"/>
                        </a:spcAft>
                      </a:pPr>
                      <a:r>
                        <a:rPr lang="en-US" sz="1200" dirty="0">
                          <a:effectLst/>
                        </a:rPr>
                        <a:t>Manage things, processes and products</a:t>
                      </a:r>
                      <a:endParaRPr lang="en-US" sz="1100" dirty="0">
                        <a:effectLst/>
                        <a:latin typeface="Calibri"/>
                        <a:ea typeface="Calibri"/>
                        <a:cs typeface="Times New Roman"/>
                      </a:endParaRPr>
                    </a:p>
                  </a:txBody>
                  <a:tcPr marL="9525" marR="9525" marT="9525" marB="9525" anchor="ctr"/>
                </a:tc>
              </a:tr>
              <a:tr h="536772">
                <a:tc>
                  <a:txBody>
                    <a:bodyPr/>
                    <a:lstStyle/>
                    <a:p>
                      <a:pPr marL="0" marR="0">
                        <a:lnSpc>
                          <a:spcPct val="115000"/>
                        </a:lnSpc>
                        <a:spcBef>
                          <a:spcPts val="0"/>
                        </a:spcBef>
                        <a:spcAft>
                          <a:spcPts val="0"/>
                        </a:spcAft>
                      </a:pPr>
                      <a:r>
                        <a:rPr lang="en-US" sz="1200" dirty="0">
                          <a:effectLst/>
                        </a:rPr>
                        <a:t>"Do things right"</a:t>
                      </a:r>
                      <a:endParaRPr lang="en-US" sz="1100" dirty="0">
                        <a:effectLst/>
                        <a:latin typeface="Calibri"/>
                        <a:ea typeface="Calibri"/>
                        <a:cs typeface="Times New Roman"/>
                      </a:endParaRPr>
                    </a:p>
                  </a:txBody>
                  <a:tcPr marL="9525" marR="9525" marT="9525" marB="9525" anchor="ctr"/>
                </a:tc>
              </a:tr>
              <a:tr h="536772">
                <a:tc>
                  <a:txBody>
                    <a:bodyPr/>
                    <a:lstStyle/>
                    <a:p>
                      <a:pPr marL="0" marR="0">
                        <a:lnSpc>
                          <a:spcPct val="115000"/>
                        </a:lnSpc>
                        <a:spcBef>
                          <a:spcPts val="0"/>
                        </a:spcBef>
                        <a:spcAft>
                          <a:spcPts val="0"/>
                        </a:spcAft>
                      </a:pPr>
                      <a:r>
                        <a:rPr lang="en-US" sz="1200" dirty="0">
                          <a:effectLst/>
                        </a:rPr>
                        <a:t>Focus on how things get done</a:t>
                      </a:r>
                      <a:endParaRPr lang="en-US" sz="1100" dirty="0">
                        <a:effectLst/>
                        <a:latin typeface="Calibri"/>
                        <a:ea typeface="Calibri"/>
                        <a:cs typeface="Times New Roman"/>
                      </a:endParaRPr>
                    </a:p>
                  </a:txBody>
                  <a:tcPr marL="9525" marR="9525" marT="9525" marB="9525" anchor="ctr"/>
                </a:tc>
              </a:tr>
              <a:tr h="536772">
                <a:tc>
                  <a:txBody>
                    <a:bodyPr/>
                    <a:lstStyle/>
                    <a:p>
                      <a:pPr marL="0" marR="0">
                        <a:lnSpc>
                          <a:spcPct val="115000"/>
                        </a:lnSpc>
                        <a:spcBef>
                          <a:spcPts val="0"/>
                        </a:spcBef>
                        <a:spcAft>
                          <a:spcPts val="0"/>
                        </a:spcAft>
                      </a:pPr>
                      <a:r>
                        <a:rPr lang="en-US" sz="1200" dirty="0">
                          <a:effectLst/>
                        </a:rPr>
                        <a:t>Focus on tasks and things</a:t>
                      </a:r>
                      <a:endParaRPr lang="en-US" sz="1100" dirty="0">
                        <a:effectLst/>
                        <a:latin typeface="Calibri"/>
                        <a:ea typeface="Calibri"/>
                        <a:cs typeface="Times New Roman"/>
                      </a:endParaRPr>
                    </a:p>
                  </a:txBody>
                  <a:tcPr marL="9525" marR="9525" marT="9525" marB="9525" anchor="ctr"/>
                </a:tc>
              </a:tr>
              <a:tr h="536772">
                <a:tc>
                  <a:txBody>
                    <a:bodyPr/>
                    <a:lstStyle/>
                    <a:p>
                      <a:pPr marL="0" marR="0">
                        <a:lnSpc>
                          <a:spcPct val="115000"/>
                        </a:lnSpc>
                        <a:spcBef>
                          <a:spcPts val="0"/>
                        </a:spcBef>
                        <a:spcAft>
                          <a:spcPts val="0"/>
                        </a:spcAft>
                      </a:pPr>
                      <a:r>
                        <a:rPr lang="en-US" sz="1200" dirty="0">
                          <a:effectLst/>
                        </a:rPr>
                        <a:t>Use hard skills: planning, policy making, scheduling, staffing</a:t>
                      </a:r>
                      <a:endParaRPr lang="en-US" sz="1100" dirty="0">
                        <a:effectLst/>
                        <a:latin typeface="Calibri"/>
                        <a:ea typeface="Calibri"/>
                        <a:cs typeface="Times New Roman"/>
                      </a:endParaRPr>
                    </a:p>
                  </a:txBody>
                  <a:tcPr marL="9525" marR="9525" marT="9525" marB="9525" anchor="ctr"/>
                </a:tc>
              </a:tr>
              <a:tr h="536772">
                <a:tc>
                  <a:txBody>
                    <a:bodyPr/>
                    <a:lstStyle/>
                    <a:p>
                      <a:pPr marL="0" marR="0">
                        <a:lnSpc>
                          <a:spcPct val="115000"/>
                        </a:lnSpc>
                        <a:spcBef>
                          <a:spcPts val="0"/>
                        </a:spcBef>
                        <a:spcAft>
                          <a:spcPts val="0"/>
                        </a:spcAft>
                      </a:pPr>
                      <a:r>
                        <a:rPr lang="en-US" sz="1200" dirty="0">
                          <a:effectLst/>
                        </a:rPr>
                        <a:t>Seek stability (comfortable with order)</a:t>
                      </a:r>
                      <a:endParaRPr lang="en-US" sz="1100" dirty="0">
                        <a:effectLst/>
                        <a:latin typeface="Calibri"/>
                        <a:ea typeface="Calibri"/>
                        <a:cs typeface="Times New Roman"/>
                      </a:endParaRPr>
                    </a:p>
                  </a:txBody>
                  <a:tcPr marL="9525" marR="9525" marT="9525" marB="9525" anchor="ctr"/>
                </a:tc>
              </a:tr>
              <a:tr h="395040">
                <a:tc>
                  <a:txBody>
                    <a:bodyPr/>
                    <a:lstStyle/>
                    <a:p>
                      <a:pPr marL="0" marR="0">
                        <a:lnSpc>
                          <a:spcPct val="115000"/>
                        </a:lnSpc>
                        <a:spcBef>
                          <a:spcPts val="0"/>
                        </a:spcBef>
                        <a:spcAft>
                          <a:spcPts val="0"/>
                        </a:spcAft>
                      </a:pPr>
                      <a:r>
                        <a:rPr lang="en-US" sz="1200" dirty="0">
                          <a:effectLst/>
                        </a:rPr>
                        <a:t>Focus on the day-to-day work that leads to achieving the vision (“the trees”)</a:t>
                      </a:r>
                      <a:endParaRPr lang="en-US" sz="1100" dirty="0">
                        <a:effectLst/>
                        <a:latin typeface="Calibri"/>
                        <a:ea typeface="Calibri"/>
                        <a:cs typeface="Times New Roman"/>
                      </a:endParaRPr>
                    </a:p>
                  </a:txBody>
                  <a:tcPr marL="9525" marR="9525" marT="9525" marB="9525" anchor="ctr"/>
                </a:tc>
              </a:tr>
            </a:tbl>
          </a:graphicData>
        </a:graphic>
      </p:graphicFrame>
      <p:sp>
        <p:nvSpPr>
          <p:cNvPr id="2" name="Title 1"/>
          <p:cNvSpPr>
            <a:spLocks noGrp="1"/>
          </p:cNvSpPr>
          <p:nvPr>
            <p:ph type="title"/>
          </p:nvPr>
        </p:nvSpPr>
        <p:spPr/>
        <p:txBody>
          <a:bodyPr/>
          <a:lstStyle/>
          <a:p>
            <a:r>
              <a:rPr lang="en-US" dirty="0" smtClean="0"/>
              <a:t>Focus of the Board</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6096000"/>
            <a:ext cx="1305265" cy="546099"/>
          </a:xfrm>
          <a:prstGeom prst="rect">
            <a:avLst/>
          </a:prstGeom>
        </p:spPr>
      </p:pic>
    </p:spTree>
    <p:extLst>
      <p:ext uri="{BB962C8B-B14F-4D97-AF65-F5344CB8AC3E}">
        <p14:creationId xmlns:p14="http://schemas.microsoft.com/office/powerpoint/2010/main" val="615525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44777241"/>
              </p:ext>
            </p:extLst>
          </p:nvPr>
        </p:nvGraphicFramePr>
        <p:xfrm>
          <a:off x="1600200" y="1371600"/>
          <a:ext cx="6248400" cy="4495802"/>
        </p:xfrm>
        <a:graphic>
          <a:graphicData uri="http://schemas.openxmlformats.org/drawingml/2006/table">
            <a:tbl>
              <a:tblPr firstRow="1" firstCol="1" bandRow="1">
                <a:tableStyleId>{5C22544A-7EE6-4342-B048-85BDC9FD1C3A}</a:tableStyleId>
              </a:tblPr>
              <a:tblGrid>
                <a:gridCol w="6248400"/>
              </a:tblGrid>
              <a:tr h="465314">
                <a:tc>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9525" marR="9525" marT="9525" marB="9525" anchor="ctr"/>
                </a:tc>
              </a:tr>
              <a:tr h="503811">
                <a:tc>
                  <a:txBody>
                    <a:bodyPr/>
                    <a:lstStyle/>
                    <a:p>
                      <a:pPr marL="0" marR="0">
                        <a:lnSpc>
                          <a:spcPct val="115000"/>
                        </a:lnSpc>
                        <a:spcBef>
                          <a:spcPts val="0"/>
                        </a:spcBef>
                        <a:spcAft>
                          <a:spcPts val="0"/>
                        </a:spcAft>
                      </a:pPr>
                      <a:r>
                        <a:rPr lang="en-US" sz="1200" dirty="0">
                          <a:effectLst/>
                        </a:rPr>
                        <a:t>Informal authority</a:t>
                      </a:r>
                      <a:endParaRPr lang="en-US" sz="1100" dirty="0">
                        <a:effectLst/>
                        <a:latin typeface="Calibri"/>
                        <a:ea typeface="Calibri"/>
                        <a:cs typeface="Times New Roman"/>
                      </a:endParaRPr>
                    </a:p>
                  </a:txBody>
                  <a:tcPr marL="9525" marR="9525" marT="9525" marB="9525" anchor="ctr"/>
                </a:tc>
              </a:tr>
              <a:tr h="503811">
                <a:tc>
                  <a:txBody>
                    <a:bodyPr/>
                    <a:lstStyle/>
                    <a:p>
                      <a:pPr marL="0" marR="0">
                        <a:lnSpc>
                          <a:spcPct val="115000"/>
                        </a:lnSpc>
                        <a:spcBef>
                          <a:spcPts val="0"/>
                        </a:spcBef>
                        <a:spcAft>
                          <a:spcPts val="0"/>
                        </a:spcAft>
                      </a:pPr>
                      <a:r>
                        <a:rPr lang="en-US" sz="1200" dirty="0">
                          <a:effectLst/>
                        </a:rPr>
                        <a:t>Lead people and ideas</a:t>
                      </a:r>
                      <a:endParaRPr lang="en-US" sz="1100" dirty="0">
                        <a:effectLst/>
                        <a:latin typeface="Calibri"/>
                        <a:ea typeface="Calibri"/>
                        <a:cs typeface="Times New Roman"/>
                      </a:endParaRPr>
                    </a:p>
                  </a:txBody>
                  <a:tcPr marL="9525" marR="9525" marT="9525" marB="9525" anchor="ctr"/>
                </a:tc>
              </a:tr>
              <a:tr h="503811">
                <a:tc>
                  <a:txBody>
                    <a:bodyPr/>
                    <a:lstStyle/>
                    <a:p>
                      <a:pPr marL="0" marR="0">
                        <a:lnSpc>
                          <a:spcPct val="115000"/>
                        </a:lnSpc>
                        <a:spcBef>
                          <a:spcPts val="0"/>
                        </a:spcBef>
                        <a:spcAft>
                          <a:spcPts val="0"/>
                        </a:spcAft>
                      </a:pPr>
                      <a:r>
                        <a:rPr lang="en-US" sz="1200" dirty="0">
                          <a:effectLst/>
                        </a:rPr>
                        <a:t>"Do the right things"</a:t>
                      </a:r>
                      <a:endParaRPr lang="en-US" sz="1100" dirty="0">
                        <a:effectLst/>
                        <a:latin typeface="Calibri"/>
                        <a:ea typeface="Calibri"/>
                        <a:cs typeface="Times New Roman"/>
                      </a:endParaRPr>
                    </a:p>
                  </a:txBody>
                  <a:tcPr marL="9525" marR="9525" marT="9525" marB="9525" anchor="ctr"/>
                </a:tc>
              </a:tr>
              <a:tr h="503811">
                <a:tc>
                  <a:txBody>
                    <a:bodyPr/>
                    <a:lstStyle/>
                    <a:p>
                      <a:pPr marL="0" marR="0">
                        <a:lnSpc>
                          <a:spcPct val="115000"/>
                        </a:lnSpc>
                        <a:spcBef>
                          <a:spcPts val="0"/>
                        </a:spcBef>
                        <a:spcAft>
                          <a:spcPts val="0"/>
                        </a:spcAft>
                      </a:pPr>
                      <a:r>
                        <a:rPr lang="en-US" sz="1200" dirty="0">
                          <a:effectLst/>
                        </a:rPr>
                        <a:t>Focus on what things mean to other people</a:t>
                      </a:r>
                      <a:endParaRPr lang="en-US" sz="1100" dirty="0">
                        <a:effectLst/>
                        <a:latin typeface="Calibri"/>
                        <a:ea typeface="Calibri"/>
                        <a:cs typeface="Times New Roman"/>
                      </a:endParaRPr>
                    </a:p>
                  </a:txBody>
                  <a:tcPr marL="9525" marR="9525" marT="9525" marB="9525" anchor="ctr"/>
                </a:tc>
              </a:tr>
              <a:tr h="503811">
                <a:tc>
                  <a:txBody>
                    <a:bodyPr/>
                    <a:lstStyle/>
                    <a:p>
                      <a:pPr marL="0" marR="0">
                        <a:lnSpc>
                          <a:spcPct val="115000"/>
                        </a:lnSpc>
                        <a:spcBef>
                          <a:spcPts val="0"/>
                        </a:spcBef>
                        <a:spcAft>
                          <a:spcPts val="0"/>
                        </a:spcAft>
                      </a:pPr>
                      <a:r>
                        <a:rPr lang="en-US" sz="1200" dirty="0">
                          <a:effectLst/>
                        </a:rPr>
                        <a:t>Focus on ideas</a:t>
                      </a:r>
                      <a:endParaRPr lang="en-US" sz="1100" dirty="0">
                        <a:effectLst/>
                        <a:latin typeface="Calibri"/>
                        <a:ea typeface="Calibri"/>
                        <a:cs typeface="Times New Roman"/>
                      </a:endParaRPr>
                    </a:p>
                  </a:txBody>
                  <a:tcPr marL="9525" marR="9525" marT="9525" marB="9525" anchor="ctr"/>
                </a:tc>
              </a:tr>
              <a:tr h="503811">
                <a:tc>
                  <a:txBody>
                    <a:bodyPr/>
                    <a:lstStyle/>
                    <a:p>
                      <a:pPr marL="0" marR="0">
                        <a:lnSpc>
                          <a:spcPct val="115000"/>
                        </a:lnSpc>
                        <a:spcBef>
                          <a:spcPts val="0"/>
                        </a:spcBef>
                        <a:spcAft>
                          <a:spcPts val="0"/>
                        </a:spcAft>
                      </a:pPr>
                      <a:r>
                        <a:rPr lang="en-US" sz="1200" dirty="0">
                          <a:effectLst/>
                        </a:rPr>
                        <a:t>Use soft skills: communication, motivation, change management, team building</a:t>
                      </a:r>
                      <a:endParaRPr lang="en-US" sz="1100" dirty="0">
                        <a:effectLst/>
                        <a:latin typeface="Calibri"/>
                        <a:ea typeface="Calibri"/>
                        <a:cs typeface="Times New Roman"/>
                      </a:endParaRPr>
                    </a:p>
                  </a:txBody>
                  <a:tcPr marL="9525" marR="9525" marT="9525" marB="9525" anchor="ctr"/>
                </a:tc>
              </a:tr>
              <a:tr h="503811">
                <a:tc>
                  <a:txBody>
                    <a:bodyPr/>
                    <a:lstStyle/>
                    <a:p>
                      <a:pPr marL="0" marR="0">
                        <a:lnSpc>
                          <a:spcPct val="115000"/>
                        </a:lnSpc>
                        <a:spcBef>
                          <a:spcPts val="0"/>
                        </a:spcBef>
                        <a:spcAft>
                          <a:spcPts val="0"/>
                        </a:spcAft>
                      </a:pPr>
                      <a:r>
                        <a:rPr lang="en-US" sz="1200" dirty="0">
                          <a:effectLst/>
                        </a:rPr>
                        <a:t>Seek change (comfortable with disorder)</a:t>
                      </a:r>
                      <a:endParaRPr lang="en-US" sz="1100" dirty="0">
                        <a:effectLst/>
                        <a:latin typeface="Calibri"/>
                        <a:ea typeface="Calibri"/>
                        <a:cs typeface="Times New Roman"/>
                      </a:endParaRPr>
                    </a:p>
                  </a:txBody>
                  <a:tcPr marL="9525" marR="9525" marT="9525" marB="9525" anchor="ctr"/>
                </a:tc>
              </a:tr>
              <a:tr h="503811">
                <a:tc>
                  <a:txBody>
                    <a:bodyPr/>
                    <a:lstStyle/>
                    <a:p>
                      <a:pPr marL="0" marR="0">
                        <a:lnSpc>
                          <a:spcPct val="115000"/>
                        </a:lnSpc>
                        <a:spcBef>
                          <a:spcPts val="0"/>
                        </a:spcBef>
                        <a:spcAft>
                          <a:spcPts val="0"/>
                        </a:spcAft>
                      </a:pPr>
                      <a:r>
                        <a:rPr lang="en-US" sz="1200" dirty="0">
                          <a:effectLst/>
                        </a:rPr>
                        <a:t>Focus on the vision that impacts the day-to-day work (“the forest”)</a:t>
                      </a:r>
                      <a:endParaRPr lang="en-US" sz="1100" dirty="0">
                        <a:effectLst/>
                        <a:latin typeface="Calibri"/>
                        <a:ea typeface="Calibri"/>
                        <a:cs typeface="Times New Roman"/>
                      </a:endParaRPr>
                    </a:p>
                  </a:txBody>
                  <a:tcPr marL="9525" marR="9525" marT="9525" marB="9525" anchor="ctr"/>
                </a:tc>
              </a:tr>
            </a:tbl>
          </a:graphicData>
        </a:graphic>
      </p:graphicFrame>
      <p:sp>
        <p:nvSpPr>
          <p:cNvPr id="2" name="Title 1"/>
          <p:cNvSpPr>
            <a:spLocks noGrp="1"/>
          </p:cNvSpPr>
          <p:nvPr>
            <p:ph type="title"/>
          </p:nvPr>
        </p:nvSpPr>
        <p:spPr>
          <a:xfrm>
            <a:off x="457200" y="338328"/>
            <a:ext cx="8229600" cy="1414272"/>
          </a:xfrm>
        </p:spPr>
        <p:txBody>
          <a:bodyPr/>
          <a:lstStyle/>
          <a:p>
            <a:r>
              <a:rPr lang="en-US" dirty="0" smtClean="0"/>
              <a:t>Leader</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5867400"/>
            <a:ext cx="2057400" cy="774700"/>
          </a:xfrm>
          <a:prstGeom prst="rect">
            <a:avLst/>
          </a:prstGeom>
        </p:spPr>
      </p:pic>
    </p:spTree>
    <p:extLst>
      <p:ext uri="{BB962C8B-B14F-4D97-AF65-F5344CB8AC3E}">
        <p14:creationId xmlns:p14="http://schemas.microsoft.com/office/powerpoint/2010/main" val="3142862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Be Active</a:t>
            </a:r>
          </a:p>
          <a:p>
            <a:r>
              <a:rPr lang="en-US" dirty="0" smtClean="0"/>
              <a:t>Avoid Conflict of Interest</a:t>
            </a:r>
          </a:p>
          <a:p>
            <a:r>
              <a:rPr lang="en-US" dirty="0" smtClean="0"/>
              <a:t>Exercise Judgement in Oversight of the Club’s Affairs</a:t>
            </a:r>
          </a:p>
          <a:p>
            <a:r>
              <a:rPr lang="en-US" dirty="0" smtClean="0"/>
              <a:t>Comply with Rotary International &amp; Governmental Regulations</a:t>
            </a:r>
            <a:endParaRPr lang="en-US" dirty="0"/>
          </a:p>
        </p:txBody>
      </p:sp>
      <p:sp>
        <p:nvSpPr>
          <p:cNvPr id="2" name="Title 1"/>
          <p:cNvSpPr>
            <a:spLocks noGrp="1"/>
          </p:cNvSpPr>
          <p:nvPr>
            <p:ph type="title"/>
          </p:nvPr>
        </p:nvSpPr>
        <p:spPr/>
        <p:txBody>
          <a:bodyPr>
            <a:normAutofit/>
          </a:bodyPr>
          <a:lstStyle/>
          <a:p>
            <a:r>
              <a:rPr lang="en-US" dirty="0" smtClean="0"/>
              <a:t>Board Member Responsibility</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867400"/>
            <a:ext cx="2057400" cy="774700"/>
          </a:xfrm>
          <a:prstGeom prst="rect">
            <a:avLst/>
          </a:prstGeom>
        </p:spPr>
      </p:pic>
    </p:spTree>
    <p:extLst>
      <p:ext uri="{BB962C8B-B14F-4D97-AF65-F5344CB8AC3E}">
        <p14:creationId xmlns:p14="http://schemas.microsoft.com/office/powerpoint/2010/main" val="3828949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Club boards are work</a:t>
            </a:r>
          </a:p>
          <a:p>
            <a:r>
              <a:rPr lang="en-US" dirty="0" smtClean="0"/>
              <a:t>Servicing the board is not a line on someone’s resume </a:t>
            </a:r>
          </a:p>
          <a:p>
            <a:r>
              <a:rPr lang="en-US" dirty="0" smtClean="0"/>
              <a:t>Expectations need to be explained</a:t>
            </a:r>
            <a:endParaRPr lang="en-US" dirty="0"/>
          </a:p>
        </p:txBody>
      </p:sp>
      <p:sp>
        <p:nvSpPr>
          <p:cNvPr id="2" name="Title 1"/>
          <p:cNvSpPr>
            <a:spLocks noGrp="1"/>
          </p:cNvSpPr>
          <p:nvPr>
            <p:ph type="title"/>
          </p:nvPr>
        </p:nvSpPr>
        <p:spPr/>
        <p:txBody>
          <a:bodyPr/>
          <a:lstStyle/>
          <a:p>
            <a:r>
              <a:rPr lang="en-US" dirty="0" smtClean="0"/>
              <a:t>Be Active</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867400"/>
            <a:ext cx="2057400" cy="774700"/>
          </a:xfrm>
          <a:prstGeom prst="rect">
            <a:avLst/>
          </a:prstGeom>
        </p:spPr>
      </p:pic>
    </p:spTree>
    <p:extLst>
      <p:ext uri="{BB962C8B-B14F-4D97-AF65-F5344CB8AC3E}">
        <p14:creationId xmlns:p14="http://schemas.microsoft.com/office/powerpoint/2010/main" val="4066768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Expectations</a:t>
            </a:r>
          </a:p>
          <a:p>
            <a:pPr lvl="1"/>
            <a:r>
              <a:rPr lang="en-US" dirty="0" smtClean="0"/>
              <a:t>Attendance at Board Meeting</a:t>
            </a:r>
          </a:p>
          <a:p>
            <a:pPr lvl="1"/>
            <a:r>
              <a:rPr lang="en-US" dirty="0" smtClean="0"/>
              <a:t>Financial Support of the Rotary Club &amp; RI Foundation</a:t>
            </a:r>
          </a:p>
          <a:p>
            <a:pPr lvl="1"/>
            <a:r>
              <a:rPr lang="en-US" dirty="0" smtClean="0"/>
              <a:t>Attendance at Fundraisers &amp; Projects</a:t>
            </a:r>
          </a:p>
          <a:p>
            <a:pPr lvl="1"/>
            <a:r>
              <a:rPr lang="en-US" dirty="0" smtClean="0"/>
              <a:t>Follow Club &amp; RI regulations</a:t>
            </a:r>
          </a:p>
          <a:p>
            <a:pPr lvl="1"/>
            <a:r>
              <a:rPr lang="en-US" dirty="0" smtClean="0"/>
              <a:t>Serve on a committee-finance, nominating, etc. </a:t>
            </a:r>
          </a:p>
          <a:p>
            <a:r>
              <a:rPr lang="en-US" dirty="0" smtClean="0"/>
              <a:t>Well versed about Rotary</a:t>
            </a:r>
          </a:p>
          <a:p>
            <a:pPr marL="0" indent="0">
              <a:buNone/>
            </a:pPr>
            <a:endParaRPr lang="en-US" dirty="0"/>
          </a:p>
        </p:txBody>
      </p:sp>
      <p:sp>
        <p:nvSpPr>
          <p:cNvPr id="2" name="Title 1"/>
          <p:cNvSpPr>
            <a:spLocks noGrp="1"/>
          </p:cNvSpPr>
          <p:nvPr>
            <p:ph type="title"/>
          </p:nvPr>
        </p:nvSpPr>
        <p:spPr/>
        <p:txBody>
          <a:bodyPr/>
          <a:lstStyle/>
          <a:p>
            <a:r>
              <a:rPr lang="en-US" dirty="0" smtClean="0"/>
              <a:t>Board Orientation</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867400"/>
            <a:ext cx="2057400" cy="774700"/>
          </a:xfrm>
          <a:prstGeom prst="rect">
            <a:avLst/>
          </a:prstGeom>
        </p:spPr>
      </p:pic>
    </p:spTree>
    <p:extLst>
      <p:ext uri="{BB962C8B-B14F-4D97-AF65-F5344CB8AC3E}">
        <p14:creationId xmlns:p14="http://schemas.microsoft.com/office/powerpoint/2010/main" val="253786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Duty of </a:t>
            </a:r>
            <a:r>
              <a:rPr lang="en-US" dirty="0" smtClean="0"/>
              <a:t>Care</a:t>
            </a:r>
          </a:p>
          <a:p>
            <a:r>
              <a:rPr lang="en-US" dirty="0" smtClean="0"/>
              <a:t>Duty </a:t>
            </a:r>
            <a:r>
              <a:rPr lang="en-US" dirty="0"/>
              <a:t>of </a:t>
            </a:r>
            <a:r>
              <a:rPr lang="en-US" dirty="0" smtClean="0"/>
              <a:t>Loyalty</a:t>
            </a:r>
          </a:p>
          <a:p>
            <a:r>
              <a:rPr lang="en-US" dirty="0" smtClean="0"/>
              <a:t> Duty </a:t>
            </a:r>
            <a:r>
              <a:rPr lang="en-US" dirty="0"/>
              <a:t>of </a:t>
            </a:r>
            <a:r>
              <a:rPr lang="en-US" dirty="0" smtClean="0"/>
              <a:t>Obedience</a:t>
            </a:r>
            <a:endParaRPr lang="en-US" dirty="0"/>
          </a:p>
        </p:txBody>
      </p:sp>
      <p:sp>
        <p:nvSpPr>
          <p:cNvPr id="2" name="Title 1"/>
          <p:cNvSpPr>
            <a:spLocks noGrp="1"/>
          </p:cNvSpPr>
          <p:nvPr>
            <p:ph type="title"/>
          </p:nvPr>
        </p:nvSpPr>
        <p:spPr/>
        <p:txBody>
          <a:bodyPr>
            <a:normAutofit fontScale="90000"/>
          </a:bodyPr>
          <a:lstStyle/>
          <a:p>
            <a:r>
              <a:rPr lang="en-US" dirty="0" smtClean="0"/>
              <a:t>Legal Obligations of Board Members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867400"/>
            <a:ext cx="2057400" cy="774700"/>
          </a:xfrm>
          <a:prstGeom prst="rect">
            <a:avLst/>
          </a:prstGeom>
        </p:spPr>
      </p:pic>
    </p:spTree>
    <p:extLst>
      <p:ext uri="{BB962C8B-B14F-4D97-AF65-F5344CB8AC3E}">
        <p14:creationId xmlns:p14="http://schemas.microsoft.com/office/powerpoint/2010/main" val="1791574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Shows dates that tasks need to be started/completed by</a:t>
            </a:r>
          </a:p>
          <a:p>
            <a:r>
              <a:rPr lang="en-US" dirty="0" smtClean="0"/>
              <a:t>Shows dates of board meetings</a:t>
            </a:r>
          </a:p>
          <a:p>
            <a:pPr lvl="1"/>
            <a:r>
              <a:rPr lang="en-US" sz="2600" dirty="0" smtClean="0"/>
              <a:t>Annual Club Business Meeting </a:t>
            </a:r>
          </a:p>
          <a:p>
            <a:r>
              <a:rPr lang="en-US" dirty="0" smtClean="0"/>
              <a:t>Shows dates of long standing events/projects</a:t>
            </a:r>
          </a:p>
          <a:p>
            <a:r>
              <a:rPr lang="en-US" dirty="0" smtClean="0"/>
              <a:t>Shows dates of district events</a:t>
            </a:r>
          </a:p>
          <a:p>
            <a:pPr lvl="1"/>
            <a:r>
              <a:rPr lang="en-US" sz="2400" dirty="0" smtClean="0"/>
              <a:t>PETS</a:t>
            </a:r>
          </a:p>
          <a:p>
            <a:pPr lvl="1"/>
            <a:r>
              <a:rPr lang="en-US" sz="2400" dirty="0" smtClean="0"/>
              <a:t>District Assembly</a:t>
            </a:r>
          </a:p>
          <a:p>
            <a:pPr lvl="1"/>
            <a:r>
              <a:rPr lang="en-US" sz="2400" dirty="0" smtClean="0"/>
              <a:t>Foundation/Membership Training</a:t>
            </a:r>
          </a:p>
          <a:p>
            <a:pPr lvl="1"/>
            <a:r>
              <a:rPr lang="en-US" sz="2400" dirty="0" smtClean="0"/>
              <a:t>District Conference</a:t>
            </a:r>
          </a:p>
          <a:p>
            <a:pPr lvl="1"/>
            <a:endParaRPr lang="en-US" dirty="0" smtClean="0"/>
          </a:p>
          <a:p>
            <a:endParaRPr lang="en-US" dirty="0"/>
          </a:p>
        </p:txBody>
      </p:sp>
      <p:sp>
        <p:nvSpPr>
          <p:cNvPr id="2" name="Title 1"/>
          <p:cNvSpPr>
            <a:spLocks noGrp="1"/>
          </p:cNvSpPr>
          <p:nvPr>
            <p:ph type="title"/>
          </p:nvPr>
        </p:nvSpPr>
        <p:spPr/>
        <p:txBody>
          <a:bodyPr/>
          <a:lstStyle/>
          <a:p>
            <a:r>
              <a:rPr lang="en-US" dirty="0" smtClean="0"/>
              <a:t>Board Calendar</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9800"/>
            <a:ext cx="1652666" cy="622300"/>
          </a:xfrm>
          <a:prstGeom prst="rect">
            <a:avLst/>
          </a:prstGeom>
        </p:spPr>
      </p:pic>
    </p:spTree>
    <p:extLst>
      <p:ext uri="{BB962C8B-B14F-4D97-AF65-F5344CB8AC3E}">
        <p14:creationId xmlns:p14="http://schemas.microsoft.com/office/powerpoint/2010/main" val="4149188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Self-dealing</a:t>
            </a:r>
          </a:p>
          <a:p>
            <a:r>
              <a:rPr lang="en-US" dirty="0" smtClean="0"/>
              <a:t>Restrictions on relatives, business association or friendship</a:t>
            </a:r>
            <a:endParaRPr lang="en-US" dirty="0"/>
          </a:p>
        </p:txBody>
      </p:sp>
      <p:sp>
        <p:nvSpPr>
          <p:cNvPr id="2" name="Title 1"/>
          <p:cNvSpPr>
            <a:spLocks noGrp="1"/>
          </p:cNvSpPr>
          <p:nvPr>
            <p:ph type="title"/>
          </p:nvPr>
        </p:nvSpPr>
        <p:spPr/>
        <p:txBody>
          <a:bodyPr/>
          <a:lstStyle/>
          <a:p>
            <a:r>
              <a:rPr lang="en-US" dirty="0" smtClean="0"/>
              <a:t>Avoid Conflicts of Interest</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867400"/>
            <a:ext cx="2057400" cy="774700"/>
          </a:xfrm>
          <a:prstGeom prst="rect">
            <a:avLst/>
          </a:prstGeom>
        </p:spPr>
      </p:pic>
    </p:spTree>
    <p:extLst>
      <p:ext uri="{BB962C8B-B14F-4D97-AF65-F5344CB8AC3E}">
        <p14:creationId xmlns:p14="http://schemas.microsoft.com/office/powerpoint/2010/main" val="29765227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2971</TotalTime>
  <Words>961</Words>
  <Application>Microsoft Office PowerPoint</Application>
  <PresentationFormat>On-screen Show (4:3)</PresentationFormat>
  <Paragraphs>93</Paragraphs>
  <Slides>12</Slides>
  <Notes>9</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Waveform</vt:lpstr>
      <vt:lpstr>Role of the Rotary Club Board Members</vt:lpstr>
      <vt:lpstr>Focus of the Board</vt:lpstr>
      <vt:lpstr>Leader</vt:lpstr>
      <vt:lpstr>Board Member Responsibility</vt:lpstr>
      <vt:lpstr>Be Active</vt:lpstr>
      <vt:lpstr>Board Orientation</vt:lpstr>
      <vt:lpstr>Legal Obligations of Board Members</vt:lpstr>
      <vt:lpstr>Board Calendar</vt:lpstr>
      <vt:lpstr>Avoid Conflicts of Interest</vt:lpstr>
      <vt:lpstr>Exercise Judgement &amp; Oversight</vt:lpstr>
      <vt:lpstr>Comply with Rotary International &amp; Governmental Obligations</vt:lpstr>
      <vt:lpstr>Additional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the Rotary Club Board Members</dc:title>
  <dc:creator>User</dc:creator>
  <cp:lastModifiedBy>User</cp:lastModifiedBy>
  <cp:revision>16</cp:revision>
  <cp:lastPrinted>2020-04-28T15:56:23Z</cp:lastPrinted>
  <dcterms:created xsi:type="dcterms:W3CDTF">2020-03-31T21:05:19Z</dcterms:created>
  <dcterms:modified xsi:type="dcterms:W3CDTF">2020-04-28T15:59:57Z</dcterms:modified>
</cp:coreProperties>
</file>