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87" r:id="rId3"/>
    <p:sldId id="279" r:id="rId4"/>
    <p:sldId id="263" r:id="rId5"/>
    <p:sldId id="1340" r:id="rId6"/>
    <p:sldId id="284" r:id="rId7"/>
    <p:sldId id="1312" r:id="rId8"/>
    <p:sldId id="1338" r:id="rId9"/>
    <p:sldId id="268" r:id="rId10"/>
    <p:sldId id="1320" r:id="rId11"/>
    <p:sldId id="1324" r:id="rId12"/>
    <p:sldId id="1327" r:id="rId13"/>
    <p:sldId id="1325" r:id="rId14"/>
    <p:sldId id="292" r:id="rId15"/>
    <p:sldId id="305" r:id="rId16"/>
    <p:sldId id="302" r:id="rId17"/>
    <p:sldId id="304" r:id="rId18"/>
    <p:sldId id="269" r:id="rId19"/>
    <p:sldId id="271" r:id="rId20"/>
    <p:sldId id="1323" r:id="rId21"/>
    <p:sldId id="1328" r:id="rId22"/>
    <p:sldId id="1329" r:id="rId23"/>
    <p:sldId id="1335" r:id="rId24"/>
    <p:sldId id="1336" r:id="rId25"/>
    <p:sldId id="1306" r:id="rId26"/>
    <p:sldId id="1307" r:id="rId27"/>
    <p:sldId id="270" r:id="rId28"/>
    <p:sldId id="1339" r:id="rId29"/>
    <p:sldId id="286" r:id="rId30"/>
    <p:sldId id="299" r:id="rId31"/>
    <p:sldId id="289" r:id="rId32"/>
    <p:sldId id="1308" r:id="rId33"/>
    <p:sldId id="272" r:id="rId34"/>
    <p:sldId id="273" r:id="rId35"/>
    <p:sldId id="274" r:id="rId36"/>
    <p:sldId id="288" r:id="rId37"/>
    <p:sldId id="291" r:id="rId38"/>
    <p:sldId id="296" r:id="rId39"/>
    <p:sldId id="297" r:id="rId40"/>
    <p:sldId id="1319" r:id="rId41"/>
    <p:sldId id="298" r:id="rId42"/>
    <p:sldId id="1297" r:id="rId43"/>
    <p:sldId id="264" r:id="rId44"/>
    <p:sldId id="262" r:id="rId45"/>
    <p:sldId id="1311" r:id="rId46"/>
    <p:sldId id="1326" r:id="rId47"/>
    <p:sldId id="1321" r:id="rId48"/>
    <p:sldId id="1322" r:id="rId49"/>
    <p:sldId id="1314" r:id="rId50"/>
    <p:sldId id="1330" r:id="rId51"/>
    <p:sldId id="1331" r:id="rId52"/>
    <p:sldId id="1332" r:id="rId53"/>
    <p:sldId id="1333" r:id="rId54"/>
    <p:sldId id="1334" r:id="rId55"/>
    <p:sldId id="1315" r:id="rId56"/>
    <p:sldId id="133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2265"/>
    <a:srgbClr val="F1AAC1"/>
    <a:srgbClr val="FF2F92"/>
    <a:srgbClr val="FF40FF"/>
    <a:srgbClr val="B71925"/>
    <a:srgbClr val="F9A803"/>
    <a:srgbClr val="19458B"/>
    <a:srgbClr val="0C3250"/>
    <a:srgbClr val="F16624"/>
    <a:srgbClr val="FBF2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48"/>
  </p:normalViewPr>
  <p:slideViewPr>
    <p:cSldViewPr snapToGrid="0" showGuides="1">
      <p:cViewPr varScale="1">
        <p:scale>
          <a:sx n="105" d="100"/>
          <a:sy n="105" d="100"/>
        </p:scale>
        <p:origin x="558" y="9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9E3DE-4923-4CC1-49E5-7A1384E95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CD773B-7D9E-90C6-9D70-E794AF373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741CD-CE2F-BBCE-32BA-73BD0FF0F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82480-24DE-EA4C-997D-0B731B84EDD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4BD21-B61F-6DD4-21B8-4D524EC5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CCC23-FBAA-B4B8-4F94-13196859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F0C7-D4A0-634F-89F1-11A64CAC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25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82DFE-F3EA-5ECC-1E4D-62C6F2591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EAD55-921B-C262-BA41-CF6124EBA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C845E-7BA3-126A-7CF0-98B353960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82480-24DE-EA4C-997D-0B731B84EDD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8C4D0-D37B-2343-02D9-25835F7C1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72450-2BE0-E4DB-94A3-5BEF23337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F0C7-D4A0-634F-89F1-11A64CAC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75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5D7C0A-6E94-FBA1-F423-64759A9390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FA886A-C50F-C8F6-A564-CC316A4CE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4E7B0-E222-693B-8F1D-F391739DE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82480-24DE-EA4C-997D-0B731B84EDD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9A1AA-FF77-00B8-FEC0-17D9D2754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318F7-5AC3-7AA1-1454-551CA0386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F0C7-D4A0-634F-89F1-11A64CAC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1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3C04F-7154-6F3F-C08E-0132A1053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65845-16A8-EAD9-F758-E91202CB8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71C3D-E3C5-EF99-54E4-F5B75EF08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82480-24DE-EA4C-997D-0B731B84EDD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CBF67-63EC-E2B9-FC76-D50A01CE2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E5765-7DAE-DEA5-1DA4-8445F7D80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F0C7-D4A0-634F-89F1-11A64CAC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6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ECDE7-A5E4-5BBB-9EAF-0F058477A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B86B3-D4C1-E902-CB67-49DF9501D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DD173-AA7D-42B5-FFA2-BBC459C6C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82480-24DE-EA4C-997D-0B731B84EDD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2DE27-5FDF-4D7C-B298-DCCBB319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0A6B6-AE67-4FB1-5549-55E3EA9D3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F0C7-D4A0-634F-89F1-11A64CAC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5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00C92-BE76-E152-1454-B1149B8B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416B2-27F5-1857-0110-DB73A94C9F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EA6A7-61EB-710B-D7B7-86987D35A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8F315-7E97-E330-DE82-1323AA84C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82480-24DE-EA4C-997D-0B731B84EDD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4594E-0C4A-F513-2C7A-4399FB5B4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FBEE6-A807-8EC5-55B1-4C1EA3699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F0C7-D4A0-634F-89F1-11A64CAC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8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5008E-2EAD-BE12-CEE0-0260D72F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D76A0-E6FD-2DF9-D003-2277F8756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2E817-F064-4D6E-63AF-23087253A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800E1-F91E-EB63-DA44-43EB7E54B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995E63-E877-9144-6632-B511F6FF1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2B3DD0-4B2F-D47E-9E9D-CD9EB8E6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82480-24DE-EA4C-997D-0B731B84EDD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02BF18-F34D-F276-EBA0-3852C096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257280-C843-A815-B228-06600F558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F0C7-D4A0-634F-89F1-11A64CAC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30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CE981-448A-EAC5-F02B-C3ED5799E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87427-9784-E665-662F-EC58883D5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82480-24DE-EA4C-997D-0B731B84EDD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17D24E-8BF0-CDFC-1EBD-BCD73A3B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12E99-B160-CC16-0E0E-501093161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F0C7-D4A0-634F-89F1-11A64CAC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80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459CA-268A-844F-F6B7-128A35D63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82480-24DE-EA4C-997D-0B731B84EDD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C673DB-CA27-7262-3158-7866B7B96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5CDF9-DCE5-43C2-242D-A93B920B3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F0C7-D4A0-634F-89F1-11A64CAC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13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60851-0DBF-B3B4-8906-F8D608BB0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219AF-F46E-43E4-6A4B-7CAD51DBE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FE240-C214-9033-036B-15CCD97F9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B04C0-516A-EB50-040D-4F745402D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82480-24DE-EA4C-997D-0B731B84EDD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42A9-696B-D743-A154-386E88825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32FF12-E2A9-966C-4E96-D041FA54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F0C7-D4A0-634F-89F1-11A64CAC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61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C7C8-C395-E141-34EA-D3A53D379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B748A4-696D-F2CA-1F98-9922CD50A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B674B-B296-93F9-818A-E6CEDBD4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7CD44-A1A4-E9E3-E2E7-7E83A0A5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82480-24DE-EA4C-997D-0B731B84EDD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9D0DA-AF9F-C120-5012-85B588A8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1BAE4-537C-3425-2AFE-3B0D2FAA3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0F0C7-D4A0-634F-89F1-11A64CAC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75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B4DA8C-9429-D790-5BC4-C64162E85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8458B-CA02-467D-808E-BDE1D4145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73C80-4A9B-8B59-1F08-29817B917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82480-24DE-EA4C-997D-0B731B84EDD4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0618C-08B1-1EFC-ED3A-165496DEC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2842C-07F5-1812-B398-635FBE0B9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0F0C7-D4A0-634F-89F1-11A64CAC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7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&#10;&#10;Description automatically generated">
            <a:extLst>
              <a:ext uri="{FF2B5EF4-FFF2-40B4-BE49-F238E27FC236}">
                <a16:creationId xmlns:a16="http://schemas.microsoft.com/office/drawing/2014/main" id="{4DE5B92C-6F9E-3B40-9417-F749F2F1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756BA8-5C03-D83F-2ED9-60C9BEA36505}"/>
              </a:ext>
            </a:extLst>
          </p:cNvPr>
          <p:cNvSpPr txBox="1">
            <a:spLocks/>
          </p:cNvSpPr>
          <p:nvPr/>
        </p:nvSpPr>
        <p:spPr>
          <a:xfrm>
            <a:off x="4258292" y="1041328"/>
            <a:ext cx="63226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76CB5"/>
                </a:solidFill>
              </a:rPr>
              <a:t>LET’S MAKE ROTARY</a:t>
            </a:r>
          </a:p>
          <a:p>
            <a:r>
              <a:rPr lang="en-US" sz="5400" b="1" i="1" dirty="0">
                <a:solidFill>
                  <a:srgbClr val="076C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Simply Irresistible</a:t>
            </a:r>
            <a:r>
              <a:rPr lang="en-US" sz="5400" b="1" dirty="0">
                <a:solidFill>
                  <a:srgbClr val="076CB5"/>
                </a:solidFill>
              </a:rPr>
              <a:t>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1D91A2-C1E6-CE4C-430A-94BE6A88B2B7}"/>
              </a:ext>
            </a:extLst>
          </p:cNvPr>
          <p:cNvSpPr txBox="1">
            <a:spLocks/>
          </p:cNvSpPr>
          <p:nvPr/>
        </p:nvSpPr>
        <p:spPr>
          <a:xfrm>
            <a:off x="838200" y="3303577"/>
            <a:ext cx="10515600" cy="1187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/>
              <a:t>DG Club Visit Presentation</a:t>
            </a:r>
          </a:p>
          <a:p>
            <a:pPr marL="0" indent="0" algn="ctr">
              <a:buNone/>
            </a:pPr>
            <a:r>
              <a:rPr lang="en-US" sz="4400" dirty="0"/>
              <a:t>2024-2025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400" dirty="0"/>
          </a:p>
        </p:txBody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833191EC-C2CF-595B-F286-699B8D269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6" y="172492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logo with stars and text&#10;&#10;Description automatically generated">
            <a:extLst>
              <a:ext uri="{FF2B5EF4-FFF2-40B4-BE49-F238E27FC236}">
                <a16:creationId xmlns:a16="http://schemas.microsoft.com/office/drawing/2014/main" id="{5C6FBFE9-AFBA-13B5-EF46-8C4275169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675" y="5823403"/>
            <a:ext cx="1476936" cy="8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 with text&#10;&#10;Description automatically generated">
            <a:extLst>
              <a:ext uri="{FF2B5EF4-FFF2-40B4-BE49-F238E27FC236}">
                <a16:creationId xmlns:a16="http://schemas.microsoft.com/office/drawing/2014/main" id="{A5033A2B-143A-0214-C34C-8BEFBF402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635" cy="664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number of numbers&#10;&#10;Description automatically generated">
            <a:extLst>
              <a:ext uri="{FF2B5EF4-FFF2-40B4-BE49-F238E27FC236}">
                <a16:creationId xmlns:a16="http://schemas.microsoft.com/office/drawing/2014/main" id="{831333D8-2979-7CC4-C070-240984D2D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" y="0"/>
            <a:ext cx="12173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1711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wearing red and yellow uniforms&#10;&#10;Description automatically generated">
            <a:extLst>
              <a:ext uri="{FF2B5EF4-FFF2-40B4-BE49-F238E27FC236}">
                <a16:creationId xmlns:a16="http://schemas.microsoft.com/office/drawing/2014/main" id="{C5D5A30C-0886-91F7-FB00-B09EF5181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" y="0"/>
            <a:ext cx="12351959" cy="69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6603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bicycles&#10;&#10;Description automatically generated">
            <a:extLst>
              <a:ext uri="{FF2B5EF4-FFF2-40B4-BE49-F238E27FC236}">
                <a16:creationId xmlns:a16="http://schemas.microsoft.com/office/drawing/2014/main" id="{7EF76721-F4FB-4A68-E0A0-22042B0ED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" y="0"/>
            <a:ext cx="12187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77638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C5F15-59B3-60C8-5612-8B7515D08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26622"/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n-lt"/>
              </a:rPr>
              <a:t>IRRESISTIBLE DISTRICT</a:t>
            </a:r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DF445C45-C8B8-2938-9024-C5ECEAE35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" t="53900" b="11000"/>
          <a:stretch/>
        </p:blipFill>
        <p:spPr>
          <a:xfrm>
            <a:off x="394465" y="1377807"/>
            <a:ext cx="6834881" cy="5432709"/>
          </a:xfrm>
          <a:prstGeom prst="rect">
            <a:avLst/>
          </a:prstGeom>
        </p:spPr>
      </p:pic>
      <p:pic>
        <p:nvPicPr>
          <p:cNvPr id="3" name="Picture 2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DB920FB4-1EE8-1FAA-9DE9-07A44EF3E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811" y="1325562"/>
            <a:ext cx="4568190" cy="553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02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hart&#10;&#10;Description automatically generated">
            <a:extLst>
              <a:ext uri="{FF2B5EF4-FFF2-40B4-BE49-F238E27FC236}">
                <a16:creationId xmlns:a16="http://schemas.microsoft.com/office/drawing/2014/main" id="{0B27449D-DA84-BA2E-91F4-6DD01720E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944" y="0"/>
            <a:ext cx="9704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6690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A8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hart&#10;&#10;Description automatically generated">
            <a:extLst>
              <a:ext uri="{FF2B5EF4-FFF2-40B4-BE49-F238E27FC236}">
                <a16:creationId xmlns:a16="http://schemas.microsoft.com/office/drawing/2014/main" id="{504ED6F3-FA1B-DA72-1640-CFEA7B396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512" y="0"/>
            <a:ext cx="9734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9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2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hart&#10;&#10;Description automatically generated">
            <a:extLst>
              <a:ext uri="{FF2B5EF4-FFF2-40B4-BE49-F238E27FC236}">
                <a16:creationId xmlns:a16="http://schemas.microsoft.com/office/drawing/2014/main" id="{47896BDA-B242-31CB-F868-93BAA31D5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954" y="0"/>
            <a:ext cx="9662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2078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&#10;&#10;Description automatically generated">
            <a:extLst>
              <a:ext uri="{FF2B5EF4-FFF2-40B4-BE49-F238E27FC236}">
                <a16:creationId xmlns:a16="http://schemas.microsoft.com/office/drawing/2014/main" id="{4DE5B92C-6F9E-3B40-9417-F749F2F1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1D91A2-C1E6-CE4C-430A-94BE6A88B2B7}"/>
              </a:ext>
            </a:extLst>
          </p:cNvPr>
          <p:cNvSpPr txBox="1">
            <a:spLocks/>
          </p:cNvSpPr>
          <p:nvPr/>
        </p:nvSpPr>
        <p:spPr>
          <a:xfrm>
            <a:off x="1367394" y="2687899"/>
            <a:ext cx="9457211" cy="1187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1025" indent="-581025">
              <a:buFont typeface="+mj-lt"/>
              <a:buAutoNum type="arabicPeriod" startAt="2"/>
            </a:pP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Make our Club Experience </a:t>
            </a:r>
            <a:b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5400" b="1" i="1" dirty="0">
                <a:solidFill>
                  <a:srgbClr val="F2662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Simply Irresistible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F91591-27F7-8689-CE24-62B072FA4A83}"/>
              </a:ext>
            </a:extLst>
          </p:cNvPr>
          <p:cNvSpPr txBox="1">
            <a:spLocks/>
          </p:cNvSpPr>
          <p:nvPr/>
        </p:nvSpPr>
        <p:spPr>
          <a:xfrm>
            <a:off x="4420911" y="695518"/>
            <a:ext cx="64928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76CB5"/>
                </a:solidFill>
              </a:rPr>
              <a:t>District 6450 Goals </a:t>
            </a:r>
            <a:br>
              <a:rPr lang="en-US" sz="5400" b="1" dirty="0">
                <a:solidFill>
                  <a:srgbClr val="076CB5"/>
                </a:solidFill>
              </a:rPr>
            </a:br>
            <a:r>
              <a:rPr lang="en-US" sz="5400" b="1" dirty="0">
                <a:solidFill>
                  <a:srgbClr val="076CB5"/>
                </a:solidFill>
              </a:rPr>
              <a:t>2024-2025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827A5E23-12E4-E222-C37C-A53F1E054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6" y="172492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stars and text&#10;&#10;Description automatically generated">
            <a:extLst>
              <a:ext uri="{FF2B5EF4-FFF2-40B4-BE49-F238E27FC236}">
                <a16:creationId xmlns:a16="http://schemas.microsoft.com/office/drawing/2014/main" id="{95310D20-0F14-B45C-2037-F1ACB612C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675" y="5823403"/>
            <a:ext cx="1476936" cy="8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8150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&#10;&#10;Description automatically generated">
            <a:extLst>
              <a:ext uri="{FF2B5EF4-FFF2-40B4-BE49-F238E27FC236}">
                <a16:creationId xmlns:a16="http://schemas.microsoft.com/office/drawing/2014/main" id="{4DE5B92C-6F9E-3B40-9417-F749F2F1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" y="11430"/>
            <a:ext cx="12192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1D91A2-C1E6-CE4C-430A-94BE6A88B2B7}"/>
              </a:ext>
            </a:extLst>
          </p:cNvPr>
          <p:cNvSpPr txBox="1">
            <a:spLocks/>
          </p:cNvSpPr>
          <p:nvPr/>
        </p:nvSpPr>
        <p:spPr>
          <a:xfrm>
            <a:off x="1360838" y="2687899"/>
            <a:ext cx="9470323" cy="1187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1025" indent="-581025">
              <a:buFont typeface="+mj-lt"/>
              <a:buAutoNum type="arabicPeriod" startAt="3"/>
            </a:pP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Everyone </a:t>
            </a:r>
            <a:r>
              <a:rPr lang="en-US" sz="5400" b="1" dirty="0">
                <a:solidFill>
                  <a:srgbClr val="F2662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Belongs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. Ensure all members feel welcomed, valued and safe at Rotary and feel they belong.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D9C2EE-A6AE-1156-368F-F219BEDDA7B2}"/>
              </a:ext>
            </a:extLst>
          </p:cNvPr>
          <p:cNvSpPr txBox="1">
            <a:spLocks/>
          </p:cNvSpPr>
          <p:nvPr/>
        </p:nvSpPr>
        <p:spPr>
          <a:xfrm>
            <a:off x="4420911" y="695518"/>
            <a:ext cx="64928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76CB5"/>
                </a:solidFill>
              </a:rPr>
              <a:t>District 6450 Goals </a:t>
            </a:r>
            <a:br>
              <a:rPr lang="en-US" sz="5400" b="1" dirty="0">
                <a:solidFill>
                  <a:srgbClr val="076CB5"/>
                </a:solidFill>
              </a:rPr>
            </a:br>
            <a:r>
              <a:rPr lang="en-US" sz="5400" b="1" dirty="0">
                <a:solidFill>
                  <a:srgbClr val="076CB5"/>
                </a:solidFill>
              </a:rPr>
              <a:t>2024-2025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527F684B-76B4-4AA5-8FDF-3DF8E2E08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60" y="5923436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620CA192-F402-42AC-2862-B059D9865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6" y="172492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stars and text&#10;&#10;Description automatically generated">
            <a:extLst>
              <a:ext uri="{FF2B5EF4-FFF2-40B4-BE49-F238E27FC236}">
                <a16:creationId xmlns:a16="http://schemas.microsoft.com/office/drawing/2014/main" id="{87AF8F36-D007-C527-9677-E231B3BC7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675" y="5823403"/>
            <a:ext cx="1476936" cy="8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06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suit and tie&#10;&#10;Description automatically generated">
            <a:extLst>
              <a:ext uri="{FF2B5EF4-FFF2-40B4-BE49-F238E27FC236}">
                <a16:creationId xmlns:a16="http://schemas.microsoft.com/office/drawing/2014/main" id="{01B95E32-AAF8-A2B7-7E8E-FDCEB7370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33" y="457200"/>
            <a:ext cx="1110953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99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diagram with text&#10;&#10;Description automatically generated">
            <a:extLst>
              <a:ext uri="{FF2B5EF4-FFF2-40B4-BE49-F238E27FC236}">
                <a16:creationId xmlns:a16="http://schemas.microsoft.com/office/drawing/2014/main" id="{7D4FB253-70B1-ED0E-A24D-342003C72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" y="0"/>
            <a:ext cx="12173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plant&#10;&#10;Description automatically generated">
            <a:extLst>
              <a:ext uri="{FF2B5EF4-FFF2-40B4-BE49-F238E27FC236}">
                <a16:creationId xmlns:a16="http://schemas.microsoft.com/office/drawing/2014/main" id="{46D6AF1C-A7DD-E3B2-8B87-EB3BF505C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" y="0"/>
            <a:ext cx="12173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2001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30C7BAE1-83A6-B988-324F-17A3976AA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6"/>
            <a:ext cx="12198384" cy="685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2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each other&#10;&#10;Description automatically generated">
            <a:extLst>
              <a:ext uri="{FF2B5EF4-FFF2-40B4-BE49-F238E27FC236}">
                <a16:creationId xmlns:a16="http://schemas.microsoft.com/office/drawing/2014/main" id="{EC377015-1BE8-37AD-FA6B-A49460B94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3"/>
            <a:ext cx="12195300" cy="685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02259"/>
      </p:ext>
    </p:extLst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276BC4-1CA2-BA29-9DC7-BD1A1B2F5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67" r="13993" b="9533"/>
          <a:stretch/>
        </p:blipFill>
        <p:spPr>
          <a:xfrm>
            <a:off x="0" y="0"/>
            <a:ext cx="11900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47289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A yellow and blue logo with a black background&#10;&#10;Description automatically generated">
            <a:extLst>
              <a:ext uri="{FF2B5EF4-FFF2-40B4-BE49-F238E27FC236}">
                <a16:creationId xmlns:a16="http://schemas.microsoft.com/office/drawing/2014/main" id="{BBAD7974-854B-80DA-E9F2-2105B33C0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6" y="172492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C15924BC-F14E-C781-AEC5-5508DCAAE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371" y="5406581"/>
            <a:ext cx="1943404" cy="1151004"/>
          </a:xfrm>
          <a:prstGeom prst="rect">
            <a:avLst/>
          </a:prstGeom>
        </p:spPr>
      </p:pic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3F1EA477-9091-EE40-A5F1-64C30EE56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263" y="0"/>
            <a:ext cx="5617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94791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40E0BE-A053-B803-CD36-E090390AC2EA}"/>
              </a:ext>
            </a:extLst>
          </p:cNvPr>
          <p:cNvSpPr txBox="1"/>
          <p:nvPr/>
        </p:nvSpPr>
        <p:spPr>
          <a:xfrm>
            <a:off x="3315031" y="1380754"/>
            <a:ext cx="5561938" cy="251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MAKE THE ASK!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B4F317-828D-B8DC-50F2-9A9DF7E0EC09}"/>
              </a:ext>
            </a:extLst>
          </p:cNvPr>
          <p:cNvSpPr txBox="1"/>
          <p:nvPr/>
        </p:nvSpPr>
        <p:spPr>
          <a:xfrm>
            <a:off x="8553969" y="410899"/>
            <a:ext cx="3463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BF2E9"/>
                </a:solidFill>
              </a:rPr>
              <a:t>Be intentional about inviting new &amp; diverse members</a:t>
            </a:r>
          </a:p>
        </p:txBody>
      </p:sp>
    </p:spTree>
    <p:extLst>
      <p:ext uri="{BB962C8B-B14F-4D97-AF65-F5344CB8AC3E}">
        <p14:creationId xmlns:p14="http://schemas.microsoft.com/office/powerpoint/2010/main" val="22678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&#10;&#10;Description automatically generated">
            <a:extLst>
              <a:ext uri="{FF2B5EF4-FFF2-40B4-BE49-F238E27FC236}">
                <a16:creationId xmlns:a16="http://schemas.microsoft.com/office/drawing/2014/main" id="{4DE5B92C-6F9E-3B40-9417-F749F2F1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1D91A2-C1E6-CE4C-430A-94BE6A88B2B7}"/>
              </a:ext>
            </a:extLst>
          </p:cNvPr>
          <p:cNvSpPr txBox="1">
            <a:spLocks/>
          </p:cNvSpPr>
          <p:nvPr/>
        </p:nvSpPr>
        <p:spPr>
          <a:xfrm>
            <a:off x="1403267" y="2687899"/>
            <a:ext cx="9385465" cy="1187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1025" indent="-581025">
              <a:buFont typeface="+mj-lt"/>
              <a:buAutoNum type="arabicPeriod" startAt="4"/>
            </a:pPr>
            <a:r>
              <a:rPr lang="en-US" sz="5400" dirty="0">
                <a:latin typeface="+mj-lt"/>
              </a:rPr>
              <a:t>Engage our </a:t>
            </a:r>
            <a:r>
              <a:rPr lang="en-US" sz="5400" b="1" dirty="0">
                <a:solidFill>
                  <a:srgbClr val="F26622"/>
                </a:solidFill>
                <a:latin typeface="+mj-lt"/>
              </a:rPr>
              <a:t>global humanitarian network</a:t>
            </a:r>
            <a:r>
              <a:rPr lang="en-US" sz="5400" dirty="0">
                <a:latin typeface="+mj-lt"/>
              </a:rPr>
              <a:t> to </a:t>
            </a:r>
            <a:r>
              <a:rPr lang="en-US" sz="5400" i="1" dirty="0">
                <a:latin typeface="+mj-lt"/>
              </a:rPr>
              <a:t>Do Good in the World</a:t>
            </a:r>
            <a:r>
              <a:rPr lang="en-US" sz="5400" dirty="0">
                <a:latin typeface="+mj-lt"/>
              </a:rPr>
              <a:t> together.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62118-A842-0B6C-6E14-98A892FA246B}"/>
              </a:ext>
            </a:extLst>
          </p:cNvPr>
          <p:cNvSpPr txBox="1">
            <a:spLocks/>
          </p:cNvSpPr>
          <p:nvPr/>
        </p:nvSpPr>
        <p:spPr>
          <a:xfrm>
            <a:off x="4420911" y="695518"/>
            <a:ext cx="64928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76CB5"/>
                </a:solidFill>
              </a:rPr>
              <a:t>District 6450 Goals </a:t>
            </a:r>
            <a:br>
              <a:rPr lang="en-US" sz="5400" b="1" dirty="0">
                <a:solidFill>
                  <a:srgbClr val="076CB5"/>
                </a:solidFill>
              </a:rPr>
            </a:br>
            <a:r>
              <a:rPr lang="en-US" sz="5400" b="1" dirty="0">
                <a:solidFill>
                  <a:srgbClr val="076CB5"/>
                </a:solidFill>
              </a:rPr>
              <a:t>2024-2025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EF57B0CC-9633-948B-1EA2-27232F3A3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6" y="172492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stars and text&#10;&#10;Description automatically generated">
            <a:extLst>
              <a:ext uri="{FF2B5EF4-FFF2-40B4-BE49-F238E27FC236}">
                <a16:creationId xmlns:a16="http://schemas.microsoft.com/office/drawing/2014/main" id="{CB33F468-C109-F195-8426-467A7F4B6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675" y="5823403"/>
            <a:ext cx="1476936" cy="8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34077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45853445-3426-8E6D-86C3-13517E8A2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85" b="20334"/>
          <a:stretch/>
        </p:blipFill>
        <p:spPr>
          <a:xfrm>
            <a:off x="922342" y="0"/>
            <a:ext cx="10271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3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995A42B1-5F15-F969-9545-A482DE5679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62" r="-2" b="1046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7" name="Picture 6" descr="A faucet running from a sink&#10;&#10;Description automatically generated">
            <a:extLst>
              <a:ext uri="{FF2B5EF4-FFF2-40B4-BE49-F238E27FC236}">
                <a16:creationId xmlns:a16="http://schemas.microsoft.com/office/drawing/2014/main" id="{C2187D72-23BE-FB70-6035-095AC87A5B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70" b="21274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5" name="Picture 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0477BFAA-9F9C-916F-2AE0-FD40D3161A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20" b="29785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&#10;&#10;Description automatically generated">
            <a:extLst>
              <a:ext uri="{FF2B5EF4-FFF2-40B4-BE49-F238E27FC236}">
                <a16:creationId xmlns:a16="http://schemas.microsoft.com/office/drawing/2014/main" id="{4DE5B92C-6F9E-3B40-9417-F749F2F1C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756BA8-5C03-D83F-2ED9-60C9BEA36505}"/>
              </a:ext>
            </a:extLst>
          </p:cNvPr>
          <p:cNvSpPr txBox="1">
            <a:spLocks/>
          </p:cNvSpPr>
          <p:nvPr/>
        </p:nvSpPr>
        <p:spPr>
          <a:xfrm>
            <a:off x="3634740" y="1034597"/>
            <a:ext cx="824103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76CB5"/>
                </a:solidFill>
              </a:rPr>
              <a:t>The Magic of Rotary is </a:t>
            </a:r>
            <a:br>
              <a:rPr lang="en-US" sz="5400" b="1" dirty="0">
                <a:solidFill>
                  <a:srgbClr val="076CB5"/>
                </a:solidFill>
              </a:rPr>
            </a:br>
            <a:r>
              <a:rPr lang="en-US" sz="5400" b="1" dirty="0">
                <a:solidFill>
                  <a:srgbClr val="076CB5"/>
                </a:solidFill>
              </a:rPr>
              <a:t>ours to grow &amp; share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1D91A2-C1E6-CE4C-430A-94BE6A88B2B7}"/>
              </a:ext>
            </a:extLst>
          </p:cNvPr>
          <p:cNvSpPr txBox="1">
            <a:spLocks/>
          </p:cNvSpPr>
          <p:nvPr/>
        </p:nvSpPr>
        <p:spPr>
          <a:xfrm>
            <a:off x="2218311" y="2960417"/>
            <a:ext cx="7394319" cy="16801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/>
              <a:t>Let’s Revolutionize Rotary to be Simply Irresistible!</a:t>
            </a:r>
          </a:p>
          <a:p>
            <a:pPr marL="0" indent="0">
              <a:buNone/>
            </a:pPr>
            <a:endParaRPr lang="en-US" sz="3400" dirty="0"/>
          </a:p>
        </p:txBody>
      </p:sp>
      <p:pic>
        <p:nvPicPr>
          <p:cNvPr id="6" name="Picture 5" descr="A logo with stars and text&#10;&#10;Description automatically generated">
            <a:extLst>
              <a:ext uri="{FF2B5EF4-FFF2-40B4-BE49-F238E27FC236}">
                <a16:creationId xmlns:a16="http://schemas.microsoft.com/office/drawing/2014/main" id="{0CF012FB-07A5-0D39-84B3-214CB8599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675" y="5823403"/>
            <a:ext cx="1476936" cy="874733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AAEF4C97-2200-9944-C203-275C839C9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6" y="172492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63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6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44D88091-A96F-76D0-6C4E-DC63EA3A0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608" y="30912"/>
            <a:ext cx="9608783" cy="67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61284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&#10;&#10;Description automatically generated">
            <a:extLst>
              <a:ext uri="{FF2B5EF4-FFF2-40B4-BE49-F238E27FC236}">
                <a16:creationId xmlns:a16="http://schemas.microsoft.com/office/drawing/2014/main" id="{4DE5B92C-6F9E-3B40-9417-F749F2F1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1D91A2-C1E6-CE4C-430A-94BE6A88B2B7}"/>
              </a:ext>
            </a:extLst>
          </p:cNvPr>
          <p:cNvSpPr txBox="1">
            <a:spLocks/>
          </p:cNvSpPr>
          <p:nvPr/>
        </p:nvSpPr>
        <p:spPr>
          <a:xfrm>
            <a:off x="1347181" y="2658241"/>
            <a:ext cx="9566564" cy="1187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1025" indent="-581025">
              <a:buFont typeface="+mj-lt"/>
              <a:buAutoNum type="arabicPeriod" startAt="5"/>
            </a:pPr>
            <a:r>
              <a:rPr lang="en-US" sz="5400" dirty="0">
                <a:latin typeface="+mj-lt"/>
              </a:rPr>
              <a:t>Strengthen &amp; grow our </a:t>
            </a:r>
            <a:r>
              <a:rPr lang="en-US" sz="5400" b="1" dirty="0">
                <a:solidFill>
                  <a:srgbClr val="F26622"/>
                </a:solidFill>
                <a:latin typeface="+mj-lt"/>
              </a:rPr>
              <a:t>youth programs</a:t>
            </a:r>
            <a:r>
              <a:rPr lang="en-US" sz="5400" dirty="0">
                <a:latin typeface="+mj-lt"/>
              </a:rPr>
              <a:t> to focus on service, leadership development &amp; peacebuilding.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C91CA3-A5B6-C939-7B7E-8116CF1DDC2B}"/>
              </a:ext>
            </a:extLst>
          </p:cNvPr>
          <p:cNvSpPr txBox="1">
            <a:spLocks/>
          </p:cNvSpPr>
          <p:nvPr/>
        </p:nvSpPr>
        <p:spPr>
          <a:xfrm>
            <a:off x="4420911" y="695518"/>
            <a:ext cx="64928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76CB5"/>
                </a:solidFill>
              </a:rPr>
              <a:t>District 6450 Goals </a:t>
            </a:r>
            <a:br>
              <a:rPr lang="en-US" sz="5400" b="1" dirty="0">
                <a:solidFill>
                  <a:srgbClr val="076CB5"/>
                </a:solidFill>
              </a:rPr>
            </a:br>
            <a:r>
              <a:rPr lang="en-US" sz="5400" b="1" dirty="0">
                <a:solidFill>
                  <a:srgbClr val="076CB5"/>
                </a:solidFill>
              </a:rPr>
              <a:t>2024-2025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9780DA0C-25D0-6D0E-F7DF-D8F503F1F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6" y="172492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stars and text&#10;&#10;Description automatically generated">
            <a:extLst>
              <a:ext uri="{FF2B5EF4-FFF2-40B4-BE49-F238E27FC236}">
                <a16:creationId xmlns:a16="http://schemas.microsoft.com/office/drawing/2014/main" id="{D718023C-E1D5-628C-1AE8-53057B077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675" y="5823403"/>
            <a:ext cx="1476936" cy="8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83823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49348D-64EB-069D-FCD4-C347B165F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19175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&#10;&#10;Description automatically generated">
            <a:extLst>
              <a:ext uri="{FF2B5EF4-FFF2-40B4-BE49-F238E27FC236}">
                <a16:creationId xmlns:a16="http://schemas.microsoft.com/office/drawing/2014/main" id="{4DE5B92C-6F9E-3B40-9417-F749F2F1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1D91A2-C1E6-CE4C-430A-94BE6A88B2B7}"/>
              </a:ext>
            </a:extLst>
          </p:cNvPr>
          <p:cNvSpPr txBox="1">
            <a:spLocks/>
          </p:cNvSpPr>
          <p:nvPr/>
        </p:nvSpPr>
        <p:spPr>
          <a:xfrm>
            <a:off x="1312718" y="2835233"/>
            <a:ext cx="9566564" cy="1187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850" indent="-577850">
              <a:buFont typeface="+mj-lt"/>
              <a:buAutoNum type="arabicPeriod" startAt="6"/>
            </a:pPr>
            <a:r>
              <a:rPr lang="en-US" sz="5400" dirty="0">
                <a:latin typeface="+mj-lt"/>
              </a:rPr>
              <a:t>Grow the </a:t>
            </a:r>
            <a:r>
              <a:rPr lang="en-US" sz="5400" b="1" dirty="0">
                <a:solidFill>
                  <a:srgbClr val="F26622"/>
                </a:solidFill>
                <a:latin typeface="+mj-lt"/>
              </a:rPr>
              <a:t>impact</a:t>
            </a:r>
            <a:r>
              <a:rPr lang="en-US" sz="5400" dirty="0">
                <a:latin typeface="+mj-lt"/>
              </a:rPr>
              <a:t> of our service.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C91CA3-A5B6-C939-7B7E-8116CF1DDC2B}"/>
              </a:ext>
            </a:extLst>
          </p:cNvPr>
          <p:cNvSpPr txBox="1">
            <a:spLocks/>
          </p:cNvSpPr>
          <p:nvPr/>
        </p:nvSpPr>
        <p:spPr>
          <a:xfrm>
            <a:off x="4420911" y="695518"/>
            <a:ext cx="64928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76CB5"/>
                </a:solidFill>
              </a:rPr>
              <a:t>District 6450 Goals </a:t>
            </a:r>
            <a:br>
              <a:rPr lang="en-US" sz="5400" b="1" dirty="0">
                <a:solidFill>
                  <a:srgbClr val="076CB5"/>
                </a:solidFill>
              </a:rPr>
            </a:br>
            <a:r>
              <a:rPr lang="en-US" sz="5400" b="1" dirty="0">
                <a:solidFill>
                  <a:srgbClr val="076CB5"/>
                </a:solidFill>
              </a:rPr>
              <a:t>2024-2025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9780DA0C-25D0-6D0E-F7DF-D8F503F1F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6" y="172492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stars and text&#10;&#10;Description automatically generated">
            <a:extLst>
              <a:ext uri="{FF2B5EF4-FFF2-40B4-BE49-F238E27FC236}">
                <a16:creationId xmlns:a16="http://schemas.microsoft.com/office/drawing/2014/main" id="{D718023C-E1D5-628C-1AE8-53057B077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675" y="5823403"/>
            <a:ext cx="1476936" cy="8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95213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&#10;&#10;Description automatically generated">
            <a:extLst>
              <a:ext uri="{FF2B5EF4-FFF2-40B4-BE49-F238E27FC236}">
                <a16:creationId xmlns:a16="http://schemas.microsoft.com/office/drawing/2014/main" id="{4DE5B92C-6F9E-3B40-9417-F749F2F1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1D91A2-C1E6-CE4C-430A-94BE6A88B2B7}"/>
              </a:ext>
            </a:extLst>
          </p:cNvPr>
          <p:cNvSpPr txBox="1">
            <a:spLocks/>
          </p:cNvSpPr>
          <p:nvPr/>
        </p:nvSpPr>
        <p:spPr>
          <a:xfrm>
            <a:off x="1318162" y="2687899"/>
            <a:ext cx="9488384" cy="1187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850" indent="-577850">
              <a:buFont typeface="+mj-lt"/>
              <a:buAutoNum type="arabicPeriod" startAt="7"/>
            </a:pPr>
            <a:r>
              <a:rPr lang="en-US" sz="5400" dirty="0">
                <a:latin typeface="+mj-lt"/>
              </a:rPr>
              <a:t>Tell </a:t>
            </a:r>
            <a:r>
              <a:rPr lang="en-US" sz="5400" b="1" dirty="0">
                <a:solidFill>
                  <a:srgbClr val="F26622"/>
                </a:solidFill>
                <a:latin typeface="+mj-lt"/>
              </a:rPr>
              <a:t>our Story</a:t>
            </a:r>
            <a:r>
              <a:rPr lang="en-US" sz="5400" dirty="0">
                <a:latin typeface="+mj-lt"/>
              </a:rPr>
              <a:t> to share the value of Rotary.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8A1544-1CCE-B1B0-726F-DD36B26629DF}"/>
              </a:ext>
            </a:extLst>
          </p:cNvPr>
          <p:cNvSpPr txBox="1">
            <a:spLocks/>
          </p:cNvSpPr>
          <p:nvPr/>
        </p:nvSpPr>
        <p:spPr>
          <a:xfrm>
            <a:off x="4420911" y="695518"/>
            <a:ext cx="64928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76CB5"/>
                </a:solidFill>
              </a:rPr>
              <a:t>District 6450 Goals </a:t>
            </a:r>
            <a:br>
              <a:rPr lang="en-US" sz="5400" b="1" dirty="0">
                <a:solidFill>
                  <a:srgbClr val="076CB5"/>
                </a:solidFill>
              </a:rPr>
            </a:br>
            <a:r>
              <a:rPr lang="en-US" sz="5400" b="1" dirty="0">
                <a:solidFill>
                  <a:srgbClr val="076CB5"/>
                </a:solidFill>
              </a:rPr>
              <a:t>2024-2025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CBF23727-54FE-75E2-13A8-609A76EA6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6" y="172492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stars and text&#10;&#10;Description automatically generated">
            <a:extLst>
              <a:ext uri="{FF2B5EF4-FFF2-40B4-BE49-F238E27FC236}">
                <a16:creationId xmlns:a16="http://schemas.microsoft.com/office/drawing/2014/main" id="{0825A6E4-2058-7450-A10A-98EFC71E5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675" y="5823403"/>
            <a:ext cx="1476936" cy="8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19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&#10;&#10;Description automatically generated">
            <a:extLst>
              <a:ext uri="{FF2B5EF4-FFF2-40B4-BE49-F238E27FC236}">
                <a16:creationId xmlns:a16="http://schemas.microsoft.com/office/drawing/2014/main" id="{4DE5B92C-6F9E-3B40-9417-F749F2F1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1D91A2-C1E6-CE4C-430A-94BE6A88B2B7}"/>
              </a:ext>
            </a:extLst>
          </p:cNvPr>
          <p:cNvSpPr txBox="1">
            <a:spLocks/>
          </p:cNvSpPr>
          <p:nvPr/>
        </p:nvSpPr>
        <p:spPr>
          <a:xfrm>
            <a:off x="1326573" y="2687899"/>
            <a:ext cx="9538854" cy="1187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7850" indent="-577850">
              <a:buFont typeface="+mj-lt"/>
              <a:buAutoNum type="arabicPeriod" startAt="8"/>
            </a:pPr>
            <a:r>
              <a:rPr lang="en-US" sz="5400" dirty="0">
                <a:latin typeface="+mj-lt"/>
              </a:rPr>
              <a:t>Use “Engage People” process for </a:t>
            </a:r>
            <a:r>
              <a:rPr lang="en-US" sz="5400" b="1" dirty="0">
                <a:solidFill>
                  <a:srgbClr val="F26622"/>
                </a:solidFill>
                <a:latin typeface="+mj-lt"/>
              </a:rPr>
              <a:t>leading change</a:t>
            </a:r>
            <a:r>
              <a:rPr lang="en-US" sz="5400" dirty="0">
                <a:latin typeface="+mj-lt"/>
              </a:rPr>
              <a:t> to help Clubs increase impact &amp; engagement.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01ADC-F410-2D70-3F20-D26188AB213C}"/>
              </a:ext>
            </a:extLst>
          </p:cNvPr>
          <p:cNvSpPr txBox="1">
            <a:spLocks/>
          </p:cNvSpPr>
          <p:nvPr/>
        </p:nvSpPr>
        <p:spPr>
          <a:xfrm>
            <a:off x="4420911" y="695518"/>
            <a:ext cx="64928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76CB5"/>
                </a:solidFill>
              </a:rPr>
              <a:t>District 6450 Goals </a:t>
            </a:r>
            <a:br>
              <a:rPr lang="en-US" sz="5400" b="1" dirty="0">
                <a:solidFill>
                  <a:srgbClr val="076CB5"/>
                </a:solidFill>
              </a:rPr>
            </a:br>
            <a:r>
              <a:rPr lang="en-US" sz="5400" b="1" dirty="0">
                <a:solidFill>
                  <a:srgbClr val="076CB5"/>
                </a:solidFill>
              </a:rPr>
              <a:t>2024-2025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9C52D51E-A088-79F6-FF46-C2D425646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6" y="172492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stars and text&#10;&#10;Description automatically generated">
            <a:extLst>
              <a:ext uri="{FF2B5EF4-FFF2-40B4-BE49-F238E27FC236}">
                <a16:creationId xmlns:a16="http://schemas.microsoft.com/office/drawing/2014/main" id="{66038B30-4A81-F8C7-F473-C474E0122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675" y="5823403"/>
            <a:ext cx="1476936" cy="8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2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66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circular diagram of a company&#10;&#10;Description automatically generated">
            <a:extLst>
              <a:ext uri="{FF2B5EF4-FFF2-40B4-BE49-F238E27FC236}">
                <a16:creationId xmlns:a16="http://schemas.microsoft.com/office/drawing/2014/main" id="{5A4B3850-ECC1-7DC7-C6C5-92725F6D0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76" y="365760"/>
            <a:ext cx="4953000" cy="4953000"/>
          </a:xfrm>
          <a:prstGeom prst="rect">
            <a:avLst/>
          </a:prstGeom>
        </p:spPr>
      </p:pic>
      <p:pic>
        <p:nvPicPr>
          <p:cNvPr id="6" name="Picture 11" descr="A yellow and blue logo with a black background&#10;&#10;Description automatically generated">
            <a:extLst>
              <a:ext uri="{FF2B5EF4-FFF2-40B4-BE49-F238E27FC236}">
                <a16:creationId xmlns:a16="http://schemas.microsoft.com/office/drawing/2014/main" id="{A2CB5E5F-10EF-B326-8ED7-DB7DBE8AC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6" y="172492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white stars on a black background&#10;&#10;Description automatically generated">
            <a:extLst>
              <a:ext uri="{FF2B5EF4-FFF2-40B4-BE49-F238E27FC236}">
                <a16:creationId xmlns:a16="http://schemas.microsoft.com/office/drawing/2014/main" id="{51630C99-E040-12FC-2104-5943412A6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7120" y="5834354"/>
            <a:ext cx="1511419" cy="89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88201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C5F15-59B3-60C8-5612-8B7515D08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26622"/>
          </a:solidFill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+mn-lt"/>
              </a:rPr>
              <a:t>	RESOURCES FOR CLUBS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BDE7A19-95CA-2E1E-0042-B4E311B5545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22772764"/>
              </p:ext>
            </p:extLst>
          </p:nvPr>
        </p:nvGraphicFramePr>
        <p:xfrm>
          <a:off x="817245" y="1524839"/>
          <a:ext cx="10557510" cy="5223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7510">
                  <a:extLst>
                    <a:ext uri="{9D8B030D-6E8A-4147-A177-3AD203B41FA5}">
                      <a16:colId xmlns:a16="http://schemas.microsoft.com/office/drawing/2014/main" val="3126794065"/>
                    </a:ext>
                  </a:extLst>
                </a:gridCol>
              </a:tblGrid>
              <a:tr h="647065"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Simply Irresistible Coaches and Club Gold Membership Challenge to help grow, address challenges and start new clubs</a:t>
                      </a:r>
                      <a:r>
                        <a:rPr lang="en-US" sz="19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340438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District committees to support and grow Interact, Early Act, RYLA and Youth Exchange</a:t>
                      </a:r>
                      <a:endParaRPr lang="en-US" sz="1900" b="1" dirty="0"/>
                    </a:p>
                  </a:txBody>
                  <a:tcPr>
                    <a:solidFill>
                      <a:srgbClr val="00ACBA">
                        <a:alpha val="252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165066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Youth Mental Health First Aid initiative and Kindness Counts campaigns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287405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 funds for environmental service, youth mental health, homeless veterans support, cards for senior and disaster response</a:t>
                      </a:r>
                      <a:r>
                        <a:rPr lang="en-US" sz="1900" b="1" dirty="0">
                          <a:effectLst/>
                        </a:rPr>
                        <a:t> </a:t>
                      </a:r>
                      <a:endParaRPr lang="en-US" sz="1900" b="1" dirty="0"/>
                    </a:p>
                  </a:txBody>
                  <a:tcPr>
                    <a:solidFill>
                      <a:srgbClr val="00ACBA">
                        <a:alpha val="252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859042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Several District-wide Days of Service, starting August 10</a:t>
                      </a:r>
                      <a:r>
                        <a:rPr lang="en-US" sz="1900" b="1" dirty="0">
                          <a:effectLst/>
                        </a:rPr>
                        <a:t> </a:t>
                      </a:r>
                      <a:endParaRPr lang="en-US" sz="1900" b="1" dirty="0"/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484405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Fall Grants Extravaganza, October 26, to introduce more clubs to opportunities and collaboration</a:t>
                      </a:r>
                      <a:r>
                        <a:rPr lang="en-US" sz="1900" b="1" dirty="0">
                          <a:effectLst/>
                        </a:rPr>
                        <a:t> </a:t>
                      </a:r>
                      <a:endParaRPr lang="en-US" sz="1900" b="1" dirty="0"/>
                    </a:p>
                  </a:txBody>
                  <a:tcPr>
                    <a:solidFill>
                      <a:srgbClr val="00ACBA">
                        <a:alpha val="252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922590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r>
                        <a:rPr lang="en-US" sz="1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DEI committee is looking for new members to help advance action plan</a:t>
                      </a:r>
                      <a:endParaRPr lang="en-US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294433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tx1"/>
                          </a:solidFill>
                        </a:rPr>
                        <a:t>District Action Plan Champion</a:t>
                      </a:r>
                    </a:p>
                  </a:txBody>
                  <a:tcPr>
                    <a:solidFill>
                      <a:srgbClr val="00ACBA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437731"/>
                  </a:ext>
                </a:extLst>
              </a:tr>
            </a:tbl>
          </a:graphicData>
        </a:graphic>
      </p:graphicFrame>
      <p:pic>
        <p:nvPicPr>
          <p:cNvPr id="4" name="Picture 3" descr="A group of white stars on a black background&#10;&#10;Description automatically generated">
            <a:extLst>
              <a:ext uri="{FF2B5EF4-FFF2-40B4-BE49-F238E27FC236}">
                <a16:creationId xmlns:a16="http://schemas.microsoft.com/office/drawing/2014/main" id="{2BC73C26-82B9-3C31-833B-A2BF70852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830" y="232860"/>
            <a:ext cx="1511419" cy="89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7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C5F15-59B3-60C8-5612-8B7515D08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26622"/>
          </a:solidFill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+mn-lt"/>
              </a:rPr>
              <a:t>	DISTRICT 6450 CALENDAR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7C99BD8-A34B-A80B-8201-D01B393D1AA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8083422"/>
              </p:ext>
            </p:extLst>
          </p:nvPr>
        </p:nvGraphicFramePr>
        <p:xfrm>
          <a:off x="1857375" y="1531529"/>
          <a:ext cx="8477631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166">
                  <a:extLst>
                    <a:ext uri="{9D8B030D-6E8A-4147-A177-3AD203B41FA5}">
                      <a16:colId xmlns:a16="http://schemas.microsoft.com/office/drawing/2014/main" val="1864489342"/>
                    </a:ext>
                  </a:extLst>
                </a:gridCol>
                <a:gridCol w="6768465">
                  <a:extLst>
                    <a:ext uri="{9D8B030D-6E8A-4147-A177-3AD203B41FA5}">
                      <a16:colId xmlns:a16="http://schemas.microsoft.com/office/drawing/2014/main" val="260724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>
                    <a:solidFill>
                      <a:srgbClr val="00ACB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IMPORTANT EVENTS</a:t>
                      </a:r>
                    </a:p>
                  </a:txBody>
                  <a:tcPr>
                    <a:solidFill>
                      <a:srgbClr val="00AC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512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Anytime August</a:t>
                      </a: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Food Insecurity District-wide Day of Service </a:t>
                      </a: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748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September</a:t>
                      </a:r>
                    </a:p>
                  </a:txBody>
                  <a:tcPr>
                    <a:solidFill>
                      <a:srgbClr val="00ACBA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Start Homeless Veterans Coat Drive</a:t>
                      </a:r>
                    </a:p>
                  </a:txBody>
                  <a:tcPr>
                    <a:solidFill>
                      <a:srgbClr val="00ACBA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938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October 11-13</a:t>
                      </a: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RYLA</a:t>
                      </a: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048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October 24</a:t>
                      </a:r>
                    </a:p>
                  </a:txBody>
                  <a:tcPr>
                    <a:solidFill>
                      <a:srgbClr val="00ACBA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World Polio Day</a:t>
                      </a:r>
                    </a:p>
                  </a:txBody>
                  <a:tcPr>
                    <a:solidFill>
                      <a:srgbClr val="00ACBA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636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October 26</a:t>
                      </a: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Fall Assembly: Grants Extravaganza!</a:t>
                      </a: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371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November 4-10</a:t>
                      </a:r>
                    </a:p>
                  </a:txBody>
                  <a:tcPr>
                    <a:solidFill>
                      <a:srgbClr val="00ACBA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World Interact Week</a:t>
                      </a:r>
                    </a:p>
                  </a:txBody>
                  <a:tcPr>
                    <a:solidFill>
                      <a:srgbClr val="00ACBA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848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November 7-8</a:t>
                      </a: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Homeless Veterans Stand Down District-wide Day of Service</a:t>
                      </a: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098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January 10</a:t>
                      </a:r>
                    </a:p>
                  </a:txBody>
                  <a:tcPr>
                    <a:solidFill>
                      <a:srgbClr val="00ACBA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Rotary Youth Exchange Country Reveal Party</a:t>
                      </a:r>
                    </a:p>
                  </a:txBody>
                  <a:tcPr>
                    <a:solidFill>
                      <a:srgbClr val="00ACBA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657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February 1, 15</a:t>
                      </a: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Youth Mental Health First Aid Training</a:t>
                      </a: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913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February 14</a:t>
                      </a:r>
                    </a:p>
                  </a:txBody>
                  <a:tcPr>
                    <a:solidFill>
                      <a:srgbClr val="00ACBA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Cards for Seniors District-wide Day of Service</a:t>
                      </a:r>
                    </a:p>
                  </a:txBody>
                  <a:tcPr>
                    <a:solidFill>
                      <a:srgbClr val="00ACBA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800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March 6</a:t>
                      </a: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Rotary Foundation Celebration</a:t>
                      </a: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65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April 26</a:t>
                      </a:r>
                    </a:p>
                  </a:txBody>
                  <a:tcPr>
                    <a:solidFill>
                      <a:srgbClr val="00ACBA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Irresistible 6450 District Conference, Day of Service, Annual Meeting</a:t>
                      </a:r>
                    </a:p>
                  </a:txBody>
                  <a:tcPr>
                    <a:solidFill>
                      <a:srgbClr val="00ACBA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543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June 21-25</a:t>
                      </a: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 Convention in Calgary</a:t>
                      </a:r>
                    </a:p>
                  </a:txBody>
                  <a:tcPr>
                    <a:solidFill>
                      <a:srgbClr val="00ACBA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919953"/>
                  </a:ext>
                </a:extLst>
              </a:tr>
            </a:tbl>
          </a:graphicData>
        </a:graphic>
      </p:graphicFrame>
      <p:pic>
        <p:nvPicPr>
          <p:cNvPr id="7" name="Picture 6" descr="A group of white stars on a black background&#10;&#10;Description automatically generated">
            <a:extLst>
              <a:ext uri="{FF2B5EF4-FFF2-40B4-BE49-F238E27FC236}">
                <a16:creationId xmlns:a16="http://schemas.microsoft.com/office/drawing/2014/main" id="{6EAD415B-0BF9-6CE7-6E43-D087C8EC3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830" y="232860"/>
            <a:ext cx="1511419" cy="89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6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community event&#10;&#10;Description automatically generated">
            <a:extLst>
              <a:ext uri="{FF2B5EF4-FFF2-40B4-BE49-F238E27FC236}">
                <a16:creationId xmlns:a16="http://schemas.microsoft.com/office/drawing/2014/main" id="{B5631C47-AB08-21E4-8AEF-86CC76C30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489" y="-10198"/>
            <a:ext cx="4458699" cy="6868198"/>
          </a:xfrm>
          <a:prstGeom prst="rect">
            <a:avLst/>
          </a:prstGeom>
        </p:spPr>
      </p:pic>
      <p:pic>
        <p:nvPicPr>
          <p:cNvPr id="5" name="Picture 4" descr="A poster of a veterans day event&#10;&#10;Description automatically generated">
            <a:extLst>
              <a:ext uri="{FF2B5EF4-FFF2-40B4-BE49-F238E27FC236}">
                <a16:creationId xmlns:a16="http://schemas.microsoft.com/office/drawing/2014/main" id="{F738E23B-5BE6-E98E-B2FC-DC764D522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11" y="-10198"/>
            <a:ext cx="4849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52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&#10;&#10;Description automatically generated">
            <a:extLst>
              <a:ext uri="{FF2B5EF4-FFF2-40B4-BE49-F238E27FC236}">
                <a16:creationId xmlns:a16="http://schemas.microsoft.com/office/drawing/2014/main" id="{4DE5B92C-6F9E-3B40-9417-F749F2F1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1D91A2-C1E6-CE4C-430A-94BE6A88B2B7}"/>
              </a:ext>
            </a:extLst>
          </p:cNvPr>
          <p:cNvSpPr txBox="1">
            <a:spLocks/>
          </p:cNvSpPr>
          <p:nvPr/>
        </p:nvSpPr>
        <p:spPr>
          <a:xfrm>
            <a:off x="1988820" y="1980872"/>
            <a:ext cx="9315449" cy="1187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/>
              <a:t>The Magic of Rotary happens at Club level </a:t>
            </a:r>
            <a:br>
              <a:rPr lang="en-US" sz="3400" dirty="0"/>
            </a:br>
            <a:r>
              <a:rPr lang="en-US" sz="3400" dirty="0"/>
              <a:t>where people are serving their communities</a:t>
            </a:r>
          </a:p>
          <a:p>
            <a:r>
              <a:rPr lang="en-US" sz="3400" dirty="0"/>
              <a:t>Transform our culture to be Simply Irresistible</a:t>
            </a:r>
          </a:p>
          <a:p>
            <a:r>
              <a:rPr lang="en-US" sz="3400" dirty="0"/>
              <a:t>Be Member and Club-centric</a:t>
            </a:r>
          </a:p>
          <a:p>
            <a:r>
              <a:rPr lang="en-US" sz="3400" dirty="0"/>
              <a:t>Expand our commitment to DEIB</a:t>
            </a:r>
          </a:p>
          <a:p>
            <a:r>
              <a:rPr lang="en-US" sz="3400" dirty="0"/>
              <a:t>Live the Four-Way Test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BEDF01-5EC0-C465-555B-5E5052BFB2D8}"/>
              </a:ext>
            </a:extLst>
          </p:cNvPr>
          <p:cNvSpPr txBox="1">
            <a:spLocks/>
          </p:cNvSpPr>
          <p:nvPr/>
        </p:nvSpPr>
        <p:spPr>
          <a:xfrm>
            <a:off x="4326673" y="606910"/>
            <a:ext cx="688030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76CB5"/>
                </a:solidFill>
              </a:rPr>
              <a:t>Becoming Irresistible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D6C68267-FD2B-C770-CBAC-6C446F151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2" y="133030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stars and text&#10;&#10;Description automatically generated">
            <a:extLst>
              <a:ext uri="{FF2B5EF4-FFF2-40B4-BE49-F238E27FC236}">
                <a16:creationId xmlns:a16="http://schemas.microsoft.com/office/drawing/2014/main" id="{8B19F2DA-9BBF-6E30-5FF1-441582123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675" y="5823403"/>
            <a:ext cx="1476936" cy="8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59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9C437E9-048D-C9AC-C6DC-3287F70B1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312"/>
            <a:ext cx="12192000" cy="676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437"/>
      </p:ext>
    </p:extLst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alendar&#10;&#10;Description automatically generated">
            <a:extLst>
              <a:ext uri="{FF2B5EF4-FFF2-40B4-BE49-F238E27FC236}">
                <a16:creationId xmlns:a16="http://schemas.microsoft.com/office/drawing/2014/main" id="{04399171-2B25-6147-0F59-CA580BA4E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3" y="45720"/>
            <a:ext cx="12058733" cy="676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5864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B8688-2730-17DF-9645-EE7BFDA6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1C6C1-F154-7AEB-4BDF-58F803C5D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92545" y="1601470"/>
            <a:ext cx="10991272" cy="469423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833813" algn="l"/>
              </a:tabLst>
            </a:pPr>
            <a:r>
              <a:rPr lang="en-US" b="1" dirty="0">
                <a:solidFill>
                  <a:srgbClr val="0069C8"/>
                </a:solidFill>
                <a:latin typeface="Frutiger LT Std 57 Cn" panose="020B0606020204020204" pitchFamily="34" charset="0"/>
              </a:rPr>
              <a:t>	Enhance Participant Engagement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175125" algn="l"/>
              </a:tabLst>
            </a:pPr>
            <a:r>
              <a:rPr lang="en-US" sz="2400" dirty="0">
                <a:solidFill>
                  <a:srgbClr val="F7A81B"/>
                </a:solidFill>
                <a:latin typeface="Frutiger LT Std 57 Cn" panose="020B0606020204020204" pitchFamily="34" charset="0"/>
              </a:rPr>
              <a:t>	Goal #1:</a:t>
            </a:r>
            <a:r>
              <a:rPr lang="en-US" sz="2400" dirty="0">
                <a:solidFill>
                  <a:srgbClr val="0069C8"/>
                </a:solidFill>
                <a:latin typeface="Frutiger LT Std 57 Cn" panose="020B0606020204020204" pitchFamily="34" charset="0"/>
              </a:rPr>
              <a:t> Service Participation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800" b="1" dirty="0">
              <a:solidFill>
                <a:srgbClr val="0069C8"/>
              </a:solidFill>
              <a:latin typeface="Frutiger LT Std 57 Cn" panose="020B06060202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833813" algn="l"/>
              </a:tabLst>
            </a:pPr>
            <a:r>
              <a:rPr lang="en-US" b="1" dirty="0">
                <a:solidFill>
                  <a:srgbClr val="0069C8"/>
                </a:solidFill>
                <a:latin typeface="Frutiger LT Std 57 Cn" panose="020B0606020204020204" pitchFamily="34" charset="0"/>
              </a:rPr>
              <a:t>	Increase Our Impact</a:t>
            </a:r>
            <a:endParaRPr lang="en-US" dirty="0">
              <a:solidFill>
                <a:srgbClr val="0069C8"/>
              </a:solidFill>
              <a:latin typeface="Frutiger LT Std 57 Cn" panose="020B06060202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175125" algn="l"/>
              </a:tabLst>
            </a:pPr>
            <a:r>
              <a:rPr lang="en-US" sz="2400" dirty="0">
                <a:solidFill>
                  <a:srgbClr val="F7A81B"/>
                </a:solidFill>
                <a:latin typeface="Frutiger LT Std 57 Cn" panose="020B0606020204020204" pitchFamily="34" charset="0"/>
              </a:rPr>
              <a:t>	Goal #2:</a:t>
            </a:r>
            <a:r>
              <a:rPr lang="en-US" sz="2400" dirty="0">
                <a:solidFill>
                  <a:srgbClr val="0069C8"/>
                </a:solidFill>
                <a:latin typeface="Frutiger LT Std 57 Cn" panose="020B0606020204020204" pitchFamily="34" charset="0"/>
              </a:rPr>
              <a:t> Annual Giving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175125" algn="l"/>
              </a:tabLst>
            </a:pPr>
            <a:r>
              <a:rPr lang="en-US" sz="2400" dirty="0">
                <a:solidFill>
                  <a:srgbClr val="F7A81B"/>
                </a:solidFill>
                <a:latin typeface="Frutiger LT Std 57 Cn" panose="020B0606020204020204" pitchFamily="34" charset="0"/>
              </a:rPr>
              <a:t>	Goal #3:</a:t>
            </a:r>
            <a:r>
              <a:rPr lang="en-US" sz="2400" dirty="0">
                <a:solidFill>
                  <a:srgbClr val="0069C8"/>
                </a:solidFill>
                <a:latin typeface="Frutiger LT Std 57 Cn" panose="020B0606020204020204" pitchFamily="34" charset="0"/>
              </a:rPr>
              <a:t> PolioPlus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175125" algn="l"/>
              </a:tabLst>
            </a:pPr>
            <a:r>
              <a:rPr lang="en-US" sz="2400" dirty="0">
                <a:solidFill>
                  <a:srgbClr val="F7A81B"/>
                </a:solidFill>
                <a:latin typeface="Frutiger LT Std 57 Cn" panose="020B0606020204020204" pitchFamily="34" charset="0"/>
              </a:rPr>
              <a:t>	Goal #4: </a:t>
            </a:r>
            <a:r>
              <a:rPr lang="en-US" sz="2400" dirty="0">
                <a:solidFill>
                  <a:srgbClr val="0069C8"/>
                </a:solidFill>
                <a:latin typeface="Frutiger LT Std 57 Cn" panose="020B0606020204020204" pitchFamily="34" charset="0"/>
              </a:rPr>
              <a:t>Endowment / Major Gifts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800" b="1" dirty="0">
              <a:solidFill>
                <a:srgbClr val="0069C8"/>
              </a:solidFill>
              <a:latin typeface="Frutiger LT Std 57 Cn" panose="020B06060202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833813" algn="l"/>
              </a:tabLst>
            </a:pPr>
            <a:r>
              <a:rPr lang="en-US" b="1" dirty="0">
                <a:solidFill>
                  <a:srgbClr val="0069C8"/>
                </a:solidFill>
                <a:latin typeface="Frutiger LT Std 57 Cn" panose="020B0606020204020204" pitchFamily="34" charset="0"/>
              </a:rPr>
              <a:t>	Expand Our Reach</a:t>
            </a:r>
            <a:endParaRPr lang="en-US" dirty="0">
              <a:solidFill>
                <a:srgbClr val="0069C8"/>
              </a:solidFill>
              <a:latin typeface="Frutiger LT Std 57 Cn" panose="020B06060202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175125" algn="l"/>
              </a:tabLst>
            </a:pPr>
            <a:r>
              <a:rPr lang="en-US" sz="2400" dirty="0">
                <a:solidFill>
                  <a:srgbClr val="F7A81B"/>
                </a:solidFill>
                <a:latin typeface="Frutiger LT Std 57 Cn" panose="020B0606020204020204" pitchFamily="34" charset="0"/>
              </a:rPr>
              <a:t>	Goal #5:</a:t>
            </a:r>
            <a:r>
              <a:rPr lang="en-US" sz="2400" dirty="0">
                <a:solidFill>
                  <a:srgbClr val="0069C8"/>
                </a:solidFill>
                <a:latin typeface="Frutiger LT Std 57 Cn" panose="020B0606020204020204" pitchFamily="34" charset="0"/>
              </a:rPr>
              <a:t> Club Membership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800" b="1" dirty="0">
              <a:solidFill>
                <a:srgbClr val="0069C8"/>
              </a:solidFill>
              <a:latin typeface="Frutiger LT Std 57 Cn" panose="020B06060202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3833813" algn="l"/>
              </a:tabLst>
            </a:pPr>
            <a:r>
              <a:rPr lang="en-US" b="1" dirty="0">
                <a:solidFill>
                  <a:srgbClr val="0069C8"/>
                </a:solidFill>
                <a:latin typeface="Frutiger LT Std 57 Cn" panose="020B0606020204020204" pitchFamily="34" charset="0"/>
              </a:rPr>
              <a:t>	Increase Our Ability to Adapt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4175125" algn="l"/>
              </a:tabLst>
            </a:pPr>
            <a:r>
              <a:rPr lang="en-US" sz="2400" dirty="0">
                <a:solidFill>
                  <a:srgbClr val="F7A81B"/>
                </a:solidFill>
                <a:latin typeface="Frutiger LT Std 57 Cn" panose="020B0606020204020204" pitchFamily="34" charset="0"/>
              </a:rPr>
              <a:t>	Goal #6: </a:t>
            </a:r>
            <a:r>
              <a:rPr lang="en-US" sz="2400" dirty="0">
                <a:solidFill>
                  <a:srgbClr val="0069C8"/>
                </a:solidFill>
                <a:latin typeface="Frutiger LT Std 57 Cn" panose="020B0606020204020204" pitchFamily="34" charset="0"/>
              </a:rPr>
              <a:t>Create or update your club’s strategic plan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2EFEB-2230-8713-111F-C2B8139439F5}"/>
              </a:ext>
            </a:extLst>
          </p:cNvPr>
          <p:cNvSpPr txBox="1"/>
          <p:nvPr/>
        </p:nvSpPr>
        <p:spPr>
          <a:xfrm>
            <a:off x="0" y="190034"/>
            <a:ext cx="121920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dirty="0">
                <a:solidFill>
                  <a:schemeClr val="bg1"/>
                </a:solidFill>
                <a:latin typeface="Frutiger LT Std 57 Cn" panose="020B0606020204020204" pitchFamily="34" charset="0"/>
              </a:rPr>
              <a:t>Three-Year Goals and Plans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62DF8F-4263-6955-0258-56D9ACC1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26622"/>
          </a:solidFill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+mn-lt"/>
              </a:rPr>
              <a:t>	3-YEAR GOALS &amp; PLANS</a:t>
            </a:r>
          </a:p>
        </p:txBody>
      </p:sp>
      <p:pic>
        <p:nvPicPr>
          <p:cNvPr id="6" name="Picture 5" descr="A group of white stars on a black background&#10;&#10;Description automatically generated">
            <a:extLst>
              <a:ext uri="{FF2B5EF4-FFF2-40B4-BE49-F238E27FC236}">
                <a16:creationId xmlns:a16="http://schemas.microsoft.com/office/drawing/2014/main" id="{1AE506E5-E21B-8BA3-4B40-A37248182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830" y="232860"/>
            <a:ext cx="1511419" cy="89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08657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7671-5EB3-3496-6B8C-DAA8C2C5F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248F-3D59-E753-002A-3FFFE05A4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logo for rotary club&#10;&#10;Description automatically generated">
            <a:extLst>
              <a:ext uri="{FF2B5EF4-FFF2-40B4-BE49-F238E27FC236}">
                <a16:creationId xmlns:a16="http://schemas.microsoft.com/office/drawing/2014/main" id="{2D758FDB-50A3-462D-7484-7A62E752E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7A5CFA-1C5A-97AC-15C6-78A74E5C54F2}"/>
              </a:ext>
            </a:extLst>
          </p:cNvPr>
          <p:cNvSpPr txBox="1"/>
          <p:nvPr/>
        </p:nvSpPr>
        <p:spPr>
          <a:xfrm>
            <a:off x="4516244" y="559813"/>
            <a:ext cx="739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0120">
              <a:spcAft>
                <a:spcPts val="600"/>
              </a:spcAft>
            </a:pPr>
            <a:r>
              <a:rPr lang="en-US" sz="3200" b="1" kern="1200" dirty="0">
                <a:solidFill>
                  <a:srgbClr val="F36622"/>
                </a:solidFill>
                <a:latin typeface="+mn-lt"/>
                <a:ea typeface="+mn-ea"/>
                <a:cs typeface="+mn-cs"/>
              </a:rPr>
              <a:t>People of Action make magic happen!</a:t>
            </a:r>
          </a:p>
        </p:txBody>
      </p:sp>
    </p:spTree>
    <p:extLst>
      <p:ext uri="{BB962C8B-B14F-4D97-AF65-F5344CB8AC3E}">
        <p14:creationId xmlns:p14="http://schemas.microsoft.com/office/powerpoint/2010/main" val="343554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&#10;&#10;Description automatically generated">
            <a:extLst>
              <a:ext uri="{FF2B5EF4-FFF2-40B4-BE49-F238E27FC236}">
                <a16:creationId xmlns:a16="http://schemas.microsoft.com/office/drawing/2014/main" id="{4DE5B92C-6F9E-3B40-9417-F749F2F1C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6B1EC2-2783-7FD5-6D96-1EAF53F01A08}"/>
              </a:ext>
            </a:extLst>
          </p:cNvPr>
          <p:cNvSpPr txBox="1">
            <a:spLocks/>
          </p:cNvSpPr>
          <p:nvPr/>
        </p:nvSpPr>
        <p:spPr>
          <a:xfrm>
            <a:off x="2934689" y="2596995"/>
            <a:ext cx="63226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76CB5"/>
                </a:solidFill>
              </a:rPr>
              <a:t>LET’S MAKE ROTARY</a:t>
            </a:r>
          </a:p>
          <a:p>
            <a:r>
              <a:rPr lang="en-US" sz="5400" b="1" i="1" dirty="0">
                <a:solidFill>
                  <a:srgbClr val="076C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Simply Irresistible</a:t>
            </a:r>
            <a:r>
              <a:rPr lang="en-US" sz="5400" b="1" dirty="0">
                <a:solidFill>
                  <a:srgbClr val="076CB5"/>
                </a:solidFill>
              </a:rPr>
              <a:t>!</a:t>
            </a:r>
          </a:p>
        </p:txBody>
      </p:sp>
      <p:pic>
        <p:nvPicPr>
          <p:cNvPr id="4" name="Picture 3" descr="A logo with stars and text&#10;&#10;Description automatically generated">
            <a:extLst>
              <a:ext uri="{FF2B5EF4-FFF2-40B4-BE49-F238E27FC236}">
                <a16:creationId xmlns:a16="http://schemas.microsoft.com/office/drawing/2014/main" id="{7557E270-CB73-CC17-A5AE-AC28B0943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675" y="5823403"/>
            <a:ext cx="1476936" cy="8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3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2060A-00CE-C5F2-8143-26CA50A4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17464907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with blue circles and white text&#10;&#10;Description automatically generated">
            <a:extLst>
              <a:ext uri="{FF2B5EF4-FFF2-40B4-BE49-F238E27FC236}">
                <a16:creationId xmlns:a16="http://schemas.microsoft.com/office/drawing/2014/main" id="{F3382406-67B5-B5E9-B0B8-2EBA76095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61153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nner with text and symbols&#10;&#10;Description automatically generated">
            <a:extLst>
              <a:ext uri="{FF2B5EF4-FFF2-40B4-BE49-F238E27FC236}">
                <a16:creationId xmlns:a16="http://schemas.microsoft.com/office/drawing/2014/main" id="{777BA078-78F4-61CB-1042-BA27E819E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521" cy="654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00248"/>
      </p:ext>
    </p:extLst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website&#10;&#10;Description automatically generated">
            <a:extLst>
              <a:ext uri="{FF2B5EF4-FFF2-40B4-BE49-F238E27FC236}">
                <a16:creationId xmlns:a16="http://schemas.microsoft.com/office/drawing/2014/main" id="{24A7A583-0520-2B97-0ABB-31C1B670B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57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57441"/>
      </p:ext>
    </p:extLst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club&#10;&#10;Description automatically generated">
            <a:extLst>
              <a:ext uri="{FF2B5EF4-FFF2-40B4-BE49-F238E27FC236}">
                <a16:creationId xmlns:a16="http://schemas.microsoft.com/office/drawing/2014/main" id="{35FC1CA5-7E2B-1ED5-9CF8-C3C3BB154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8" y="0"/>
            <a:ext cx="6035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ok&#10;&#10;Description automatically generated">
            <a:extLst>
              <a:ext uri="{FF2B5EF4-FFF2-40B4-BE49-F238E27FC236}">
                <a16:creationId xmlns:a16="http://schemas.microsoft.com/office/drawing/2014/main" id="{D08F176C-EE82-6871-D41B-CAC440CD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855" y="0"/>
            <a:ext cx="7446289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 descr="A logo with stars and text&#10;&#10;Description automatically generated">
            <a:extLst>
              <a:ext uri="{FF2B5EF4-FFF2-40B4-BE49-F238E27FC236}">
                <a16:creationId xmlns:a16="http://schemas.microsoft.com/office/drawing/2014/main" id="{D796B36F-4E4A-8B88-720C-C7D0039A2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3675" y="5823403"/>
            <a:ext cx="1476936" cy="8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9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BDD7AE77-D0AC-3803-798A-6B4AA0BC3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"/>
            <a:ext cx="12192986" cy="685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70915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arrying a backpack&#10;&#10;Description automatically generated">
            <a:extLst>
              <a:ext uri="{FF2B5EF4-FFF2-40B4-BE49-F238E27FC236}">
                <a16:creationId xmlns:a16="http://schemas.microsoft.com/office/drawing/2014/main" id="{CED6D46E-8971-5759-2FC9-F7A86752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" y="0"/>
            <a:ext cx="12173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04926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child holding toys&#10;&#10;Description automatically generated">
            <a:extLst>
              <a:ext uri="{FF2B5EF4-FFF2-40B4-BE49-F238E27FC236}">
                <a16:creationId xmlns:a16="http://schemas.microsoft.com/office/drawing/2014/main" id="{1EFB595C-8D9A-B32C-1CAB-8ACDDA279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1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90162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E3037A41-66F7-1971-EEFA-BFA93677E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521"/>
            <a:ext cx="12201833" cy="685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15572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nch&#10;&#10;Description automatically generated">
            <a:extLst>
              <a:ext uri="{FF2B5EF4-FFF2-40B4-BE49-F238E27FC236}">
                <a16:creationId xmlns:a16="http://schemas.microsoft.com/office/drawing/2014/main" id="{60FE9C83-DA38-C5B7-305A-FE332E609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54" y="12415"/>
            <a:ext cx="12214154" cy="684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1334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B1756C-A7E6-7DFD-BBC0-6E74B2835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626"/>
          <a:stretch/>
        </p:blipFill>
        <p:spPr>
          <a:xfrm>
            <a:off x="329817" y="412594"/>
            <a:ext cx="5680097" cy="5441796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6BB744-F60C-1314-082E-96D45938A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398"/>
          <a:stretch/>
        </p:blipFill>
        <p:spPr>
          <a:xfrm>
            <a:off x="6268890" y="1444083"/>
            <a:ext cx="5677784" cy="396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78891"/>
      </p:ext>
    </p:extLst>
  </p:cSld>
  <p:clrMapOvr>
    <a:masterClrMapping/>
  </p:clrMapOvr>
  <p:transition spd="med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blue and white photo&#10;&#10;Description automatically generated">
            <a:extLst>
              <a:ext uri="{FF2B5EF4-FFF2-40B4-BE49-F238E27FC236}">
                <a16:creationId xmlns:a16="http://schemas.microsoft.com/office/drawing/2014/main" id="{B0B7B672-5305-7325-34EE-5F9C9D0F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4" y="-1"/>
            <a:ext cx="12176985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2689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&#10;&#10;Description automatically generated">
            <a:extLst>
              <a:ext uri="{FF2B5EF4-FFF2-40B4-BE49-F238E27FC236}">
                <a16:creationId xmlns:a16="http://schemas.microsoft.com/office/drawing/2014/main" id="{4DE5B92C-6F9E-3B40-9417-F749F2F1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" y="11430"/>
            <a:ext cx="12192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1D91A2-C1E6-CE4C-430A-94BE6A88B2B7}"/>
              </a:ext>
            </a:extLst>
          </p:cNvPr>
          <p:cNvSpPr txBox="1">
            <a:spLocks/>
          </p:cNvSpPr>
          <p:nvPr/>
        </p:nvSpPr>
        <p:spPr>
          <a:xfrm>
            <a:off x="2011680" y="2003732"/>
            <a:ext cx="9315449" cy="1187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/>
              <a:t>Great clubs stay great by finding room </a:t>
            </a:r>
            <a:br>
              <a:rPr lang="en-US" sz="3400" dirty="0"/>
            </a:br>
            <a:r>
              <a:rPr lang="en-US" sz="3400" dirty="0"/>
              <a:t>for continuous improvement</a:t>
            </a:r>
          </a:p>
          <a:p>
            <a:r>
              <a:rPr lang="en-US" sz="3400" dirty="0"/>
              <a:t>Foster a spirit of innovation</a:t>
            </a:r>
          </a:p>
          <a:p>
            <a:r>
              <a:rPr lang="en-US" sz="3400" dirty="0"/>
              <a:t>Have to constantly work to introduce Rotary </a:t>
            </a:r>
            <a:br>
              <a:rPr lang="en-US" sz="3400" dirty="0"/>
            </a:br>
            <a:r>
              <a:rPr lang="en-US" sz="3400" dirty="0"/>
              <a:t>into the community in different ways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000E8CF-25A1-798F-2AA2-89E092527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6" y="172492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stars and text&#10;&#10;Description automatically generated">
            <a:extLst>
              <a:ext uri="{FF2B5EF4-FFF2-40B4-BE49-F238E27FC236}">
                <a16:creationId xmlns:a16="http://schemas.microsoft.com/office/drawing/2014/main" id="{C24890DB-B476-63FD-4E94-4FEF03C86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675" y="5823403"/>
            <a:ext cx="1476936" cy="874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D4FA09-2083-4B90-D923-25506E1EBA4E}"/>
              </a:ext>
            </a:extLst>
          </p:cNvPr>
          <p:cNvSpPr txBox="1">
            <a:spLocks/>
          </p:cNvSpPr>
          <p:nvPr/>
        </p:nvSpPr>
        <p:spPr>
          <a:xfrm>
            <a:off x="4326673" y="606910"/>
            <a:ext cx="688030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76CB5"/>
                </a:solidFill>
              </a:rPr>
              <a:t>Becoming Irresistible</a:t>
            </a:r>
          </a:p>
        </p:txBody>
      </p:sp>
    </p:spTree>
    <p:extLst>
      <p:ext uri="{BB962C8B-B14F-4D97-AF65-F5344CB8AC3E}">
        <p14:creationId xmlns:p14="http://schemas.microsoft.com/office/powerpoint/2010/main" val="154405266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&#10;&#10;Description automatically generated">
            <a:extLst>
              <a:ext uri="{FF2B5EF4-FFF2-40B4-BE49-F238E27FC236}">
                <a16:creationId xmlns:a16="http://schemas.microsoft.com/office/drawing/2014/main" id="{4DE5B92C-6F9E-3B40-9417-F749F2F1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" y="11430"/>
            <a:ext cx="121920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1D91A2-C1E6-CE4C-430A-94BE6A88B2B7}"/>
              </a:ext>
            </a:extLst>
          </p:cNvPr>
          <p:cNvSpPr txBox="1">
            <a:spLocks/>
          </p:cNvSpPr>
          <p:nvPr/>
        </p:nvSpPr>
        <p:spPr>
          <a:xfrm>
            <a:off x="2011680" y="2003732"/>
            <a:ext cx="9315449" cy="1187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/>
              <a:t>Focus on modern day concerns</a:t>
            </a:r>
          </a:p>
          <a:p>
            <a:r>
              <a:rPr lang="en-US" sz="3400" dirty="0"/>
              <a:t>Offer meaningful hands-on service projects</a:t>
            </a:r>
          </a:p>
          <a:p>
            <a:r>
              <a:rPr lang="en-US" sz="3400" dirty="0"/>
              <a:t>Let the core values of Rotary shine through! </a:t>
            </a:r>
            <a:br>
              <a:rPr lang="en-US" sz="3400" dirty="0"/>
            </a:br>
            <a:r>
              <a:rPr lang="en-US" sz="3400" dirty="0"/>
              <a:t>Don’t worry about traditions that feel outdated</a:t>
            </a:r>
          </a:p>
          <a:p>
            <a:r>
              <a:rPr lang="en-US" sz="3400" dirty="0"/>
              <a:t>Engage Action Plan to grow membership &amp; thrive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26622"/>
                </a:solidFill>
              </a:rPr>
              <a:t>    </a:t>
            </a:r>
          </a:p>
          <a:p>
            <a:pPr marL="0" indent="0">
              <a:buNone/>
            </a:pPr>
            <a:r>
              <a:rPr lang="en-US" sz="3400" dirty="0">
                <a:solidFill>
                  <a:srgbClr val="F26622"/>
                </a:solidFill>
              </a:rPr>
              <a:t>     The District Team is here to help!</a:t>
            </a:r>
            <a:endParaRPr lang="en-US" sz="3400" dirty="0"/>
          </a:p>
          <a:p>
            <a:pPr marL="0" indent="0">
              <a:buNone/>
            </a:pPr>
            <a:r>
              <a:rPr lang="en-US" sz="1800" dirty="0">
                <a:solidFill>
                  <a:srgbClr val="F26622"/>
                </a:solidFill>
              </a:rPr>
              <a:t>    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000E8CF-25A1-798F-2AA2-89E092527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6" y="172492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stars and text&#10;&#10;Description automatically generated">
            <a:extLst>
              <a:ext uri="{FF2B5EF4-FFF2-40B4-BE49-F238E27FC236}">
                <a16:creationId xmlns:a16="http://schemas.microsoft.com/office/drawing/2014/main" id="{C24890DB-B476-63FD-4E94-4FEF03C86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675" y="5823403"/>
            <a:ext cx="1476936" cy="874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1603A9-0609-9966-8CCB-AA961533D320}"/>
              </a:ext>
            </a:extLst>
          </p:cNvPr>
          <p:cNvSpPr txBox="1">
            <a:spLocks/>
          </p:cNvSpPr>
          <p:nvPr/>
        </p:nvSpPr>
        <p:spPr>
          <a:xfrm>
            <a:off x="4326673" y="606910"/>
            <a:ext cx="688030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76CB5"/>
                </a:solidFill>
              </a:rPr>
              <a:t>Becoming Irresistible</a:t>
            </a:r>
          </a:p>
        </p:txBody>
      </p:sp>
    </p:spTree>
    <p:extLst>
      <p:ext uri="{BB962C8B-B14F-4D97-AF65-F5344CB8AC3E}">
        <p14:creationId xmlns:p14="http://schemas.microsoft.com/office/powerpoint/2010/main" val="952193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9C4FAB45-490B-A96B-07C3-96E5AE27B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619"/>
          <a:stretch/>
        </p:blipFill>
        <p:spPr>
          <a:xfrm>
            <a:off x="0" y="1547404"/>
            <a:ext cx="12190256" cy="37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6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&#10;&#10;Description automatically generated">
            <a:extLst>
              <a:ext uri="{FF2B5EF4-FFF2-40B4-BE49-F238E27FC236}">
                <a16:creationId xmlns:a16="http://schemas.microsoft.com/office/drawing/2014/main" id="{4DE5B92C-6F9E-3B40-9417-F749F2F1C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6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756BA8-5C03-D83F-2ED9-60C9BEA36505}"/>
              </a:ext>
            </a:extLst>
          </p:cNvPr>
          <p:cNvSpPr txBox="1">
            <a:spLocks/>
          </p:cNvSpPr>
          <p:nvPr/>
        </p:nvSpPr>
        <p:spPr>
          <a:xfrm>
            <a:off x="4420911" y="695518"/>
            <a:ext cx="64928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076CB5"/>
                </a:solidFill>
              </a:rPr>
              <a:t>District 6450 Goals </a:t>
            </a:r>
            <a:br>
              <a:rPr lang="en-US" sz="5400" b="1" dirty="0">
                <a:solidFill>
                  <a:srgbClr val="076CB5"/>
                </a:solidFill>
              </a:rPr>
            </a:br>
            <a:r>
              <a:rPr lang="en-US" sz="5400" b="1" dirty="0">
                <a:solidFill>
                  <a:srgbClr val="076CB5"/>
                </a:solidFill>
              </a:rPr>
              <a:t>2024-2025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1D91A2-C1E6-CE4C-430A-94BE6A88B2B7}"/>
              </a:ext>
            </a:extLst>
          </p:cNvPr>
          <p:cNvSpPr txBox="1">
            <a:spLocks/>
          </p:cNvSpPr>
          <p:nvPr/>
        </p:nvSpPr>
        <p:spPr>
          <a:xfrm>
            <a:off x="1381125" y="2693837"/>
            <a:ext cx="9429750" cy="1187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1025" indent="-581025">
              <a:buFont typeface="+mj-lt"/>
              <a:buAutoNum type="arabicPeriod"/>
            </a:pP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Embrace Action Plan at the Club level to </a:t>
            </a:r>
            <a:r>
              <a:rPr lang="en-US" sz="5400" b="1" dirty="0">
                <a:solidFill>
                  <a:srgbClr val="F2662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grow Rotary</a:t>
            </a:r>
            <a:r>
              <a:rPr lang="en-US" sz="5400" dirty="0">
                <a:latin typeface="Calibri Light" panose="020F0302020204030204" pitchFamily="34" charset="0"/>
                <a:cs typeface="Calibri Light" panose="020F0302020204030204" pitchFamily="34" charset="0"/>
              </a:rPr>
              <a:t> &amp; increase our impact.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2870ACC1-E88D-8ECE-9F0C-F7D8A337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6" y="172492"/>
            <a:ext cx="1951410" cy="86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stars and text&#10;&#10;Description automatically generated">
            <a:extLst>
              <a:ext uri="{FF2B5EF4-FFF2-40B4-BE49-F238E27FC236}">
                <a16:creationId xmlns:a16="http://schemas.microsoft.com/office/drawing/2014/main" id="{2C4A5F79-2EC4-46B6-287B-ED0C8BC8A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3675" y="5823403"/>
            <a:ext cx="1476936" cy="8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65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607</Words>
  <Application>Microsoft Office PowerPoint</Application>
  <PresentationFormat>Widescreen</PresentationFormat>
  <Paragraphs>100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Frutiger LT Std 57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IRRESISTIBLE DISTRICT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RESOURCES FOR CLUBS</vt:lpstr>
      <vt:lpstr> DISTRICT 6450 CALENDAR</vt:lpstr>
      <vt:lpstr>PowerPoint Presentation</vt:lpstr>
      <vt:lpstr>PowerPoint Presentation</vt:lpstr>
      <vt:lpstr>PowerPoint Presentation</vt:lpstr>
      <vt:lpstr> 3-YEAR GOALS &amp; PLANS</vt:lpstr>
      <vt:lpstr>PowerPoint Presentation</vt:lpstr>
      <vt:lpstr>PowerPoint Presentation</vt:lpstr>
      <vt:lpstr>BACK 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Ossyra</dc:creator>
  <cp:lastModifiedBy>Linda Yates</cp:lastModifiedBy>
  <cp:revision>311</cp:revision>
  <dcterms:created xsi:type="dcterms:W3CDTF">2024-02-09T00:01:17Z</dcterms:created>
  <dcterms:modified xsi:type="dcterms:W3CDTF">2024-11-25T20:29:44Z</dcterms:modified>
</cp:coreProperties>
</file>