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Lst>
  <p:sldIdLst>
    <p:sldId id="267" r:id="rId5"/>
    <p:sldId id="257" r:id="rId6"/>
    <p:sldId id="258" r:id="rId7"/>
    <p:sldId id="259" r:id="rId8"/>
    <p:sldId id="260" r:id="rId9"/>
    <p:sldId id="261" r:id="rId10"/>
    <p:sldId id="262" r:id="rId11"/>
    <p:sldId id="268" r:id="rId12"/>
    <p:sldId id="263" r:id="rId13"/>
    <p:sldId id="264" r:id="rId14"/>
    <p:sldId id="265" r:id="rId15"/>
    <p:sldId id="26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127B5E-ACDE-4654-AC28-905F1E59EFA8}" v="2" dt="2020-06-10T20:31:09.389"/>
    <p1510:client id="{279E68F3-3803-4684-BD5A-FDCAEBFFCD31}" v="3" dt="2020-06-11T13:59:31.257"/>
    <p1510:client id="{9FCCC529-2D36-D781-B5F7-5B2CCC016656}" v="174" dt="2020-06-15T17:33:08.0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42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mith, David" userId="S::smithd86@msu.edu::92f6bb9e-0bb7-45a6-937a-44e8a9f68177" providerId="AD" clId="Web-{9FCCC529-2D36-D781-B5F7-5B2CCC016656}"/>
    <pc:docChg chg="modSld">
      <pc:chgData name="Smith, David" userId="S::smithd86@msu.edu::92f6bb9e-0bb7-45a6-937a-44e8a9f68177" providerId="AD" clId="Web-{9FCCC529-2D36-D781-B5F7-5B2CCC016656}" dt="2020-06-15T17:33:08.038" v="172" actId="14100"/>
      <pc:docMkLst>
        <pc:docMk/>
      </pc:docMkLst>
      <pc:sldChg chg="modSp">
        <pc:chgData name="Smith, David" userId="S::smithd86@msu.edu::92f6bb9e-0bb7-45a6-937a-44e8a9f68177" providerId="AD" clId="Web-{9FCCC529-2D36-D781-B5F7-5B2CCC016656}" dt="2020-06-15T17:22:54.800" v="165" actId="20577"/>
        <pc:sldMkLst>
          <pc:docMk/>
          <pc:sldMk cId="228739200" sldId="259"/>
        </pc:sldMkLst>
        <pc:spChg chg="mod">
          <ac:chgData name="Smith, David" userId="S::smithd86@msu.edu::92f6bb9e-0bb7-45a6-937a-44e8a9f68177" providerId="AD" clId="Web-{9FCCC529-2D36-D781-B5F7-5B2CCC016656}" dt="2020-06-15T17:22:54.800" v="165" actId="20577"/>
          <ac:spMkLst>
            <pc:docMk/>
            <pc:sldMk cId="228739200" sldId="259"/>
            <ac:spMk id="3" creationId="{D6D8CE0D-193B-6D43-9786-2956E2300FE9}"/>
          </ac:spMkLst>
        </pc:spChg>
      </pc:sldChg>
      <pc:sldChg chg="addSp delSp modSp">
        <pc:chgData name="Smith, David" userId="S::smithd86@msu.edu::92f6bb9e-0bb7-45a6-937a-44e8a9f68177" providerId="AD" clId="Web-{9FCCC529-2D36-D781-B5F7-5B2CCC016656}" dt="2020-06-15T17:33:08.038" v="172" actId="14100"/>
        <pc:sldMkLst>
          <pc:docMk/>
          <pc:sldMk cId="3773125006" sldId="268"/>
        </pc:sldMkLst>
        <pc:spChg chg="add del mod">
          <ac:chgData name="Smith, David" userId="S::smithd86@msu.edu::92f6bb9e-0bb7-45a6-937a-44e8a9f68177" providerId="AD" clId="Web-{9FCCC529-2D36-D781-B5F7-5B2CCC016656}" dt="2020-06-15T17:33:00.788" v="170"/>
          <ac:spMkLst>
            <pc:docMk/>
            <pc:sldMk cId="3773125006" sldId="268"/>
            <ac:spMk id="3" creationId="{2566E518-BC4E-482F-A914-EC853FAD749B}"/>
          </ac:spMkLst>
        </pc:spChg>
        <pc:graphicFrameChg chg="add del mod ord modGraphic">
          <ac:chgData name="Smith, David" userId="S::smithd86@msu.edu::92f6bb9e-0bb7-45a6-937a-44e8a9f68177" providerId="AD" clId="Web-{9FCCC529-2D36-D781-B5F7-5B2CCC016656}" dt="2020-06-15T17:24:33.020" v="169"/>
          <ac:graphicFrameMkLst>
            <pc:docMk/>
            <pc:sldMk cId="3773125006" sldId="268"/>
            <ac:graphicFrameMk id="4" creationId="{0EDD2166-AA36-4B45-8B9A-F45322D2B882}"/>
          </ac:graphicFrameMkLst>
        </pc:graphicFrameChg>
        <pc:picChg chg="add mod ord">
          <ac:chgData name="Smith, David" userId="S::smithd86@msu.edu::92f6bb9e-0bb7-45a6-937a-44e8a9f68177" providerId="AD" clId="Web-{9FCCC529-2D36-D781-B5F7-5B2CCC016656}" dt="2020-06-15T17:33:08.038" v="172" actId="14100"/>
          <ac:picMkLst>
            <pc:docMk/>
            <pc:sldMk cId="3773125006" sldId="268"/>
            <ac:picMk id="14" creationId="{AE1D468F-B2BF-4466-91AE-E45EAF5EA06E}"/>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125E9-9DF4-8F45-935D-E7C667DA184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9649F2B-9466-2445-AEA3-76C85BDC3E8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848D19E-37F5-6F4A-88EE-A1D9B7765391}"/>
              </a:ext>
            </a:extLst>
          </p:cNvPr>
          <p:cNvSpPr>
            <a:spLocks noGrp="1"/>
          </p:cNvSpPr>
          <p:nvPr>
            <p:ph type="dt" sz="half" idx="10"/>
          </p:nvPr>
        </p:nvSpPr>
        <p:spPr/>
        <p:txBody>
          <a:bodyPr/>
          <a:lstStyle/>
          <a:p>
            <a:fld id="{D1C18C58-FEE1-7A43-B5B3-EE588DBFACB0}" type="datetimeFigureOut">
              <a:rPr lang="en-US" smtClean="0"/>
              <a:t>6/15/2020</a:t>
            </a:fld>
            <a:endParaRPr lang="en-US"/>
          </a:p>
        </p:txBody>
      </p:sp>
      <p:sp>
        <p:nvSpPr>
          <p:cNvPr id="5" name="Footer Placeholder 4">
            <a:extLst>
              <a:ext uri="{FF2B5EF4-FFF2-40B4-BE49-F238E27FC236}">
                <a16:creationId xmlns:a16="http://schemas.microsoft.com/office/drawing/2014/main" id="{AF46611D-5765-BB4B-BCFE-BD341F6109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A3EE9C-33EC-8043-B60D-B03D44861C66}"/>
              </a:ext>
            </a:extLst>
          </p:cNvPr>
          <p:cNvSpPr>
            <a:spLocks noGrp="1"/>
          </p:cNvSpPr>
          <p:nvPr>
            <p:ph type="sldNum" sz="quarter" idx="12"/>
          </p:nvPr>
        </p:nvSpPr>
        <p:spPr/>
        <p:txBody>
          <a:bodyPr/>
          <a:lstStyle/>
          <a:p>
            <a:fld id="{3A7EB2A4-B68D-8F42-A9BC-0FEB4A1D808A}" type="slidenum">
              <a:rPr lang="en-US" smtClean="0"/>
              <a:t>‹#›</a:t>
            </a:fld>
            <a:endParaRPr lang="en-US"/>
          </a:p>
        </p:txBody>
      </p:sp>
    </p:spTree>
    <p:extLst>
      <p:ext uri="{BB962C8B-B14F-4D97-AF65-F5344CB8AC3E}">
        <p14:creationId xmlns:p14="http://schemas.microsoft.com/office/powerpoint/2010/main" val="16004271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6B41F-AA45-164A-ABA6-FA6F59722C5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C6DCFE3-B74E-534F-9622-25F6FA33D66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72FEBB-C0FF-644F-9752-C6E3470C34A9}"/>
              </a:ext>
            </a:extLst>
          </p:cNvPr>
          <p:cNvSpPr>
            <a:spLocks noGrp="1"/>
          </p:cNvSpPr>
          <p:nvPr>
            <p:ph type="dt" sz="half" idx="10"/>
          </p:nvPr>
        </p:nvSpPr>
        <p:spPr/>
        <p:txBody>
          <a:bodyPr/>
          <a:lstStyle/>
          <a:p>
            <a:fld id="{D1C18C58-FEE1-7A43-B5B3-EE588DBFACB0}" type="datetimeFigureOut">
              <a:rPr lang="en-US" smtClean="0"/>
              <a:t>6/15/2020</a:t>
            </a:fld>
            <a:endParaRPr lang="en-US"/>
          </a:p>
        </p:txBody>
      </p:sp>
      <p:sp>
        <p:nvSpPr>
          <p:cNvPr id="5" name="Footer Placeholder 4">
            <a:extLst>
              <a:ext uri="{FF2B5EF4-FFF2-40B4-BE49-F238E27FC236}">
                <a16:creationId xmlns:a16="http://schemas.microsoft.com/office/drawing/2014/main" id="{A848F567-6552-0140-9F1F-F20EE15CE8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377E3F-3827-6E4D-ADFB-2731CD0FE1BC}"/>
              </a:ext>
            </a:extLst>
          </p:cNvPr>
          <p:cNvSpPr>
            <a:spLocks noGrp="1"/>
          </p:cNvSpPr>
          <p:nvPr>
            <p:ph type="sldNum" sz="quarter" idx="12"/>
          </p:nvPr>
        </p:nvSpPr>
        <p:spPr/>
        <p:txBody>
          <a:bodyPr/>
          <a:lstStyle/>
          <a:p>
            <a:fld id="{3A7EB2A4-B68D-8F42-A9BC-0FEB4A1D808A}" type="slidenum">
              <a:rPr lang="en-US" smtClean="0"/>
              <a:t>‹#›</a:t>
            </a:fld>
            <a:endParaRPr lang="en-US"/>
          </a:p>
        </p:txBody>
      </p:sp>
    </p:spTree>
    <p:extLst>
      <p:ext uri="{BB962C8B-B14F-4D97-AF65-F5344CB8AC3E}">
        <p14:creationId xmlns:p14="http://schemas.microsoft.com/office/powerpoint/2010/main" val="9476300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7ADEE7D-FF77-4045-A101-B7A5D474810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266339A-6D43-0048-B2B0-5BD7081384A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9FD700-5DD8-AF43-A9F3-05EE9C2866CF}"/>
              </a:ext>
            </a:extLst>
          </p:cNvPr>
          <p:cNvSpPr>
            <a:spLocks noGrp="1"/>
          </p:cNvSpPr>
          <p:nvPr>
            <p:ph type="dt" sz="half" idx="10"/>
          </p:nvPr>
        </p:nvSpPr>
        <p:spPr/>
        <p:txBody>
          <a:bodyPr/>
          <a:lstStyle/>
          <a:p>
            <a:fld id="{D1C18C58-FEE1-7A43-B5B3-EE588DBFACB0}" type="datetimeFigureOut">
              <a:rPr lang="en-US" smtClean="0"/>
              <a:t>6/15/2020</a:t>
            </a:fld>
            <a:endParaRPr lang="en-US"/>
          </a:p>
        </p:txBody>
      </p:sp>
      <p:sp>
        <p:nvSpPr>
          <p:cNvPr id="5" name="Footer Placeholder 4">
            <a:extLst>
              <a:ext uri="{FF2B5EF4-FFF2-40B4-BE49-F238E27FC236}">
                <a16:creationId xmlns:a16="http://schemas.microsoft.com/office/drawing/2014/main" id="{7347564B-0E51-934B-85F9-FDDADDAC8E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9B4C62-BC0F-AC40-9B51-BE4BEDD20A6E}"/>
              </a:ext>
            </a:extLst>
          </p:cNvPr>
          <p:cNvSpPr>
            <a:spLocks noGrp="1"/>
          </p:cNvSpPr>
          <p:nvPr>
            <p:ph type="sldNum" sz="quarter" idx="12"/>
          </p:nvPr>
        </p:nvSpPr>
        <p:spPr/>
        <p:txBody>
          <a:bodyPr/>
          <a:lstStyle/>
          <a:p>
            <a:fld id="{3A7EB2A4-B68D-8F42-A9BC-0FEB4A1D808A}" type="slidenum">
              <a:rPr lang="en-US" smtClean="0"/>
              <a:t>‹#›</a:t>
            </a:fld>
            <a:endParaRPr lang="en-US"/>
          </a:p>
        </p:txBody>
      </p:sp>
    </p:spTree>
    <p:extLst>
      <p:ext uri="{BB962C8B-B14F-4D97-AF65-F5344CB8AC3E}">
        <p14:creationId xmlns:p14="http://schemas.microsoft.com/office/powerpoint/2010/main" val="717093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65EE4-5A24-834E-A262-4D1ED779558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9EC0083-CB3D-F140-B3BD-E2D608287A2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5D0188-DA68-5B42-81BE-6093A6B67D7F}"/>
              </a:ext>
            </a:extLst>
          </p:cNvPr>
          <p:cNvSpPr>
            <a:spLocks noGrp="1"/>
          </p:cNvSpPr>
          <p:nvPr>
            <p:ph type="dt" sz="half" idx="10"/>
          </p:nvPr>
        </p:nvSpPr>
        <p:spPr/>
        <p:txBody>
          <a:bodyPr/>
          <a:lstStyle/>
          <a:p>
            <a:fld id="{D1C18C58-FEE1-7A43-B5B3-EE588DBFACB0}" type="datetimeFigureOut">
              <a:rPr lang="en-US" smtClean="0"/>
              <a:t>6/15/2020</a:t>
            </a:fld>
            <a:endParaRPr lang="en-US"/>
          </a:p>
        </p:txBody>
      </p:sp>
      <p:sp>
        <p:nvSpPr>
          <p:cNvPr id="5" name="Footer Placeholder 4">
            <a:extLst>
              <a:ext uri="{FF2B5EF4-FFF2-40B4-BE49-F238E27FC236}">
                <a16:creationId xmlns:a16="http://schemas.microsoft.com/office/drawing/2014/main" id="{19D51A64-D660-1D45-9C4E-BA85B35FB1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739389-6FE2-CD45-8F38-ED622239A048}"/>
              </a:ext>
            </a:extLst>
          </p:cNvPr>
          <p:cNvSpPr>
            <a:spLocks noGrp="1"/>
          </p:cNvSpPr>
          <p:nvPr>
            <p:ph type="sldNum" sz="quarter" idx="12"/>
          </p:nvPr>
        </p:nvSpPr>
        <p:spPr/>
        <p:txBody>
          <a:bodyPr/>
          <a:lstStyle/>
          <a:p>
            <a:fld id="{3A7EB2A4-B68D-8F42-A9BC-0FEB4A1D808A}" type="slidenum">
              <a:rPr lang="en-US" smtClean="0"/>
              <a:t>‹#›</a:t>
            </a:fld>
            <a:endParaRPr lang="en-US"/>
          </a:p>
        </p:txBody>
      </p:sp>
    </p:spTree>
    <p:extLst>
      <p:ext uri="{BB962C8B-B14F-4D97-AF65-F5344CB8AC3E}">
        <p14:creationId xmlns:p14="http://schemas.microsoft.com/office/powerpoint/2010/main" val="28694618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F2C25-E33D-D947-AE7E-5F2266880C0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B350C54-4EC6-3946-A722-760AB66298F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75A4732-067C-4E45-9240-9901AA876C48}"/>
              </a:ext>
            </a:extLst>
          </p:cNvPr>
          <p:cNvSpPr>
            <a:spLocks noGrp="1"/>
          </p:cNvSpPr>
          <p:nvPr>
            <p:ph type="dt" sz="half" idx="10"/>
          </p:nvPr>
        </p:nvSpPr>
        <p:spPr/>
        <p:txBody>
          <a:bodyPr/>
          <a:lstStyle/>
          <a:p>
            <a:fld id="{D1C18C58-FEE1-7A43-B5B3-EE588DBFACB0}" type="datetimeFigureOut">
              <a:rPr lang="en-US" smtClean="0"/>
              <a:t>6/15/2020</a:t>
            </a:fld>
            <a:endParaRPr lang="en-US"/>
          </a:p>
        </p:txBody>
      </p:sp>
      <p:sp>
        <p:nvSpPr>
          <p:cNvPr id="5" name="Footer Placeholder 4">
            <a:extLst>
              <a:ext uri="{FF2B5EF4-FFF2-40B4-BE49-F238E27FC236}">
                <a16:creationId xmlns:a16="http://schemas.microsoft.com/office/drawing/2014/main" id="{E959A1A8-A624-4245-B9F5-F96CF97FC9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6D201C-309F-D343-9EFA-34696559A199}"/>
              </a:ext>
            </a:extLst>
          </p:cNvPr>
          <p:cNvSpPr>
            <a:spLocks noGrp="1"/>
          </p:cNvSpPr>
          <p:nvPr>
            <p:ph type="sldNum" sz="quarter" idx="12"/>
          </p:nvPr>
        </p:nvSpPr>
        <p:spPr/>
        <p:txBody>
          <a:bodyPr/>
          <a:lstStyle/>
          <a:p>
            <a:fld id="{3A7EB2A4-B68D-8F42-A9BC-0FEB4A1D808A}" type="slidenum">
              <a:rPr lang="en-US" smtClean="0"/>
              <a:t>‹#›</a:t>
            </a:fld>
            <a:endParaRPr lang="en-US"/>
          </a:p>
        </p:txBody>
      </p:sp>
    </p:spTree>
    <p:extLst>
      <p:ext uri="{BB962C8B-B14F-4D97-AF65-F5344CB8AC3E}">
        <p14:creationId xmlns:p14="http://schemas.microsoft.com/office/powerpoint/2010/main" val="3687458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3E25D-ACC0-794E-8404-B11CC777F0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3BAD6F-0B11-BB42-8DD6-CAC16EA80D6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F7A5C84-0218-174E-9A70-7C7A91186C5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DF96807-88DA-A542-A4F9-93E5AB15A874}"/>
              </a:ext>
            </a:extLst>
          </p:cNvPr>
          <p:cNvSpPr>
            <a:spLocks noGrp="1"/>
          </p:cNvSpPr>
          <p:nvPr>
            <p:ph type="dt" sz="half" idx="10"/>
          </p:nvPr>
        </p:nvSpPr>
        <p:spPr/>
        <p:txBody>
          <a:bodyPr/>
          <a:lstStyle/>
          <a:p>
            <a:fld id="{D1C18C58-FEE1-7A43-B5B3-EE588DBFACB0}" type="datetimeFigureOut">
              <a:rPr lang="en-US" smtClean="0"/>
              <a:t>6/15/2020</a:t>
            </a:fld>
            <a:endParaRPr lang="en-US"/>
          </a:p>
        </p:txBody>
      </p:sp>
      <p:sp>
        <p:nvSpPr>
          <p:cNvPr id="6" name="Footer Placeholder 5">
            <a:extLst>
              <a:ext uri="{FF2B5EF4-FFF2-40B4-BE49-F238E27FC236}">
                <a16:creationId xmlns:a16="http://schemas.microsoft.com/office/drawing/2014/main" id="{DBFFAE3D-B062-0D4F-91B3-CFFE24F0FE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AFB4ED-D162-4C48-A8EC-1096C791C4D3}"/>
              </a:ext>
            </a:extLst>
          </p:cNvPr>
          <p:cNvSpPr>
            <a:spLocks noGrp="1"/>
          </p:cNvSpPr>
          <p:nvPr>
            <p:ph type="sldNum" sz="quarter" idx="12"/>
          </p:nvPr>
        </p:nvSpPr>
        <p:spPr/>
        <p:txBody>
          <a:bodyPr/>
          <a:lstStyle/>
          <a:p>
            <a:fld id="{3A7EB2A4-B68D-8F42-A9BC-0FEB4A1D808A}" type="slidenum">
              <a:rPr lang="en-US" smtClean="0"/>
              <a:t>‹#›</a:t>
            </a:fld>
            <a:endParaRPr lang="en-US"/>
          </a:p>
        </p:txBody>
      </p:sp>
    </p:spTree>
    <p:extLst>
      <p:ext uri="{BB962C8B-B14F-4D97-AF65-F5344CB8AC3E}">
        <p14:creationId xmlns:p14="http://schemas.microsoft.com/office/powerpoint/2010/main" val="3123418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01776-D9E4-F544-B6C1-35270CDD020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82B1B9-313A-0844-8219-F69F5F3ACFA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77569FA-6742-BE40-855B-E94974F5A5A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7AED948-8009-8140-98A9-C08EE0FC216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8A4C75B-8845-9D4D-9F9C-E97DF5DC967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1D254E8-F88C-7141-985B-373E5B3DE004}"/>
              </a:ext>
            </a:extLst>
          </p:cNvPr>
          <p:cNvSpPr>
            <a:spLocks noGrp="1"/>
          </p:cNvSpPr>
          <p:nvPr>
            <p:ph type="dt" sz="half" idx="10"/>
          </p:nvPr>
        </p:nvSpPr>
        <p:spPr/>
        <p:txBody>
          <a:bodyPr/>
          <a:lstStyle/>
          <a:p>
            <a:fld id="{D1C18C58-FEE1-7A43-B5B3-EE588DBFACB0}" type="datetimeFigureOut">
              <a:rPr lang="en-US" smtClean="0"/>
              <a:t>6/15/2020</a:t>
            </a:fld>
            <a:endParaRPr lang="en-US"/>
          </a:p>
        </p:txBody>
      </p:sp>
      <p:sp>
        <p:nvSpPr>
          <p:cNvPr id="8" name="Footer Placeholder 7">
            <a:extLst>
              <a:ext uri="{FF2B5EF4-FFF2-40B4-BE49-F238E27FC236}">
                <a16:creationId xmlns:a16="http://schemas.microsoft.com/office/drawing/2014/main" id="{8DBD8B3E-519F-7C45-A863-3CBEF076FDB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E9D4226-A775-1C41-B9FE-0E6298F74FFA}"/>
              </a:ext>
            </a:extLst>
          </p:cNvPr>
          <p:cNvSpPr>
            <a:spLocks noGrp="1"/>
          </p:cNvSpPr>
          <p:nvPr>
            <p:ph type="sldNum" sz="quarter" idx="12"/>
          </p:nvPr>
        </p:nvSpPr>
        <p:spPr/>
        <p:txBody>
          <a:bodyPr/>
          <a:lstStyle/>
          <a:p>
            <a:fld id="{3A7EB2A4-B68D-8F42-A9BC-0FEB4A1D808A}" type="slidenum">
              <a:rPr lang="en-US" smtClean="0"/>
              <a:t>‹#›</a:t>
            </a:fld>
            <a:endParaRPr lang="en-US"/>
          </a:p>
        </p:txBody>
      </p:sp>
    </p:spTree>
    <p:extLst>
      <p:ext uri="{BB962C8B-B14F-4D97-AF65-F5344CB8AC3E}">
        <p14:creationId xmlns:p14="http://schemas.microsoft.com/office/powerpoint/2010/main" val="1933103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845FA-16E4-2F41-8762-1CCE5240514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80F4882-93F3-1F4C-9FEC-30B5B9D4B680}"/>
              </a:ext>
            </a:extLst>
          </p:cNvPr>
          <p:cNvSpPr>
            <a:spLocks noGrp="1"/>
          </p:cNvSpPr>
          <p:nvPr>
            <p:ph type="dt" sz="half" idx="10"/>
          </p:nvPr>
        </p:nvSpPr>
        <p:spPr/>
        <p:txBody>
          <a:bodyPr/>
          <a:lstStyle/>
          <a:p>
            <a:fld id="{D1C18C58-FEE1-7A43-B5B3-EE588DBFACB0}" type="datetimeFigureOut">
              <a:rPr lang="en-US" smtClean="0"/>
              <a:t>6/15/2020</a:t>
            </a:fld>
            <a:endParaRPr lang="en-US"/>
          </a:p>
        </p:txBody>
      </p:sp>
      <p:sp>
        <p:nvSpPr>
          <p:cNvPr id="4" name="Footer Placeholder 3">
            <a:extLst>
              <a:ext uri="{FF2B5EF4-FFF2-40B4-BE49-F238E27FC236}">
                <a16:creationId xmlns:a16="http://schemas.microsoft.com/office/drawing/2014/main" id="{6B44E7EE-4F5D-2846-A09A-6D0A1EFB3C0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79A9D4F-5CF7-7D42-BA82-F81E9212A245}"/>
              </a:ext>
            </a:extLst>
          </p:cNvPr>
          <p:cNvSpPr>
            <a:spLocks noGrp="1"/>
          </p:cNvSpPr>
          <p:nvPr>
            <p:ph type="sldNum" sz="quarter" idx="12"/>
          </p:nvPr>
        </p:nvSpPr>
        <p:spPr/>
        <p:txBody>
          <a:bodyPr/>
          <a:lstStyle/>
          <a:p>
            <a:fld id="{3A7EB2A4-B68D-8F42-A9BC-0FEB4A1D808A}" type="slidenum">
              <a:rPr lang="en-US" smtClean="0"/>
              <a:t>‹#›</a:t>
            </a:fld>
            <a:endParaRPr lang="en-US"/>
          </a:p>
        </p:txBody>
      </p:sp>
    </p:spTree>
    <p:extLst>
      <p:ext uri="{BB962C8B-B14F-4D97-AF65-F5344CB8AC3E}">
        <p14:creationId xmlns:p14="http://schemas.microsoft.com/office/powerpoint/2010/main" val="2342508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A26B09-2BDA-3442-BB59-360D3E4D3019}"/>
              </a:ext>
            </a:extLst>
          </p:cNvPr>
          <p:cNvSpPr>
            <a:spLocks noGrp="1"/>
          </p:cNvSpPr>
          <p:nvPr>
            <p:ph type="dt" sz="half" idx="10"/>
          </p:nvPr>
        </p:nvSpPr>
        <p:spPr/>
        <p:txBody>
          <a:bodyPr/>
          <a:lstStyle/>
          <a:p>
            <a:fld id="{D1C18C58-FEE1-7A43-B5B3-EE588DBFACB0}" type="datetimeFigureOut">
              <a:rPr lang="en-US" smtClean="0"/>
              <a:t>6/15/2020</a:t>
            </a:fld>
            <a:endParaRPr lang="en-US"/>
          </a:p>
        </p:txBody>
      </p:sp>
      <p:sp>
        <p:nvSpPr>
          <p:cNvPr id="3" name="Footer Placeholder 2">
            <a:extLst>
              <a:ext uri="{FF2B5EF4-FFF2-40B4-BE49-F238E27FC236}">
                <a16:creationId xmlns:a16="http://schemas.microsoft.com/office/drawing/2014/main" id="{5182AE59-6557-B04D-B110-C993FB8C906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860D5EC-6FD0-E741-9890-ABF809A2298A}"/>
              </a:ext>
            </a:extLst>
          </p:cNvPr>
          <p:cNvSpPr>
            <a:spLocks noGrp="1"/>
          </p:cNvSpPr>
          <p:nvPr>
            <p:ph type="sldNum" sz="quarter" idx="12"/>
          </p:nvPr>
        </p:nvSpPr>
        <p:spPr/>
        <p:txBody>
          <a:bodyPr/>
          <a:lstStyle/>
          <a:p>
            <a:fld id="{3A7EB2A4-B68D-8F42-A9BC-0FEB4A1D808A}" type="slidenum">
              <a:rPr lang="en-US" smtClean="0"/>
              <a:t>‹#›</a:t>
            </a:fld>
            <a:endParaRPr lang="en-US"/>
          </a:p>
        </p:txBody>
      </p:sp>
    </p:spTree>
    <p:extLst>
      <p:ext uri="{BB962C8B-B14F-4D97-AF65-F5344CB8AC3E}">
        <p14:creationId xmlns:p14="http://schemas.microsoft.com/office/powerpoint/2010/main" val="54142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AF637-D543-F34B-ACC9-D62C6E0BE7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5D8BD5C-3BA1-864F-83EF-ED4C464FB71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23BC220-C4FC-444F-A595-AE498F18B5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ED9F2B-49D4-F743-AC79-5748F056B257}"/>
              </a:ext>
            </a:extLst>
          </p:cNvPr>
          <p:cNvSpPr>
            <a:spLocks noGrp="1"/>
          </p:cNvSpPr>
          <p:nvPr>
            <p:ph type="dt" sz="half" idx="10"/>
          </p:nvPr>
        </p:nvSpPr>
        <p:spPr/>
        <p:txBody>
          <a:bodyPr/>
          <a:lstStyle/>
          <a:p>
            <a:fld id="{D1C18C58-FEE1-7A43-B5B3-EE588DBFACB0}" type="datetimeFigureOut">
              <a:rPr lang="en-US" smtClean="0"/>
              <a:t>6/15/2020</a:t>
            </a:fld>
            <a:endParaRPr lang="en-US"/>
          </a:p>
        </p:txBody>
      </p:sp>
      <p:sp>
        <p:nvSpPr>
          <p:cNvPr id="6" name="Footer Placeholder 5">
            <a:extLst>
              <a:ext uri="{FF2B5EF4-FFF2-40B4-BE49-F238E27FC236}">
                <a16:creationId xmlns:a16="http://schemas.microsoft.com/office/drawing/2014/main" id="{78551B63-9BA7-1941-ACF7-EB05F00D90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484B1C5-E1C6-6A40-BBC0-EB6DC8A4BBB9}"/>
              </a:ext>
            </a:extLst>
          </p:cNvPr>
          <p:cNvSpPr>
            <a:spLocks noGrp="1"/>
          </p:cNvSpPr>
          <p:nvPr>
            <p:ph type="sldNum" sz="quarter" idx="12"/>
          </p:nvPr>
        </p:nvSpPr>
        <p:spPr/>
        <p:txBody>
          <a:bodyPr/>
          <a:lstStyle/>
          <a:p>
            <a:fld id="{3A7EB2A4-B68D-8F42-A9BC-0FEB4A1D808A}" type="slidenum">
              <a:rPr lang="en-US" smtClean="0"/>
              <a:t>‹#›</a:t>
            </a:fld>
            <a:endParaRPr lang="en-US"/>
          </a:p>
        </p:txBody>
      </p:sp>
    </p:spTree>
    <p:extLst>
      <p:ext uri="{BB962C8B-B14F-4D97-AF65-F5344CB8AC3E}">
        <p14:creationId xmlns:p14="http://schemas.microsoft.com/office/powerpoint/2010/main" val="4145246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5C554-6797-E24A-84F7-BD0DACFBA4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7E335C7-18C0-A34B-BA8C-F155793362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647E9BB-EB31-8546-9574-9862BE3C11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BA8C2B-7D4D-054F-A7E2-D74301086A22}"/>
              </a:ext>
            </a:extLst>
          </p:cNvPr>
          <p:cNvSpPr>
            <a:spLocks noGrp="1"/>
          </p:cNvSpPr>
          <p:nvPr>
            <p:ph type="dt" sz="half" idx="10"/>
          </p:nvPr>
        </p:nvSpPr>
        <p:spPr/>
        <p:txBody>
          <a:bodyPr/>
          <a:lstStyle/>
          <a:p>
            <a:fld id="{D1C18C58-FEE1-7A43-B5B3-EE588DBFACB0}" type="datetimeFigureOut">
              <a:rPr lang="en-US" smtClean="0"/>
              <a:t>6/15/2020</a:t>
            </a:fld>
            <a:endParaRPr lang="en-US"/>
          </a:p>
        </p:txBody>
      </p:sp>
      <p:sp>
        <p:nvSpPr>
          <p:cNvPr id="6" name="Footer Placeholder 5">
            <a:extLst>
              <a:ext uri="{FF2B5EF4-FFF2-40B4-BE49-F238E27FC236}">
                <a16:creationId xmlns:a16="http://schemas.microsoft.com/office/drawing/2014/main" id="{FF4CF286-190B-174A-A3E6-39595BBC08E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D61C0E-93E6-BE4F-AB10-6267B191AE31}"/>
              </a:ext>
            </a:extLst>
          </p:cNvPr>
          <p:cNvSpPr>
            <a:spLocks noGrp="1"/>
          </p:cNvSpPr>
          <p:nvPr>
            <p:ph type="sldNum" sz="quarter" idx="12"/>
          </p:nvPr>
        </p:nvSpPr>
        <p:spPr/>
        <p:txBody>
          <a:bodyPr/>
          <a:lstStyle/>
          <a:p>
            <a:fld id="{3A7EB2A4-B68D-8F42-A9BC-0FEB4A1D808A}" type="slidenum">
              <a:rPr lang="en-US" smtClean="0"/>
              <a:t>‹#›</a:t>
            </a:fld>
            <a:endParaRPr lang="en-US"/>
          </a:p>
        </p:txBody>
      </p:sp>
    </p:spTree>
    <p:extLst>
      <p:ext uri="{BB962C8B-B14F-4D97-AF65-F5344CB8AC3E}">
        <p14:creationId xmlns:p14="http://schemas.microsoft.com/office/powerpoint/2010/main" val="3013523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A9B4B77-1A6D-954B-8473-1DA9AF1DF6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15C828B-A7B7-9E4C-8149-03E473F58ED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F31A53-C957-0148-8C4F-A3535076247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C18C58-FEE1-7A43-B5B3-EE588DBFACB0}" type="datetimeFigureOut">
              <a:rPr lang="en-US" smtClean="0"/>
              <a:t>6/15/2020</a:t>
            </a:fld>
            <a:endParaRPr lang="en-US"/>
          </a:p>
        </p:txBody>
      </p:sp>
      <p:sp>
        <p:nvSpPr>
          <p:cNvPr id="5" name="Footer Placeholder 4">
            <a:extLst>
              <a:ext uri="{FF2B5EF4-FFF2-40B4-BE49-F238E27FC236}">
                <a16:creationId xmlns:a16="http://schemas.microsoft.com/office/drawing/2014/main" id="{DB658F38-FDC6-FC4C-AE1F-A03692CB1C8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A654986-5129-1047-A019-DA99682BB0E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7EB2A4-B68D-8F42-A9BC-0FEB4A1D808A}" type="slidenum">
              <a:rPr lang="en-US" smtClean="0"/>
              <a:t>‹#›</a:t>
            </a:fld>
            <a:endParaRPr lang="en-US"/>
          </a:p>
        </p:txBody>
      </p:sp>
    </p:spTree>
    <p:extLst>
      <p:ext uri="{BB962C8B-B14F-4D97-AF65-F5344CB8AC3E}">
        <p14:creationId xmlns:p14="http://schemas.microsoft.com/office/powerpoint/2010/main" val="405856212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svg"/></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69EFE-0231-4D4F-B826-604185F4FB72}"/>
              </a:ext>
            </a:extLst>
          </p:cNvPr>
          <p:cNvSpPr>
            <a:spLocks noGrp="1"/>
          </p:cNvSpPr>
          <p:nvPr>
            <p:ph type="title"/>
          </p:nvPr>
        </p:nvSpPr>
        <p:spPr>
          <a:xfrm>
            <a:off x="6653600" y="1396289"/>
            <a:ext cx="5006336" cy="1325563"/>
          </a:xfrm>
        </p:spPr>
        <p:txBody>
          <a:bodyPr>
            <a:normAutofit/>
          </a:bodyPr>
          <a:lstStyle/>
          <a:p>
            <a:r>
              <a:rPr lang="en-US" b="1"/>
              <a:t>MSU Recycling Drop-off Center</a:t>
            </a:r>
          </a:p>
        </p:txBody>
      </p:sp>
      <p:sp>
        <p:nvSpPr>
          <p:cNvPr id="35" name="Freeform: Shape 34">
            <a:extLst>
              <a:ext uri="{FF2B5EF4-FFF2-40B4-BE49-F238E27FC236}">
                <a16:creationId xmlns:a16="http://schemas.microsoft.com/office/drawing/2014/main" id="{4F74D28C-3268-4E35-8EE1-D92CB4A85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Freeform: Shape 36">
            <a:extLst>
              <a:ext uri="{FF2B5EF4-FFF2-40B4-BE49-F238E27FC236}">
                <a16:creationId xmlns:a16="http://schemas.microsoft.com/office/drawing/2014/main" id="{58D44E42-C462-4105-BC86-FE75B4E3C4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024154" cy="6858000"/>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Graphic 6" descr="Recycle Sign">
            <a:extLst>
              <a:ext uri="{FF2B5EF4-FFF2-40B4-BE49-F238E27FC236}">
                <a16:creationId xmlns:a16="http://schemas.microsoft.com/office/drawing/2014/main" id="{D5CB2689-557C-43ED-873E-2C65E34298F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4241" y="643466"/>
            <a:ext cx="4105275" cy="4105275"/>
          </a:xfrm>
          <a:prstGeom prst="rect">
            <a:avLst/>
          </a:prstGeom>
        </p:spPr>
      </p:pic>
      <p:sp>
        <p:nvSpPr>
          <p:cNvPr id="3" name="Content Placeholder 2">
            <a:extLst>
              <a:ext uri="{FF2B5EF4-FFF2-40B4-BE49-F238E27FC236}">
                <a16:creationId xmlns:a16="http://schemas.microsoft.com/office/drawing/2014/main" id="{4AD294E3-682D-4ECB-A5FC-83CB80CB7742}"/>
              </a:ext>
            </a:extLst>
          </p:cNvPr>
          <p:cNvSpPr>
            <a:spLocks noGrp="1"/>
          </p:cNvSpPr>
          <p:nvPr>
            <p:ph idx="1"/>
          </p:nvPr>
        </p:nvSpPr>
        <p:spPr>
          <a:xfrm>
            <a:off x="6658044" y="2871982"/>
            <a:ext cx="5006336" cy="3181684"/>
          </a:xfrm>
        </p:spPr>
        <p:txBody>
          <a:bodyPr anchor="t">
            <a:normAutofit/>
          </a:bodyPr>
          <a:lstStyle/>
          <a:p>
            <a:pPr marL="0" indent="0">
              <a:buNone/>
            </a:pPr>
            <a:endParaRPr lang="en-US" sz="1800"/>
          </a:p>
          <a:p>
            <a:pPr marL="0" indent="0" algn="ctr">
              <a:buNone/>
            </a:pPr>
            <a:r>
              <a:rPr lang="en-US" b="1"/>
              <a:t>Reopening</a:t>
            </a:r>
          </a:p>
          <a:p>
            <a:pPr marL="0" indent="0" algn="ctr">
              <a:buNone/>
            </a:pPr>
            <a:endParaRPr lang="en-US" b="1"/>
          </a:p>
          <a:p>
            <a:pPr marL="0" indent="0" algn="ctr">
              <a:buNone/>
            </a:pPr>
            <a:r>
              <a:rPr lang="en-US" b="1"/>
              <a:t>June 22, 2020</a:t>
            </a:r>
          </a:p>
        </p:txBody>
      </p:sp>
    </p:spTree>
    <p:extLst>
      <p:ext uri="{BB962C8B-B14F-4D97-AF65-F5344CB8AC3E}">
        <p14:creationId xmlns:p14="http://schemas.microsoft.com/office/powerpoint/2010/main" val="4209586296"/>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F91FE-434C-47AB-AC45-92799A82E808}"/>
              </a:ext>
            </a:extLst>
          </p:cNvPr>
          <p:cNvSpPr>
            <a:spLocks noGrp="1"/>
          </p:cNvSpPr>
          <p:nvPr>
            <p:ph type="title"/>
          </p:nvPr>
        </p:nvSpPr>
        <p:spPr>
          <a:xfrm>
            <a:off x="648929" y="629266"/>
            <a:ext cx="3651467" cy="1676603"/>
          </a:xfrm>
        </p:spPr>
        <p:txBody>
          <a:bodyPr>
            <a:normAutofit/>
          </a:bodyPr>
          <a:lstStyle/>
          <a:p>
            <a:r>
              <a:rPr lang="en-US" b="1">
                <a:solidFill>
                  <a:schemeClr val="accent1"/>
                </a:solidFill>
              </a:rPr>
              <a:t>MSU Recycling Drop-off Center</a:t>
            </a:r>
            <a:endParaRPr lang="en-US">
              <a:solidFill>
                <a:schemeClr val="accent1"/>
              </a:solidFill>
            </a:endParaRPr>
          </a:p>
        </p:txBody>
      </p:sp>
      <p:sp>
        <p:nvSpPr>
          <p:cNvPr id="25" name="Content Placeholder 24">
            <a:extLst>
              <a:ext uri="{FF2B5EF4-FFF2-40B4-BE49-F238E27FC236}">
                <a16:creationId xmlns:a16="http://schemas.microsoft.com/office/drawing/2014/main" id="{4228643F-A9D9-44E2-8716-D038210F6F80}"/>
              </a:ext>
            </a:extLst>
          </p:cNvPr>
          <p:cNvSpPr>
            <a:spLocks noGrp="1"/>
          </p:cNvSpPr>
          <p:nvPr>
            <p:ph idx="1"/>
          </p:nvPr>
        </p:nvSpPr>
        <p:spPr>
          <a:xfrm>
            <a:off x="648931" y="2438400"/>
            <a:ext cx="3651466" cy="3785419"/>
          </a:xfrm>
        </p:spPr>
        <p:txBody>
          <a:bodyPr>
            <a:normAutofit/>
          </a:bodyPr>
          <a:lstStyle/>
          <a:p>
            <a:endParaRPr lang="en-US" sz="1800"/>
          </a:p>
          <a:p>
            <a:r>
              <a:rPr lang="en-US" sz="1800"/>
              <a:t>Carton containers are sent to Great Lakes Tissue in Cheboygan, Michigan</a:t>
            </a:r>
          </a:p>
          <a:p>
            <a:r>
              <a:rPr lang="en-US" sz="1800"/>
              <a:t>Made into 100% tissue and towel products</a:t>
            </a:r>
          </a:p>
        </p:txBody>
      </p:sp>
      <p:pic>
        <p:nvPicPr>
          <p:cNvPr id="4" name="Content Placeholder 3" descr="A picture containing object, towel&#10;&#10;Description automatically generated">
            <a:extLst>
              <a:ext uri="{FF2B5EF4-FFF2-40B4-BE49-F238E27FC236}">
                <a16:creationId xmlns:a16="http://schemas.microsoft.com/office/drawing/2014/main" id="{85EBED14-54B8-47C8-8EEE-8A8D539D6E31}"/>
              </a:ext>
            </a:extLst>
          </p:cNvPr>
          <p:cNvPicPr>
            <a:picLocks noChangeAspect="1"/>
          </p:cNvPicPr>
          <p:nvPr/>
        </p:nvPicPr>
        <p:blipFill rotWithShape="1">
          <a:blip r:embed="rId2"/>
          <a:srcRect l="15673" r="26782" b="-1"/>
          <a:stretch/>
        </p:blipFill>
        <p:spPr>
          <a:xfrm>
            <a:off x="4639056" y="10"/>
            <a:ext cx="7552944" cy="6857990"/>
          </a:xfrm>
          <a:prstGeom prst="rect">
            <a:avLst/>
          </a:prstGeom>
          <a:effectLst/>
        </p:spPr>
      </p:pic>
    </p:spTree>
    <p:extLst>
      <p:ext uri="{BB962C8B-B14F-4D97-AF65-F5344CB8AC3E}">
        <p14:creationId xmlns:p14="http://schemas.microsoft.com/office/powerpoint/2010/main" val="15305794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7AE02-75F0-42E5-A74A-F18D483B11C5}"/>
              </a:ext>
            </a:extLst>
          </p:cNvPr>
          <p:cNvSpPr>
            <a:spLocks noGrp="1"/>
          </p:cNvSpPr>
          <p:nvPr>
            <p:ph type="title"/>
          </p:nvPr>
        </p:nvSpPr>
        <p:spPr>
          <a:xfrm>
            <a:off x="648929" y="629266"/>
            <a:ext cx="6586491" cy="1676603"/>
          </a:xfrm>
        </p:spPr>
        <p:txBody>
          <a:bodyPr>
            <a:normAutofit/>
          </a:bodyPr>
          <a:lstStyle/>
          <a:p>
            <a:r>
              <a:rPr lang="en-US"/>
              <a:t>MSU Recycling Drop-off Center</a:t>
            </a:r>
          </a:p>
        </p:txBody>
      </p:sp>
      <p:sp>
        <p:nvSpPr>
          <p:cNvPr id="3" name="Content Placeholder 2">
            <a:extLst>
              <a:ext uri="{FF2B5EF4-FFF2-40B4-BE49-F238E27FC236}">
                <a16:creationId xmlns:a16="http://schemas.microsoft.com/office/drawing/2014/main" id="{2C3D3A48-3D1F-41BF-B771-C2E602031720}"/>
              </a:ext>
            </a:extLst>
          </p:cNvPr>
          <p:cNvSpPr>
            <a:spLocks noGrp="1"/>
          </p:cNvSpPr>
          <p:nvPr>
            <p:ph idx="1"/>
          </p:nvPr>
        </p:nvSpPr>
        <p:spPr>
          <a:xfrm>
            <a:off x="648930" y="2438400"/>
            <a:ext cx="6811743" cy="4287982"/>
          </a:xfrm>
        </p:spPr>
        <p:txBody>
          <a:bodyPr>
            <a:noAutofit/>
          </a:bodyPr>
          <a:lstStyle/>
          <a:p>
            <a:pPr marL="0" indent="0">
              <a:buNone/>
            </a:pPr>
            <a:r>
              <a:rPr lang="en-US" sz="1800"/>
              <a:t>Tips to help you recycle at the site</a:t>
            </a:r>
          </a:p>
          <a:p>
            <a:pPr lvl="1">
              <a:buFont typeface="Wingdings" panose="05000000000000000000" pitchFamily="2" charset="2"/>
              <a:buChar char="ü"/>
            </a:pPr>
            <a:endParaRPr lang="en-US" sz="1800"/>
          </a:p>
          <a:p>
            <a:pPr lvl="1">
              <a:buFont typeface="Wingdings" panose="05000000000000000000" pitchFamily="2" charset="2"/>
              <a:buChar char="ü"/>
            </a:pPr>
            <a:r>
              <a:rPr lang="en-US" sz="1800"/>
              <a:t>Pre-sort your materials as best you can before arriving</a:t>
            </a:r>
          </a:p>
          <a:p>
            <a:pPr lvl="2">
              <a:buFont typeface="Wingdings" panose="05000000000000000000" pitchFamily="2" charset="2"/>
              <a:buChar char="§"/>
            </a:pPr>
            <a:r>
              <a:rPr lang="en-US" sz="1800"/>
              <a:t>Separate materials so it is quick and easy to deposit them in the appropriate bins</a:t>
            </a:r>
          </a:p>
          <a:p>
            <a:pPr lvl="1">
              <a:buFont typeface="Wingdings" panose="05000000000000000000" pitchFamily="2" charset="2"/>
              <a:buChar char="ü"/>
            </a:pPr>
            <a:r>
              <a:rPr lang="en-US" sz="1800"/>
              <a:t>Respect fellow recyclers and maintain at least 6’ of social distance</a:t>
            </a:r>
          </a:p>
          <a:p>
            <a:pPr lvl="1">
              <a:buFont typeface="Wingdings" panose="05000000000000000000" pitchFamily="2" charset="2"/>
              <a:buChar char="ü"/>
            </a:pPr>
            <a:r>
              <a:rPr lang="en-US" sz="1800"/>
              <a:t>Only recycle the items that are accepted</a:t>
            </a:r>
          </a:p>
          <a:p>
            <a:pPr lvl="2">
              <a:buFont typeface="Wingdings" panose="05000000000000000000" pitchFamily="2" charset="2"/>
              <a:buChar char="§"/>
            </a:pPr>
            <a:r>
              <a:rPr lang="en-US" sz="1800"/>
              <a:t>“Wishful recycling” contaminates accepted materials, increases costs, requires additional sorting and decreases the value of recycled materials</a:t>
            </a:r>
          </a:p>
          <a:p>
            <a:pPr lvl="1">
              <a:buFont typeface="Wingdings" panose="05000000000000000000" pitchFamily="2" charset="2"/>
              <a:buChar char="ü"/>
            </a:pPr>
            <a:r>
              <a:rPr lang="en-US" sz="1800"/>
              <a:t>Never leave material on the ground </a:t>
            </a:r>
          </a:p>
          <a:p>
            <a:pPr lvl="1">
              <a:buFont typeface="Wingdings" panose="05000000000000000000" pitchFamily="2" charset="2"/>
              <a:buChar char="ü"/>
            </a:pPr>
            <a:r>
              <a:rPr lang="en-US" sz="1800"/>
              <a:t>Remove packaging from cardboard boxes and flatten them</a:t>
            </a:r>
          </a:p>
          <a:p>
            <a:pPr lvl="1">
              <a:buFont typeface="Wingdings" panose="05000000000000000000" pitchFamily="2" charset="2"/>
              <a:buChar char="ü"/>
            </a:pPr>
            <a:r>
              <a:rPr lang="en-US" sz="1800"/>
              <a:t>Bring your recyclables in reusable or recyclable containers such as totes or cardboard boxes.  We cannot recycle plastic bags.</a:t>
            </a:r>
          </a:p>
        </p:txBody>
      </p:sp>
      <p:pic>
        <p:nvPicPr>
          <p:cNvPr id="5" name="Picture 4">
            <a:extLst>
              <a:ext uri="{FF2B5EF4-FFF2-40B4-BE49-F238E27FC236}">
                <a16:creationId xmlns:a16="http://schemas.microsoft.com/office/drawing/2014/main" id="{7AB8F29E-2E0F-4140-966C-787F29A3A69F}"/>
              </a:ext>
            </a:extLst>
          </p:cNvPr>
          <p:cNvPicPr>
            <a:picLocks noChangeAspect="1"/>
          </p:cNvPicPr>
          <p:nvPr/>
        </p:nvPicPr>
        <p:blipFill rotWithShape="1">
          <a:blip r:embed="rId2"/>
          <a:srcRect l="18307" r="36573" b="-1"/>
          <a:stretch/>
        </p:blipFill>
        <p:spPr>
          <a:xfrm>
            <a:off x="7556408" y="10"/>
            <a:ext cx="4635591" cy="6857990"/>
          </a:xfrm>
          <a:prstGeom prst="rect">
            <a:avLst/>
          </a:prstGeom>
          <a:effectLst/>
        </p:spPr>
      </p:pic>
    </p:spTree>
    <p:extLst>
      <p:ext uri="{BB962C8B-B14F-4D97-AF65-F5344CB8AC3E}">
        <p14:creationId xmlns:p14="http://schemas.microsoft.com/office/powerpoint/2010/main" val="26637280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69EFE-0231-4D4F-B826-604185F4FB72}"/>
              </a:ext>
            </a:extLst>
          </p:cNvPr>
          <p:cNvSpPr>
            <a:spLocks noGrp="1"/>
          </p:cNvSpPr>
          <p:nvPr>
            <p:ph type="title"/>
          </p:nvPr>
        </p:nvSpPr>
        <p:spPr>
          <a:xfrm>
            <a:off x="801098" y="1396289"/>
            <a:ext cx="5277333" cy="1325563"/>
          </a:xfrm>
        </p:spPr>
        <p:txBody>
          <a:bodyPr>
            <a:normAutofit/>
          </a:bodyPr>
          <a:lstStyle/>
          <a:p>
            <a:r>
              <a:rPr lang="en-US"/>
              <a:t>MSU Recycling Drop-off Center</a:t>
            </a:r>
          </a:p>
        </p:txBody>
      </p:sp>
      <p:sp>
        <p:nvSpPr>
          <p:cNvPr id="3" name="Content Placeholder 2">
            <a:extLst>
              <a:ext uri="{FF2B5EF4-FFF2-40B4-BE49-F238E27FC236}">
                <a16:creationId xmlns:a16="http://schemas.microsoft.com/office/drawing/2014/main" id="{4AD294E3-682D-4ECB-A5FC-83CB80CB7742}"/>
              </a:ext>
            </a:extLst>
          </p:cNvPr>
          <p:cNvSpPr>
            <a:spLocks noGrp="1"/>
          </p:cNvSpPr>
          <p:nvPr>
            <p:ph idx="1"/>
          </p:nvPr>
        </p:nvSpPr>
        <p:spPr>
          <a:xfrm>
            <a:off x="805543" y="2871982"/>
            <a:ext cx="5272888" cy="3181684"/>
          </a:xfrm>
        </p:spPr>
        <p:txBody>
          <a:bodyPr anchor="t">
            <a:normAutofit/>
          </a:bodyPr>
          <a:lstStyle/>
          <a:p>
            <a:pPr marL="0" indent="0">
              <a:buNone/>
            </a:pPr>
            <a:r>
              <a:rPr lang="en-US" sz="1500"/>
              <a:t>We look forward to restoring the majority of the recycling opportunities we have provided in the past while only limiting the types of plastics we accept in order to keep our work force safe.</a:t>
            </a:r>
          </a:p>
          <a:p>
            <a:pPr marL="0" indent="0">
              <a:buNone/>
            </a:pPr>
            <a:endParaRPr lang="en-US" sz="1500"/>
          </a:p>
          <a:p>
            <a:pPr marL="0" indent="0">
              <a:buNone/>
            </a:pPr>
            <a:r>
              <a:rPr lang="en-US" sz="1500"/>
              <a:t>We are excited to introduce carton container recycling and providing a valuable recycled material for a Michigan business to produce much needed products!</a:t>
            </a:r>
          </a:p>
          <a:p>
            <a:pPr marL="0" indent="0">
              <a:buNone/>
            </a:pPr>
            <a:endParaRPr lang="en-US" sz="1500"/>
          </a:p>
          <a:p>
            <a:pPr marL="0" indent="0">
              <a:buNone/>
            </a:pPr>
            <a:r>
              <a:rPr lang="en-US" sz="1500"/>
              <a:t>Thank you for supporting our mission to Turn Waste into Resources and for your patience while the Center has been closed!</a:t>
            </a:r>
          </a:p>
        </p:txBody>
      </p:sp>
      <p:sp>
        <p:nvSpPr>
          <p:cNvPr id="24" name="Freeform 49">
            <a:extLst>
              <a:ext uri="{FF2B5EF4-FFF2-40B4-BE49-F238E27FC236}">
                <a16:creationId xmlns:a16="http://schemas.microsoft.com/office/drawing/2014/main" id="{EF9B8DF2-C3F5-49A2-94D2-F7B65A0F1F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13914" y="581159"/>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alpha val="80000"/>
            </a:srgbClr>
          </a:solidFill>
          <a:ln w="317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4330B6AC-E6AB-45E4-A303-C8DE90EB2A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93318" y="760562"/>
            <a:ext cx="5298683" cy="6097438"/>
          </a:xfrm>
          <a:custGeom>
            <a:avLst/>
            <a:gdLst>
              <a:gd name="connsiteX0" fmla="*/ 3120528 w 5298683"/>
              <a:gd name="connsiteY0" fmla="*/ 0 h 6097438"/>
              <a:gd name="connsiteX1" fmla="*/ 5105473 w 5298683"/>
              <a:gd name="connsiteY1" fmla="*/ 712577 h 6097438"/>
              <a:gd name="connsiteX2" fmla="*/ 5298683 w 5298683"/>
              <a:gd name="connsiteY2" fmla="*/ 888178 h 6097438"/>
              <a:gd name="connsiteX3" fmla="*/ 5298683 w 5298683"/>
              <a:gd name="connsiteY3" fmla="*/ 5352876 h 6097438"/>
              <a:gd name="connsiteX4" fmla="*/ 5105473 w 5298683"/>
              <a:gd name="connsiteY4" fmla="*/ 5528477 h 6097438"/>
              <a:gd name="connsiteX5" fmla="*/ 4335177 w 5298683"/>
              <a:gd name="connsiteY5" fmla="*/ 5995828 h 6097438"/>
              <a:gd name="connsiteX6" fmla="*/ 4057556 w 5298683"/>
              <a:gd name="connsiteY6" fmla="*/ 6097438 h 6097438"/>
              <a:gd name="connsiteX7" fmla="*/ 2183499 w 5298683"/>
              <a:gd name="connsiteY7" fmla="*/ 6097438 h 6097438"/>
              <a:gd name="connsiteX8" fmla="*/ 1905878 w 5298683"/>
              <a:gd name="connsiteY8" fmla="*/ 5995828 h 6097438"/>
              <a:gd name="connsiteX9" fmla="*/ 0 w 5298683"/>
              <a:gd name="connsiteY9" fmla="*/ 3120527 h 6097438"/>
              <a:gd name="connsiteX10" fmla="*/ 3120528 w 5298683"/>
              <a:gd name="connsiteY10" fmla="*/ 0 h 609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Graphic 6" descr="Recycle Sign">
            <a:extLst>
              <a:ext uri="{FF2B5EF4-FFF2-40B4-BE49-F238E27FC236}">
                <a16:creationId xmlns:a16="http://schemas.microsoft.com/office/drawing/2014/main" id="{D5CB2689-557C-43ED-873E-2C65E34298F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24800" y="1957050"/>
            <a:ext cx="3945463" cy="3945463"/>
          </a:xfrm>
          <a:prstGeom prst="rect">
            <a:avLst/>
          </a:prstGeom>
        </p:spPr>
      </p:pic>
    </p:spTree>
    <p:extLst>
      <p:ext uri="{BB962C8B-B14F-4D97-AF65-F5344CB8AC3E}">
        <p14:creationId xmlns:p14="http://schemas.microsoft.com/office/powerpoint/2010/main" val="3012338378"/>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AD21898E-86C0-4C8A-A76C-DF33E844C8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542" y="0"/>
            <a:ext cx="10432916" cy="6858000"/>
          </a:xfrm>
          <a:custGeom>
            <a:avLst/>
            <a:gdLst>
              <a:gd name="connsiteX0" fmla="*/ 1287962 w 10432916"/>
              <a:gd name="connsiteY0" fmla="*/ 0 h 6858000"/>
              <a:gd name="connsiteX1" fmla="*/ 9144956 w 10432916"/>
              <a:gd name="connsiteY1" fmla="*/ 0 h 6858000"/>
              <a:gd name="connsiteX2" fmla="*/ 9241731 w 10432916"/>
              <a:gd name="connsiteY2" fmla="*/ 111692 h 6858000"/>
              <a:gd name="connsiteX3" fmla="*/ 10432916 w 10432916"/>
              <a:gd name="connsiteY3" fmla="*/ 3429001 h 6858000"/>
              <a:gd name="connsiteX4" fmla="*/ 9241730 w 10432916"/>
              <a:gd name="connsiteY4" fmla="*/ 6746310 h 6858000"/>
              <a:gd name="connsiteX5" fmla="*/ 9144957 w 10432916"/>
              <a:gd name="connsiteY5" fmla="*/ 6858000 h 6858000"/>
              <a:gd name="connsiteX6" fmla="*/ 1287959 w 10432916"/>
              <a:gd name="connsiteY6" fmla="*/ 6858000 h 6858000"/>
              <a:gd name="connsiteX7" fmla="*/ 1191186 w 10432916"/>
              <a:gd name="connsiteY7" fmla="*/ 6746310 h 6858000"/>
              <a:gd name="connsiteX8" fmla="*/ 0 w 10432916"/>
              <a:gd name="connsiteY8" fmla="*/ 3429001 h 6858000"/>
              <a:gd name="connsiteX9" fmla="*/ 1191186 w 10432916"/>
              <a:gd name="connsiteY9" fmla="*/ 11169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32916" h="6858000">
                <a:moveTo>
                  <a:pt x="1287962" y="0"/>
                </a:moveTo>
                <a:lnTo>
                  <a:pt x="9144956" y="0"/>
                </a:lnTo>
                <a:lnTo>
                  <a:pt x="9241731" y="111692"/>
                </a:lnTo>
                <a:cubicBezTo>
                  <a:pt x="9985889" y="1013175"/>
                  <a:pt x="10432916" y="2168897"/>
                  <a:pt x="10432916" y="3429001"/>
                </a:cubicBezTo>
                <a:cubicBezTo>
                  <a:pt x="10432916" y="4689105"/>
                  <a:pt x="9985889" y="5844827"/>
                  <a:pt x="9241730" y="6746310"/>
                </a:cubicBezTo>
                <a:lnTo>
                  <a:pt x="9144957" y="6858000"/>
                </a:lnTo>
                <a:lnTo>
                  <a:pt x="1287959" y="6858000"/>
                </a:lnTo>
                <a:lnTo>
                  <a:pt x="1191186" y="6746310"/>
                </a:lnTo>
                <a:cubicBezTo>
                  <a:pt x="447027" y="5844827"/>
                  <a:pt x="0" y="4689105"/>
                  <a:pt x="0" y="3429001"/>
                </a:cubicBezTo>
                <a:cubicBezTo>
                  <a:pt x="0" y="2168897"/>
                  <a:pt x="447027" y="1013175"/>
                  <a:pt x="1191186" y="11169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5C8F04BD-D093-45D0-B54C-50FDB308B4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4942" y="0"/>
            <a:ext cx="9922116" cy="6858000"/>
          </a:xfrm>
          <a:custGeom>
            <a:avLst/>
            <a:gdLst>
              <a:gd name="connsiteX0" fmla="*/ 1378575 w 9922116"/>
              <a:gd name="connsiteY0" fmla="*/ 0 h 6858000"/>
              <a:gd name="connsiteX1" fmla="*/ 8543542 w 9922116"/>
              <a:gd name="connsiteY1" fmla="*/ 0 h 6858000"/>
              <a:gd name="connsiteX2" fmla="*/ 8633323 w 9922116"/>
              <a:gd name="connsiteY2" fmla="*/ 94145 h 6858000"/>
              <a:gd name="connsiteX3" fmla="*/ 9922116 w 9922116"/>
              <a:gd name="connsiteY3" fmla="*/ 3429001 h 6858000"/>
              <a:gd name="connsiteX4" fmla="*/ 8633323 w 9922116"/>
              <a:gd name="connsiteY4" fmla="*/ 6763858 h 6858000"/>
              <a:gd name="connsiteX5" fmla="*/ 8543544 w 9922116"/>
              <a:gd name="connsiteY5" fmla="*/ 6858000 h 6858000"/>
              <a:gd name="connsiteX6" fmla="*/ 1378573 w 9922116"/>
              <a:gd name="connsiteY6" fmla="*/ 6858000 h 6858000"/>
              <a:gd name="connsiteX7" fmla="*/ 1288793 w 9922116"/>
              <a:gd name="connsiteY7" fmla="*/ 6763858 h 6858000"/>
              <a:gd name="connsiteX8" fmla="*/ 0 w 9922116"/>
              <a:gd name="connsiteY8" fmla="*/ 3429001 h 6858000"/>
              <a:gd name="connsiteX9" fmla="*/ 1288793 w 9922116"/>
              <a:gd name="connsiteY9" fmla="*/ 941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22116" h="6858000">
                <a:moveTo>
                  <a:pt x="1378575" y="0"/>
                </a:moveTo>
                <a:lnTo>
                  <a:pt x="8543542" y="0"/>
                </a:lnTo>
                <a:lnTo>
                  <a:pt x="8633323" y="94145"/>
                </a:lnTo>
                <a:cubicBezTo>
                  <a:pt x="9434072" y="974941"/>
                  <a:pt x="9922116" y="2144991"/>
                  <a:pt x="9922116" y="3429001"/>
                </a:cubicBezTo>
                <a:cubicBezTo>
                  <a:pt x="9922116" y="4713011"/>
                  <a:pt x="9434072" y="5883061"/>
                  <a:pt x="8633323" y="6763858"/>
                </a:cubicBezTo>
                <a:lnTo>
                  <a:pt x="8543544" y="6858000"/>
                </a:lnTo>
                <a:lnTo>
                  <a:pt x="1378573" y="6858000"/>
                </a:lnTo>
                <a:lnTo>
                  <a:pt x="1288793" y="6763858"/>
                </a:lnTo>
                <a:cubicBezTo>
                  <a:pt x="488044" y="5883061"/>
                  <a:pt x="0" y="4713011"/>
                  <a:pt x="0" y="3429001"/>
                </a:cubicBezTo>
                <a:cubicBezTo>
                  <a:pt x="0" y="2144991"/>
                  <a:pt x="488044" y="974941"/>
                  <a:pt x="1288793" y="94145"/>
                </a:cubicBez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979BD9-90CB-9344-A5C9-262DBE99B8DD}"/>
              </a:ext>
            </a:extLst>
          </p:cNvPr>
          <p:cNvSpPr>
            <a:spLocks noGrp="1"/>
          </p:cNvSpPr>
          <p:nvPr>
            <p:ph type="title"/>
          </p:nvPr>
        </p:nvSpPr>
        <p:spPr>
          <a:xfrm>
            <a:off x="2311147" y="365760"/>
            <a:ext cx="7569706" cy="1288238"/>
          </a:xfrm>
        </p:spPr>
        <p:txBody>
          <a:bodyPr anchor="ctr">
            <a:normAutofit/>
          </a:bodyPr>
          <a:lstStyle/>
          <a:p>
            <a:pPr algn="ctr"/>
            <a:r>
              <a:rPr lang="en-US" b="1"/>
              <a:t>MSU Recycling Drop-off Center</a:t>
            </a:r>
          </a:p>
        </p:txBody>
      </p:sp>
      <p:sp>
        <p:nvSpPr>
          <p:cNvPr id="3" name="Content Placeholder 2">
            <a:extLst>
              <a:ext uri="{FF2B5EF4-FFF2-40B4-BE49-F238E27FC236}">
                <a16:creationId xmlns:a16="http://schemas.microsoft.com/office/drawing/2014/main" id="{108D25FB-DC0A-5949-982B-0B56A69E78DA}"/>
              </a:ext>
            </a:extLst>
          </p:cNvPr>
          <p:cNvSpPr>
            <a:spLocks noGrp="1"/>
          </p:cNvSpPr>
          <p:nvPr>
            <p:ph idx="1"/>
          </p:nvPr>
        </p:nvSpPr>
        <p:spPr>
          <a:xfrm>
            <a:off x="2165569" y="1956816"/>
            <a:ext cx="7860863" cy="4535424"/>
          </a:xfrm>
        </p:spPr>
        <p:txBody>
          <a:bodyPr anchor="t">
            <a:normAutofit/>
          </a:bodyPr>
          <a:lstStyle/>
          <a:p>
            <a:pPr marL="0" indent="0">
              <a:buNone/>
            </a:pPr>
            <a:r>
              <a:rPr lang="en-US" sz="3200" b="1"/>
              <a:t>Limited Operations</a:t>
            </a:r>
          </a:p>
          <a:p>
            <a:pPr marL="0" indent="0">
              <a:buNone/>
            </a:pPr>
            <a:endParaRPr lang="en-US" sz="3200"/>
          </a:p>
          <a:p>
            <a:pPr lvl="1"/>
            <a:r>
              <a:rPr lang="en-US" sz="3200"/>
              <a:t>Monday through Friday only</a:t>
            </a:r>
          </a:p>
          <a:p>
            <a:pPr marL="457200" lvl="1" indent="0">
              <a:buNone/>
            </a:pPr>
            <a:endParaRPr lang="en-US" sz="3200"/>
          </a:p>
          <a:p>
            <a:pPr lvl="1"/>
            <a:r>
              <a:rPr lang="en-US" sz="3200"/>
              <a:t>9 am to 3 pm</a:t>
            </a:r>
          </a:p>
          <a:p>
            <a:pPr lvl="2"/>
            <a:r>
              <a:rPr lang="en-US" sz="3200">
                <a:solidFill>
                  <a:schemeClr val="accent5">
                    <a:lumMod val="60000"/>
                    <a:lumOff val="40000"/>
                  </a:schemeClr>
                </a:solidFill>
              </a:rPr>
              <a:t>We will not be open on the weekends or after 3 pm on weekdays</a:t>
            </a:r>
          </a:p>
          <a:p>
            <a:pPr lvl="2"/>
            <a:r>
              <a:rPr lang="en-US" sz="3200">
                <a:solidFill>
                  <a:schemeClr val="accent5">
                    <a:lumMod val="60000"/>
                    <a:lumOff val="40000"/>
                  </a:schemeClr>
                </a:solidFill>
              </a:rPr>
              <a:t>Materials will not be accepted after hours or on weekends</a:t>
            </a:r>
          </a:p>
        </p:txBody>
      </p:sp>
    </p:spTree>
    <p:extLst>
      <p:ext uri="{BB962C8B-B14F-4D97-AF65-F5344CB8AC3E}">
        <p14:creationId xmlns:p14="http://schemas.microsoft.com/office/powerpoint/2010/main" val="3053797519"/>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38C0F-7F04-E74D-804B-F10351793954}"/>
              </a:ext>
            </a:extLst>
          </p:cNvPr>
          <p:cNvSpPr>
            <a:spLocks noGrp="1"/>
          </p:cNvSpPr>
          <p:nvPr>
            <p:ph type="title"/>
          </p:nvPr>
        </p:nvSpPr>
        <p:spPr>
          <a:xfrm>
            <a:off x="804673" y="1445494"/>
            <a:ext cx="3616856" cy="4376572"/>
          </a:xfrm>
        </p:spPr>
        <p:txBody>
          <a:bodyPr anchor="ctr">
            <a:normAutofit/>
          </a:bodyPr>
          <a:lstStyle/>
          <a:p>
            <a:r>
              <a:rPr lang="en-US" sz="4800" b="1"/>
              <a:t>MSU Recycling Drop-off Center</a:t>
            </a:r>
            <a:endParaRPr lang="en-US" sz="4800"/>
          </a:p>
        </p:txBody>
      </p:sp>
      <p:sp>
        <p:nvSpPr>
          <p:cNvPr id="8" name="Freeform: Shape 7">
            <a:extLst>
              <a:ext uri="{FF2B5EF4-FFF2-40B4-BE49-F238E27FC236}">
                <a16:creationId xmlns:a16="http://schemas.microsoft.com/office/drawing/2014/main" id="{DFF2AC85-FAA0-4844-813F-83C04D738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7636" y="0"/>
            <a:ext cx="7281316"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9CC0F1E-BAA2-47B1-8F83-7ECB9FD9E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89558" y="0"/>
            <a:ext cx="6999394"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F5981A9-9319-7A48-B87C-9376BC0D04C9}"/>
              </a:ext>
            </a:extLst>
          </p:cNvPr>
          <p:cNvSpPr>
            <a:spLocks noGrp="1"/>
          </p:cNvSpPr>
          <p:nvPr>
            <p:ph idx="1"/>
          </p:nvPr>
        </p:nvSpPr>
        <p:spPr>
          <a:xfrm>
            <a:off x="6096000" y="1399032"/>
            <a:ext cx="5501834" cy="5077968"/>
          </a:xfrm>
        </p:spPr>
        <p:txBody>
          <a:bodyPr anchor="ctr">
            <a:normAutofit lnSpcReduction="10000"/>
          </a:bodyPr>
          <a:lstStyle/>
          <a:p>
            <a:pPr marL="0" indent="0">
              <a:buNone/>
            </a:pPr>
            <a:r>
              <a:rPr lang="en-US" sz="3200" b="1">
                <a:solidFill>
                  <a:schemeClr val="bg1"/>
                </a:solidFill>
              </a:rPr>
              <a:t>Materials Accepted</a:t>
            </a:r>
          </a:p>
          <a:p>
            <a:pPr marL="457200" lvl="1" indent="0">
              <a:buNone/>
            </a:pPr>
            <a:endParaRPr lang="en-US" sz="3200">
              <a:solidFill>
                <a:schemeClr val="bg1"/>
              </a:solidFill>
            </a:endParaRPr>
          </a:p>
          <a:p>
            <a:pPr marL="457200" lvl="1" indent="0">
              <a:buNone/>
            </a:pPr>
            <a:r>
              <a:rPr lang="en-US" sz="3200">
                <a:solidFill>
                  <a:schemeClr val="bg1"/>
                </a:solidFill>
              </a:rPr>
              <a:t>No changes to the following materials:</a:t>
            </a:r>
          </a:p>
          <a:p>
            <a:pPr lvl="2"/>
            <a:r>
              <a:rPr lang="en-US" sz="3200">
                <a:solidFill>
                  <a:schemeClr val="bg1"/>
                </a:solidFill>
              </a:rPr>
              <a:t>Corrugated Cardboard</a:t>
            </a:r>
          </a:p>
          <a:p>
            <a:pPr lvl="2"/>
            <a:r>
              <a:rPr lang="en-US" sz="3200">
                <a:solidFill>
                  <a:schemeClr val="bg1"/>
                </a:solidFill>
              </a:rPr>
              <a:t>Mixed Paper</a:t>
            </a:r>
          </a:p>
          <a:p>
            <a:pPr lvl="2"/>
            <a:r>
              <a:rPr lang="en-US" sz="3200">
                <a:solidFill>
                  <a:schemeClr val="bg1"/>
                </a:solidFill>
              </a:rPr>
              <a:t>Boxboard</a:t>
            </a:r>
          </a:p>
          <a:p>
            <a:pPr lvl="2"/>
            <a:r>
              <a:rPr lang="en-US" sz="3200">
                <a:solidFill>
                  <a:schemeClr val="bg1"/>
                </a:solidFill>
              </a:rPr>
              <a:t>Newspaper</a:t>
            </a:r>
          </a:p>
          <a:p>
            <a:pPr lvl="2"/>
            <a:r>
              <a:rPr lang="en-US" sz="3200">
                <a:solidFill>
                  <a:schemeClr val="bg1"/>
                </a:solidFill>
              </a:rPr>
              <a:t>Glass Bottles &amp; Jars</a:t>
            </a:r>
          </a:p>
          <a:p>
            <a:pPr lvl="2"/>
            <a:r>
              <a:rPr lang="en-US" sz="3200">
                <a:solidFill>
                  <a:schemeClr val="bg1"/>
                </a:solidFill>
              </a:rPr>
              <a:t>Metal</a:t>
            </a:r>
          </a:p>
          <a:p>
            <a:pPr lvl="2"/>
            <a:r>
              <a:rPr lang="en-US" sz="3200">
                <a:solidFill>
                  <a:schemeClr val="bg1"/>
                </a:solidFill>
              </a:rPr>
              <a:t>Books</a:t>
            </a:r>
          </a:p>
        </p:txBody>
      </p:sp>
    </p:spTree>
    <p:extLst>
      <p:ext uri="{BB962C8B-B14F-4D97-AF65-F5344CB8AC3E}">
        <p14:creationId xmlns:p14="http://schemas.microsoft.com/office/powerpoint/2010/main" val="1844934689"/>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7FB5A-B241-0945-ABCE-7886A01490D3}"/>
              </a:ext>
            </a:extLst>
          </p:cNvPr>
          <p:cNvSpPr>
            <a:spLocks noGrp="1"/>
          </p:cNvSpPr>
          <p:nvPr>
            <p:ph type="title"/>
          </p:nvPr>
        </p:nvSpPr>
        <p:spPr>
          <a:xfrm>
            <a:off x="662553" y="773210"/>
            <a:ext cx="6387102" cy="1325563"/>
          </a:xfrm>
        </p:spPr>
        <p:txBody>
          <a:bodyPr>
            <a:normAutofit/>
          </a:bodyPr>
          <a:lstStyle/>
          <a:p>
            <a:r>
              <a:rPr lang="en-US" b="1"/>
              <a:t>MSU Recycling Drop-off Center</a:t>
            </a:r>
            <a:endParaRPr lang="en-US"/>
          </a:p>
        </p:txBody>
      </p:sp>
      <p:sp>
        <p:nvSpPr>
          <p:cNvPr id="3" name="Content Placeholder 2">
            <a:extLst>
              <a:ext uri="{FF2B5EF4-FFF2-40B4-BE49-F238E27FC236}">
                <a16:creationId xmlns:a16="http://schemas.microsoft.com/office/drawing/2014/main" id="{D6D8CE0D-193B-6D43-9786-2956E2300FE9}"/>
              </a:ext>
            </a:extLst>
          </p:cNvPr>
          <p:cNvSpPr>
            <a:spLocks noGrp="1"/>
          </p:cNvSpPr>
          <p:nvPr>
            <p:ph idx="1"/>
          </p:nvPr>
        </p:nvSpPr>
        <p:spPr>
          <a:xfrm>
            <a:off x="805542" y="2327565"/>
            <a:ext cx="7799195" cy="4157354"/>
          </a:xfrm>
        </p:spPr>
        <p:txBody>
          <a:bodyPr anchor="t">
            <a:normAutofit fontScale="92500" lnSpcReduction="10000"/>
          </a:bodyPr>
          <a:lstStyle/>
          <a:p>
            <a:pPr marL="0" indent="0">
              <a:buNone/>
            </a:pPr>
            <a:r>
              <a:rPr lang="en-US" b="1"/>
              <a:t>Materials Accepted</a:t>
            </a:r>
          </a:p>
          <a:p>
            <a:pPr lvl="1"/>
            <a:r>
              <a:rPr lang="en-US" sz="2800"/>
              <a:t>Plastics will be limited to two types of plastics:</a:t>
            </a:r>
          </a:p>
          <a:p>
            <a:pPr lvl="2"/>
            <a:r>
              <a:rPr lang="en-US" sz="2800"/>
              <a:t>#1 PET Plastic Bottles </a:t>
            </a:r>
          </a:p>
          <a:p>
            <a:pPr lvl="2"/>
            <a:r>
              <a:rPr lang="en-US" sz="2800"/>
              <a:t>#2 HDPE Plastic Bottles and Jugs</a:t>
            </a:r>
          </a:p>
          <a:p>
            <a:pPr lvl="1"/>
            <a:r>
              <a:rPr lang="en-US" sz="2800"/>
              <a:t>Plastics no longer accepted include:</a:t>
            </a:r>
          </a:p>
          <a:p>
            <a:pPr lvl="2"/>
            <a:r>
              <a:rPr lang="en-US" sz="2800"/>
              <a:t>#3 through #7 </a:t>
            </a:r>
          </a:p>
          <a:p>
            <a:pPr lvl="2"/>
            <a:r>
              <a:rPr lang="en-US" sz="2800"/>
              <a:t>Plastic bags/film (i.e. grocery bags)</a:t>
            </a:r>
          </a:p>
          <a:p>
            <a:pPr lvl="3"/>
            <a:r>
              <a:rPr lang="en-US" sz="2800"/>
              <a:t>Please return plastic grocery bags to store where available</a:t>
            </a:r>
          </a:p>
          <a:p>
            <a:pPr lvl="2"/>
            <a:r>
              <a:rPr lang="en-US" sz="3000">
                <a:cs typeface="Calibri"/>
              </a:rPr>
              <a:t>Non-bottle #1 and #2 (i.e. flower pots and take out clam shell containers)</a:t>
            </a:r>
            <a:endParaRPr lang="en-US" sz="3000" dirty="0">
              <a:cs typeface="Calibri"/>
            </a:endParaRPr>
          </a:p>
        </p:txBody>
      </p:sp>
      <p:sp>
        <p:nvSpPr>
          <p:cNvPr id="14" name="Freeform: Shape 13">
            <a:extLst>
              <a:ext uri="{FF2B5EF4-FFF2-40B4-BE49-F238E27FC236}">
                <a16:creationId xmlns:a16="http://schemas.microsoft.com/office/drawing/2014/main" id="{2C6A2225-94AF-4BC4-98F4-77746E7B10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5108" y="1"/>
            <a:ext cx="4666892" cy="3612937"/>
          </a:xfrm>
          <a:custGeom>
            <a:avLst/>
            <a:gdLst>
              <a:gd name="connsiteX0" fmla="*/ 192227 w 4666892"/>
              <a:gd name="connsiteY0" fmla="*/ 0 h 3612937"/>
              <a:gd name="connsiteX1" fmla="*/ 4666892 w 4666892"/>
              <a:gd name="connsiteY1" fmla="*/ 0 h 3612937"/>
              <a:gd name="connsiteX2" fmla="*/ 4666892 w 4666892"/>
              <a:gd name="connsiteY2" fmla="*/ 2643684 h 3612937"/>
              <a:gd name="connsiteX3" fmla="*/ 4657487 w 4666892"/>
              <a:gd name="connsiteY3" fmla="*/ 2656262 h 3612937"/>
              <a:gd name="connsiteX4" fmla="*/ 2628900 w 4666892"/>
              <a:gd name="connsiteY4" fmla="*/ 3612937 h 3612937"/>
              <a:gd name="connsiteX5" fmla="*/ 0 w 4666892"/>
              <a:gd name="connsiteY5" fmla="*/ 984037 h 3612937"/>
              <a:gd name="connsiteX6" fmla="*/ 118190 w 4666892"/>
              <a:gd name="connsiteY6" fmla="*/ 202283 h 3612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66892" h="3612937">
                <a:moveTo>
                  <a:pt x="192227" y="0"/>
                </a:moveTo>
                <a:lnTo>
                  <a:pt x="4666892" y="0"/>
                </a:lnTo>
                <a:lnTo>
                  <a:pt x="4666892" y="2643684"/>
                </a:lnTo>
                <a:lnTo>
                  <a:pt x="4657487" y="2656262"/>
                </a:lnTo>
                <a:cubicBezTo>
                  <a:pt x="4175308" y="3240527"/>
                  <a:pt x="3445594" y="3612937"/>
                  <a:pt x="2628900" y="3612937"/>
                </a:cubicBezTo>
                <a:cubicBezTo>
                  <a:pt x="1176999" y="3612937"/>
                  <a:pt x="0" y="2435938"/>
                  <a:pt x="0" y="984037"/>
                </a:cubicBezTo>
                <a:cubicBezTo>
                  <a:pt x="0" y="711806"/>
                  <a:pt x="41379" y="449239"/>
                  <a:pt x="118190" y="2022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46EA0402-5843-4D53-BF9C-BE72058120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89830" y="1"/>
            <a:ext cx="4502173" cy="3448219"/>
          </a:xfrm>
          <a:custGeom>
            <a:avLst/>
            <a:gdLst>
              <a:gd name="connsiteX0" fmla="*/ 205627 w 4502173"/>
              <a:gd name="connsiteY0" fmla="*/ 0 h 3448219"/>
              <a:gd name="connsiteX1" fmla="*/ 4502173 w 4502173"/>
              <a:gd name="connsiteY1" fmla="*/ 0 h 3448219"/>
              <a:gd name="connsiteX2" fmla="*/ 4502173 w 4502173"/>
              <a:gd name="connsiteY2" fmla="*/ 2368934 h 3448219"/>
              <a:gd name="connsiteX3" fmla="*/ 4365663 w 4502173"/>
              <a:gd name="connsiteY3" fmla="*/ 2551486 h 3448219"/>
              <a:gd name="connsiteX4" fmla="*/ 2464181 w 4502173"/>
              <a:gd name="connsiteY4" fmla="*/ 3448219 h 3448219"/>
              <a:gd name="connsiteX5" fmla="*/ 0 w 4502173"/>
              <a:gd name="connsiteY5" fmla="*/ 984038 h 3448219"/>
              <a:gd name="connsiteX6" fmla="*/ 193648 w 4502173"/>
              <a:gd name="connsiteY6" fmla="*/ 24867 h 3448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02173" h="3448219">
                <a:moveTo>
                  <a:pt x="205627" y="0"/>
                </a:moveTo>
                <a:lnTo>
                  <a:pt x="4502173" y="0"/>
                </a:lnTo>
                <a:lnTo>
                  <a:pt x="4502173" y="2368934"/>
                </a:lnTo>
                <a:lnTo>
                  <a:pt x="4365663" y="2551486"/>
                </a:lnTo>
                <a:cubicBezTo>
                  <a:pt x="3913696" y="3099144"/>
                  <a:pt x="3229704" y="3448219"/>
                  <a:pt x="2464181" y="3448219"/>
                </a:cubicBezTo>
                <a:cubicBezTo>
                  <a:pt x="1103251" y="3448219"/>
                  <a:pt x="0" y="2344968"/>
                  <a:pt x="0" y="984038"/>
                </a:cubicBezTo>
                <a:cubicBezTo>
                  <a:pt x="0" y="643806"/>
                  <a:pt x="68954" y="319678"/>
                  <a:pt x="193648" y="24867"/>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6A07E43B-C4D3-43BC-AF03-09A14F00B0F8}"/>
              </a:ext>
            </a:extLst>
          </p:cNvPr>
          <p:cNvPicPr>
            <a:picLocks noChangeAspect="1"/>
          </p:cNvPicPr>
          <p:nvPr/>
        </p:nvPicPr>
        <p:blipFill>
          <a:blip r:embed="rId2"/>
          <a:stretch>
            <a:fillRect/>
          </a:stretch>
        </p:blipFill>
        <p:spPr>
          <a:xfrm>
            <a:off x="8931697" y="218"/>
            <a:ext cx="2580738" cy="2580738"/>
          </a:xfrm>
          <a:prstGeom prst="rect">
            <a:avLst/>
          </a:prstGeom>
        </p:spPr>
      </p:pic>
      <p:sp>
        <p:nvSpPr>
          <p:cNvPr id="18" name="Freeform: Shape 17">
            <a:extLst>
              <a:ext uri="{FF2B5EF4-FFF2-40B4-BE49-F238E27FC236}">
                <a16:creationId xmlns:a16="http://schemas.microsoft.com/office/drawing/2014/main" id="{648F5915-2CE1-4F74-88C5-D4366893D2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4737" y="3918051"/>
            <a:ext cx="3587263" cy="2939948"/>
          </a:xfrm>
          <a:custGeom>
            <a:avLst/>
            <a:gdLst>
              <a:gd name="connsiteX0" fmla="*/ 2070613 w 3587263"/>
              <a:gd name="connsiteY0" fmla="*/ 0 h 2939948"/>
              <a:gd name="connsiteX1" fmla="*/ 3534758 w 3587263"/>
              <a:gd name="connsiteY1" fmla="*/ 606469 h 2939948"/>
              <a:gd name="connsiteX2" fmla="*/ 3587263 w 3587263"/>
              <a:gd name="connsiteY2" fmla="*/ 664240 h 2939948"/>
              <a:gd name="connsiteX3" fmla="*/ 3587263 w 3587263"/>
              <a:gd name="connsiteY3" fmla="*/ 2939948 h 2939948"/>
              <a:gd name="connsiteX4" fmla="*/ 193241 w 3587263"/>
              <a:gd name="connsiteY4" fmla="*/ 2939948 h 2939948"/>
              <a:gd name="connsiteX5" fmla="*/ 162719 w 3587263"/>
              <a:gd name="connsiteY5" fmla="*/ 2876589 h 2939948"/>
              <a:gd name="connsiteX6" fmla="*/ 0 w 3587263"/>
              <a:gd name="connsiteY6" fmla="*/ 2070613 h 2939948"/>
              <a:gd name="connsiteX7" fmla="*/ 2070613 w 3587263"/>
              <a:gd name="connsiteY7" fmla="*/ 0 h 2939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87263" h="2939948">
                <a:moveTo>
                  <a:pt x="2070613" y="0"/>
                </a:moveTo>
                <a:cubicBezTo>
                  <a:pt x="2642397" y="0"/>
                  <a:pt x="3160050" y="231761"/>
                  <a:pt x="3534758" y="606469"/>
                </a:cubicBezTo>
                <a:lnTo>
                  <a:pt x="3587263" y="664240"/>
                </a:lnTo>
                <a:lnTo>
                  <a:pt x="3587263" y="2939948"/>
                </a:lnTo>
                <a:lnTo>
                  <a:pt x="193241" y="2939948"/>
                </a:lnTo>
                <a:lnTo>
                  <a:pt x="162719" y="2876589"/>
                </a:lnTo>
                <a:cubicBezTo>
                  <a:pt x="57940" y="2628865"/>
                  <a:pt x="0" y="2356505"/>
                  <a:pt x="0" y="2070613"/>
                </a:cubicBezTo>
                <a:cubicBezTo>
                  <a:pt x="0" y="927045"/>
                  <a:pt x="927045" y="0"/>
                  <a:pt x="2070613"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91B43EC4-7D6F-44CA-82DD-103883D236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68827" y="4082142"/>
            <a:ext cx="3423175" cy="2775859"/>
          </a:xfrm>
          <a:custGeom>
            <a:avLst/>
            <a:gdLst>
              <a:gd name="connsiteX0" fmla="*/ 1906524 w 3423175"/>
              <a:gd name="connsiteY0" fmla="*/ 0 h 2775859"/>
              <a:gd name="connsiteX1" fmla="*/ 3377691 w 3423175"/>
              <a:gd name="connsiteY1" fmla="*/ 693798 h 2775859"/>
              <a:gd name="connsiteX2" fmla="*/ 3423175 w 3423175"/>
              <a:gd name="connsiteY2" fmla="*/ 754624 h 2775859"/>
              <a:gd name="connsiteX3" fmla="*/ 3423175 w 3423175"/>
              <a:gd name="connsiteY3" fmla="*/ 2775859 h 2775859"/>
              <a:gd name="connsiteX4" fmla="*/ 211114 w 3423175"/>
              <a:gd name="connsiteY4" fmla="*/ 2775859 h 2775859"/>
              <a:gd name="connsiteX5" fmla="*/ 149824 w 3423175"/>
              <a:gd name="connsiteY5" fmla="*/ 2648629 h 2775859"/>
              <a:gd name="connsiteX6" fmla="*/ 0 w 3423175"/>
              <a:gd name="connsiteY6" fmla="*/ 1906524 h 2775859"/>
              <a:gd name="connsiteX7" fmla="*/ 1906524 w 3423175"/>
              <a:gd name="connsiteY7" fmla="*/ 0 h 2775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23175" h="2775859">
                <a:moveTo>
                  <a:pt x="1906524" y="0"/>
                </a:moveTo>
                <a:cubicBezTo>
                  <a:pt x="2498805" y="0"/>
                  <a:pt x="3028006" y="270078"/>
                  <a:pt x="3377691" y="693798"/>
                </a:cubicBezTo>
                <a:lnTo>
                  <a:pt x="3423175" y="754624"/>
                </a:lnTo>
                <a:lnTo>
                  <a:pt x="3423175" y="2775859"/>
                </a:lnTo>
                <a:lnTo>
                  <a:pt x="211114" y="2775859"/>
                </a:lnTo>
                <a:lnTo>
                  <a:pt x="149824" y="2648629"/>
                </a:lnTo>
                <a:cubicBezTo>
                  <a:pt x="53349" y="2420536"/>
                  <a:pt x="0" y="2169760"/>
                  <a:pt x="0" y="1906524"/>
                </a:cubicBezTo>
                <a:cubicBezTo>
                  <a:pt x="0" y="853580"/>
                  <a:pt x="853580" y="0"/>
                  <a:pt x="1906524"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A picture containing food&#10;&#10;Description automatically generated">
            <a:extLst>
              <a:ext uri="{FF2B5EF4-FFF2-40B4-BE49-F238E27FC236}">
                <a16:creationId xmlns:a16="http://schemas.microsoft.com/office/drawing/2014/main" id="{0E2AC75B-7036-4EF3-AE19-0A7A12F7CB57}"/>
              </a:ext>
            </a:extLst>
          </p:cNvPr>
          <p:cNvPicPr>
            <a:picLocks noChangeAspect="1"/>
          </p:cNvPicPr>
          <p:nvPr/>
        </p:nvPicPr>
        <p:blipFill>
          <a:blip r:embed="rId3"/>
          <a:stretch>
            <a:fillRect/>
          </a:stretch>
        </p:blipFill>
        <p:spPr>
          <a:xfrm>
            <a:off x="9303788" y="4523509"/>
            <a:ext cx="2519697" cy="2185131"/>
          </a:xfrm>
          <a:prstGeom prst="rect">
            <a:avLst/>
          </a:prstGeom>
        </p:spPr>
      </p:pic>
    </p:spTree>
    <p:extLst>
      <p:ext uri="{BB962C8B-B14F-4D97-AF65-F5344CB8AC3E}">
        <p14:creationId xmlns:p14="http://schemas.microsoft.com/office/powerpoint/2010/main" val="228739200"/>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4779C-22AC-2242-96A0-957F36623567}"/>
              </a:ext>
            </a:extLst>
          </p:cNvPr>
          <p:cNvSpPr>
            <a:spLocks noGrp="1"/>
          </p:cNvSpPr>
          <p:nvPr>
            <p:ph type="title"/>
          </p:nvPr>
        </p:nvSpPr>
        <p:spPr>
          <a:xfrm>
            <a:off x="804673" y="1445494"/>
            <a:ext cx="3616856" cy="4376572"/>
          </a:xfrm>
        </p:spPr>
        <p:txBody>
          <a:bodyPr anchor="ctr">
            <a:normAutofit/>
          </a:bodyPr>
          <a:lstStyle/>
          <a:p>
            <a:r>
              <a:rPr lang="en-US" sz="4800" b="1"/>
              <a:t>MSU Recycling Drop-off Center</a:t>
            </a:r>
            <a:endParaRPr lang="en-US" sz="4800"/>
          </a:p>
        </p:txBody>
      </p:sp>
      <p:sp>
        <p:nvSpPr>
          <p:cNvPr id="14" name="Freeform: Shape 13">
            <a:extLst>
              <a:ext uri="{FF2B5EF4-FFF2-40B4-BE49-F238E27FC236}">
                <a16:creationId xmlns:a16="http://schemas.microsoft.com/office/drawing/2014/main" id="{DFF2AC85-FAA0-4844-813F-83C04D738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7636" y="0"/>
            <a:ext cx="7281316"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CC0F1E-BAA2-47B1-8F83-7ECB9FD9E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89558" y="0"/>
            <a:ext cx="6999394"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3DEACC7-765B-AC4E-A9FB-EC0F72897827}"/>
              </a:ext>
            </a:extLst>
          </p:cNvPr>
          <p:cNvSpPr>
            <a:spLocks noGrp="1"/>
          </p:cNvSpPr>
          <p:nvPr>
            <p:ph idx="1"/>
          </p:nvPr>
        </p:nvSpPr>
        <p:spPr>
          <a:xfrm>
            <a:off x="6096000" y="401783"/>
            <a:ext cx="6040582" cy="6234544"/>
          </a:xfrm>
        </p:spPr>
        <p:txBody>
          <a:bodyPr anchor="ctr">
            <a:normAutofit lnSpcReduction="10000"/>
          </a:bodyPr>
          <a:lstStyle/>
          <a:p>
            <a:pPr marL="0" indent="0">
              <a:buNone/>
            </a:pPr>
            <a:r>
              <a:rPr lang="en-US" sz="2400" b="1">
                <a:solidFill>
                  <a:schemeClr val="bg1"/>
                </a:solidFill>
              </a:rPr>
              <a:t>How can I tell if my plastics bottles/jugs are recyclable?</a:t>
            </a:r>
          </a:p>
          <a:p>
            <a:pPr lvl="1">
              <a:buFont typeface="Wingdings" panose="05000000000000000000" pitchFamily="2" charset="2"/>
              <a:buChar char="ü"/>
            </a:pPr>
            <a:r>
              <a:rPr lang="en-US">
                <a:solidFill>
                  <a:schemeClr val="bg1"/>
                </a:solidFill>
              </a:rPr>
              <a:t> Is it labeled a #1 or #2 plastic? </a:t>
            </a:r>
          </a:p>
          <a:p>
            <a:pPr marL="457200" lvl="1" indent="0">
              <a:buNone/>
            </a:pPr>
            <a:r>
              <a:rPr lang="en-US">
                <a:solidFill>
                  <a:schemeClr val="bg1"/>
                </a:solidFill>
              </a:rPr>
              <a:t>			AND</a:t>
            </a:r>
          </a:p>
          <a:p>
            <a:pPr lvl="1">
              <a:buFont typeface="Wingdings" panose="05000000000000000000" pitchFamily="2" charset="2"/>
              <a:buChar char="ü"/>
            </a:pPr>
            <a:r>
              <a:rPr lang="en-US">
                <a:solidFill>
                  <a:schemeClr val="bg1"/>
                </a:solidFill>
              </a:rPr>
              <a:t> Is the base wider than the neck or opening?</a:t>
            </a:r>
          </a:p>
          <a:p>
            <a:pPr marL="0" indent="0">
              <a:buNone/>
            </a:pPr>
            <a:r>
              <a:rPr lang="en-US" sz="2400" b="1">
                <a:solidFill>
                  <a:schemeClr val="bg1"/>
                </a:solidFill>
              </a:rPr>
              <a:t>If you can answer yes to both of these, then we will accept it.</a:t>
            </a:r>
          </a:p>
          <a:p>
            <a:pPr marL="0" indent="0">
              <a:buNone/>
            </a:pPr>
            <a:endParaRPr lang="en-US" sz="2400">
              <a:solidFill>
                <a:schemeClr val="bg1"/>
              </a:solidFill>
            </a:endParaRPr>
          </a:p>
          <a:p>
            <a:pPr marL="0" indent="0">
              <a:buNone/>
            </a:pPr>
            <a:r>
              <a:rPr lang="en-US" sz="1600">
                <a:solidFill>
                  <a:schemeClr val="bg1"/>
                </a:solidFill>
              </a:rPr>
              <a:t>Bottles/jugs are typically used for soda, juice, water, milk, shampoo or laundry detergent.</a:t>
            </a:r>
          </a:p>
          <a:p>
            <a:pPr marL="0" indent="0">
              <a:buNone/>
            </a:pPr>
            <a:r>
              <a:rPr lang="en-US" sz="1600">
                <a:solidFill>
                  <a:schemeClr val="bg1"/>
                </a:solidFill>
              </a:rPr>
              <a:t>					   Neck</a:t>
            </a:r>
          </a:p>
          <a:p>
            <a:pPr marL="0" indent="0">
              <a:buNone/>
            </a:pPr>
            <a:endParaRPr lang="en-US" sz="1600">
              <a:solidFill>
                <a:schemeClr val="bg1"/>
              </a:solidFill>
            </a:endParaRPr>
          </a:p>
          <a:p>
            <a:pPr marL="0" indent="0">
              <a:lnSpc>
                <a:spcPct val="100000"/>
              </a:lnSpc>
              <a:buNone/>
            </a:pPr>
            <a:r>
              <a:rPr lang="en-US" sz="1600">
                <a:solidFill>
                  <a:schemeClr val="bg1"/>
                </a:solidFill>
              </a:rPr>
              <a:t>Items such as butter or cream cheese </a:t>
            </a:r>
          </a:p>
          <a:p>
            <a:pPr marL="0" indent="0">
              <a:lnSpc>
                <a:spcPct val="100000"/>
              </a:lnSpc>
              <a:buNone/>
            </a:pPr>
            <a:r>
              <a:rPr lang="en-US" sz="1600">
                <a:solidFill>
                  <a:schemeClr val="bg1"/>
                </a:solidFill>
              </a:rPr>
              <a:t>containers and plastic flowerpots will not </a:t>
            </a:r>
          </a:p>
          <a:p>
            <a:pPr marL="0" indent="0">
              <a:lnSpc>
                <a:spcPct val="100000"/>
              </a:lnSpc>
              <a:buNone/>
            </a:pPr>
            <a:r>
              <a:rPr lang="en-US" sz="1600">
                <a:solidFill>
                  <a:schemeClr val="bg1"/>
                </a:solidFill>
              </a:rPr>
              <a:t>be accepted.</a:t>
            </a:r>
          </a:p>
          <a:p>
            <a:pPr marL="0" indent="0">
              <a:buNone/>
            </a:pPr>
            <a:r>
              <a:rPr lang="en-US" sz="2000">
                <a:solidFill>
                  <a:schemeClr val="bg1"/>
                </a:solidFill>
              </a:rPr>
              <a:t>					</a:t>
            </a:r>
            <a:r>
              <a:rPr lang="en-US" sz="1600">
                <a:solidFill>
                  <a:schemeClr val="bg1"/>
                </a:solidFill>
              </a:rPr>
              <a:t>    Base</a:t>
            </a:r>
            <a:endParaRPr lang="en-US" sz="2000">
              <a:solidFill>
                <a:schemeClr val="bg1"/>
              </a:solidFill>
            </a:endParaRPr>
          </a:p>
        </p:txBody>
      </p:sp>
      <p:grpSp>
        <p:nvGrpSpPr>
          <p:cNvPr id="8" name="Group 7">
            <a:extLst>
              <a:ext uri="{FF2B5EF4-FFF2-40B4-BE49-F238E27FC236}">
                <a16:creationId xmlns:a16="http://schemas.microsoft.com/office/drawing/2014/main" id="{05323D26-5FA0-4393-AC3A-B10F8B12A8D2}"/>
              </a:ext>
            </a:extLst>
          </p:cNvPr>
          <p:cNvGrpSpPr/>
          <p:nvPr/>
        </p:nvGrpSpPr>
        <p:grpSpPr>
          <a:xfrm>
            <a:off x="10192361" y="4563512"/>
            <a:ext cx="1776096" cy="1557018"/>
            <a:chOff x="0" y="0"/>
            <a:chExt cx="1776413" cy="1557338"/>
          </a:xfrm>
        </p:grpSpPr>
        <p:pic>
          <p:nvPicPr>
            <p:cNvPr id="10" name="Picture 9" descr="Plastic bottle Plastic bottle Polyethylene terephthalate Recycling ...">
              <a:extLst>
                <a:ext uri="{FF2B5EF4-FFF2-40B4-BE49-F238E27FC236}">
                  <a16:creationId xmlns:a16="http://schemas.microsoft.com/office/drawing/2014/main" id="{39E1188C-3ADB-4C36-8D19-220C0D089C2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4413" y="328613"/>
              <a:ext cx="762000" cy="762000"/>
            </a:xfrm>
            <a:prstGeom prst="rect">
              <a:avLst/>
            </a:prstGeom>
            <a:noFill/>
            <a:ln>
              <a:noFill/>
            </a:ln>
          </p:spPr>
        </p:pic>
        <p:pic>
          <p:nvPicPr>
            <p:cNvPr id="11" name="Picture 10" descr="Wipe Tub 2000ml - Product - Berry M&amp;H">
              <a:extLst>
                <a:ext uri="{FF2B5EF4-FFF2-40B4-BE49-F238E27FC236}">
                  <a16:creationId xmlns:a16="http://schemas.microsoft.com/office/drawing/2014/main" id="{50A4C83C-E15E-411C-81C7-CCD8A3FA417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28613"/>
              <a:ext cx="704850" cy="808990"/>
            </a:xfrm>
            <a:prstGeom prst="rect">
              <a:avLst/>
            </a:prstGeom>
            <a:noFill/>
            <a:ln>
              <a:noFill/>
            </a:ln>
          </p:spPr>
        </p:pic>
        <p:cxnSp>
          <p:nvCxnSpPr>
            <p:cNvPr id="12" name="Straight Arrow Connector 11">
              <a:extLst>
                <a:ext uri="{FF2B5EF4-FFF2-40B4-BE49-F238E27FC236}">
                  <a16:creationId xmlns:a16="http://schemas.microsoft.com/office/drawing/2014/main" id="{C37E0276-F5F5-49E8-8C51-F069FA7AB5AD}"/>
                </a:ext>
              </a:extLst>
            </p:cNvPr>
            <p:cNvCxnSpPr/>
            <p:nvPr/>
          </p:nvCxnSpPr>
          <p:spPr>
            <a:xfrm flipH="1" flipV="1">
              <a:off x="390525" y="1109663"/>
              <a:ext cx="347663" cy="4429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31BB36F1-F80C-4532-914D-1F94FFCCEFD2}"/>
                </a:ext>
              </a:extLst>
            </p:cNvPr>
            <p:cNvCxnSpPr/>
            <p:nvPr/>
          </p:nvCxnSpPr>
          <p:spPr>
            <a:xfrm flipV="1">
              <a:off x="1028700" y="1038225"/>
              <a:ext cx="338138" cy="5191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B0F549DE-C8B1-48BF-93CA-0144585E58A0}"/>
                </a:ext>
              </a:extLst>
            </p:cNvPr>
            <p:cNvCxnSpPr/>
            <p:nvPr/>
          </p:nvCxnSpPr>
          <p:spPr>
            <a:xfrm flipH="1">
              <a:off x="485775" y="28575"/>
              <a:ext cx="295275" cy="4949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E9F8BA20-396B-44B1-AA62-C0BF37E91A45}"/>
                </a:ext>
              </a:extLst>
            </p:cNvPr>
            <p:cNvCxnSpPr/>
            <p:nvPr/>
          </p:nvCxnSpPr>
          <p:spPr>
            <a:xfrm>
              <a:off x="985838" y="0"/>
              <a:ext cx="381000" cy="4429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90241583"/>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7933C-5444-2649-A5A2-307B1DB3EFDE}"/>
              </a:ext>
            </a:extLst>
          </p:cNvPr>
          <p:cNvSpPr>
            <a:spLocks noGrp="1"/>
          </p:cNvSpPr>
          <p:nvPr>
            <p:ph type="title"/>
          </p:nvPr>
        </p:nvSpPr>
        <p:spPr>
          <a:xfrm>
            <a:off x="524007" y="662537"/>
            <a:ext cx="5712824" cy="1325563"/>
          </a:xfrm>
        </p:spPr>
        <p:txBody>
          <a:bodyPr>
            <a:normAutofit/>
          </a:bodyPr>
          <a:lstStyle/>
          <a:p>
            <a:r>
              <a:rPr lang="en-US" b="1"/>
              <a:t>MSU Recycling Drop-off Center</a:t>
            </a:r>
            <a:endParaRPr lang="en-US"/>
          </a:p>
        </p:txBody>
      </p:sp>
      <p:sp>
        <p:nvSpPr>
          <p:cNvPr id="3" name="Content Placeholder 2">
            <a:extLst>
              <a:ext uri="{FF2B5EF4-FFF2-40B4-BE49-F238E27FC236}">
                <a16:creationId xmlns:a16="http://schemas.microsoft.com/office/drawing/2014/main" id="{25D54600-EBF5-9B4A-B62B-A4983EF59CF4}"/>
              </a:ext>
            </a:extLst>
          </p:cNvPr>
          <p:cNvSpPr>
            <a:spLocks noGrp="1"/>
          </p:cNvSpPr>
          <p:nvPr>
            <p:ph idx="1"/>
          </p:nvPr>
        </p:nvSpPr>
        <p:spPr>
          <a:xfrm>
            <a:off x="387927" y="2154382"/>
            <a:ext cx="5581426" cy="4572000"/>
          </a:xfrm>
        </p:spPr>
        <p:txBody>
          <a:bodyPr anchor="t">
            <a:normAutofit/>
          </a:bodyPr>
          <a:lstStyle/>
          <a:p>
            <a:r>
              <a:rPr lang="en-US" sz="1800" b="1"/>
              <a:t>Contamination</a:t>
            </a:r>
          </a:p>
          <a:p>
            <a:pPr lvl="1"/>
            <a:r>
              <a:rPr lang="en-US" sz="1800" b="1"/>
              <a:t>It will be critically important that only the materials accepted are recycled at the Center</a:t>
            </a:r>
          </a:p>
          <a:p>
            <a:pPr lvl="2"/>
            <a:r>
              <a:rPr lang="en-US" sz="1800" b="1"/>
              <a:t>Contaminants in the recyclables requires us to pull them out by hand which we cannot do right now due to safety concerns</a:t>
            </a:r>
          </a:p>
          <a:p>
            <a:pPr lvl="2"/>
            <a:endParaRPr lang="en-US" sz="1800" b="1"/>
          </a:p>
          <a:p>
            <a:pPr lvl="1"/>
            <a:r>
              <a:rPr lang="en-US" sz="1800" b="1"/>
              <a:t>Common contaminants:</a:t>
            </a:r>
          </a:p>
          <a:p>
            <a:pPr lvl="2"/>
            <a:r>
              <a:rPr lang="en-US" sz="1800" b="1"/>
              <a:t>Styrofoam and packaging peanuts in cardboard</a:t>
            </a:r>
          </a:p>
          <a:p>
            <a:pPr lvl="2"/>
            <a:r>
              <a:rPr lang="en-US" sz="1800" b="1"/>
              <a:t>Plastic bags and nylon straps in cardboard</a:t>
            </a:r>
          </a:p>
          <a:p>
            <a:pPr lvl="2"/>
            <a:r>
              <a:rPr lang="en-US" sz="1800" b="1"/>
              <a:t>Any materials contained in plastic bags</a:t>
            </a:r>
          </a:p>
          <a:p>
            <a:pPr lvl="2"/>
            <a:r>
              <a:rPr lang="en-US" sz="1800" b="1"/>
              <a:t>Ceramic or Pyrex in glass bottles</a:t>
            </a:r>
          </a:p>
          <a:p>
            <a:pPr lvl="2"/>
            <a:r>
              <a:rPr lang="en-US" sz="1800" b="1"/>
              <a:t>Kids toys, plastic pots in plastic</a:t>
            </a:r>
          </a:p>
          <a:p>
            <a:pPr lvl="2"/>
            <a:endParaRPr lang="en-US" sz="1300"/>
          </a:p>
        </p:txBody>
      </p:sp>
      <p:sp>
        <p:nvSpPr>
          <p:cNvPr id="20" name="Oval 19">
            <a:extLst>
              <a:ext uri="{FF2B5EF4-FFF2-40B4-BE49-F238E27FC236}">
                <a16:creationId xmlns:a16="http://schemas.microsoft.com/office/drawing/2014/main" id="{C99A8FB7-A79B-4BC9-9D56-B79587F6AA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04761" y="2650637"/>
            <a:ext cx="3118104" cy="311810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B23893E2-3349-46D7-A7AA-B9E447957F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96859" y="0"/>
            <a:ext cx="4198060" cy="3650200"/>
          </a:xfrm>
          <a:custGeom>
            <a:avLst/>
            <a:gdLst>
              <a:gd name="connsiteX0" fmla="*/ 262846 w 4198060"/>
              <a:gd name="connsiteY0" fmla="*/ 0 h 3650200"/>
              <a:gd name="connsiteX1" fmla="*/ 4198060 w 4198060"/>
              <a:gd name="connsiteY1" fmla="*/ 0 h 3650200"/>
              <a:gd name="connsiteX2" fmla="*/ 4198060 w 4198060"/>
              <a:gd name="connsiteY2" fmla="*/ 3021648 h 3650200"/>
              <a:gd name="connsiteX3" fmla="*/ 4142653 w 4198060"/>
              <a:gd name="connsiteY3" fmla="*/ 3072005 h 3650200"/>
              <a:gd name="connsiteX4" fmla="*/ 2532040 w 4198060"/>
              <a:gd name="connsiteY4" fmla="*/ 3650200 h 3650200"/>
              <a:gd name="connsiteX5" fmla="*/ 0 w 4198060"/>
              <a:gd name="connsiteY5" fmla="*/ 1118160 h 3650200"/>
              <a:gd name="connsiteX6" fmla="*/ 198981 w 4198060"/>
              <a:gd name="connsiteY6" fmla="*/ 132576 h 365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98060" h="3650200">
                <a:moveTo>
                  <a:pt x="262846" y="0"/>
                </a:moveTo>
                <a:lnTo>
                  <a:pt x="4198060" y="0"/>
                </a:lnTo>
                <a:lnTo>
                  <a:pt x="4198060" y="3021648"/>
                </a:lnTo>
                <a:lnTo>
                  <a:pt x="4142653" y="3072005"/>
                </a:lnTo>
                <a:cubicBezTo>
                  <a:pt x="3704967" y="3433216"/>
                  <a:pt x="3143843" y="3650200"/>
                  <a:pt x="2532040" y="3650200"/>
                </a:cubicBezTo>
                <a:cubicBezTo>
                  <a:pt x="1133633" y="3650200"/>
                  <a:pt x="0" y="2516567"/>
                  <a:pt x="0" y="1118160"/>
                </a:cubicBezTo>
                <a:cubicBezTo>
                  <a:pt x="0" y="768558"/>
                  <a:pt x="70852" y="435505"/>
                  <a:pt x="198981" y="132576"/>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C9E77EF3-3AD3-4BC5-BE25-88C7E8504231}"/>
              </a:ext>
            </a:extLst>
          </p:cNvPr>
          <p:cNvPicPr>
            <a:picLocks noChangeAspect="1"/>
          </p:cNvPicPr>
          <p:nvPr/>
        </p:nvPicPr>
        <p:blipFill rotWithShape="1">
          <a:blip r:embed="rId2"/>
          <a:srcRect r="-4" b="-4"/>
          <a:stretch/>
        </p:blipFill>
        <p:spPr>
          <a:xfrm>
            <a:off x="5969353" y="2815228"/>
            <a:ext cx="2788920" cy="2788920"/>
          </a:xfrm>
          <a:custGeom>
            <a:avLst/>
            <a:gdLst/>
            <a:ahLst/>
            <a:cxnLst/>
            <a:rect l="l" t="t" r="r" b="b"/>
            <a:pathLst>
              <a:path w="2880360" h="288036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p:spPr>
      </p:pic>
      <p:pic>
        <p:nvPicPr>
          <p:cNvPr id="6" name="Picture 5">
            <a:extLst>
              <a:ext uri="{FF2B5EF4-FFF2-40B4-BE49-F238E27FC236}">
                <a16:creationId xmlns:a16="http://schemas.microsoft.com/office/drawing/2014/main" id="{C8FA2FB1-6639-477E-B3EC-91AC57AA5979}"/>
              </a:ext>
            </a:extLst>
          </p:cNvPr>
          <p:cNvPicPr>
            <a:picLocks noChangeAspect="1"/>
          </p:cNvPicPr>
          <p:nvPr/>
        </p:nvPicPr>
        <p:blipFill rotWithShape="1">
          <a:blip r:embed="rId3"/>
          <a:srcRect r="23050"/>
          <a:stretch/>
        </p:blipFill>
        <p:spPr>
          <a:xfrm>
            <a:off x="8160603" y="2"/>
            <a:ext cx="4034316" cy="3486455"/>
          </a:xfrm>
          <a:custGeom>
            <a:avLst/>
            <a:gdLst/>
            <a:ahLst/>
            <a:cxnLst/>
            <a:rect l="l" t="t" r="r" b="b"/>
            <a:pathLst>
              <a:path w="4034316" h="3486455">
                <a:moveTo>
                  <a:pt x="280681" y="0"/>
                </a:moveTo>
                <a:lnTo>
                  <a:pt x="4034316" y="0"/>
                </a:lnTo>
                <a:lnTo>
                  <a:pt x="4034316" y="2800630"/>
                </a:lnTo>
                <a:lnTo>
                  <a:pt x="3874752" y="2945652"/>
                </a:lnTo>
                <a:cubicBezTo>
                  <a:pt x="3465371" y="3283503"/>
                  <a:pt x="2940535" y="3486455"/>
                  <a:pt x="2368296" y="3486455"/>
                </a:cubicBezTo>
                <a:cubicBezTo>
                  <a:pt x="1060322" y="3486455"/>
                  <a:pt x="0" y="2426133"/>
                  <a:pt x="0" y="1118159"/>
                </a:cubicBezTo>
                <a:cubicBezTo>
                  <a:pt x="0" y="791166"/>
                  <a:pt x="66270" y="479650"/>
                  <a:pt x="186113" y="196311"/>
                </a:cubicBezTo>
                <a:close/>
              </a:path>
            </a:pathLst>
          </a:custGeom>
        </p:spPr>
      </p:pic>
      <p:sp>
        <p:nvSpPr>
          <p:cNvPr id="24" name="Freeform: Shape 23">
            <a:extLst>
              <a:ext uri="{FF2B5EF4-FFF2-40B4-BE49-F238E27FC236}">
                <a16:creationId xmlns:a16="http://schemas.microsoft.com/office/drawing/2014/main" id="{2B7592FE-10D1-4664-B623-353F47C8D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88132" y="4032250"/>
            <a:ext cx="3303868" cy="2825750"/>
          </a:xfrm>
          <a:custGeom>
            <a:avLst/>
            <a:gdLst>
              <a:gd name="connsiteX0" fmla="*/ 1888600 w 3303868"/>
              <a:gd name="connsiteY0" fmla="*/ 0 h 2825750"/>
              <a:gd name="connsiteX1" fmla="*/ 3224042 w 3303868"/>
              <a:gd name="connsiteY1" fmla="*/ 553158 h 2825750"/>
              <a:gd name="connsiteX2" fmla="*/ 3303868 w 3303868"/>
              <a:gd name="connsiteY2" fmla="*/ 640989 h 2825750"/>
              <a:gd name="connsiteX3" fmla="*/ 3303868 w 3303868"/>
              <a:gd name="connsiteY3" fmla="*/ 2825750 h 2825750"/>
              <a:gd name="connsiteX4" fmla="*/ 250380 w 3303868"/>
              <a:gd name="connsiteY4" fmla="*/ 2825750 h 2825750"/>
              <a:gd name="connsiteX5" fmla="*/ 227944 w 3303868"/>
              <a:gd name="connsiteY5" fmla="*/ 2788819 h 2825750"/>
              <a:gd name="connsiteX6" fmla="*/ 0 w 3303868"/>
              <a:gd name="connsiteY6" fmla="*/ 1888600 h 2825750"/>
              <a:gd name="connsiteX7" fmla="*/ 1888600 w 3303868"/>
              <a:gd name="connsiteY7" fmla="*/ 0 h 282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03868" h="2825750">
                <a:moveTo>
                  <a:pt x="1888600" y="0"/>
                </a:moveTo>
                <a:cubicBezTo>
                  <a:pt x="2410123" y="0"/>
                  <a:pt x="2882273" y="211389"/>
                  <a:pt x="3224042" y="553158"/>
                </a:cubicBezTo>
                <a:lnTo>
                  <a:pt x="3303868" y="640989"/>
                </a:lnTo>
                <a:lnTo>
                  <a:pt x="3303868" y="2825750"/>
                </a:lnTo>
                <a:lnTo>
                  <a:pt x="250380" y="2825750"/>
                </a:lnTo>
                <a:lnTo>
                  <a:pt x="227944" y="2788819"/>
                </a:lnTo>
                <a:cubicBezTo>
                  <a:pt x="82574" y="2521217"/>
                  <a:pt x="0" y="2214552"/>
                  <a:pt x="0" y="1888600"/>
                </a:cubicBezTo>
                <a:cubicBezTo>
                  <a:pt x="0" y="845555"/>
                  <a:pt x="845555" y="0"/>
                  <a:pt x="188860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11F200A9-0666-41DE-9BF6-1D2AE9A12F11}"/>
              </a:ext>
            </a:extLst>
          </p:cNvPr>
          <p:cNvPicPr>
            <a:picLocks noChangeAspect="1"/>
          </p:cNvPicPr>
          <p:nvPr/>
        </p:nvPicPr>
        <p:blipFill rotWithShape="1">
          <a:blip r:embed="rId4"/>
          <a:srcRect t="36564" r="4" b="3465"/>
          <a:stretch/>
        </p:blipFill>
        <p:spPr>
          <a:xfrm>
            <a:off x="9053088" y="4197217"/>
            <a:ext cx="3138912" cy="2660795"/>
          </a:xfrm>
          <a:custGeom>
            <a:avLst/>
            <a:gdLst/>
            <a:ahLst/>
            <a:cxnLst/>
            <a:rect l="l" t="t" r="r" b="b"/>
            <a:pathLst>
              <a:path w="3138912" h="2660795">
                <a:moveTo>
                  <a:pt x="1723644" y="0"/>
                </a:moveTo>
                <a:cubicBezTo>
                  <a:pt x="2259111" y="0"/>
                  <a:pt x="2737550" y="244172"/>
                  <a:pt x="3053691" y="627247"/>
                </a:cubicBezTo>
                <a:lnTo>
                  <a:pt x="3138912" y="741211"/>
                </a:lnTo>
                <a:lnTo>
                  <a:pt x="3138912" y="2660795"/>
                </a:lnTo>
                <a:lnTo>
                  <a:pt x="278239" y="2660795"/>
                </a:lnTo>
                <a:lnTo>
                  <a:pt x="208035" y="2545235"/>
                </a:lnTo>
                <a:cubicBezTo>
                  <a:pt x="75362" y="2301006"/>
                  <a:pt x="0" y="2021126"/>
                  <a:pt x="0" y="1723644"/>
                </a:cubicBezTo>
                <a:cubicBezTo>
                  <a:pt x="0" y="771702"/>
                  <a:pt x="771702" y="0"/>
                  <a:pt x="1723644" y="0"/>
                </a:cubicBezTo>
                <a:close/>
              </a:path>
            </a:pathLst>
          </a:custGeom>
        </p:spPr>
      </p:pic>
    </p:spTree>
    <p:extLst>
      <p:ext uri="{BB962C8B-B14F-4D97-AF65-F5344CB8AC3E}">
        <p14:creationId xmlns:p14="http://schemas.microsoft.com/office/powerpoint/2010/main" val="2028988459"/>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04A53-6D21-C140-AF2A-F121001F4E38}"/>
              </a:ext>
            </a:extLst>
          </p:cNvPr>
          <p:cNvSpPr>
            <a:spLocks noGrp="1"/>
          </p:cNvSpPr>
          <p:nvPr>
            <p:ph type="title"/>
          </p:nvPr>
        </p:nvSpPr>
        <p:spPr>
          <a:xfrm>
            <a:off x="724898" y="733507"/>
            <a:ext cx="6387102" cy="1325563"/>
          </a:xfrm>
        </p:spPr>
        <p:txBody>
          <a:bodyPr>
            <a:normAutofit/>
          </a:bodyPr>
          <a:lstStyle/>
          <a:p>
            <a:r>
              <a:rPr lang="en-US" b="1"/>
              <a:t>MSU Recycling Drop-off Center</a:t>
            </a:r>
            <a:endParaRPr lang="en-US"/>
          </a:p>
        </p:txBody>
      </p:sp>
      <p:sp>
        <p:nvSpPr>
          <p:cNvPr id="3" name="Content Placeholder 2">
            <a:extLst>
              <a:ext uri="{FF2B5EF4-FFF2-40B4-BE49-F238E27FC236}">
                <a16:creationId xmlns:a16="http://schemas.microsoft.com/office/drawing/2014/main" id="{0A28E05A-A7C1-E44E-8682-8F368026EC7D}"/>
              </a:ext>
            </a:extLst>
          </p:cNvPr>
          <p:cNvSpPr>
            <a:spLocks noGrp="1"/>
          </p:cNvSpPr>
          <p:nvPr>
            <p:ph idx="1"/>
          </p:nvPr>
        </p:nvSpPr>
        <p:spPr>
          <a:xfrm>
            <a:off x="805542" y="2244437"/>
            <a:ext cx="7450051" cy="4391890"/>
          </a:xfrm>
        </p:spPr>
        <p:txBody>
          <a:bodyPr anchor="t">
            <a:normAutofit fontScale="77500" lnSpcReduction="20000"/>
          </a:bodyPr>
          <a:lstStyle/>
          <a:p>
            <a:pPr marL="0" indent="0">
              <a:buNone/>
            </a:pPr>
            <a:r>
              <a:rPr lang="en-US" b="1"/>
              <a:t>How will plastics be collected?</a:t>
            </a:r>
          </a:p>
          <a:p>
            <a:pPr lvl="1"/>
            <a:r>
              <a:rPr lang="en-US" sz="2800"/>
              <a:t>There will be two containers for plastics at the Drop-off Center</a:t>
            </a:r>
          </a:p>
          <a:p>
            <a:pPr lvl="2"/>
            <a:r>
              <a:rPr lang="en-US" sz="2800"/>
              <a:t>1 for #2 HDPE “Natural” Bottles and Jugs (i.e. semi-transparent Milk Jugs)</a:t>
            </a:r>
          </a:p>
          <a:p>
            <a:pPr lvl="2"/>
            <a:r>
              <a:rPr lang="en-US" sz="2800"/>
              <a:t>1 for combined #1 and #2 Bottles</a:t>
            </a:r>
          </a:p>
          <a:p>
            <a:pPr lvl="2"/>
            <a:endParaRPr lang="en-US" sz="2800"/>
          </a:p>
          <a:p>
            <a:pPr lvl="1"/>
            <a:r>
              <a:rPr lang="en-US" sz="2800"/>
              <a:t>Natural HDPE is the original color of HDPE plastic before adding colorants</a:t>
            </a:r>
          </a:p>
          <a:p>
            <a:pPr lvl="1"/>
            <a:r>
              <a:rPr lang="en-US" sz="2800"/>
              <a:t>The color of Natural HDPE is between clear and white</a:t>
            </a:r>
          </a:p>
          <a:p>
            <a:pPr lvl="1"/>
            <a:r>
              <a:rPr lang="en-US" sz="2800"/>
              <a:t>Please Note some milk jugs are no longer made of “Natural” colored HDPE</a:t>
            </a:r>
          </a:p>
          <a:p>
            <a:pPr lvl="2"/>
            <a:r>
              <a:rPr lang="en-US" sz="2800"/>
              <a:t>They are colored white (i.e. many almond or soy milks in plastic jugs)</a:t>
            </a:r>
          </a:p>
          <a:p>
            <a:pPr lvl="1"/>
            <a:endParaRPr lang="en-US" sz="1500"/>
          </a:p>
        </p:txBody>
      </p:sp>
      <p:sp>
        <p:nvSpPr>
          <p:cNvPr id="79" name="Freeform: Shape 78">
            <a:extLst>
              <a:ext uri="{FF2B5EF4-FFF2-40B4-BE49-F238E27FC236}">
                <a16:creationId xmlns:a16="http://schemas.microsoft.com/office/drawing/2014/main" id="{2C6A2225-94AF-4BC4-98F4-77746E7B10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5108" y="1"/>
            <a:ext cx="4666892" cy="3612937"/>
          </a:xfrm>
          <a:custGeom>
            <a:avLst/>
            <a:gdLst>
              <a:gd name="connsiteX0" fmla="*/ 192227 w 4666892"/>
              <a:gd name="connsiteY0" fmla="*/ 0 h 3612937"/>
              <a:gd name="connsiteX1" fmla="*/ 4666892 w 4666892"/>
              <a:gd name="connsiteY1" fmla="*/ 0 h 3612937"/>
              <a:gd name="connsiteX2" fmla="*/ 4666892 w 4666892"/>
              <a:gd name="connsiteY2" fmla="*/ 2643684 h 3612937"/>
              <a:gd name="connsiteX3" fmla="*/ 4657487 w 4666892"/>
              <a:gd name="connsiteY3" fmla="*/ 2656262 h 3612937"/>
              <a:gd name="connsiteX4" fmla="*/ 2628900 w 4666892"/>
              <a:gd name="connsiteY4" fmla="*/ 3612937 h 3612937"/>
              <a:gd name="connsiteX5" fmla="*/ 0 w 4666892"/>
              <a:gd name="connsiteY5" fmla="*/ 984037 h 3612937"/>
              <a:gd name="connsiteX6" fmla="*/ 118190 w 4666892"/>
              <a:gd name="connsiteY6" fmla="*/ 202283 h 3612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66892" h="3612937">
                <a:moveTo>
                  <a:pt x="192227" y="0"/>
                </a:moveTo>
                <a:lnTo>
                  <a:pt x="4666892" y="0"/>
                </a:lnTo>
                <a:lnTo>
                  <a:pt x="4666892" y="2643684"/>
                </a:lnTo>
                <a:lnTo>
                  <a:pt x="4657487" y="2656262"/>
                </a:lnTo>
                <a:cubicBezTo>
                  <a:pt x="4175308" y="3240527"/>
                  <a:pt x="3445594" y="3612937"/>
                  <a:pt x="2628900" y="3612937"/>
                </a:cubicBezTo>
                <a:cubicBezTo>
                  <a:pt x="1176999" y="3612937"/>
                  <a:pt x="0" y="2435938"/>
                  <a:pt x="0" y="984037"/>
                </a:cubicBezTo>
                <a:cubicBezTo>
                  <a:pt x="0" y="711806"/>
                  <a:pt x="41379" y="449239"/>
                  <a:pt x="118190" y="2022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1" name="Freeform: Shape 80">
            <a:extLst>
              <a:ext uri="{FF2B5EF4-FFF2-40B4-BE49-F238E27FC236}">
                <a16:creationId xmlns:a16="http://schemas.microsoft.com/office/drawing/2014/main" id="{46EA0402-5843-4D53-BF9C-BE72058120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89830" y="1"/>
            <a:ext cx="4502173" cy="3448219"/>
          </a:xfrm>
          <a:custGeom>
            <a:avLst/>
            <a:gdLst>
              <a:gd name="connsiteX0" fmla="*/ 205627 w 4502173"/>
              <a:gd name="connsiteY0" fmla="*/ 0 h 3448219"/>
              <a:gd name="connsiteX1" fmla="*/ 4502173 w 4502173"/>
              <a:gd name="connsiteY1" fmla="*/ 0 h 3448219"/>
              <a:gd name="connsiteX2" fmla="*/ 4502173 w 4502173"/>
              <a:gd name="connsiteY2" fmla="*/ 2368934 h 3448219"/>
              <a:gd name="connsiteX3" fmla="*/ 4365663 w 4502173"/>
              <a:gd name="connsiteY3" fmla="*/ 2551486 h 3448219"/>
              <a:gd name="connsiteX4" fmla="*/ 2464181 w 4502173"/>
              <a:gd name="connsiteY4" fmla="*/ 3448219 h 3448219"/>
              <a:gd name="connsiteX5" fmla="*/ 0 w 4502173"/>
              <a:gd name="connsiteY5" fmla="*/ 984038 h 3448219"/>
              <a:gd name="connsiteX6" fmla="*/ 193648 w 4502173"/>
              <a:gd name="connsiteY6" fmla="*/ 24867 h 3448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02173" h="3448219">
                <a:moveTo>
                  <a:pt x="205627" y="0"/>
                </a:moveTo>
                <a:lnTo>
                  <a:pt x="4502173" y="0"/>
                </a:lnTo>
                <a:lnTo>
                  <a:pt x="4502173" y="2368934"/>
                </a:lnTo>
                <a:lnTo>
                  <a:pt x="4365663" y="2551486"/>
                </a:lnTo>
                <a:cubicBezTo>
                  <a:pt x="3913696" y="3099144"/>
                  <a:pt x="3229704" y="3448219"/>
                  <a:pt x="2464181" y="3448219"/>
                </a:cubicBezTo>
                <a:cubicBezTo>
                  <a:pt x="1103251" y="3448219"/>
                  <a:pt x="0" y="2344968"/>
                  <a:pt x="0" y="984038"/>
                </a:cubicBezTo>
                <a:cubicBezTo>
                  <a:pt x="0" y="643806"/>
                  <a:pt x="68954" y="319678"/>
                  <a:pt x="193648" y="24867"/>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7EB7C30B-1CBB-4574-B93B-793D2F20AAAF}"/>
              </a:ext>
            </a:extLst>
          </p:cNvPr>
          <p:cNvPicPr>
            <a:picLocks noChangeAspect="1"/>
          </p:cNvPicPr>
          <p:nvPr/>
        </p:nvPicPr>
        <p:blipFill rotWithShape="1">
          <a:blip r:embed="rId2"/>
          <a:srcRect l="2692" r="3443"/>
          <a:stretch/>
        </p:blipFill>
        <p:spPr>
          <a:xfrm>
            <a:off x="9117901" y="197802"/>
            <a:ext cx="1882589" cy="2674180"/>
          </a:xfrm>
          <a:prstGeom prst="rect">
            <a:avLst/>
          </a:prstGeom>
        </p:spPr>
      </p:pic>
      <p:sp>
        <p:nvSpPr>
          <p:cNvPr id="83" name="Freeform: Shape 82">
            <a:extLst>
              <a:ext uri="{FF2B5EF4-FFF2-40B4-BE49-F238E27FC236}">
                <a16:creationId xmlns:a16="http://schemas.microsoft.com/office/drawing/2014/main" id="{648F5915-2CE1-4F74-88C5-D4366893D2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4737" y="3918051"/>
            <a:ext cx="3587263" cy="2939948"/>
          </a:xfrm>
          <a:custGeom>
            <a:avLst/>
            <a:gdLst>
              <a:gd name="connsiteX0" fmla="*/ 2070613 w 3587263"/>
              <a:gd name="connsiteY0" fmla="*/ 0 h 2939948"/>
              <a:gd name="connsiteX1" fmla="*/ 3534758 w 3587263"/>
              <a:gd name="connsiteY1" fmla="*/ 606469 h 2939948"/>
              <a:gd name="connsiteX2" fmla="*/ 3587263 w 3587263"/>
              <a:gd name="connsiteY2" fmla="*/ 664240 h 2939948"/>
              <a:gd name="connsiteX3" fmla="*/ 3587263 w 3587263"/>
              <a:gd name="connsiteY3" fmla="*/ 2939948 h 2939948"/>
              <a:gd name="connsiteX4" fmla="*/ 193241 w 3587263"/>
              <a:gd name="connsiteY4" fmla="*/ 2939948 h 2939948"/>
              <a:gd name="connsiteX5" fmla="*/ 162719 w 3587263"/>
              <a:gd name="connsiteY5" fmla="*/ 2876589 h 2939948"/>
              <a:gd name="connsiteX6" fmla="*/ 0 w 3587263"/>
              <a:gd name="connsiteY6" fmla="*/ 2070613 h 2939948"/>
              <a:gd name="connsiteX7" fmla="*/ 2070613 w 3587263"/>
              <a:gd name="connsiteY7" fmla="*/ 0 h 2939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87263" h="2939948">
                <a:moveTo>
                  <a:pt x="2070613" y="0"/>
                </a:moveTo>
                <a:cubicBezTo>
                  <a:pt x="2642397" y="0"/>
                  <a:pt x="3160050" y="231761"/>
                  <a:pt x="3534758" y="606469"/>
                </a:cubicBezTo>
                <a:lnTo>
                  <a:pt x="3587263" y="664240"/>
                </a:lnTo>
                <a:lnTo>
                  <a:pt x="3587263" y="2939948"/>
                </a:lnTo>
                <a:lnTo>
                  <a:pt x="193241" y="2939948"/>
                </a:lnTo>
                <a:lnTo>
                  <a:pt x="162719" y="2876589"/>
                </a:lnTo>
                <a:cubicBezTo>
                  <a:pt x="57940" y="2628865"/>
                  <a:pt x="0" y="2356505"/>
                  <a:pt x="0" y="2070613"/>
                </a:cubicBezTo>
                <a:cubicBezTo>
                  <a:pt x="0" y="927045"/>
                  <a:pt x="927045" y="0"/>
                  <a:pt x="2070613"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5" name="Freeform: Shape 84">
            <a:extLst>
              <a:ext uri="{FF2B5EF4-FFF2-40B4-BE49-F238E27FC236}">
                <a16:creationId xmlns:a16="http://schemas.microsoft.com/office/drawing/2014/main" id="{91B43EC4-7D6F-44CA-82DD-103883D236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68827" y="4082142"/>
            <a:ext cx="3423175" cy="2775859"/>
          </a:xfrm>
          <a:custGeom>
            <a:avLst/>
            <a:gdLst>
              <a:gd name="connsiteX0" fmla="*/ 1906524 w 3423175"/>
              <a:gd name="connsiteY0" fmla="*/ 0 h 2775859"/>
              <a:gd name="connsiteX1" fmla="*/ 3377691 w 3423175"/>
              <a:gd name="connsiteY1" fmla="*/ 693798 h 2775859"/>
              <a:gd name="connsiteX2" fmla="*/ 3423175 w 3423175"/>
              <a:gd name="connsiteY2" fmla="*/ 754624 h 2775859"/>
              <a:gd name="connsiteX3" fmla="*/ 3423175 w 3423175"/>
              <a:gd name="connsiteY3" fmla="*/ 2775859 h 2775859"/>
              <a:gd name="connsiteX4" fmla="*/ 211114 w 3423175"/>
              <a:gd name="connsiteY4" fmla="*/ 2775859 h 2775859"/>
              <a:gd name="connsiteX5" fmla="*/ 149824 w 3423175"/>
              <a:gd name="connsiteY5" fmla="*/ 2648629 h 2775859"/>
              <a:gd name="connsiteX6" fmla="*/ 0 w 3423175"/>
              <a:gd name="connsiteY6" fmla="*/ 1906524 h 2775859"/>
              <a:gd name="connsiteX7" fmla="*/ 1906524 w 3423175"/>
              <a:gd name="connsiteY7" fmla="*/ 0 h 2775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23175" h="2775859">
                <a:moveTo>
                  <a:pt x="1906524" y="0"/>
                </a:moveTo>
                <a:cubicBezTo>
                  <a:pt x="2498805" y="0"/>
                  <a:pt x="3028006" y="270078"/>
                  <a:pt x="3377691" y="693798"/>
                </a:cubicBezTo>
                <a:lnTo>
                  <a:pt x="3423175" y="754624"/>
                </a:lnTo>
                <a:lnTo>
                  <a:pt x="3423175" y="2775859"/>
                </a:lnTo>
                <a:lnTo>
                  <a:pt x="211114" y="2775859"/>
                </a:lnTo>
                <a:lnTo>
                  <a:pt x="149824" y="2648629"/>
                </a:lnTo>
                <a:cubicBezTo>
                  <a:pt x="53349" y="2420536"/>
                  <a:pt x="0" y="2169760"/>
                  <a:pt x="0" y="1906524"/>
                </a:cubicBezTo>
                <a:cubicBezTo>
                  <a:pt x="0" y="853580"/>
                  <a:pt x="853580" y="0"/>
                  <a:pt x="1906524"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06E9F91E-4E0B-4759-B1CD-FF3D38261DB2}"/>
              </a:ext>
            </a:extLst>
          </p:cNvPr>
          <p:cNvPicPr>
            <a:picLocks noChangeAspect="1"/>
          </p:cNvPicPr>
          <p:nvPr/>
        </p:nvPicPr>
        <p:blipFill rotWithShape="1">
          <a:blip r:embed="rId3"/>
          <a:srcRect l="12142" r="15442"/>
          <a:stretch/>
        </p:blipFill>
        <p:spPr>
          <a:xfrm>
            <a:off x="9937180" y="4769963"/>
            <a:ext cx="1392512" cy="1922936"/>
          </a:xfrm>
          <a:prstGeom prst="rect">
            <a:avLst/>
          </a:prstGeom>
        </p:spPr>
      </p:pic>
    </p:spTree>
    <p:extLst>
      <p:ext uri="{BB962C8B-B14F-4D97-AF65-F5344CB8AC3E}">
        <p14:creationId xmlns:p14="http://schemas.microsoft.com/office/powerpoint/2010/main" val="1387214511"/>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5C038-32CF-4E27-B233-B296562D6ACD}"/>
              </a:ext>
            </a:extLst>
          </p:cNvPr>
          <p:cNvSpPr>
            <a:spLocks noGrp="1"/>
          </p:cNvSpPr>
          <p:nvPr>
            <p:ph type="title"/>
          </p:nvPr>
        </p:nvSpPr>
        <p:spPr>
          <a:xfrm>
            <a:off x="762001" y="803325"/>
            <a:ext cx="5314536" cy="1325563"/>
          </a:xfrm>
        </p:spPr>
        <p:txBody>
          <a:bodyPr>
            <a:normAutofit/>
          </a:bodyPr>
          <a:lstStyle/>
          <a:p>
            <a:r>
              <a:rPr lang="en-US"/>
              <a:t>MSU Recycling Drop-off Center</a:t>
            </a:r>
          </a:p>
        </p:txBody>
      </p:sp>
      <p:pic>
        <p:nvPicPr>
          <p:cNvPr id="14" name="Picture 14" descr="A close up of text on a whiteboard&#10;&#10;Description generated with very high confidence">
            <a:extLst>
              <a:ext uri="{FF2B5EF4-FFF2-40B4-BE49-F238E27FC236}">
                <a16:creationId xmlns:a16="http://schemas.microsoft.com/office/drawing/2014/main" id="{AE1D468F-B2BF-4466-91AE-E45EAF5EA06E}"/>
              </a:ext>
            </a:extLst>
          </p:cNvPr>
          <p:cNvPicPr>
            <a:picLocks noGrp="1" noChangeAspect="1"/>
          </p:cNvPicPr>
          <p:nvPr>
            <p:ph idx="1"/>
          </p:nvPr>
        </p:nvPicPr>
        <p:blipFill>
          <a:blip r:embed="rId2"/>
          <a:stretch>
            <a:fillRect/>
          </a:stretch>
        </p:blipFill>
        <p:spPr>
          <a:xfrm>
            <a:off x="454851" y="2279018"/>
            <a:ext cx="5965260" cy="4468026"/>
          </a:xfrm>
        </p:spPr>
      </p:pic>
      <p:sp>
        <p:nvSpPr>
          <p:cNvPr id="10" name="Freeform: Shape 9">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52AC6D7F-F068-4E11-BB06-F601D89BB9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Graphic 6" descr="Recycle">
            <a:extLst>
              <a:ext uri="{FF2B5EF4-FFF2-40B4-BE49-F238E27FC236}">
                <a16:creationId xmlns:a16="http://schemas.microsoft.com/office/drawing/2014/main" id="{DE62D890-7E61-4E84-8CA9-FD0BCD1AC9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84057" y="643002"/>
            <a:ext cx="3796790" cy="3796790"/>
          </a:xfrm>
          <a:prstGeom prst="rect">
            <a:avLst/>
          </a:prstGeom>
        </p:spPr>
      </p:pic>
    </p:spTree>
    <p:extLst>
      <p:ext uri="{BB962C8B-B14F-4D97-AF65-F5344CB8AC3E}">
        <p14:creationId xmlns:p14="http://schemas.microsoft.com/office/powerpoint/2010/main" val="3773125006"/>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5256B-18B2-2544-AEFB-E4AC2544634C}"/>
              </a:ext>
            </a:extLst>
          </p:cNvPr>
          <p:cNvSpPr>
            <a:spLocks noGrp="1"/>
          </p:cNvSpPr>
          <p:nvPr>
            <p:ph type="title"/>
          </p:nvPr>
        </p:nvSpPr>
        <p:spPr>
          <a:xfrm>
            <a:off x="6234330" y="803325"/>
            <a:ext cx="5314536" cy="1325563"/>
          </a:xfrm>
        </p:spPr>
        <p:txBody>
          <a:bodyPr>
            <a:normAutofit/>
          </a:bodyPr>
          <a:lstStyle/>
          <a:p>
            <a:r>
              <a:rPr lang="en-US" b="1"/>
              <a:t>MSU Recycling Drop-off Center</a:t>
            </a:r>
            <a:endParaRPr lang="en-US"/>
          </a:p>
        </p:txBody>
      </p:sp>
      <p:sp>
        <p:nvSpPr>
          <p:cNvPr id="9" name="Freeform: Shape 8">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92061788-6301-4031-8351-2F302C044BD0}"/>
              </a:ext>
            </a:extLst>
          </p:cNvPr>
          <p:cNvPicPr>
            <a:picLocks noChangeAspect="1"/>
          </p:cNvPicPr>
          <p:nvPr/>
        </p:nvPicPr>
        <p:blipFill rotWithShape="1">
          <a:blip r:embed="rId2"/>
          <a:srcRect l="8908" r="18919" b="1"/>
          <a:stretch/>
        </p:blipFill>
        <p:spPr>
          <a:xfrm>
            <a:off x="2" y="-2"/>
            <a:ext cx="5441859" cy="5654940"/>
          </a:xfrm>
          <a:custGeom>
            <a:avLst/>
            <a:gdLst/>
            <a:ahLst/>
            <a:cxnLst/>
            <a:rect l="l" t="t" r="r" b="b"/>
            <a:pathLst>
              <a:path w="5441859" h="5654940">
                <a:moveTo>
                  <a:pt x="0" y="0"/>
                </a:moveTo>
                <a:lnTo>
                  <a:pt x="4400491" y="0"/>
                </a:lnTo>
                <a:lnTo>
                  <a:pt x="4484766" y="76595"/>
                </a:lnTo>
                <a:cubicBezTo>
                  <a:pt x="5076107"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p:spPr>
      </p:pic>
      <p:sp>
        <p:nvSpPr>
          <p:cNvPr id="3" name="Content Placeholder 2">
            <a:extLst>
              <a:ext uri="{FF2B5EF4-FFF2-40B4-BE49-F238E27FC236}">
                <a16:creationId xmlns:a16="http://schemas.microsoft.com/office/drawing/2014/main" id="{DB5D1DA1-8EBD-9A42-9DCC-7F3AA9B2ABA1}"/>
              </a:ext>
            </a:extLst>
          </p:cNvPr>
          <p:cNvSpPr>
            <a:spLocks noGrp="1"/>
          </p:cNvSpPr>
          <p:nvPr>
            <p:ph idx="1"/>
          </p:nvPr>
        </p:nvSpPr>
        <p:spPr>
          <a:xfrm>
            <a:off x="5728855" y="2279017"/>
            <a:ext cx="6352309" cy="4274183"/>
          </a:xfrm>
        </p:spPr>
        <p:txBody>
          <a:bodyPr anchor="t">
            <a:noAutofit/>
          </a:bodyPr>
          <a:lstStyle/>
          <a:p>
            <a:pPr marL="0" indent="0">
              <a:buNone/>
            </a:pPr>
            <a:r>
              <a:rPr lang="en-US" sz="1800"/>
              <a:t>NEW MATERIAL COLLECTED – Carton Containers</a:t>
            </a:r>
          </a:p>
          <a:p>
            <a:pPr>
              <a:buFont typeface="Wingdings" panose="05000000000000000000" pitchFamily="2" charset="2"/>
              <a:buChar char="§"/>
            </a:pPr>
            <a:r>
              <a:rPr lang="en-US" sz="1800"/>
              <a:t>Carton containers are a type packaging commonly used to hold beverage and food products.  They come in two general types</a:t>
            </a:r>
          </a:p>
          <a:p>
            <a:pPr lvl="1">
              <a:buFont typeface="Wingdings" panose="05000000000000000000" pitchFamily="2" charset="2"/>
              <a:buChar char="§"/>
            </a:pPr>
            <a:r>
              <a:rPr lang="en-US" sz="1800"/>
              <a:t>Shelf stable cartons (aseptic) – can be placed on store shelves</a:t>
            </a:r>
          </a:p>
          <a:p>
            <a:pPr lvl="2">
              <a:buFont typeface="Wingdings" panose="05000000000000000000" pitchFamily="2" charset="2"/>
              <a:buChar char="§"/>
            </a:pPr>
            <a:r>
              <a:rPr lang="en-US" sz="1800"/>
              <a:t>Commonly hold juice, soup, broth, and wine and milk stored at room temperature</a:t>
            </a:r>
          </a:p>
          <a:p>
            <a:pPr lvl="1">
              <a:buFont typeface="Wingdings" panose="05000000000000000000" pitchFamily="2" charset="2"/>
              <a:buChar char="§"/>
            </a:pPr>
            <a:r>
              <a:rPr lang="en-US" sz="1800"/>
              <a:t>Refrigerated cartons (gable top) – are stored in the refrigerated section</a:t>
            </a:r>
          </a:p>
          <a:p>
            <a:pPr lvl="2">
              <a:buFont typeface="Wingdings" panose="05000000000000000000" pitchFamily="2" charset="2"/>
              <a:buChar char="§"/>
            </a:pPr>
            <a:r>
              <a:rPr lang="en-US" sz="1800"/>
              <a:t>Commonly hold milk, juice, cream and egg substitutes</a:t>
            </a:r>
          </a:p>
          <a:p>
            <a:pPr lvl="1">
              <a:buFont typeface="Wingdings" panose="05000000000000000000" pitchFamily="2" charset="2"/>
              <a:buChar char="§"/>
            </a:pPr>
            <a:r>
              <a:rPr lang="en-US" sz="1800"/>
              <a:t>Other cartons that can be accepted include ice cream and goldfish cartons</a:t>
            </a:r>
          </a:p>
          <a:p>
            <a:pPr lvl="1">
              <a:buFont typeface="Wingdings" panose="05000000000000000000" pitchFamily="2" charset="2"/>
              <a:buChar char="§"/>
            </a:pPr>
            <a:r>
              <a:rPr lang="en-US" sz="1800"/>
              <a:t>Paper cups can be recycled with cartons as well</a:t>
            </a:r>
          </a:p>
          <a:p>
            <a:pPr lvl="2">
              <a:buFont typeface="Wingdings" panose="05000000000000000000" pitchFamily="2" charset="2"/>
              <a:buChar char="§"/>
            </a:pPr>
            <a:r>
              <a:rPr lang="en-US" sz="1800"/>
              <a:t>No juice boxes, Styrofoam or cups coated with </a:t>
            </a:r>
            <a:r>
              <a:rPr lang="en-US" sz="1800" err="1"/>
              <a:t>styrofoam</a:t>
            </a:r>
            <a:endParaRPr lang="en-US" sz="1800"/>
          </a:p>
        </p:txBody>
      </p:sp>
    </p:spTree>
    <p:extLst>
      <p:ext uri="{BB962C8B-B14F-4D97-AF65-F5344CB8AC3E}">
        <p14:creationId xmlns:p14="http://schemas.microsoft.com/office/powerpoint/2010/main" val="346600112"/>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Flow_SignoffStatus xmlns="f324803e-07c2-4b56-8068-14f501ffa0e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F6777867ED3BC4099BBCCDDD9A1CA34" ma:contentTypeVersion="12" ma:contentTypeDescription="Create a new document." ma:contentTypeScope="" ma:versionID="f21cccd95b3ad896894f9b529aaa9693">
  <xsd:schema xmlns:xsd="http://www.w3.org/2001/XMLSchema" xmlns:xs="http://www.w3.org/2001/XMLSchema" xmlns:p="http://schemas.microsoft.com/office/2006/metadata/properties" xmlns:ns2="f324803e-07c2-4b56-8068-14f501ffa0e2" xmlns:ns3="40cf53f1-36c5-459d-85c6-e2cf9ede1ff3" targetNamespace="http://schemas.microsoft.com/office/2006/metadata/properties" ma:root="true" ma:fieldsID="96a6fe2d50281bbc9aa03cb291e84d46" ns2:_="" ns3:_="">
    <xsd:import namespace="f324803e-07c2-4b56-8068-14f501ffa0e2"/>
    <xsd:import namespace="40cf53f1-36c5-459d-85c6-e2cf9ede1ff3"/>
    <xsd:element name="properties">
      <xsd:complexType>
        <xsd:sequence>
          <xsd:element name="documentManagement">
            <xsd:complexType>
              <xsd:all>
                <xsd:element ref="ns2:MediaServiceMetadata" minOccurs="0"/>
                <xsd:element ref="ns2:MediaServiceFastMetadata" minOccurs="0"/>
                <xsd:element ref="ns2:_Flow_SignoffStatus"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324803e-07c2-4b56-8068-14f501ffa0e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Flow_SignoffStatus" ma:index="10" nillable="true" ma:displayName="Sign-off status" ma:internalName="Sign_x002d_off_x0020_status">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0cf53f1-36c5-459d-85c6-e2cf9ede1ff3"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5560B13-4C79-42CA-B60D-360B0593FD19}">
  <ds:schemaRefs>
    <ds:schemaRef ds:uri="40cf53f1-36c5-459d-85c6-e2cf9ede1ff3"/>
    <ds:schemaRef ds:uri="http://schemas.openxmlformats.org/package/2006/metadata/core-properties"/>
    <ds:schemaRef ds:uri="http://purl.org/dc/terms/"/>
    <ds:schemaRef ds:uri="http://schemas.microsoft.com/office/2006/metadata/properties"/>
    <ds:schemaRef ds:uri="http://purl.org/dc/dcmitype/"/>
    <ds:schemaRef ds:uri="http://purl.org/dc/elements/1.1/"/>
    <ds:schemaRef ds:uri="http://schemas.microsoft.com/office/2006/documentManagement/types"/>
    <ds:schemaRef ds:uri="http://schemas.microsoft.com/office/infopath/2007/PartnerControls"/>
    <ds:schemaRef ds:uri="f324803e-07c2-4b56-8068-14f501ffa0e2"/>
    <ds:schemaRef ds:uri="http://www.w3.org/XML/1998/namespace"/>
  </ds:schemaRefs>
</ds:datastoreItem>
</file>

<file path=customXml/itemProps2.xml><?xml version="1.0" encoding="utf-8"?>
<ds:datastoreItem xmlns:ds="http://schemas.openxmlformats.org/officeDocument/2006/customXml" ds:itemID="{F604B120-9864-4110-B5AF-6C6A9E677B93}">
  <ds:schemaRefs>
    <ds:schemaRef ds:uri="http://schemas.microsoft.com/sharepoint/v3/contenttype/forms"/>
  </ds:schemaRefs>
</ds:datastoreItem>
</file>

<file path=customXml/itemProps3.xml><?xml version="1.0" encoding="utf-8"?>
<ds:datastoreItem xmlns:ds="http://schemas.openxmlformats.org/officeDocument/2006/customXml" ds:itemID="{A53709D6-03A0-4734-B665-D73AA92B81D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324803e-07c2-4b56-8068-14f501ffa0e2"/>
    <ds:schemaRef ds:uri="40cf53f1-36c5-459d-85c6-e2cf9ede1ff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766</Words>
  <Application>Microsoft Office PowerPoint</Application>
  <PresentationFormat>Widescreen</PresentationFormat>
  <Paragraphs>101</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MSU Recycling Drop-off Center</vt:lpstr>
      <vt:lpstr>MSU Recycling Drop-off Center</vt:lpstr>
      <vt:lpstr>MSU Recycling Drop-off Center</vt:lpstr>
      <vt:lpstr>MSU Recycling Drop-off Center</vt:lpstr>
      <vt:lpstr>MSU Recycling Drop-off Center</vt:lpstr>
      <vt:lpstr>MSU Recycling Drop-off Center</vt:lpstr>
      <vt:lpstr>MSU Recycling Drop-off Center</vt:lpstr>
      <vt:lpstr>MSU Recycling Drop-off Center</vt:lpstr>
      <vt:lpstr>MSU Recycling Drop-off Center</vt:lpstr>
      <vt:lpstr>MSU Recycling Drop-off Center</vt:lpstr>
      <vt:lpstr>MSU Recycling Drop-off Center</vt:lpstr>
      <vt:lpstr>MSU Recycling Drop-off Center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MSU Recycling Drop-off Center</dc:title>
  <dc:creator>Dave Smith</dc:creator>
  <cp:lastModifiedBy>Deska, Katherine</cp:lastModifiedBy>
  <cp:revision>22</cp:revision>
  <dcterms:created xsi:type="dcterms:W3CDTF">2020-06-02T17:51:31Z</dcterms:created>
  <dcterms:modified xsi:type="dcterms:W3CDTF">2020-06-15T17:33:11Z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0x010100FF6777867ED3BC4099BBCCDDD9A1CA34</vt:lpwstr>
  </property>
</Properties>
</file>