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3" r:id="rId8"/>
    <p:sldId id="264" r:id="rId9"/>
    <p:sldId id="269"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70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054A31-BEC4-4837-963D-6AEF968B0A68}" type="datetimeFigureOut">
              <a:rPr lang="en-CA" smtClean="0"/>
              <a:pPr/>
              <a:t>24/09/2019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44AE55-DFD4-4BAF-83BD-CA7C08F06A1C}"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en-US" dirty="0"/>
              <a:t>CECELIA</a:t>
            </a:r>
          </a:p>
          <a:p>
            <a:pPr defTabSz="897301" eaLnBrk="0" fontAlgn="base" hangingPunct="0">
              <a:spcBef>
                <a:spcPct val="30000"/>
              </a:spcBef>
              <a:spcAft>
                <a:spcPct val="0"/>
              </a:spcAft>
              <a:defRPr/>
            </a:pPr>
            <a:r>
              <a:rPr lang="en-US" dirty="0"/>
              <a:t>Community mapping is used to reveal different perspectives about a community. It requires few resources and little time and can be adapted for participants of virtually any age or educational background. In this facilitated activity, individuals or groups draw a map of their community, marking certain points of importance and noting how often they visit these places. A facilitator leads a discussion about the maps, while another facilitator records the discussion.</a:t>
            </a:r>
          </a:p>
          <a:p>
            <a:endParaRPr lang="en-US" dirty="0"/>
          </a:p>
        </p:txBody>
      </p:sp>
      <p:sp>
        <p:nvSpPr>
          <p:cNvPr id="4" name="Slide Number Placeholder 3"/>
          <p:cNvSpPr>
            <a:spLocks noGrp="1"/>
          </p:cNvSpPr>
          <p:nvPr>
            <p:ph type="sldNum" sz="quarter" idx="10"/>
          </p:nvPr>
        </p:nvSpPr>
        <p:spPr/>
        <p:txBody>
          <a:bodyPr/>
          <a:lstStyle/>
          <a:p>
            <a:fld id="{9D5D8238-F875-417D-AEAA-A0541973760D}" type="slidenum">
              <a:rPr lang="en-US" altLang="en-US" smtClean="0"/>
              <a:pPr/>
              <a:t>1</a:t>
            </a:fld>
            <a:endParaRPr lang="en-US" altLang="en-US"/>
          </a:p>
        </p:txBody>
      </p:sp>
    </p:spTree>
    <p:extLst>
      <p:ext uri="{BB962C8B-B14F-4D97-AF65-F5344CB8AC3E}">
        <p14:creationId xmlns="" xmlns:p14="http://schemas.microsoft.com/office/powerpoint/2010/main" val="2774591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CECELIA</a:t>
            </a:r>
          </a:p>
          <a:p>
            <a:endParaRPr lang="en-US" dirty="0"/>
          </a:p>
          <a:p>
            <a:r>
              <a:rPr lang="en-US" dirty="0"/>
              <a:t>Tack on training</a:t>
            </a:r>
            <a:r>
              <a:rPr lang="en-US" baseline="0" dirty="0"/>
              <a:t> - </a:t>
            </a:r>
            <a:r>
              <a:rPr lang="en-US" dirty="0"/>
              <a:t>Rotarians add training in order to</a:t>
            </a:r>
            <a:r>
              <a:rPr lang="en-US" baseline="0" dirty="0"/>
              <a:t> make grant eligible.  This is often unrelated to grant project goals and intended outcomes and is a result of focus on equipment vs. skills</a:t>
            </a:r>
          </a:p>
          <a:p>
            <a:endParaRPr lang="en-US" baseline="0" dirty="0"/>
          </a:p>
          <a:p>
            <a:r>
              <a:rPr lang="en-US" baseline="0" dirty="0"/>
              <a:t>Training on maintenance and use of computers, instead of equipment at tool to increase skills.</a:t>
            </a:r>
          </a:p>
          <a:p>
            <a:endParaRPr lang="en-US" baseline="0" dirty="0"/>
          </a:p>
          <a:p>
            <a:r>
              <a:rPr lang="en-US" baseline="0" dirty="0"/>
              <a:t>Training lacks quality and is only held for a couple of hours.  Follow-up training is not required but is highly recommended as it gives participants a chance to share successes and failures and make adjustments.  (Talk about teachers and how they will try something once and if it doesn’t work, revert to old ways.)</a:t>
            </a:r>
          </a:p>
          <a:p>
            <a:endParaRPr lang="en-US" baseline="0" dirty="0"/>
          </a:p>
          <a:p>
            <a:r>
              <a:rPr lang="en-US" baseline="0" dirty="0"/>
              <a:t>Many trainings we see are just sharing knowledge.  This is how to wash hands vs. this is how to teach to wash hands.</a:t>
            </a:r>
            <a:endParaRPr lang="en-US" dirty="0"/>
          </a:p>
          <a:p>
            <a:endParaRPr lang="en-US" dirty="0"/>
          </a:p>
        </p:txBody>
      </p:sp>
      <p:sp>
        <p:nvSpPr>
          <p:cNvPr id="4" name="Slide Number Placeholder 3"/>
          <p:cNvSpPr>
            <a:spLocks noGrp="1"/>
          </p:cNvSpPr>
          <p:nvPr>
            <p:ph type="sldNum" sz="quarter" idx="10"/>
          </p:nvPr>
        </p:nvSpPr>
        <p:spPr/>
        <p:txBody>
          <a:bodyPr/>
          <a:lstStyle/>
          <a:p>
            <a:fld id="{06781A30-F12C-4CDC-AEEB-905401D0A50B}" type="slidenum">
              <a:rPr lang="en-US" smtClean="0"/>
              <a:pPr/>
              <a:t>10</a:t>
            </a:fld>
            <a:endParaRPr lang="en-US"/>
          </a:p>
        </p:txBody>
      </p:sp>
    </p:spTree>
    <p:extLst>
      <p:ext uri="{BB962C8B-B14F-4D97-AF65-F5344CB8AC3E}">
        <p14:creationId xmlns="" xmlns:p14="http://schemas.microsoft.com/office/powerpoint/2010/main" val="742563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897301">
              <a:defRPr/>
            </a:pPr>
            <a:r>
              <a:rPr lang="en-US" dirty="0"/>
              <a:t>CECELIA </a:t>
            </a:r>
          </a:p>
          <a:p>
            <a:pPr defTabSz="897301">
              <a:defRPr/>
            </a:pPr>
            <a:endParaRPr lang="en-US" dirty="0"/>
          </a:p>
          <a:p>
            <a:pPr defTabSz="897301">
              <a:defRPr/>
            </a:pPr>
            <a:r>
              <a:rPr lang="en-US" dirty="0"/>
              <a:t>Lack of community ownership and Involvement, which can happen even if an excellent community assessment was carried out.  Occurs when the Rotarians and NGOs become the experts who then develop the solutions and then implement them.  Having the community lead the solution process and owning the solutions and the implementation with support only where needed becomes key. It also makes change management easier (mindset, culture, etc.).  The challenge we face is that many of us as Rotarians equate poverty and entrenched hardships to inability to think out solutions, and we treat communities like children rather than leaders in their own development.</a:t>
            </a:r>
          </a:p>
          <a:p>
            <a:pPr defTabSz="897301">
              <a:defRPr/>
            </a:pPr>
            <a:endParaRPr lang="en-US" dirty="0"/>
          </a:p>
          <a:p>
            <a:pPr defTabSz="897301">
              <a:defRPr/>
            </a:pPr>
            <a:r>
              <a:rPr lang="en-US" dirty="0"/>
              <a:t>In community assessment, one thing that is often forgotten by us as Rotarians is that trust has to be established first, especially in dealing with rural communities, or any other community with entrenched challenges (for example the slums). Building trust in such conditions takes time - we must be ready for the long haul. Also applies to large institutions like hospitals and schools where we deal with organizational administrations.</a:t>
            </a:r>
          </a:p>
          <a:p>
            <a:pPr defTabSz="897301">
              <a:defRPr/>
            </a:pPr>
            <a:endParaRPr lang="en-US" dirty="0"/>
          </a:p>
          <a:p>
            <a:pPr defTabSz="897301">
              <a:defRPr/>
            </a:pPr>
            <a:r>
              <a:rPr lang="en-US" dirty="0"/>
              <a:t>Lack of Innovation.  It sounds contradictory, but best practices are often the enemy of innovation.  Each community is unique in many ways, and each project needs to be thought through from first principles to see which "best practices" can, maybe suitably modified, work; and where new innovations need to be developed.  Best practices are born by innovation, but we often use them to block it.  </a:t>
            </a:r>
          </a:p>
          <a:p>
            <a:endParaRPr lang="en-US" dirty="0"/>
          </a:p>
        </p:txBody>
      </p:sp>
      <p:sp>
        <p:nvSpPr>
          <p:cNvPr id="4" name="Slide Number Placeholder 3"/>
          <p:cNvSpPr>
            <a:spLocks noGrp="1"/>
          </p:cNvSpPr>
          <p:nvPr>
            <p:ph type="sldNum" sz="quarter" idx="10"/>
          </p:nvPr>
        </p:nvSpPr>
        <p:spPr/>
        <p:txBody>
          <a:bodyPr/>
          <a:lstStyle/>
          <a:p>
            <a:fld id="{06781A30-F12C-4CDC-AEEB-905401D0A50B}" type="slidenum">
              <a:rPr lang="en-US" smtClean="0"/>
              <a:pPr/>
              <a:t>11</a:t>
            </a:fld>
            <a:endParaRPr lang="en-US"/>
          </a:p>
        </p:txBody>
      </p:sp>
    </p:spTree>
    <p:extLst>
      <p:ext uri="{BB962C8B-B14F-4D97-AF65-F5344CB8AC3E}">
        <p14:creationId xmlns="" xmlns:p14="http://schemas.microsoft.com/office/powerpoint/2010/main" val="2455330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ヒラギノ角ゴ Pro W3" pitchFamily="-84" charset="-128"/>
            </a:endParaRPr>
          </a:p>
        </p:txBody>
      </p:sp>
      <p:sp>
        <p:nvSpPr>
          <p:cNvPr id="6758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37"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pitchFamily="-84" charset="-128"/>
              </a:defRPr>
            </a:lvl1pPr>
            <a:lvl2pPr marL="729057" indent="-280406" defTabSz="914437"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2pPr>
            <a:lvl3pPr marL="1121626" indent="-224325" defTabSz="914437"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3pPr>
            <a:lvl4pPr marL="1570276" indent="-224325" defTabSz="914437"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4pPr>
            <a:lvl5pPr marL="2018927" indent="-224325" defTabSz="914437" eaLnBrk="0" hangingPunct="0">
              <a:spcBef>
                <a:spcPct val="30000"/>
              </a:spcBef>
              <a:defRPr sz="1200">
                <a:solidFill>
                  <a:schemeClr val="tx1"/>
                </a:solidFill>
                <a:latin typeface="Arial" panose="020B0604020202020204" pitchFamily="34" charset="0"/>
                <a:ea typeface="ヒラギノ角ゴ Pro W3" pitchFamily="-84" charset="-128"/>
                <a:cs typeface="ヒラギノ角ゴ Pro W3" pitchFamily="-84" charset="-128"/>
              </a:defRPr>
            </a:lvl5pPr>
            <a:lvl6pPr marL="2467577" indent="-224325" defTabSz="914437"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6pPr>
            <a:lvl7pPr marL="2916227" indent="-224325" defTabSz="914437"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7pPr>
            <a:lvl8pPr marL="3364878" indent="-224325" defTabSz="914437"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8pPr>
            <a:lvl9pPr marL="3813528" indent="-224325" defTabSz="914437"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cs typeface="ヒラギノ角ゴ Pro W3" pitchFamily="-84" charset="-128"/>
              </a:defRPr>
            </a:lvl9pPr>
          </a:lstStyle>
          <a:p>
            <a:pPr>
              <a:spcBef>
                <a:spcPct val="0"/>
              </a:spcBef>
            </a:pPr>
            <a:fld id="{5009326E-BF2F-4E9A-BC94-4DA9AE368EA6}" type="slidenum">
              <a:rPr lang="en-US" altLang="en-US"/>
              <a:pPr>
                <a:spcBef>
                  <a:spcPct val="0"/>
                </a:spcBef>
              </a:pPr>
              <a:t>12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CECELIA</a:t>
            </a:r>
          </a:p>
          <a:p>
            <a:pPr marL="168244" indent="-168244">
              <a:buFont typeface="Arial" panose="020B0604020202020204" pitchFamily="34" charset="0"/>
              <a:buChar char="•"/>
            </a:pPr>
            <a:r>
              <a:rPr lang="en-US" dirty="0"/>
              <a:t>Keep groups small — perhaps no more than 20 participants, divided into groups of four to six.</a:t>
            </a:r>
          </a:p>
          <a:p>
            <a:pPr marL="168244" indent="-168244">
              <a:buFont typeface="Arial" panose="020B0604020202020204" pitchFamily="34" charset="0"/>
              <a:buChar char="•"/>
            </a:pPr>
            <a:r>
              <a:rPr lang="en-US" dirty="0"/>
              <a:t>Help each group draw a map based on their own definition of the community. The wealth of information resulting from the maps will come from their variety and differences.</a:t>
            </a:r>
          </a:p>
          <a:p>
            <a:pPr marL="168244" indent="-168244">
              <a:buFont typeface="Arial" panose="020B0604020202020204" pitchFamily="34" charset="0"/>
              <a:buChar char="•"/>
            </a:pPr>
            <a:r>
              <a:rPr lang="en-US" dirty="0"/>
              <a:t>In the large group, discuss all the maps. Some</a:t>
            </a:r>
            <a:r>
              <a:rPr lang="en-US" baseline="0" dirty="0"/>
              <a:t> questions you might ask are:</a:t>
            </a:r>
          </a:p>
          <a:p>
            <a:pPr marL="616894" lvl="1" indent="-168244">
              <a:buFont typeface="Arial" panose="020B0604020202020204" pitchFamily="34" charset="0"/>
              <a:buChar char="•"/>
            </a:pPr>
            <a:r>
              <a:rPr lang="en-US" dirty="0"/>
              <a:t>What are the differences between the maps?</a:t>
            </a:r>
          </a:p>
          <a:p>
            <a:pPr marL="616894" lvl="1" indent="-168244">
              <a:buFont typeface="Arial" panose="020B0604020202020204" pitchFamily="34" charset="0"/>
              <a:buChar char="•"/>
            </a:pPr>
            <a:r>
              <a:rPr lang="en-US" dirty="0"/>
              <a:t>Why might the differences be important?</a:t>
            </a:r>
          </a:p>
          <a:p>
            <a:pPr marL="616894" lvl="1" indent="-168244">
              <a:buFont typeface="Arial" panose="020B0604020202020204" pitchFamily="34" charset="0"/>
              <a:buChar char="•"/>
            </a:pPr>
            <a:r>
              <a:rPr lang="en-US" dirty="0"/>
              <a:t>What are the similarities between the maps?</a:t>
            </a:r>
          </a:p>
          <a:p>
            <a:pPr marL="616894" lvl="1" indent="-168244">
              <a:buFont typeface="Arial" panose="020B0604020202020204" pitchFamily="34" charset="0"/>
              <a:buChar char="•"/>
            </a:pPr>
            <a:r>
              <a:rPr lang="en-US" dirty="0"/>
              <a:t>What important aspects of the community are implied by the similarities?</a:t>
            </a:r>
          </a:p>
          <a:p>
            <a:pPr marL="616894" lvl="1" indent="-168244">
              <a:buFont typeface="Arial" panose="020B0604020202020204" pitchFamily="34" charset="0"/>
              <a:buChar char="•"/>
            </a:pPr>
            <a:r>
              <a:rPr lang="en-US" dirty="0"/>
              <a:t>What places were suggested to be added to the community? How would these places improve the community?</a:t>
            </a:r>
          </a:p>
          <a:p>
            <a:pPr marL="616894" lvl="1" indent="-168244">
              <a:buFont typeface="Arial" panose="020B0604020202020204" pitchFamily="34" charset="0"/>
              <a:buChar char="•"/>
            </a:pPr>
            <a:r>
              <a:rPr lang="en-US" dirty="0"/>
              <a:t>Do the maps indicate any specific activities or projects that might improve the community?</a:t>
            </a:r>
          </a:p>
          <a:p>
            <a:pPr marL="168244" indent="-168244">
              <a:buFont typeface="Arial" panose="020B0604020202020204" pitchFamily="34" charset="0"/>
              <a:buChar char="•"/>
            </a:pPr>
            <a:r>
              <a:rPr lang="en-US" dirty="0"/>
              <a:t>Ask participants to volunteer to join a committee to further analyze the maps and identify next steps.</a:t>
            </a:r>
          </a:p>
        </p:txBody>
      </p:sp>
      <p:sp>
        <p:nvSpPr>
          <p:cNvPr id="4" name="Slide Number Placeholder 3"/>
          <p:cNvSpPr>
            <a:spLocks noGrp="1"/>
          </p:cNvSpPr>
          <p:nvPr>
            <p:ph type="sldNum" sz="quarter" idx="10"/>
          </p:nvPr>
        </p:nvSpPr>
        <p:spPr/>
        <p:txBody>
          <a:bodyPr/>
          <a:lstStyle/>
          <a:p>
            <a:fld id="{9D5D8238-F875-417D-AEAA-A0541973760D}" type="slidenum">
              <a:rPr lang="en-US" altLang="en-US" smtClean="0"/>
              <a:pPr/>
              <a:t>2</a:t>
            </a:fld>
            <a:endParaRPr lang="en-US" altLang="en-US"/>
          </a:p>
        </p:txBody>
      </p:sp>
    </p:spTree>
    <p:extLst>
      <p:ext uri="{BB962C8B-B14F-4D97-AF65-F5344CB8AC3E}">
        <p14:creationId xmlns="" xmlns:p14="http://schemas.microsoft.com/office/powerpoint/2010/main" val="2220770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ABBY</a:t>
            </a:r>
          </a:p>
        </p:txBody>
      </p:sp>
      <p:sp>
        <p:nvSpPr>
          <p:cNvPr id="4" name="Slide Number Placeholder 3"/>
          <p:cNvSpPr>
            <a:spLocks noGrp="1"/>
          </p:cNvSpPr>
          <p:nvPr>
            <p:ph type="sldNum" sz="quarter" idx="10"/>
          </p:nvPr>
        </p:nvSpPr>
        <p:spPr/>
        <p:txBody>
          <a:bodyPr/>
          <a:lstStyle/>
          <a:p>
            <a:fld id="{9D5D8238-F875-417D-AEAA-A0541973760D}" type="slidenum">
              <a:rPr lang="en-US" altLang="en-US" smtClean="0"/>
              <a:pPr/>
              <a:t>3</a:t>
            </a:fld>
            <a:endParaRPr lang="en-US" altLang="en-US"/>
          </a:p>
        </p:txBody>
      </p:sp>
    </p:spTree>
    <p:extLst>
      <p:ext uri="{BB962C8B-B14F-4D97-AF65-F5344CB8AC3E}">
        <p14:creationId xmlns="" xmlns:p14="http://schemas.microsoft.com/office/powerpoint/2010/main" val="1431325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ABBY</a:t>
            </a:r>
          </a:p>
          <a:p>
            <a:r>
              <a:rPr lang="en-US" dirty="0"/>
              <a:t>Once you’ve completed the community assessment and analyzed the results, you can determine which needs you are able to address through a global grant. </a:t>
            </a:r>
          </a:p>
          <a:p>
            <a:endParaRPr lang="en-US" dirty="0"/>
          </a:p>
          <a:p>
            <a:r>
              <a:rPr lang="en-US" dirty="0"/>
              <a:t>Once you’ve identified a possible project, make sure that:</a:t>
            </a:r>
          </a:p>
          <a:p>
            <a:pPr marL="168244" indent="-168244">
              <a:buFont typeface="Arial" panose="020B0604020202020204" pitchFamily="34" charset="0"/>
              <a:buChar char="•"/>
            </a:pPr>
            <a:r>
              <a:rPr lang="en-US" dirty="0"/>
              <a:t>It falls within Rotary’s global grant guidelines</a:t>
            </a:r>
          </a:p>
          <a:p>
            <a:pPr marL="168244" indent="-168244">
              <a:buFont typeface="Arial" panose="020B0604020202020204" pitchFamily="34" charset="0"/>
              <a:buChar char="•"/>
            </a:pPr>
            <a:r>
              <a:rPr lang="en-US" dirty="0"/>
              <a:t>Is sustainable</a:t>
            </a:r>
          </a:p>
          <a:p>
            <a:pPr marL="168244" indent="-168244">
              <a:buFont typeface="Arial" panose="020B0604020202020204" pitchFamily="34" charset="0"/>
              <a:buChar char="•"/>
            </a:pPr>
            <a:r>
              <a:rPr lang="en-US" dirty="0"/>
              <a:t>It aligns</a:t>
            </a:r>
            <a:r>
              <a:rPr lang="en-US" baseline="0" dirty="0"/>
              <a:t> with specific goal(s) of the area(s) of focus</a:t>
            </a:r>
            <a:endParaRPr lang="en-US" dirty="0"/>
          </a:p>
          <a:p>
            <a:pPr marL="168244" indent="-168244">
              <a:buFont typeface="Arial" panose="020B0604020202020204" pitchFamily="34" charset="0"/>
              <a:buChar char="•"/>
            </a:pPr>
            <a:r>
              <a:rPr lang="en-US" dirty="0"/>
              <a:t>It’s technically feasible</a:t>
            </a:r>
          </a:p>
          <a:p>
            <a:pPr marL="168244" indent="-168244">
              <a:buFont typeface="Arial" panose="020B0604020202020204" pitchFamily="34" charset="0"/>
              <a:buChar char="•"/>
            </a:pPr>
            <a:r>
              <a:rPr lang="en-US" dirty="0"/>
              <a:t>You and your partner club are qualified to address this need through your collective expertise and resources</a:t>
            </a:r>
          </a:p>
          <a:p>
            <a:pPr marL="168244" indent="-168244">
              <a:buFont typeface="Arial" panose="020B0604020202020204" pitchFamily="34" charset="0"/>
              <a:buChar char="•"/>
            </a:pPr>
            <a:r>
              <a:rPr lang="en-US" dirty="0"/>
              <a:t>The issues aren’t already being addressed by another organization</a:t>
            </a:r>
          </a:p>
        </p:txBody>
      </p:sp>
      <p:sp>
        <p:nvSpPr>
          <p:cNvPr id="4" name="Slide Number Placeholder 3"/>
          <p:cNvSpPr>
            <a:spLocks noGrp="1"/>
          </p:cNvSpPr>
          <p:nvPr>
            <p:ph type="sldNum" sz="quarter" idx="10"/>
          </p:nvPr>
        </p:nvSpPr>
        <p:spPr/>
        <p:txBody>
          <a:bodyPr/>
          <a:lstStyle/>
          <a:p>
            <a:fld id="{9D5D8238-F875-417D-AEAA-A0541973760D}" type="slidenum">
              <a:rPr lang="en-US" altLang="en-US" smtClean="0"/>
              <a:pPr/>
              <a:t>4</a:t>
            </a:fld>
            <a:endParaRPr lang="en-US" altLang="en-US"/>
          </a:p>
        </p:txBody>
      </p:sp>
    </p:spTree>
    <p:extLst>
      <p:ext uri="{BB962C8B-B14F-4D97-AF65-F5344CB8AC3E}">
        <p14:creationId xmlns="" xmlns:p14="http://schemas.microsoft.com/office/powerpoint/2010/main" val="1574363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en-US" dirty="0"/>
              <a:t>CECELIA</a:t>
            </a:r>
          </a:p>
          <a:p>
            <a:pPr defTabSz="897301" eaLnBrk="0" fontAlgn="base" hangingPunct="0">
              <a:spcBef>
                <a:spcPct val="30000"/>
              </a:spcBef>
              <a:spcAft>
                <a:spcPct val="0"/>
              </a:spcAft>
              <a:defRPr/>
            </a:pPr>
            <a:r>
              <a:rPr lang="en-US" dirty="0"/>
              <a:t>As mentioned a</a:t>
            </a:r>
            <a:r>
              <a:rPr lang="en-US" baseline="0" dirty="0"/>
              <a:t> moment ago, global grant projects must align with a specific goal in an area of focus. These goals provide specific guidance about what types of projects are eligible in each area of focus. You can find the goals in the Areas of Focus Policy Statements on My Rotary. </a:t>
            </a:r>
            <a:endParaRPr lang="en-US" dirty="0"/>
          </a:p>
          <a:p>
            <a:endParaRPr lang="en-US" dirty="0"/>
          </a:p>
        </p:txBody>
      </p:sp>
      <p:sp>
        <p:nvSpPr>
          <p:cNvPr id="4" name="Slide Number Placeholder 3"/>
          <p:cNvSpPr>
            <a:spLocks noGrp="1"/>
          </p:cNvSpPr>
          <p:nvPr>
            <p:ph type="sldNum" sz="quarter" idx="10"/>
          </p:nvPr>
        </p:nvSpPr>
        <p:spPr/>
        <p:txBody>
          <a:bodyPr/>
          <a:lstStyle/>
          <a:p>
            <a:fld id="{9D5D8238-F875-417D-AEAA-A0541973760D}" type="slidenum">
              <a:rPr lang="en-US" altLang="en-US" smtClean="0"/>
              <a:pPr/>
              <a:t>5</a:t>
            </a:fld>
            <a:endParaRPr lang="en-US" altLang="en-US"/>
          </a:p>
        </p:txBody>
      </p:sp>
    </p:spTree>
    <p:extLst>
      <p:ext uri="{BB962C8B-B14F-4D97-AF65-F5344CB8AC3E}">
        <p14:creationId xmlns="" xmlns:p14="http://schemas.microsoft.com/office/powerpoint/2010/main" val="3873640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ABBY</a:t>
            </a:r>
          </a:p>
          <a:p>
            <a:r>
              <a:rPr lang="en-US" dirty="0"/>
              <a:t>Collaboration is essential to developing your project plan. The sponsoring clubs should work together and agree on how to manage each part of the project and how to follow Rotary’s global grant guidelines.</a:t>
            </a:r>
          </a:p>
          <a:p>
            <a:endParaRPr lang="en-US" dirty="0"/>
          </a:p>
          <a:p>
            <a:r>
              <a:rPr lang="en-US" dirty="0"/>
              <a:t>Involve community members in the planning process. They can create the project plan with you or review it and provide feedback. The most successful plans allow Rotarians and community members to take action together. That collaboration — and the active involvement of Rotarians — should be clearly visible to anyone who sees your project plan.</a:t>
            </a:r>
          </a:p>
        </p:txBody>
      </p:sp>
      <p:sp>
        <p:nvSpPr>
          <p:cNvPr id="4" name="Slide Number Placeholder 3"/>
          <p:cNvSpPr>
            <a:spLocks noGrp="1"/>
          </p:cNvSpPr>
          <p:nvPr>
            <p:ph type="sldNum" sz="quarter" idx="10"/>
          </p:nvPr>
        </p:nvSpPr>
        <p:spPr/>
        <p:txBody>
          <a:bodyPr/>
          <a:lstStyle/>
          <a:p>
            <a:fld id="{9D5D8238-F875-417D-AEAA-A0541973760D}" type="slidenum">
              <a:rPr lang="en-US" altLang="en-US" smtClean="0"/>
              <a:pPr/>
              <a:t>6</a:t>
            </a:fld>
            <a:endParaRPr lang="en-US" altLang="en-US"/>
          </a:p>
        </p:txBody>
      </p:sp>
    </p:spTree>
    <p:extLst>
      <p:ext uri="{BB962C8B-B14F-4D97-AF65-F5344CB8AC3E}">
        <p14:creationId xmlns="" xmlns:p14="http://schemas.microsoft.com/office/powerpoint/2010/main" val="2971001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ABBY</a:t>
            </a:r>
          </a:p>
          <a:p>
            <a:r>
              <a:rPr lang="en-US" dirty="0"/>
              <a:t>A successful project plan should include the following:</a:t>
            </a:r>
          </a:p>
          <a:p>
            <a:pPr marL="168244" indent="-168244">
              <a:buFont typeface="Arial" panose="020B0604020202020204" pitchFamily="34" charset="0"/>
              <a:buChar char="•"/>
            </a:pPr>
            <a:r>
              <a:rPr lang="en-US" dirty="0"/>
              <a:t>The impact you wish to have on the community</a:t>
            </a:r>
          </a:p>
          <a:p>
            <a:pPr marL="168244" indent="-168244">
              <a:buFont typeface="Arial" panose="020B0604020202020204" pitchFamily="34" charset="0"/>
              <a:buChar char="•"/>
            </a:pPr>
            <a:r>
              <a:rPr lang="en-US" dirty="0"/>
              <a:t>Measurable goals and outcomes of the project</a:t>
            </a:r>
          </a:p>
          <a:p>
            <a:pPr marL="168244" indent="-168244">
              <a:buFont typeface="Arial" panose="020B0604020202020204" pitchFamily="34" charset="0"/>
              <a:buChar char="•"/>
            </a:pPr>
            <a:r>
              <a:rPr lang="en-US" dirty="0"/>
              <a:t>Actions needed to implement each step of the project</a:t>
            </a:r>
          </a:p>
          <a:p>
            <a:pPr marL="168244" indent="-168244">
              <a:buFont typeface="Arial" panose="020B0604020202020204" pitchFamily="34" charset="0"/>
              <a:buChar char="•"/>
            </a:pPr>
            <a:r>
              <a:rPr lang="en-US" dirty="0"/>
              <a:t>Assignment of responsibilities so that all work is covered</a:t>
            </a:r>
          </a:p>
          <a:p>
            <a:pPr marL="168244" indent="-168244">
              <a:buFont typeface="Arial" panose="020B0604020202020204" pitchFamily="34" charset="0"/>
              <a:buChar char="•"/>
            </a:pPr>
            <a:r>
              <a:rPr lang="en-US" dirty="0"/>
              <a:t>Ongoing monitoring and data collection in the benefiting community</a:t>
            </a:r>
          </a:p>
          <a:p>
            <a:pPr marL="168244" indent="-168244">
              <a:buFont typeface="Arial" panose="020B0604020202020204" pitchFamily="34" charset="0"/>
              <a:buChar char="•"/>
            </a:pPr>
            <a:r>
              <a:rPr lang="en-US" dirty="0"/>
              <a:t>Possible alternative approaches if activities do not yield the desired impact</a:t>
            </a:r>
          </a:p>
        </p:txBody>
      </p:sp>
      <p:sp>
        <p:nvSpPr>
          <p:cNvPr id="4" name="Slide Number Placeholder 3"/>
          <p:cNvSpPr>
            <a:spLocks noGrp="1"/>
          </p:cNvSpPr>
          <p:nvPr>
            <p:ph type="sldNum" sz="quarter" idx="10"/>
          </p:nvPr>
        </p:nvSpPr>
        <p:spPr/>
        <p:txBody>
          <a:bodyPr/>
          <a:lstStyle/>
          <a:p>
            <a:fld id="{9D5D8238-F875-417D-AEAA-A0541973760D}" type="slidenum">
              <a:rPr lang="en-US" altLang="en-US" smtClean="0"/>
              <a:pPr/>
              <a:t>7</a:t>
            </a:fld>
            <a:endParaRPr lang="en-US" altLang="en-US"/>
          </a:p>
        </p:txBody>
      </p:sp>
    </p:spTree>
    <p:extLst>
      <p:ext uri="{BB962C8B-B14F-4D97-AF65-F5344CB8AC3E}">
        <p14:creationId xmlns="" xmlns:p14="http://schemas.microsoft.com/office/powerpoint/2010/main" val="1272844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ABBY</a:t>
            </a:r>
            <a:endParaRPr lang="en-US" dirty="0"/>
          </a:p>
        </p:txBody>
      </p:sp>
      <p:sp>
        <p:nvSpPr>
          <p:cNvPr id="4" name="Slide Number Placeholder 3"/>
          <p:cNvSpPr>
            <a:spLocks noGrp="1"/>
          </p:cNvSpPr>
          <p:nvPr>
            <p:ph type="sldNum" sz="quarter" idx="10"/>
          </p:nvPr>
        </p:nvSpPr>
        <p:spPr/>
        <p:txBody>
          <a:bodyPr/>
          <a:lstStyle/>
          <a:p>
            <a:fld id="{93C78EDF-7F9E-A94B-AD72-CDE445A65B8A}" type="slidenum">
              <a:rPr lang="en-US" smtClean="0"/>
              <a:pPr/>
              <a:t>8</a:t>
            </a:fld>
            <a:endParaRPr lang="en-US"/>
          </a:p>
        </p:txBody>
      </p:sp>
    </p:spTree>
    <p:extLst>
      <p:ext uri="{BB962C8B-B14F-4D97-AF65-F5344CB8AC3E}">
        <p14:creationId xmlns="" xmlns:p14="http://schemas.microsoft.com/office/powerpoint/2010/main" val="1446003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ABBY</a:t>
            </a:r>
          </a:p>
          <a:p>
            <a:pPr lvl="0"/>
            <a:endParaRPr lang="en-US" dirty="0"/>
          </a:p>
          <a:p>
            <a:pPr lvl="0"/>
            <a:r>
              <a:rPr lang="en-US" dirty="0"/>
              <a:t>Surveying schools to ask whether they have a specific technology, water filters or desks is </a:t>
            </a:r>
            <a:r>
              <a:rPr lang="en-US" i="1" dirty="0"/>
              <a:t>not</a:t>
            </a:r>
            <a:r>
              <a:rPr lang="en-US" dirty="0"/>
              <a:t> a community assessment. It is well known throughout development circles that people nearly always accept what is offered to them regardless of whether it meets a need or is likely to be used. It is for this reason that we cannot accept this approach as fulfilling the requirement for a community assessment. The fact that someone simply accepted the offer of materials raises doubts as to whether these materials will ever be effectively used.</a:t>
            </a:r>
          </a:p>
          <a:p>
            <a:pPr lvl="0"/>
            <a:endParaRPr lang="en-US" dirty="0"/>
          </a:p>
          <a:p>
            <a:pPr lvl="0"/>
            <a:r>
              <a:rPr lang="en-US" dirty="0"/>
              <a:t>Meeting with the local school superintendent to ask whether Rotary can provide specific materials to his/her schools also is </a:t>
            </a:r>
            <a:r>
              <a:rPr lang="en-US" i="1" dirty="0"/>
              <a:t>not</a:t>
            </a:r>
            <a:r>
              <a:rPr lang="en-US" dirty="0"/>
              <a:t> a community assessment. Meeting with the superintendent, a representative group of teachers and a representative group of parents to discuss what they need or hope for their children and then developing a project in response is a community assessment</a:t>
            </a:r>
            <a:r>
              <a:rPr lang="en-US" dirty="0" smtClean="0"/>
              <a:t>.</a:t>
            </a:r>
          </a:p>
          <a:p>
            <a:pPr lvl="0"/>
            <a:endParaRPr lang="en-US" dirty="0" smtClean="0"/>
          </a:p>
          <a:p>
            <a:pPr lvl="0"/>
            <a:endParaRPr lang="en-US" dirty="0"/>
          </a:p>
          <a:p>
            <a:endParaRPr lang="en-US" dirty="0"/>
          </a:p>
        </p:txBody>
      </p:sp>
      <p:sp>
        <p:nvSpPr>
          <p:cNvPr id="4" name="Slide Number Placeholder 3"/>
          <p:cNvSpPr>
            <a:spLocks noGrp="1"/>
          </p:cNvSpPr>
          <p:nvPr>
            <p:ph type="sldNum" sz="quarter" idx="10"/>
          </p:nvPr>
        </p:nvSpPr>
        <p:spPr/>
        <p:txBody>
          <a:bodyPr/>
          <a:lstStyle/>
          <a:p>
            <a:fld id="{06781A30-F12C-4CDC-AEEB-905401D0A50B}" type="slidenum">
              <a:rPr lang="en-US" smtClean="0"/>
              <a:pPr/>
              <a:t>9</a:t>
            </a:fld>
            <a:endParaRPr lang="en-US"/>
          </a:p>
        </p:txBody>
      </p:sp>
    </p:spTree>
    <p:extLst>
      <p:ext uri="{BB962C8B-B14F-4D97-AF65-F5344CB8AC3E}">
        <p14:creationId xmlns:p14="http://schemas.microsoft.com/office/powerpoint/2010/main" xmlns="" val="1361708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94029711"/>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MAPPING</a:t>
            </a:r>
          </a:p>
        </p:txBody>
      </p:sp>
      <p:sp>
        <p:nvSpPr>
          <p:cNvPr id="3" name="Content Placeholder 2"/>
          <p:cNvSpPr>
            <a:spLocks noGrp="1"/>
          </p:cNvSpPr>
          <p:nvPr>
            <p:ph idx="1"/>
          </p:nvPr>
        </p:nvSpPr>
        <p:spPr>
          <a:xfrm>
            <a:off x="457200" y="1219201"/>
            <a:ext cx="8229600" cy="1676400"/>
          </a:xfrm>
        </p:spPr>
        <p:txBody>
          <a:bodyPr>
            <a:normAutofit lnSpcReduction="10000"/>
          </a:bodyPr>
          <a:lstStyle/>
          <a:p>
            <a:r>
              <a:rPr lang="en-US" sz="2600" dirty="0">
                <a:latin typeface="Georgia" panose="02040502050405020303" pitchFamily="18" charset="0"/>
              </a:rPr>
              <a:t>Individuals or groups draw a map of their community</a:t>
            </a:r>
          </a:p>
          <a:p>
            <a:r>
              <a:rPr lang="en-US" sz="2600" dirty="0">
                <a:latin typeface="Georgia" panose="02040502050405020303" pitchFamily="18" charset="0"/>
              </a:rPr>
              <a:t>Maps mark points of importance</a:t>
            </a:r>
          </a:p>
          <a:p>
            <a:r>
              <a:rPr lang="en-US" sz="2600" dirty="0">
                <a:latin typeface="Georgia" panose="02040502050405020303" pitchFamily="18" charset="0"/>
              </a:rPr>
              <a:t>Facilitator leads discussion about maps</a:t>
            </a:r>
          </a:p>
        </p:txBody>
      </p:sp>
      <p:pic>
        <p:nvPicPr>
          <p:cNvPr id="4" name="Picture 3"/>
          <p:cNvPicPr>
            <a:picLocks noChangeAspect="1"/>
          </p:cNvPicPr>
          <p:nvPr/>
        </p:nvPicPr>
        <p:blipFill rotWithShape="1">
          <a:blip r:embed="rId3" cstate="print"/>
          <a:srcRect t="3074"/>
          <a:stretch/>
        </p:blipFill>
        <p:spPr>
          <a:xfrm>
            <a:off x="1848109" y="3151911"/>
            <a:ext cx="5447781" cy="2973692"/>
          </a:xfrm>
          <a:prstGeom prst="rect">
            <a:avLst/>
          </a:prstGeom>
          <a:ln>
            <a:solidFill>
              <a:srgbClr val="BCBDC0">
                <a:alpha val="40000"/>
              </a:srgbClr>
            </a:solidFill>
          </a:ln>
          <a:effectLst>
            <a:outerShdw blurRad="50800" dist="38100" dir="2700000" algn="tl" rotWithShape="0">
              <a:srgbClr val="BCBDC0">
                <a:alpha val="40000"/>
              </a:srgbClr>
            </a:outerShdw>
          </a:effectLst>
        </p:spPr>
      </p:pic>
    </p:spTree>
    <p:extLst>
      <p:ext uri="{BB962C8B-B14F-4D97-AF65-F5344CB8AC3E}">
        <p14:creationId xmlns="" xmlns:p14="http://schemas.microsoft.com/office/powerpoint/2010/main" val="4165700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B896171C-A3DB-45EE-B0AF-6E371857BD46}"/>
              </a:ext>
            </a:extLst>
          </p:cNvPr>
          <p:cNvSpPr>
            <a:spLocks noGrp="1"/>
          </p:cNvSpPr>
          <p:nvPr>
            <p:ph type="title"/>
          </p:nvPr>
        </p:nvSpPr>
        <p:spPr/>
        <p:txBody>
          <a:bodyPr/>
          <a:lstStyle/>
          <a:p>
            <a:r>
              <a:rPr lang="en-US" dirty="0"/>
              <a:t>INADEQUATE TRAINING</a:t>
            </a:r>
          </a:p>
        </p:txBody>
      </p:sp>
      <p:sp>
        <p:nvSpPr>
          <p:cNvPr id="4" name="Content Placeholder 3">
            <a:extLst>
              <a:ext uri="{FF2B5EF4-FFF2-40B4-BE49-F238E27FC236}">
                <a16:creationId xmlns="" xmlns:a16="http://schemas.microsoft.com/office/drawing/2014/main" id="{DBA2377F-8E23-45EA-8C94-9D8AA84867D6}"/>
              </a:ext>
            </a:extLst>
          </p:cNvPr>
          <p:cNvSpPr>
            <a:spLocks noGrp="1"/>
          </p:cNvSpPr>
          <p:nvPr>
            <p:ph idx="1"/>
          </p:nvPr>
        </p:nvSpPr>
        <p:spPr>
          <a:prstGeom prst="rect">
            <a:avLst/>
          </a:prstGeom>
        </p:spPr>
        <p:txBody>
          <a:bodyPr/>
          <a:lstStyle/>
          <a:p>
            <a:pPr marL="0" indent="0">
              <a:buNone/>
            </a:pPr>
            <a:r>
              <a:rPr lang="en-US" sz="2200" b="1" dirty="0">
                <a:solidFill>
                  <a:srgbClr val="17458F"/>
                </a:solidFill>
                <a:latin typeface="Georgia" panose="02040502050405020303" pitchFamily="18" charset="0"/>
              </a:rPr>
              <a:t>Issues</a:t>
            </a:r>
          </a:p>
          <a:p>
            <a:pPr marL="228600" indent="-228600"/>
            <a:r>
              <a:rPr lang="en-US" sz="1800" dirty="0">
                <a:solidFill>
                  <a:srgbClr val="17458F"/>
                </a:solidFill>
                <a:latin typeface="Georgia" panose="02040502050405020303" pitchFamily="18" charset="0"/>
              </a:rPr>
              <a:t>Tack on training</a:t>
            </a:r>
          </a:p>
          <a:p>
            <a:pPr marL="228600" indent="-228600"/>
            <a:r>
              <a:rPr lang="en-US" sz="1800" dirty="0">
                <a:solidFill>
                  <a:srgbClr val="17458F"/>
                </a:solidFill>
                <a:latin typeface="Georgia" panose="02040502050405020303" pitchFamily="18" charset="0"/>
              </a:rPr>
              <a:t>Training on equipment use only</a:t>
            </a:r>
          </a:p>
          <a:p>
            <a:pPr marL="228600" indent="-228600"/>
            <a:r>
              <a:rPr lang="en-US" sz="1800" dirty="0">
                <a:solidFill>
                  <a:srgbClr val="17458F"/>
                </a:solidFill>
                <a:latin typeface="Georgia" panose="02040502050405020303" pitchFamily="18" charset="0"/>
              </a:rPr>
              <a:t>Training is too short</a:t>
            </a:r>
          </a:p>
          <a:p>
            <a:pPr marL="228600" indent="-228600"/>
            <a:r>
              <a:rPr lang="en-US" sz="1800" dirty="0">
                <a:solidFill>
                  <a:srgbClr val="17458F"/>
                </a:solidFill>
                <a:latin typeface="Georgia" panose="02040502050405020303" pitchFamily="18" charset="0"/>
              </a:rPr>
              <a:t>Knowledge transfer instead of true training</a:t>
            </a:r>
          </a:p>
          <a:p>
            <a:pPr marL="0" indent="0">
              <a:buNone/>
            </a:pPr>
            <a:endParaRPr lang="en-US" sz="2800" b="1" dirty="0">
              <a:solidFill>
                <a:srgbClr val="17458F"/>
              </a:solidFill>
              <a:latin typeface="Georgia" panose="02040502050405020303" pitchFamily="18" charset="0"/>
            </a:endParaRPr>
          </a:p>
          <a:p>
            <a:pPr marL="0" indent="0">
              <a:buNone/>
            </a:pPr>
            <a:r>
              <a:rPr lang="en-US" sz="2200" b="1" dirty="0">
                <a:solidFill>
                  <a:srgbClr val="17458F"/>
                </a:solidFill>
                <a:latin typeface="Georgia" panose="02040502050405020303" pitchFamily="18" charset="0"/>
              </a:rPr>
              <a:t>Solutions</a:t>
            </a:r>
          </a:p>
          <a:p>
            <a:r>
              <a:rPr lang="en-US" sz="1800" dirty="0">
                <a:solidFill>
                  <a:srgbClr val="17458F"/>
                </a:solidFill>
                <a:latin typeface="Georgia" panose="02040502050405020303" pitchFamily="18" charset="0"/>
              </a:rPr>
              <a:t>Ensure that training is integrally related to grant activities</a:t>
            </a:r>
          </a:p>
          <a:p>
            <a:r>
              <a:rPr lang="en-US" sz="1800" dirty="0">
                <a:solidFill>
                  <a:srgbClr val="17458F"/>
                </a:solidFill>
                <a:latin typeface="Georgia" panose="02040502050405020303" pitchFamily="18" charset="0"/>
              </a:rPr>
              <a:t>Any equipment-use training should be paired with behavior modification training and/or capacity-building</a:t>
            </a:r>
          </a:p>
          <a:p>
            <a:r>
              <a:rPr lang="en-US" sz="1800" dirty="0">
                <a:solidFill>
                  <a:srgbClr val="17458F"/>
                </a:solidFill>
                <a:latin typeface="Georgia" panose="02040502050405020303" pitchFamily="18" charset="0"/>
              </a:rPr>
              <a:t>Ensure that training is high-quality and in-depth. Include follow-up training.</a:t>
            </a:r>
          </a:p>
          <a:p>
            <a:r>
              <a:rPr lang="en-US" sz="1800" dirty="0">
                <a:solidFill>
                  <a:srgbClr val="17458F"/>
                </a:solidFill>
                <a:latin typeface="Georgia" panose="02040502050405020303" pitchFamily="18" charset="0"/>
              </a:rPr>
              <a:t>Ensure training involves more than just sharing information</a:t>
            </a:r>
          </a:p>
          <a:p>
            <a:endParaRPr lang="en-US" sz="2800" dirty="0">
              <a:solidFill>
                <a:srgbClr val="17458F"/>
              </a:solidFill>
              <a:latin typeface="Georgia" panose="02040502050405020303" pitchFamily="18" charset="0"/>
            </a:endParaRPr>
          </a:p>
          <a:p>
            <a:endParaRPr lang="en-US" dirty="0">
              <a:solidFill>
                <a:srgbClr val="17458F"/>
              </a:solidFill>
            </a:endParaRPr>
          </a:p>
        </p:txBody>
      </p:sp>
      <p:pic>
        <p:nvPicPr>
          <p:cNvPr id="9" name="Picture 8">
            <a:extLst>
              <a:ext uri="{FF2B5EF4-FFF2-40B4-BE49-F238E27FC236}">
                <a16:creationId xmlns="" xmlns:a16="http://schemas.microsoft.com/office/drawing/2014/main" id="{3B81E0F5-CC41-47F0-900C-56536CA9BDBA}"/>
              </a:ext>
            </a:extLst>
          </p:cNvPr>
          <p:cNvPicPr>
            <a:picLocks noChangeAspect="1"/>
          </p:cNvPicPr>
          <p:nvPr/>
        </p:nvPicPr>
        <p:blipFill>
          <a:blip r:embed="rId3" cstate="print"/>
          <a:stretch>
            <a:fillRect/>
          </a:stretch>
        </p:blipFill>
        <p:spPr>
          <a:xfrm>
            <a:off x="5313933" y="1371600"/>
            <a:ext cx="3525267" cy="1981200"/>
          </a:xfrm>
          <a:prstGeom prst="rect">
            <a:avLst/>
          </a:prstGeom>
        </p:spPr>
      </p:pic>
    </p:spTree>
    <p:extLst>
      <p:ext uri="{BB962C8B-B14F-4D97-AF65-F5344CB8AC3E}">
        <p14:creationId xmlns="" xmlns:p14="http://schemas.microsoft.com/office/powerpoint/2010/main" val="3410739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0EC13006-105E-4654-9B7B-2624DD653E22}"/>
              </a:ext>
            </a:extLst>
          </p:cNvPr>
          <p:cNvSpPr>
            <a:spLocks noGrp="1"/>
          </p:cNvSpPr>
          <p:nvPr>
            <p:ph type="title"/>
          </p:nvPr>
        </p:nvSpPr>
        <p:spPr/>
        <p:txBody>
          <a:bodyPr/>
          <a:lstStyle/>
          <a:p>
            <a:r>
              <a:rPr lang="en-US" dirty="0"/>
              <a:t>LOCAL OWNERSHIP</a:t>
            </a:r>
          </a:p>
        </p:txBody>
      </p:sp>
      <p:sp>
        <p:nvSpPr>
          <p:cNvPr id="4" name="Content Placeholder 3">
            <a:extLst>
              <a:ext uri="{FF2B5EF4-FFF2-40B4-BE49-F238E27FC236}">
                <a16:creationId xmlns="" xmlns:a16="http://schemas.microsoft.com/office/drawing/2014/main" id="{DBA2377F-8E23-45EA-8C94-9D8AA84867D6}"/>
              </a:ext>
            </a:extLst>
          </p:cNvPr>
          <p:cNvSpPr>
            <a:spLocks noGrp="1"/>
          </p:cNvSpPr>
          <p:nvPr>
            <p:ph idx="1"/>
          </p:nvPr>
        </p:nvSpPr>
        <p:spPr>
          <a:xfrm>
            <a:off x="457200" y="1219200"/>
            <a:ext cx="7696200" cy="4525963"/>
          </a:xfrm>
          <a:prstGeom prst="rect">
            <a:avLst/>
          </a:prstGeom>
        </p:spPr>
        <p:txBody>
          <a:bodyPr/>
          <a:lstStyle/>
          <a:p>
            <a:pPr marL="0" indent="0">
              <a:buNone/>
            </a:pPr>
            <a:r>
              <a:rPr lang="en-US" sz="2200" b="1" dirty="0">
                <a:solidFill>
                  <a:srgbClr val="17458F"/>
                </a:solidFill>
                <a:latin typeface="Georgia" panose="02040502050405020303" pitchFamily="18" charset="0"/>
              </a:rPr>
              <a:t>Issues</a:t>
            </a:r>
          </a:p>
          <a:p>
            <a:pPr marL="228600" indent="-228600"/>
            <a:r>
              <a:rPr lang="en-US" sz="1800" dirty="0">
                <a:solidFill>
                  <a:srgbClr val="17458F"/>
                </a:solidFill>
                <a:latin typeface="Georgia" panose="02040502050405020303" pitchFamily="18" charset="0"/>
              </a:rPr>
              <a:t>Local community is not involved</a:t>
            </a:r>
          </a:p>
          <a:p>
            <a:pPr marL="228600" indent="-228600"/>
            <a:r>
              <a:rPr lang="en-US" sz="1800" dirty="0">
                <a:solidFill>
                  <a:srgbClr val="17458F"/>
                </a:solidFill>
                <a:latin typeface="Georgia" panose="02040502050405020303" pitchFamily="18" charset="0"/>
              </a:rPr>
              <a:t>Sponsors and cooperating organization develop                             solutions and implement them</a:t>
            </a:r>
          </a:p>
          <a:p>
            <a:pPr marL="228600" indent="-228600"/>
            <a:r>
              <a:rPr lang="en-US" sz="1800" dirty="0">
                <a:solidFill>
                  <a:srgbClr val="17458F"/>
                </a:solidFill>
                <a:latin typeface="Georgia" panose="02040502050405020303" pitchFamily="18" charset="0"/>
              </a:rPr>
              <a:t>Lack of trust</a:t>
            </a:r>
          </a:p>
          <a:p>
            <a:pPr marL="228600" indent="-228600"/>
            <a:r>
              <a:rPr lang="en-US" sz="1800" dirty="0">
                <a:solidFill>
                  <a:srgbClr val="17458F"/>
                </a:solidFill>
                <a:latin typeface="Georgia" panose="02040502050405020303" pitchFamily="18" charset="0"/>
              </a:rPr>
              <a:t>Lack of innovation</a:t>
            </a:r>
          </a:p>
          <a:p>
            <a:pPr marL="0" indent="0">
              <a:buNone/>
            </a:pPr>
            <a:endParaRPr lang="en-US" sz="2600" b="1" dirty="0">
              <a:solidFill>
                <a:srgbClr val="17458F"/>
              </a:solidFill>
              <a:latin typeface="Georgia" panose="02040502050405020303" pitchFamily="18" charset="0"/>
            </a:endParaRPr>
          </a:p>
          <a:p>
            <a:pPr marL="0" indent="0">
              <a:buNone/>
            </a:pPr>
            <a:r>
              <a:rPr lang="en-US" sz="2200" b="1" dirty="0">
                <a:solidFill>
                  <a:srgbClr val="17458F"/>
                </a:solidFill>
                <a:latin typeface="Georgia" panose="02040502050405020303" pitchFamily="18" charset="0"/>
              </a:rPr>
              <a:t>Solutions</a:t>
            </a:r>
          </a:p>
          <a:p>
            <a:r>
              <a:rPr lang="en-US" sz="1800" dirty="0">
                <a:solidFill>
                  <a:srgbClr val="17458F"/>
                </a:solidFill>
                <a:latin typeface="Georgia" panose="02040502050405020303" pitchFamily="18" charset="0"/>
              </a:rPr>
              <a:t>Ensure that community is involved and takes ownership</a:t>
            </a:r>
          </a:p>
          <a:p>
            <a:r>
              <a:rPr lang="en-US" sz="1800" dirty="0">
                <a:solidFill>
                  <a:srgbClr val="17458F"/>
                </a:solidFill>
                <a:latin typeface="Georgia" panose="02040502050405020303" pitchFamily="18" charset="0"/>
              </a:rPr>
              <a:t>Have community lead the solution process</a:t>
            </a:r>
          </a:p>
          <a:p>
            <a:r>
              <a:rPr lang="en-US" sz="1800" dirty="0">
                <a:solidFill>
                  <a:srgbClr val="17458F"/>
                </a:solidFill>
                <a:latin typeface="Georgia" panose="02040502050405020303" pitchFamily="18" charset="0"/>
              </a:rPr>
              <a:t>Take time to build trust between community and Rotarians</a:t>
            </a:r>
          </a:p>
          <a:p>
            <a:r>
              <a:rPr lang="en-US" sz="1800" dirty="0">
                <a:solidFill>
                  <a:srgbClr val="17458F"/>
                </a:solidFill>
                <a:latin typeface="Georgia" panose="02040502050405020303" pitchFamily="18" charset="0"/>
              </a:rPr>
              <a:t>Re-think best practices and innovate to address community needs</a:t>
            </a:r>
          </a:p>
          <a:p>
            <a:endParaRPr lang="en-US" sz="2800" dirty="0">
              <a:solidFill>
                <a:srgbClr val="17458F"/>
              </a:solidFill>
              <a:latin typeface="Georgia" panose="02040502050405020303" pitchFamily="18" charset="0"/>
            </a:endParaRPr>
          </a:p>
          <a:p>
            <a:endParaRPr lang="en-US" dirty="0">
              <a:solidFill>
                <a:srgbClr val="17458F"/>
              </a:solidFill>
            </a:endParaRPr>
          </a:p>
        </p:txBody>
      </p:sp>
      <p:pic>
        <p:nvPicPr>
          <p:cNvPr id="9" name="Picture 8">
            <a:extLst>
              <a:ext uri="{FF2B5EF4-FFF2-40B4-BE49-F238E27FC236}">
                <a16:creationId xmlns="" xmlns:a16="http://schemas.microsoft.com/office/drawing/2014/main" id="{5307FDB0-273E-48DC-8E9C-DA3BF276CA70}"/>
              </a:ext>
            </a:extLst>
          </p:cNvPr>
          <p:cNvPicPr>
            <a:picLocks noChangeAspect="1"/>
          </p:cNvPicPr>
          <p:nvPr/>
        </p:nvPicPr>
        <p:blipFill rotWithShape="1">
          <a:blip r:embed="rId3" cstate="print"/>
          <a:srcRect l="13334" r="25833"/>
          <a:stretch/>
        </p:blipFill>
        <p:spPr>
          <a:xfrm>
            <a:off x="5878830" y="1295400"/>
            <a:ext cx="2503170" cy="2743200"/>
          </a:xfrm>
          <a:prstGeom prst="rect">
            <a:avLst/>
          </a:prstGeom>
        </p:spPr>
      </p:pic>
    </p:spTree>
    <p:extLst>
      <p:ext uri="{BB962C8B-B14F-4D97-AF65-F5344CB8AC3E}">
        <p14:creationId xmlns="" xmlns:p14="http://schemas.microsoft.com/office/powerpoint/2010/main" val="235452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1EF39113-12EF-4601-989A-281CECBA40F0}"/>
              </a:ext>
            </a:extLst>
          </p:cNvPr>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a:xfrm>
            <a:off x="0" y="0"/>
            <a:ext cx="9144000" cy="6858000"/>
          </a:xfrm>
          <a:prstGeom prst="rect">
            <a:avLst/>
          </a:prstGeom>
        </p:spPr>
      </p:pic>
      <p:sp>
        <p:nvSpPr>
          <p:cNvPr id="4" name="Shape 122"/>
          <p:cNvSpPr/>
          <p:nvPr/>
        </p:nvSpPr>
        <p:spPr>
          <a:xfrm>
            <a:off x="2969" y="0"/>
            <a:ext cx="9144000" cy="6858000"/>
          </a:xfrm>
          <a:prstGeom prst="rect">
            <a:avLst/>
          </a:prstGeom>
          <a:solidFill>
            <a:srgbClr val="005DAA">
              <a:alpha val="80000"/>
            </a:srgbClr>
          </a:solidFill>
          <a:ln w="12700">
            <a:miter lim="400000"/>
          </a:ln>
        </p:spPr>
        <p:txBody>
          <a:bodyPr lIns="26789" tIns="26789" rIns="26789" bIns="26789" anchor="ctr"/>
          <a:lstStyle/>
          <a:p>
            <a:pPr>
              <a:defRPr sz="3200">
                <a:solidFill>
                  <a:srgbClr val="00AAE5"/>
                </a:solidFill>
              </a:defRPr>
            </a:pPr>
            <a:endParaRPr sz="1200"/>
          </a:p>
        </p:txBody>
      </p:sp>
      <p:sp>
        <p:nvSpPr>
          <p:cNvPr id="48130" name="Title 3"/>
          <p:cNvSpPr>
            <a:spLocks noGrp="1"/>
          </p:cNvSpPr>
          <p:nvPr>
            <p:ph type="ctrTitle"/>
          </p:nvPr>
        </p:nvSpPr>
        <p:spPr bwMode="auto">
          <a:xfrm>
            <a:off x="4506686" y="5029200"/>
            <a:ext cx="4648200" cy="107156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b="1" dirty="0">
                <a:solidFill>
                  <a:schemeClr val="bg1"/>
                </a:solidFill>
                <a:latin typeface="Arial Narrow" panose="020B0606020202030204" pitchFamily="34" charset="0"/>
                <a:ea typeface="ＭＳ Ｐゴシック" panose="020B0600070205080204" pitchFamily="34" charset="-128"/>
              </a:rPr>
              <a:t>Questions?</a:t>
            </a:r>
          </a:p>
        </p:txBody>
      </p:sp>
    </p:spTree>
  </p:cSld>
  <p:clrMapOvr>
    <a:masterClrMapping/>
  </p:clrMapOvr>
  <p:transition spd="med"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MAPPING</a:t>
            </a:r>
          </a:p>
        </p:txBody>
      </p:sp>
      <p:sp>
        <p:nvSpPr>
          <p:cNvPr id="3" name="Content Placeholder 2"/>
          <p:cNvSpPr>
            <a:spLocks noGrp="1"/>
          </p:cNvSpPr>
          <p:nvPr>
            <p:ph idx="1"/>
          </p:nvPr>
        </p:nvSpPr>
        <p:spPr/>
        <p:txBody>
          <a:bodyPr/>
          <a:lstStyle/>
          <a:p>
            <a:r>
              <a:rPr lang="en-US" sz="2600" dirty="0">
                <a:latin typeface="Georgia" panose="02040502050405020303" pitchFamily="18" charset="0"/>
              </a:rPr>
              <a:t>Keep groups small</a:t>
            </a:r>
          </a:p>
          <a:p>
            <a:r>
              <a:rPr lang="en-US" sz="2600" dirty="0">
                <a:latin typeface="Georgia" panose="02040502050405020303" pitchFamily="18" charset="0"/>
              </a:rPr>
              <a:t>Help groups draw map based on their own definition of the community</a:t>
            </a:r>
          </a:p>
          <a:p>
            <a:r>
              <a:rPr lang="en-US" sz="2600" dirty="0">
                <a:latin typeface="Georgia" panose="02040502050405020303" pitchFamily="18" charset="0"/>
              </a:rPr>
              <a:t>Discuss maps with large group</a:t>
            </a:r>
          </a:p>
          <a:p>
            <a:r>
              <a:rPr lang="en-US" sz="2600" dirty="0">
                <a:latin typeface="Georgia" panose="02040502050405020303" pitchFamily="18" charset="0"/>
              </a:rPr>
              <a:t>Ask for volunteers to analyze maps further</a:t>
            </a:r>
          </a:p>
        </p:txBody>
      </p:sp>
      <p:grpSp>
        <p:nvGrpSpPr>
          <p:cNvPr id="4" name="Group 3"/>
          <p:cNvGrpSpPr/>
          <p:nvPr/>
        </p:nvGrpSpPr>
        <p:grpSpPr>
          <a:xfrm>
            <a:off x="7427348" y="123922"/>
            <a:ext cx="1594732" cy="1594732"/>
            <a:chOff x="209550" y="0"/>
            <a:chExt cx="3390900" cy="3390900"/>
          </a:xfrm>
        </p:grpSpPr>
        <p:sp>
          <p:nvSpPr>
            <p:cNvPr id="5" name="Oval 4"/>
            <p:cNvSpPr/>
            <p:nvPr/>
          </p:nvSpPr>
          <p:spPr>
            <a:xfrm>
              <a:off x="209550" y="0"/>
              <a:ext cx="3390900" cy="3390900"/>
            </a:xfrm>
            <a:prstGeom prst="ellipse">
              <a:avLst/>
            </a:prstGeom>
            <a:solidFill>
              <a:srgbClr val="F7A81B">
                <a:alpha val="8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6" name="TextBox 5"/>
            <p:cNvSpPr txBox="1"/>
            <p:nvPr/>
          </p:nvSpPr>
          <p:spPr>
            <a:xfrm>
              <a:off x="581025" y="1"/>
              <a:ext cx="2647950" cy="3390898"/>
            </a:xfrm>
            <a:prstGeom prst="rect">
              <a:avLst/>
            </a:prstGeom>
            <a:noFill/>
          </p:spPr>
          <p:txBody>
            <a:bodyPr wrap="square" lIns="0" tIns="0" rIns="0" bIns="0" rtlCol="0" anchor="ctr" anchorCtr="0">
              <a:noAutofit/>
            </a:bodyPr>
            <a:lstStyle/>
            <a:p>
              <a:pPr algn="ctr"/>
              <a:r>
                <a:rPr lang="en-US" sz="4000" b="1" dirty="0">
                  <a:solidFill>
                    <a:schemeClr val="bg1"/>
                  </a:solidFill>
                  <a:latin typeface="Arial Black" charset="0"/>
                  <a:ea typeface="Arial Black" charset="0"/>
                  <a:cs typeface="Arial Black" charset="0"/>
                </a:rPr>
                <a:t>Tips</a:t>
              </a:r>
              <a:endParaRPr lang="en-US" sz="6600" b="1" dirty="0">
                <a:solidFill>
                  <a:schemeClr val="bg1"/>
                </a:solidFill>
                <a:latin typeface="Arial Black" charset="0"/>
                <a:ea typeface="Arial Black" charset="0"/>
                <a:cs typeface="Arial Black" charset="0"/>
              </a:endParaRPr>
            </a:p>
          </p:txBody>
        </p:sp>
      </p:grpSp>
    </p:spTree>
    <p:extLst>
      <p:ext uri="{BB962C8B-B14F-4D97-AF65-F5344CB8AC3E}">
        <p14:creationId xmlns="" xmlns:p14="http://schemas.microsoft.com/office/powerpoint/2010/main" val="2583089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 xmlns:a14="http://schemas.microsoft.com/office/drawing/2010/main" val="0"/>
              </a:ext>
            </a:extLst>
          </a:blip>
          <a:srcRect l="6964" r="4148"/>
          <a:stretch/>
        </p:blipFill>
        <p:spPr>
          <a:xfrm>
            <a:off x="0" y="0"/>
            <a:ext cx="9144000" cy="6858000"/>
          </a:xfrm>
          <a:prstGeom prst="rect">
            <a:avLst/>
          </a:prstGeom>
        </p:spPr>
      </p:pic>
      <p:sp>
        <p:nvSpPr>
          <p:cNvPr id="6" name="Shape 122"/>
          <p:cNvSpPr/>
          <p:nvPr/>
        </p:nvSpPr>
        <p:spPr>
          <a:xfrm>
            <a:off x="0" y="3561"/>
            <a:ext cx="9144000" cy="6858000"/>
          </a:xfrm>
          <a:prstGeom prst="rect">
            <a:avLst/>
          </a:prstGeom>
          <a:blipFill>
            <a:blip r:embed="rId4" cstate="print">
              <a:alphaModFix amt="74120"/>
            </a:blip>
          </a:blipFill>
          <a:ln w="12700">
            <a:miter lim="400000"/>
          </a:ln>
        </p:spPr>
        <p:txBody>
          <a:bodyPr lIns="26789" tIns="26789" rIns="26789" bIns="26789" anchor="ctr"/>
          <a:lstStyle/>
          <a:p>
            <a:pPr>
              <a:defRPr sz="3200">
                <a:solidFill>
                  <a:srgbClr val="00AAE5"/>
                </a:solidFill>
              </a:defRPr>
            </a:pPr>
            <a:endParaRPr sz="1200"/>
          </a:p>
        </p:txBody>
      </p:sp>
      <p:sp>
        <p:nvSpPr>
          <p:cNvPr id="7" name="Shape 123"/>
          <p:cNvSpPr/>
          <p:nvPr/>
        </p:nvSpPr>
        <p:spPr>
          <a:xfrm>
            <a:off x="457200" y="3726873"/>
            <a:ext cx="8541251" cy="2300922"/>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nchor="ctr">
            <a:normAutofit/>
          </a:bodyPr>
          <a:lstStyle>
            <a:lvl1pPr>
              <a:defRPr sz="15000">
                <a:solidFill>
                  <a:srgbClr val="FFFFFF"/>
                </a:solidFill>
                <a:latin typeface="Arial"/>
                <a:ea typeface="Arial"/>
                <a:cs typeface="Arial"/>
                <a:sym typeface="Arial"/>
              </a:defRPr>
            </a:lvl1pPr>
          </a:lstStyle>
          <a:p>
            <a:r>
              <a:rPr lang="en-US" sz="5400" dirty="0">
                <a:latin typeface="Arial Narrow" panose="020B0606020202030204" pitchFamily="34" charset="0"/>
              </a:rPr>
              <a:t>You’ve conducted your assessment… Now what?</a:t>
            </a:r>
            <a:endParaRPr sz="5400" dirty="0">
              <a:latin typeface="Arial Narrow" panose="020B0606020202030204" pitchFamily="34" charset="0"/>
            </a:endParaRPr>
          </a:p>
        </p:txBody>
      </p:sp>
    </p:spTree>
    <p:extLst>
      <p:ext uri="{BB962C8B-B14F-4D97-AF65-F5344CB8AC3E}">
        <p14:creationId xmlns="" xmlns:p14="http://schemas.microsoft.com/office/powerpoint/2010/main" val="1149250867"/>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SELECTION</a:t>
            </a:r>
          </a:p>
        </p:txBody>
      </p:sp>
      <p:sp>
        <p:nvSpPr>
          <p:cNvPr id="3" name="Content Placeholder 2"/>
          <p:cNvSpPr>
            <a:spLocks noGrp="1"/>
          </p:cNvSpPr>
          <p:nvPr>
            <p:ph idx="1"/>
          </p:nvPr>
        </p:nvSpPr>
        <p:spPr/>
        <p:txBody>
          <a:bodyPr/>
          <a:lstStyle/>
          <a:p>
            <a:r>
              <a:rPr lang="en-US" sz="2600" dirty="0">
                <a:latin typeface="Georgia" panose="02040502050405020303" pitchFamily="18" charset="0"/>
              </a:rPr>
              <a:t>Falls within global grant guidelines</a:t>
            </a:r>
          </a:p>
          <a:p>
            <a:r>
              <a:rPr lang="en-US" sz="2600" dirty="0">
                <a:latin typeface="Georgia" panose="02040502050405020303" pitchFamily="18" charset="0"/>
              </a:rPr>
              <a:t>Is sustainable</a:t>
            </a:r>
          </a:p>
          <a:p>
            <a:r>
              <a:rPr lang="en-US" sz="2600" dirty="0">
                <a:latin typeface="Georgia" panose="02040502050405020303" pitchFamily="18" charset="0"/>
              </a:rPr>
              <a:t>Aligns with goals of area(s) of focus</a:t>
            </a:r>
          </a:p>
          <a:p>
            <a:r>
              <a:rPr lang="en-US" sz="2600" dirty="0">
                <a:latin typeface="Georgia" panose="02040502050405020303" pitchFamily="18" charset="0"/>
              </a:rPr>
              <a:t>Is technically feasible</a:t>
            </a:r>
          </a:p>
          <a:p>
            <a:r>
              <a:rPr lang="en-US" sz="2600" dirty="0">
                <a:latin typeface="Georgia" panose="02040502050405020303" pitchFamily="18" charset="0"/>
              </a:rPr>
              <a:t>Is one that you and your partner club are qualified to address</a:t>
            </a:r>
          </a:p>
          <a:p>
            <a:r>
              <a:rPr lang="en-US" sz="2600" dirty="0">
                <a:latin typeface="Georgia" panose="02040502050405020303" pitchFamily="18" charset="0"/>
              </a:rPr>
              <a:t>Does not duplicate existing efforts</a:t>
            </a:r>
          </a:p>
        </p:txBody>
      </p:sp>
    </p:spTree>
    <p:extLst>
      <p:ext uri="{BB962C8B-B14F-4D97-AF65-F5344CB8AC3E}">
        <p14:creationId xmlns="" xmlns:p14="http://schemas.microsoft.com/office/powerpoint/2010/main" val="625989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OF FOCUS GOALS</a:t>
            </a:r>
          </a:p>
        </p:txBody>
      </p:sp>
      <p:sp>
        <p:nvSpPr>
          <p:cNvPr id="3" name="Content Placeholder 2"/>
          <p:cNvSpPr>
            <a:spLocks noGrp="1"/>
          </p:cNvSpPr>
          <p:nvPr>
            <p:ph idx="1"/>
          </p:nvPr>
        </p:nvSpPr>
        <p:spPr>
          <a:xfrm>
            <a:off x="457200" y="1219201"/>
            <a:ext cx="8229600" cy="609600"/>
          </a:xfrm>
        </p:spPr>
        <p:txBody>
          <a:bodyPr/>
          <a:lstStyle/>
          <a:p>
            <a:r>
              <a:rPr lang="en-US" sz="2600" dirty="0">
                <a:latin typeface="Georgia" panose="02040502050405020303" pitchFamily="18" charset="0"/>
              </a:rPr>
              <a:t>Goals provide specific guidance within each area</a:t>
            </a: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7154" y="2708147"/>
            <a:ext cx="3537206" cy="2284862"/>
          </a:xfrm>
          <a:prstGeom prst="rect">
            <a:avLst/>
          </a:prstGeom>
        </p:spPr>
      </p:pic>
      <p:pic>
        <p:nvPicPr>
          <p:cNvPr id="6" name="Picture 5">
            <a:extLst>
              <a:ext uri="{FF2B5EF4-FFF2-40B4-BE49-F238E27FC236}">
                <a16:creationId xmlns="" xmlns:a16="http://schemas.microsoft.com/office/drawing/2014/main" id="{13E6633B-E10A-4F97-AF8E-8B5DC48DCDE8}"/>
              </a:ext>
            </a:extLst>
          </p:cNvPr>
          <p:cNvPicPr>
            <a:picLocks noChangeAspect="1"/>
          </p:cNvPicPr>
          <p:nvPr/>
        </p:nvPicPr>
        <p:blipFill>
          <a:blip r:embed="rId4" cstate="print"/>
          <a:stretch>
            <a:fillRect/>
          </a:stretch>
        </p:blipFill>
        <p:spPr>
          <a:xfrm>
            <a:off x="811675" y="1828801"/>
            <a:ext cx="3273286" cy="4343399"/>
          </a:xfrm>
          <a:prstGeom prst="rect">
            <a:avLst/>
          </a:prstGeom>
          <a:ln>
            <a:solidFill>
              <a:srgbClr val="BCBDC0"/>
            </a:solidFill>
          </a:ln>
          <a:effectLst>
            <a:outerShdw blurRad="50800" dist="38100" dir="2700000" algn="tl" rotWithShape="0">
              <a:srgbClr val="BCBDC0">
                <a:alpha val="40000"/>
              </a:srgbClr>
            </a:outerShdw>
          </a:effectLst>
        </p:spPr>
      </p:pic>
    </p:spTree>
    <p:extLst>
      <p:ext uri="{BB962C8B-B14F-4D97-AF65-F5344CB8AC3E}">
        <p14:creationId xmlns="" xmlns:p14="http://schemas.microsoft.com/office/powerpoint/2010/main" val="3208354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PLAN</a:t>
            </a:r>
          </a:p>
        </p:txBody>
      </p:sp>
      <p:sp>
        <p:nvSpPr>
          <p:cNvPr id="3" name="Content Placeholder 2"/>
          <p:cNvSpPr>
            <a:spLocks noGrp="1"/>
          </p:cNvSpPr>
          <p:nvPr>
            <p:ph idx="1"/>
          </p:nvPr>
        </p:nvSpPr>
        <p:spPr>
          <a:xfrm>
            <a:off x="457200" y="1219201"/>
            <a:ext cx="8229600" cy="1676400"/>
          </a:xfrm>
        </p:spPr>
        <p:txBody>
          <a:bodyPr>
            <a:normAutofit lnSpcReduction="10000"/>
          </a:bodyPr>
          <a:lstStyle/>
          <a:p>
            <a:r>
              <a:rPr lang="en-US" sz="2600" dirty="0">
                <a:latin typeface="Georgia" panose="02040502050405020303" pitchFamily="18" charset="0"/>
              </a:rPr>
              <a:t>Collaboration is essential!</a:t>
            </a:r>
          </a:p>
          <a:p>
            <a:r>
              <a:rPr lang="en-US" sz="2600" dirty="0">
                <a:latin typeface="Georgia" panose="02040502050405020303" pitchFamily="18" charset="0"/>
              </a:rPr>
              <a:t>Sponsoring clubs work together to develop project plan</a:t>
            </a:r>
          </a:p>
          <a:p>
            <a:r>
              <a:rPr lang="en-US" sz="2600" dirty="0">
                <a:latin typeface="Georgia" panose="02040502050405020303" pitchFamily="18" charset="0"/>
              </a:rPr>
              <a:t>Involve community members</a:t>
            </a:r>
          </a:p>
        </p:txBody>
      </p:sp>
      <p:pic>
        <p:nvPicPr>
          <p:cNvPr id="4" name="Picture 3"/>
          <p:cNvPicPr>
            <a:picLocks noChangeAspect="1"/>
          </p:cNvPicPr>
          <p:nvPr/>
        </p:nvPicPr>
        <p:blipFill rotWithShape="1">
          <a:blip r:embed="rId3" cstate="print">
            <a:extLst>
              <a:ext uri="{28A0092B-C50C-407E-A947-70E740481C1C}">
                <a14:useLocalDpi xmlns="" xmlns:a14="http://schemas.microsoft.com/office/drawing/2010/main" val="0"/>
              </a:ext>
            </a:extLst>
          </a:blip>
          <a:srcRect t="1867" r="58" b="34332"/>
          <a:stretch/>
        </p:blipFill>
        <p:spPr>
          <a:xfrm>
            <a:off x="0" y="3194890"/>
            <a:ext cx="9144000" cy="3891710"/>
          </a:xfrm>
          <a:prstGeom prst="rect">
            <a:avLst/>
          </a:prstGeom>
        </p:spPr>
      </p:pic>
    </p:spTree>
    <p:extLst>
      <p:ext uri="{BB962C8B-B14F-4D97-AF65-F5344CB8AC3E}">
        <p14:creationId xmlns="" xmlns:p14="http://schemas.microsoft.com/office/powerpoint/2010/main" val="2364627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PLAN</a:t>
            </a:r>
          </a:p>
        </p:txBody>
      </p:sp>
      <p:sp>
        <p:nvSpPr>
          <p:cNvPr id="3" name="Content Placeholder 2"/>
          <p:cNvSpPr>
            <a:spLocks noGrp="1"/>
          </p:cNvSpPr>
          <p:nvPr>
            <p:ph idx="1"/>
          </p:nvPr>
        </p:nvSpPr>
        <p:spPr/>
        <p:txBody>
          <a:bodyPr/>
          <a:lstStyle/>
          <a:p>
            <a:r>
              <a:rPr lang="en-US" sz="2600" dirty="0">
                <a:latin typeface="Georgia" panose="02040502050405020303" pitchFamily="18" charset="0"/>
              </a:rPr>
              <a:t>Community impact</a:t>
            </a:r>
          </a:p>
          <a:p>
            <a:r>
              <a:rPr lang="en-US" sz="2600" dirty="0">
                <a:latin typeface="Georgia" panose="02040502050405020303" pitchFamily="18" charset="0"/>
              </a:rPr>
              <a:t>Measurable goals and outcomes</a:t>
            </a:r>
          </a:p>
          <a:p>
            <a:r>
              <a:rPr lang="en-US" sz="2600" dirty="0">
                <a:latin typeface="Georgia" panose="02040502050405020303" pitchFamily="18" charset="0"/>
              </a:rPr>
              <a:t>Actions for each step of project</a:t>
            </a:r>
          </a:p>
          <a:p>
            <a:r>
              <a:rPr lang="en-US" sz="2600" dirty="0">
                <a:latin typeface="Georgia" panose="02040502050405020303" pitchFamily="18" charset="0"/>
              </a:rPr>
              <a:t>Assignment of responsibilities</a:t>
            </a:r>
          </a:p>
          <a:p>
            <a:r>
              <a:rPr lang="en-US" sz="2600" dirty="0">
                <a:latin typeface="Georgia" panose="02040502050405020303" pitchFamily="18" charset="0"/>
              </a:rPr>
              <a:t>Monitoring</a:t>
            </a:r>
          </a:p>
          <a:p>
            <a:r>
              <a:rPr lang="en-US" sz="2600" dirty="0">
                <a:latin typeface="Georgia" panose="02040502050405020303" pitchFamily="18" charset="0"/>
              </a:rPr>
              <a:t>Possible alternative approaches</a:t>
            </a:r>
          </a:p>
        </p:txBody>
      </p:sp>
    </p:spTree>
    <p:extLst>
      <p:ext uri="{BB962C8B-B14F-4D97-AF65-F5344CB8AC3E}">
        <p14:creationId xmlns="" xmlns:p14="http://schemas.microsoft.com/office/powerpoint/2010/main" val="1322960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60531_KR_045.jpg"/>
          <p:cNvPicPr>
            <a:picLocks noChangeAspect="1"/>
          </p:cNvPicPr>
          <p:nvPr/>
        </p:nvPicPr>
        <p:blipFill rotWithShape="1">
          <a:blip r:embed="rId3" cstate="print">
            <a:extLst>
              <a:ext uri="{28A0092B-C50C-407E-A947-70E740481C1C}">
                <a14:useLocalDpi xmlns="" xmlns:a14="http://schemas.microsoft.com/office/drawing/2010/main" val="0"/>
              </a:ext>
            </a:extLst>
          </a:blip>
          <a:srcRect l="5562" t="1" r="5539" b="-3"/>
          <a:stretch/>
        </p:blipFill>
        <p:spPr>
          <a:xfrm>
            <a:off x="4025" y="0"/>
            <a:ext cx="9135950" cy="6857999"/>
          </a:xfrm>
          <a:prstGeom prst="rect">
            <a:avLst/>
          </a:prstGeom>
        </p:spPr>
      </p:pic>
      <p:sp>
        <p:nvSpPr>
          <p:cNvPr id="130" name="Shape 130"/>
          <p:cNvSpPr/>
          <p:nvPr/>
        </p:nvSpPr>
        <p:spPr>
          <a:xfrm>
            <a:off x="-4025" y="1"/>
            <a:ext cx="9144000" cy="6857999"/>
          </a:xfrm>
          <a:prstGeom prst="rect">
            <a:avLst/>
          </a:prstGeom>
          <a:solidFill>
            <a:srgbClr val="F7A81B">
              <a:alpha val="72000"/>
            </a:srgbClr>
          </a:solidFill>
          <a:ln w="12700">
            <a:miter lim="400000"/>
          </a:ln>
        </p:spPr>
        <p:txBody>
          <a:bodyPr lIns="26789" tIns="26789" rIns="26789" bIns="26789" anchor="ctr"/>
          <a:lstStyle/>
          <a:p>
            <a:pPr>
              <a:defRPr sz="3200">
                <a:solidFill>
                  <a:srgbClr val="58585A"/>
                </a:solidFill>
              </a:defRPr>
            </a:pPr>
            <a:endParaRPr sz="1200"/>
          </a:p>
        </p:txBody>
      </p:sp>
      <p:sp>
        <p:nvSpPr>
          <p:cNvPr id="131" name="Shape 131"/>
          <p:cNvSpPr/>
          <p:nvPr/>
        </p:nvSpPr>
        <p:spPr>
          <a:xfrm>
            <a:off x="297349" y="3631474"/>
            <a:ext cx="8541251" cy="2866584"/>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nchor="ctr">
            <a:normAutofit fontScale="92500" lnSpcReduction="20000"/>
          </a:bodyPr>
          <a:lstStyle>
            <a:lvl1pPr>
              <a:defRPr sz="15000">
                <a:solidFill>
                  <a:srgbClr val="FFFFFF"/>
                </a:solidFill>
                <a:latin typeface="Arial"/>
                <a:ea typeface="Arial"/>
                <a:cs typeface="Arial"/>
                <a:sym typeface="Arial"/>
              </a:defRPr>
            </a:lvl1pPr>
          </a:lstStyle>
          <a:p>
            <a:r>
              <a:rPr lang="en-US" sz="5625" dirty="0"/>
              <a:t>What do we see when a proper community assessment is not conducted? </a:t>
            </a:r>
          </a:p>
          <a:p>
            <a:endParaRPr lang="en-US" sz="5625" dirty="0"/>
          </a:p>
        </p:txBody>
      </p:sp>
    </p:spTree>
    <p:extLst>
      <p:ext uri="{BB962C8B-B14F-4D97-AF65-F5344CB8AC3E}">
        <p14:creationId xmlns="" xmlns:p14="http://schemas.microsoft.com/office/powerpoint/2010/main" val="34681604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hoppi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86200" y="3733800"/>
            <a:ext cx="4086225" cy="226710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2">
            <a:extLst>
              <a:ext uri="{FF2B5EF4-FFF2-40B4-BE49-F238E27FC236}">
                <a16:creationId xmlns:a16="http://schemas.microsoft.com/office/drawing/2014/main" xmlns="" id="{CF953D4C-C507-4CDE-9731-0225BBCDF19C}"/>
              </a:ext>
            </a:extLst>
          </p:cNvPr>
          <p:cNvSpPr>
            <a:spLocks noGrp="1"/>
          </p:cNvSpPr>
          <p:nvPr>
            <p:ph type="title"/>
          </p:nvPr>
        </p:nvSpPr>
        <p:spPr/>
        <p:txBody>
          <a:bodyPr/>
          <a:lstStyle/>
          <a:p>
            <a:r>
              <a:rPr lang="en-US" dirty="0"/>
              <a:t>COMMUNITY ASSESSMENTS: COMMON ISSUES</a:t>
            </a:r>
          </a:p>
        </p:txBody>
      </p:sp>
      <p:sp>
        <p:nvSpPr>
          <p:cNvPr id="4" name="Content Placeholder 3">
            <a:extLst>
              <a:ext uri="{FF2B5EF4-FFF2-40B4-BE49-F238E27FC236}">
                <a16:creationId xmlns:a16="http://schemas.microsoft.com/office/drawing/2014/main" xmlns="" id="{DBA2377F-8E23-45EA-8C94-9D8AA84867D6}"/>
              </a:ext>
            </a:extLst>
          </p:cNvPr>
          <p:cNvSpPr>
            <a:spLocks noGrp="1"/>
          </p:cNvSpPr>
          <p:nvPr>
            <p:ph idx="1"/>
          </p:nvPr>
        </p:nvSpPr>
        <p:spPr>
          <a:prstGeom prst="rect">
            <a:avLst/>
          </a:prstGeom>
        </p:spPr>
        <p:txBody>
          <a:bodyPr/>
          <a:lstStyle/>
          <a:p>
            <a:r>
              <a:rPr lang="en-US" sz="2600" dirty="0">
                <a:solidFill>
                  <a:srgbClr val="17458F"/>
                </a:solidFill>
                <a:latin typeface="Georgia" panose="02040502050405020303" pitchFamily="18" charset="0"/>
              </a:rPr>
              <a:t>Identifying a need and developing a project before conducting a thorough assessment </a:t>
            </a:r>
          </a:p>
          <a:p>
            <a:r>
              <a:rPr lang="en-US" sz="2600" dirty="0">
                <a:solidFill>
                  <a:srgbClr val="17458F"/>
                </a:solidFill>
                <a:latin typeface="Georgia" panose="02040502050405020303" pitchFamily="18" charset="0"/>
              </a:rPr>
              <a:t>“Shopping” around a solution</a:t>
            </a:r>
          </a:p>
          <a:p>
            <a:pPr marL="0" indent="0">
              <a:buNone/>
            </a:pPr>
            <a:r>
              <a:rPr lang="en-US" sz="2600" dirty="0">
                <a:solidFill>
                  <a:srgbClr val="17458F"/>
                </a:solidFill>
                <a:latin typeface="Georgia" panose="02040502050405020303" pitchFamily="18" charset="0"/>
              </a:rPr>
              <a:t>     or intervention </a:t>
            </a:r>
          </a:p>
          <a:p>
            <a:r>
              <a:rPr lang="en-US" sz="2600" dirty="0" smtClean="0">
                <a:solidFill>
                  <a:srgbClr val="17458F"/>
                </a:solidFill>
                <a:latin typeface="Georgia" panose="02040502050405020303" pitchFamily="18" charset="0"/>
              </a:rPr>
              <a:t>Disconnect between the assessment results and the project design</a:t>
            </a:r>
            <a:endParaRPr lang="en-US" sz="2600" dirty="0">
              <a:solidFill>
                <a:srgbClr val="17458F"/>
              </a:solidFill>
              <a:latin typeface="Georgia" panose="02040502050405020303" pitchFamily="18" charset="0"/>
            </a:endParaRPr>
          </a:p>
          <a:p>
            <a:endParaRPr lang="en-US" sz="2800" dirty="0">
              <a:solidFill>
                <a:srgbClr val="17458F"/>
              </a:solidFill>
              <a:latin typeface="Georgia" panose="02040502050405020303" pitchFamily="18" charset="0"/>
            </a:endParaRPr>
          </a:p>
          <a:p>
            <a:pPr marL="0" indent="0">
              <a:buNone/>
            </a:pPr>
            <a:endParaRPr lang="en-US" dirty="0">
              <a:solidFill>
                <a:srgbClr val="17458F"/>
              </a:solidFill>
            </a:endParaRPr>
          </a:p>
        </p:txBody>
      </p:sp>
    </p:spTree>
    <p:extLst>
      <p:ext uri="{BB962C8B-B14F-4D97-AF65-F5344CB8AC3E}">
        <p14:creationId xmlns:p14="http://schemas.microsoft.com/office/powerpoint/2010/main" xmlns="" val="2972873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1354</Words>
  <Application>Microsoft Office PowerPoint</Application>
  <PresentationFormat>On-screen Show (4:3)</PresentationFormat>
  <Paragraphs>135</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COMMUNITY MAPPING</vt:lpstr>
      <vt:lpstr>COMMUNITY MAPPING</vt:lpstr>
      <vt:lpstr>Slide 3</vt:lpstr>
      <vt:lpstr>PROJECT SELECTION</vt:lpstr>
      <vt:lpstr>AREA OF FOCUS GOALS</vt:lpstr>
      <vt:lpstr>PROJECT PLAN</vt:lpstr>
      <vt:lpstr>PROJECT PLAN</vt:lpstr>
      <vt:lpstr>Slide 8</vt:lpstr>
      <vt:lpstr>COMMUNITY ASSESSMENTS: COMMON ISSUES</vt:lpstr>
      <vt:lpstr>INADEQUATE TRAINING</vt:lpstr>
      <vt:lpstr>LOCAL OWNERSHIP</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MAPPING</dc:title>
  <dc:creator>User</dc:creator>
  <cp:lastModifiedBy>User</cp:lastModifiedBy>
  <cp:revision>2</cp:revision>
  <dcterms:created xsi:type="dcterms:W3CDTF">2006-08-16T00:00:00Z</dcterms:created>
  <dcterms:modified xsi:type="dcterms:W3CDTF">2019-09-24T23:09:23Z</dcterms:modified>
</cp:coreProperties>
</file>