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71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29CF-98AB-4E24-BBF1-290CDF9164E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6C71-C050-4535-9C3D-0EE659F6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5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29CF-98AB-4E24-BBF1-290CDF9164E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6C71-C050-4535-9C3D-0EE659F6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5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29CF-98AB-4E24-BBF1-290CDF9164E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6C71-C050-4535-9C3D-0EE659F6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8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29CF-98AB-4E24-BBF1-290CDF9164E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6C71-C050-4535-9C3D-0EE659F6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7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29CF-98AB-4E24-BBF1-290CDF9164E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6C71-C050-4535-9C3D-0EE659F6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4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29CF-98AB-4E24-BBF1-290CDF9164E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6C71-C050-4535-9C3D-0EE659F6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7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29CF-98AB-4E24-BBF1-290CDF9164E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6C71-C050-4535-9C3D-0EE659F6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74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29CF-98AB-4E24-BBF1-290CDF9164E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6C71-C050-4535-9C3D-0EE659F6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4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29CF-98AB-4E24-BBF1-290CDF9164E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6C71-C050-4535-9C3D-0EE659F6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0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29CF-98AB-4E24-BBF1-290CDF9164E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6C71-C050-4535-9C3D-0EE659F6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4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29CF-98AB-4E24-BBF1-290CDF9164E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6C71-C050-4535-9C3D-0EE659F6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67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D29CF-98AB-4E24-BBF1-290CDF9164E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16C71-C050-4535-9C3D-0EE659F6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Williamston Sunrise Rotary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Financial Information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4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Grants This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$5,700 Remaining to be paid:</a:t>
            </a:r>
          </a:p>
          <a:p>
            <a:pPr lvl="1"/>
            <a:r>
              <a:rPr lang="en-US" dirty="0" smtClean="0"/>
              <a:t>Haven House Meals				$1,100</a:t>
            </a:r>
          </a:p>
          <a:p>
            <a:pPr lvl="1"/>
            <a:r>
              <a:rPr lang="en-US" dirty="0" smtClean="0"/>
              <a:t>Interact Clubs					      500</a:t>
            </a:r>
          </a:p>
          <a:p>
            <a:pPr lvl="1"/>
            <a:r>
              <a:rPr lang="en-US" dirty="0" smtClean="0"/>
              <a:t>International Project			   2,000</a:t>
            </a:r>
          </a:p>
          <a:p>
            <a:pPr lvl="1"/>
            <a:r>
              <a:rPr lang="en-US" dirty="0" smtClean="0"/>
              <a:t>Red Cedar Jubilee				      500</a:t>
            </a:r>
          </a:p>
          <a:p>
            <a:pPr lvl="1"/>
            <a:r>
              <a:rPr lang="en-US" dirty="0" smtClean="0"/>
              <a:t>RYLA						      800</a:t>
            </a:r>
          </a:p>
          <a:p>
            <a:pPr lvl="1"/>
            <a:r>
              <a:rPr lang="en-US" dirty="0" smtClean="0"/>
              <a:t>Students of the </a:t>
            </a:r>
            <a:r>
              <a:rPr lang="en-US" dirty="0" err="1" smtClean="0"/>
              <a:t>Qtr</a:t>
            </a:r>
            <a:r>
              <a:rPr lang="en-US" dirty="0" smtClean="0"/>
              <a:t>				      300</a:t>
            </a:r>
          </a:p>
          <a:p>
            <a:pPr lvl="1"/>
            <a:r>
              <a:rPr lang="en-US" dirty="0" smtClean="0"/>
              <a:t>Miscellaneous				      500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61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447800"/>
          </a:xfrm>
        </p:spPr>
        <p:txBody>
          <a:bodyPr/>
          <a:lstStyle/>
          <a:p>
            <a:r>
              <a:rPr lang="en-US" dirty="0" smtClean="0"/>
              <a:t>Tom Clay Memorials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038600"/>
          </a:xfrm>
        </p:spPr>
        <p:txBody>
          <a:bodyPr/>
          <a:lstStyle/>
          <a:p>
            <a:r>
              <a:rPr lang="en-US" dirty="0" smtClean="0"/>
              <a:t>Received in total this year	$2,680</a:t>
            </a:r>
          </a:p>
          <a:p>
            <a:r>
              <a:rPr lang="en-US" dirty="0" smtClean="0"/>
              <a:t>Earmarked by the Board for an annual scholarship for a WHS graduating senior who wants to study music in college.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90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Taste of Williamston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this year under Jack </a:t>
            </a:r>
            <a:r>
              <a:rPr lang="en-US" dirty="0" err="1" smtClean="0"/>
              <a:t>Helder’s</a:t>
            </a:r>
            <a:r>
              <a:rPr lang="en-US" dirty="0" smtClean="0"/>
              <a:t> leadership</a:t>
            </a:r>
          </a:p>
          <a:p>
            <a:r>
              <a:rPr lang="en-US" dirty="0" smtClean="0"/>
              <a:t>Net funds raised $8,658</a:t>
            </a:r>
          </a:p>
          <a:p>
            <a:r>
              <a:rPr lang="en-US" dirty="0" smtClean="0"/>
              <a:t>Increases our </a:t>
            </a:r>
            <a:r>
              <a:rPr lang="en-US" dirty="0" err="1" smtClean="0"/>
              <a:t>grantmaking</a:t>
            </a:r>
            <a:r>
              <a:rPr lang="en-US" dirty="0" smtClean="0"/>
              <a:t> ability as long as we continue both Duck Race and Poker</a:t>
            </a:r>
          </a:p>
          <a:p>
            <a:r>
              <a:rPr lang="en-US" dirty="0" smtClean="0"/>
              <a:t>Replaces Poker if we discontinue that effort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87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Balances as of 12/31/15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Dues account				   $(768)</a:t>
            </a:r>
          </a:p>
          <a:p>
            <a:r>
              <a:rPr lang="en-US" dirty="0" smtClean="0"/>
              <a:t>Community Service accounts      </a:t>
            </a:r>
            <a:r>
              <a:rPr lang="en-US" u="sng" dirty="0" smtClean="0"/>
              <a:t>44,197</a:t>
            </a:r>
          </a:p>
          <a:p>
            <a:endParaRPr lang="en-US" u="sng" dirty="0"/>
          </a:p>
          <a:p>
            <a:r>
              <a:rPr lang="en-US" dirty="0" smtClean="0"/>
              <a:t>Total cash				</a:t>
            </a:r>
            <a:r>
              <a:rPr lang="en-US" u="sng" dirty="0" smtClean="0"/>
              <a:t>$43,429 </a:t>
            </a:r>
          </a:p>
          <a:p>
            <a:pPr marL="0" indent="0">
              <a:buNone/>
            </a:pPr>
            <a:r>
              <a:rPr lang="en-US" u="sng" dirty="0" smtClean="0"/>
              <a:t> </a:t>
            </a:r>
            <a:r>
              <a:rPr lang="en-US" dirty="0" smtClean="0"/>
              <a:t>Includes Taste of Williamston ($8,658), Tom Clay Memorials ($2,680) and Grants not yet paid ($5,700)</a:t>
            </a:r>
          </a:p>
          <a:p>
            <a:pPr marL="0" indent="0">
              <a:buNone/>
            </a:pPr>
            <a:endParaRPr lang="en-US" dirty="0" smtClean="0"/>
          </a:p>
          <a:p>
            <a:pPr lvl="3"/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31603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Williamston Rotary Foundation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Originally created and funded from Duck Race proceeds before 2010</a:t>
            </a:r>
          </a:p>
          <a:p>
            <a:r>
              <a:rPr lang="en-US" dirty="0" smtClean="0"/>
              <a:t>IRS 501(c)(3), but tax exempt status revoked</a:t>
            </a:r>
          </a:p>
          <a:p>
            <a:r>
              <a:rPr lang="en-US" dirty="0" smtClean="0"/>
              <a:t>Current balance $18,733, of which $10,000 has been committed to the Township Park Restroom Facility</a:t>
            </a:r>
          </a:p>
          <a:p>
            <a:r>
              <a:rPr lang="en-US" dirty="0" smtClean="0"/>
              <a:t>Raj Wiener is working on restoring (c)(3)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5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Unincorporated association</a:t>
            </a:r>
          </a:p>
          <a:p>
            <a:r>
              <a:rPr lang="en-US" dirty="0" smtClean="0"/>
              <a:t>Tax exempt under IRS Code section 501(c)(4)</a:t>
            </a:r>
          </a:p>
          <a:p>
            <a:pPr lvl="1"/>
            <a:r>
              <a:rPr lang="en-US" dirty="0" smtClean="0"/>
              <a:t>NOT a charity – gifts to us not tax deductible</a:t>
            </a:r>
          </a:p>
          <a:p>
            <a:r>
              <a:rPr lang="en-US" dirty="0" smtClean="0"/>
              <a:t>Governed by a Board of Directors, with a President, Secretary and Treasurer, among others</a:t>
            </a:r>
          </a:p>
        </p:txBody>
      </p:sp>
    </p:spTree>
    <p:extLst>
      <p:ext uri="{BB962C8B-B14F-4D97-AF65-F5344CB8AC3E}">
        <p14:creationId xmlns:p14="http://schemas.microsoft.com/office/powerpoint/2010/main" val="419772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June 30 Fiscal Year</a:t>
            </a:r>
          </a:p>
          <a:p>
            <a:r>
              <a:rPr lang="en-US" dirty="0" smtClean="0"/>
              <a:t>Budgets (including Grants Budget) set annually by Board</a:t>
            </a:r>
          </a:p>
          <a:p>
            <a:r>
              <a:rPr lang="en-US" dirty="0" smtClean="0"/>
              <a:t>Monthly Financial Reports to Board</a:t>
            </a:r>
          </a:p>
          <a:p>
            <a:r>
              <a:rPr lang="en-US" dirty="0" smtClean="0"/>
              <a:t>Annual tax reporting to IRS</a:t>
            </a:r>
          </a:p>
          <a:p>
            <a:pPr lvl="1"/>
            <a:r>
              <a:rPr lang="en-US" dirty="0" smtClean="0"/>
              <a:t>Simple postcard type email form</a:t>
            </a:r>
          </a:p>
          <a:p>
            <a:pPr lvl="1"/>
            <a:r>
              <a:rPr lang="en-US" dirty="0" smtClean="0"/>
              <a:t>Due each year by November 15</a:t>
            </a:r>
          </a:p>
          <a:p>
            <a:r>
              <a:rPr lang="en-US" dirty="0" smtClean="0"/>
              <a:t>Blanket liability insurance provided by District</a:t>
            </a:r>
          </a:p>
        </p:txBody>
      </p:sp>
    </p:spTree>
    <p:extLst>
      <p:ext uri="{BB962C8B-B14F-4D97-AF65-F5344CB8AC3E}">
        <p14:creationId xmlns:p14="http://schemas.microsoft.com/office/powerpoint/2010/main" val="298995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bank accounts</a:t>
            </a:r>
          </a:p>
          <a:p>
            <a:pPr lvl="1"/>
            <a:r>
              <a:rPr lang="en-US" dirty="0" smtClean="0"/>
              <a:t>Main operating account at Independent Bank</a:t>
            </a:r>
          </a:p>
          <a:p>
            <a:pPr lvl="1"/>
            <a:r>
              <a:rPr lang="en-US" dirty="0" smtClean="0"/>
              <a:t>Two subdivisions</a:t>
            </a:r>
          </a:p>
          <a:p>
            <a:pPr lvl="2"/>
            <a:r>
              <a:rPr lang="en-US" dirty="0" smtClean="0"/>
              <a:t>Dues Account receives our dues payments and pays club operating costs </a:t>
            </a:r>
          </a:p>
          <a:p>
            <a:pPr lvl="3"/>
            <a:r>
              <a:rPr lang="en-US" sz="2400" dirty="0" smtClean="0"/>
              <a:t>Annual income and expense about $</a:t>
            </a:r>
            <a:r>
              <a:rPr lang="en-US" sz="2400" dirty="0" smtClean="0"/>
              <a:t>14,000</a:t>
            </a:r>
            <a:endParaRPr lang="en-US" sz="2400" dirty="0" smtClean="0"/>
          </a:p>
          <a:p>
            <a:pPr lvl="2"/>
            <a:r>
              <a:rPr lang="en-US" dirty="0" smtClean="0"/>
              <a:t>Community Service Account receives our fundraising income (except poker funds),  pays fundraising costs and pays out grants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065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bank account at Edward Jones</a:t>
            </a:r>
          </a:p>
          <a:p>
            <a:pPr lvl="1"/>
            <a:r>
              <a:rPr lang="en-US" dirty="0" smtClean="0"/>
              <a:t>Accounts for Poker income and expenses and makes grants</a:t>
            </a:r>
          </a:p>
          <a:p>
            <a:pPr lvl="1"/>
            <a:r>
              <a:rPr lang="en-US" dirty="0" smtClean="0"/>
              <a:t>Separate accounting required by State of Michigan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2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Duck Race  (and sometimes Poker) occurs at end of fiscal year, we typically fund grants from this year’s revenues in the following year</a:t>
            </a:r>
          </a:p>
          <a:p>
            <a:r>
              <a:rPr lang="en-US" dirty="0" smtClean="0"/>
              <a:t>Year end cash balances last June 30:</a:t>
            </a:r>
          </a:p>
          <a:p>
            <a:pPr lvl="1"/>
            <a:r>
              <a:rPr lang="en-US" dirty="0" smtClean="0"/>
              <a:t>Dues Account				$(1,125)</a:t>
            </a:r>
          </a:p>
          <a:p>
            <a:pPr lvl="1"/>
            <a:r>
              <a:rPr lang="en-US" dirty="0" smtClean="0"/>
              <a:t>Community Svc Account		  </a:t>
            </a:r>
            <a:r>
              <a:rPr lang="en-US" u="sng" dirty="0" smtClean="0"/>
              <a:t>38,396</a:t>
            </a:r>
            <a:endParaRPr lang="en-US" dirty="0" smtClean="0"/>
          </a:p>
          <a:p>
            <a:pPr lvl="2"/>
            <a:r>
              <a:rPr lang="en-US" dirty="0" smtClean="0"/>
              <a:t>Total Cash				$</a:t>
            </a:r>
            <a:r>
              <a:rPr lang="en-US" sz="2800" u="sng" dirty="0" smtClean="0"/>
              <a:t>37,271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43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Grant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Funded by three major fundraising programs</a:t>
            </a:r>
          </a:p>
          <a:p>
            <a:pPr lvl="1"/>
            <a:r>
              <a:rPr lang="en-US" dirty="0" smtClean="0"/>
              <a:t>Duck Race ($12,795 last year)</a:t>
            </a:r>
          </a:p>
          <a:p>
            <a:pPr lvl="1"/>
            <a:r>
              <a:rPr lang="en-US" dirty="0" smtClean="0"/>
              <a:t>Poker ($6,932 last year)</a:t>
            </a:r>
          </a:p>
          <a:p>
            <a:pPr lvl="1"/>
            <a:r>
              <a:rPr lang="en-US" dirty="0" smtClean="0"/>
              <a:t>Taste of Williamston (new this fiscal year)</a:t>
            </a:r>
          </a:p>
          <a:p>
            <a:pPr lvl="1"/>
            <a:r>
              <a:rPr lang="en-US" dirty="0" smtClean="0"/>
              <a:t>Happy Dollars ($1,375 last year)</a:t>
            </a:r>
          </a:p>
          <a:p>
            <a:r>
              <a:rPr lang="en-US" dirty="0" smtClean="0"/>
              <a:t>Total income </a:t>
            </a:r>
            <a:r>
              <a:rPr lang="en-US" dirty="0" smtClean="0"/>
              <a:t>available for grants last </a:t>
            </a:r>
            <a:r>
              <a:rPr lang="en-US" dirty="0" smtClean="0"/>
              <a:t>year </a:t>
            </a:r>
            <a:r>
              <a:rPr lang="en-US" dirty="0" smtClean="0"/>
              <a:t>was $21,894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34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84238"/>
          </a:xfrm>
        </p:spPr>
        <p:txBody>
          <a:bodyPr/>
          <a:lstStyle/>
          <a:p>
            <a:r>
              <a:rPr lang="en-US" dirty="0" smtClean="0"/>
              <a:t>Grants This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19 items approved by Board totaling         $21,340</a:t>
            </a:r>
          </a:p>
          <a:p>
            <a:r>
              <a:rPr lang="en-US" dirty="0" smtClean="0"/>
              <a:t>Paid to date $15,890, including</a:t>
            </a:r>
          </a:p>
          <a:p>
            <a:pPr lvl="1"/>
            <a:r>
              <a:rPr lang="en-US" dirty="0" smtClean="0"/>
              <a:t>YMCA Camp Pa-</a:t>
            </a:r>
            <a:r>
              <a:rPr lang="en-US" dirty="0" err="1" smtClean="0"/>
              <a:t>Wa</a:t>
            </a:r>
            <a:r>
              <a:rPr lang="en-US" dirty="0" smtClean="0"/>
              <a:t>-PI				$3,000</a:t>
            </a:r>
          </a:p>
          <a:p>
            <a:pPr lvl="1"/>
            <a:r>
              <a:rPr lang="en-US" dirty="0" smtClean="0"/>
              <a:t>Williamston Theatre			  	  3,000</a:t>
            </a:r>
          </a:p>
          <a:p>
            <a:pPr lvl="1"/>
            <a:r>
              <a:rPr lang="en-US" dirty="0" smtClean="0"/>
              <a:t>Dominican Republic Water project	   	  2,000</a:t>
            </a:r>
          </a:p>
          <a:p>
            <a:pPr lvl="1"/>
            <a:r>
              <a:rPr lang="en-US" dirty="0" smtClean="0"/>
              <a:t>Williamston Soccer Boosters		   	  1,000</a:t>
            </a:r>
          </a:p>
          <a:p>
            <a:pPr lvl="1"/>
            <a:r>
              <a:rPr lang="en-US" dirty="0" smtClean="0"/>
              <a:t>Williamston Food Bank			  	  1,000</a:t>
            </a:r>
          </a:p>
          <a:p>
            <a:pPr lvl="1"/>
            <a:r>
              <a:rPr lang="en-US" dirty="0" smtClean="0"/>
              <a:t>Model UN					  1,000</a:t>
            </a:r>
          </a:p>
          <a:p>
            <a:pPr lvl="1"/>
            <a:r>
              <a:rPr lang="en-US" dirty="0" smtClean="0"/>
              <a:t>Many Hands Program				  1,000</a:t>
            </a:r>
          </a:p>
          <a:p>
            <a:pPr lvl="1"/>
            <a:r>
              <a:rPr lang="en-US" dirty="0" smtClean="0"/>
              <a:t>Christmas families				     600</a:t>
            </a:r>
          </a:p>
          <a:p>
            <a:pPr lvl="1"/>
            <a:r>
              <a:rPr lang="en-US" dirty="0" smtClean="0"/>
              <a:t>Students of the </a:t>
            </a:r>
            <a:r>
              <a:rPr lang="en-US" dirty="0" err="1" smtClean="0"/>
              <a:t>Qtr</a:t>
            </a:r>
            <a:r>
              <a:rPr lang="en-US" dirty="0" smtClean="0"/>
              <a:t> ($900 budget)		     600	</a:t>
            </a:r>
          </a:p>
          <a:p>
            <a:pPr lvl="1"/>
            <a:r>
              <a:rPr lang="en-US" dirty="0" smtClean="0"/>
              <a:t>Williamston Kiwanis				     540	</a:t>
            </a:r>
          </a:p>
          <a:p>
            <a:pPr lvl="1"/>
            <a:r>
              <a:rPr lang="en-US" dirty="0" err="1" smtClean="0"/>
              <a:t>Scheffel</a:t>
            </a:r>
            <a:r>
              <a:rPr lang="en-US" dirty="0" smtClean="0"/>
              <a:t> Toy Project				     500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567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Grants This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National Night Out				    $500</a:t>
            </a:r>
          </a:p>
          <a:p>
            <a:pPr lvl="1"/>
            <a:r>
              <a:rPr lang="en-US" dirty="0" smtClean="0"/>
              <a:t>Red Cedar Jubilee   ($1,000 budget)             500</a:t>
            </a:r>
          </a:p>
          <a:p>
            <a:pPr lvl="1"/>
            <a:r>
              <a:rPr lang="en-US" dirty="0" smtClean="0"/>
              <a:t>Stop Polio Now				      300</a:t>
            </a:r>
          </a:p>
          <a:p>
            <a:pPr lvl="1"/>
            <a:r>
              <a:rPr lang="en-US" dirty="0" smtClean="0"/>
              <a:t>Light Parade					      250</a:t>
            </a:r>
          </a:p>
          <a:p>
            <a:pPr lvl="1"/>
            <a:r>
              <a:rPr lang="en-US" dirty="0" smtClean="0"/>
              <a:t>Haven House Meals   ($1,200 budget)         100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27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390</Words>
  <Application>Microsoft Office PowerPoint</Application>
  <PresentationFormat>On-screen Show (4:3)</PresentationFormat>
  <Paragraphs>86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Williamston Sunrise Rotary  Financial Information </vt:lpstr>
      <vt:lpstr>Organizational Structure</vt:lpstr>
      <vt:lpstr>Financial Structure</vt:lpstr>
      <vt:lpstr>Financial Structure</vt:lpstr>
      <vt:lpstr>Financial Structure</vt:lpstr>
      <vt:lpstr>Financial Structure</vt:lpstr>
      <vt:lpstr>Grant Programs</vt:lpstr>
      <vt:lpstr>Grants This Year</vt:lpstr>
      <vt:lpstr>Grants This Year</vt:lpstr>
      <vt:lpstr>Grants This Year</vt:lpstr>
      <vt:lpstr>Tom Clay Memorials</vt:lpstr>
      <vt:lpstr>Taste of Williamston</vt:lpstr>
      <vt:lpstr>Balances as of 12/31/15</vt:lpstr>
      <vt:lpstr>Williamston Rotary Foundation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Williamston Sunrise Rotary  Financial Information</dc:title>
  <dc:creator>Owner</dc:creator>
  <cp:lastModifiedBy>Owner</cp:lastModifiedBy>
  <cp:revision>17</cp:revision>
  <dcterms:created xsi:type="dcterms:W3CDTF">2016-01-06T23:50:42Z</dcterms:created>
  <dcterms:modified xsi:type="dcterms:W3CDTF">2016-01-11T19:40:25Z</dcterms:modified>
</cp:coreProperties>
</file>