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Quattrocento Sans"/>
      <p:regular r:id="rId20"/>
      <p:bold r:id="rId21"/>
      <p:italic r:id="rId22"/>
      <p:boldItalic r:id="rId23"/>
    </p:embeddedFon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dVDi/rDdDk/8Tt5h0sXHxO9ff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BF702A-CDB4-494B-9CBB-D8B4C049178C}">
  <a:tblStyle styleId="{BBBF702A-CDB4-494B-9CBB-D8B4C049178C}" styleName="Table_0">
    <a:wholeTbl>
      <a:tcTxStyle b="off" i="off">
        <a:font>
          <a:latin typeface="Gill Sans MT"/>
          <a:ea typeface="Gill Sans MT"/>
          <a:cs typeface="Gill Sans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3E7"/>
          </a:solidFill>
        </a:fill>
      </a:tcStyle>
    </a:wholeTbl>
    <a:band1H>
      <a:tcTxStyle/>
      <a:tcStyle>
        <a:fill>
          <a:solidFill>
            <a:srgbClr val="E0E5CB"/>
          </a:solidFill>
        </a:fill>
      </a:tcStyle>
    </a:band1H>
    <a:band2H>
      <a:tcTxStyle/>
    </a:band2H>
    <a:band1V>
      <a:tcTxStyle/>
      <a:tcStyle>
        <a:fill>
          <a:solidFill>
            <a:srgbClr val="E0E5CB"/>
          </a:solidFill>
        </a:fill>
      </a:tcStyle>
    </a:band1V>
    <a:band2V>
      <a:tcTxStyle/>
    </a:band2V>
    <a:lastCol>
      <a:tcTxStyle b="on" i="off">
        <a:font>
          <a:latin typeface="Gill Sans MT"/>
          <a:ea typeface="Gill Sans MT"/>
          <a:cs typeface="Gill Sans MT"/>
        </a:font>
        <a:schemeClr val="lt1"/>
      </a:tcTxStyle>
      <a:tcStyle>
        <a:fill>
          <a:solidFill>
            <a:schemeClr val="accent1"/>
          </a:solidFill>
        </a:fill>
      </a:tcStyle>
    </a:lastCol>
    <a:firstCol>
      <a:tcTxStyle b="on" i="off">
        <a:font>
          <a:latin typeface="Gill Sans MT"/>
          <a:ea typeface="Gill Sans MT"/>
          <a:cs typeface="Gill Sans MT"/>
        </a:font>
        <a:schemeClr val="lt1"/>
      </a:tcTxStyle>
      <a:tcStyle>
        <a:fill>
          <a:solidFill>
            <a:schemeClr val="accent1"/>
          </a:solidFill>
        </a:fill>
      </a:tcStyle>
    </a:firstCol>
    <a:lastRow>
      <a:tcTxStyle b="on" i="off">
        <a:font>
          <a:latin typeface="Gill Sans MT"/>
          <a:ea typeface="Gill Sans MT"/>
          <a:cs typeface="Gill Sans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ill Sans MT"/>
          <a:ea typeface="Gill Sans MT"/>
          <a:cs typeface="Gill Sans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22" Type="http://schemas.openxmlformats.org/officeDocument/2006/relationships/font" Target="fonts/QuattrocentoSans-italic.fntdata"/><Relationship Id="rId21" Type="http://schemas.openxmlformats.org/officeDocument/2006/relationships/font" Target="fonts/QuattrocentoSans-bold.fntdata"/><Relationship Id="rId24" Type="http://schemas.openxmlformats.org/officeDocument/2006/relationships/font" Target="fonts/GillSans-regular.fntdata"/><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Gill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myrotaryclub.org/Story/more.cfm?StoryID=175416"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Scholarship money for a deserving Senior</a:t>
            </a:r>
            <a:endParaRPr/>
          </a:p>
        </p:txBody>
      </p:sp>
      <p:sp>
        <p:nvSpPr>
          <p:cNvPr id="173" name="Google Shape;1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Fun first time!</a:t>
            </a:r>
            <a:endParaRPr/>
          </a:p>
          <a:p>
            <a:pPr indent="0" lvl="0" marL="0" rtl="0" algn="l">
              <a:spcBef>
                <a:spcPts val="0"/>
              </a:spcBef>
              <a:spcAft>
                <a:spcPts val="0"/>
              </a:spcAft>
              <a:buNone/>
            </a:pPr>
            <a:r>
              <a:rPr lang="en-US"/>
              <a:t>Needs some adjustments for the next time!</a:t>
            </a:r>
            <a:endParaRPr/>
          </a:p>
          <a:p>
            <a:pPr indent="0" lvl="0" marL="0" rtl="0" algn="l">
              <a:spcBef>
                <a:spcPts val="0"/>
              </a:spcBef>
              <a:spcAft>
                <a:spcPts val="0"/>
              </a:spcAft>
              <a:buNone/>
            </a:pPr>
            <a:r>
              <a:rPr lang="en-US"/>
              <a:t>Raised approximately $600</a:t>
            </a:r>
            <a:endParaRPr/>
          </a:p>
        </p:txBody>
      </p:sp>
      <p:sp>
        <p:nvSpPr>
          <p:cNvPr id="184" name="Google Shape;18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Haven House is on. Hold for now</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Steve Finance Report</a:t>
            </a:r>
            <a:endParaRPr/>
          </a:p>
          <a:p>
            <a:pPr indent="0" lvl="0" marL="0" rtl="0" algn="l">
              <a:spcBef>
                <a:spcPts val="0"/>
              </a:spcBef>
              <a:spcAft>
                <a:spcPts val="0"/>
              </a:spcAft>
              <a:buNone/>
            </a:pPr>
            <a:r>
              <a:rPr lang="en-US"/>
              <a:t>Chris – Grants requested</a:t>
            </a:r>
            <a:endParaRPr/>
          </a:p>
          <a:p>
            <a:pPr indent="0" lvl="0" marL="0" rtl="0" algn="l">
              <a:spcBef>
                <a:spcPts val="0"/>
              </a:spcBef>
              <a:spcAft>
                <a:spcPts val="0"/>
              </a:spcAft>
              <a:buNone/>
            </a:pPr>
            <a:r>
              <a:rPr lang="en-US"/>
              <a:t>Kiosk Design = $2000. coupled with Sandelin of $2000.</a:t>
            </a:r>
            <a:endParaRPr/>
          </a:p>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Sort if Ongoing</a:t>
            </a:r>
            <a:endParaRPr/>
          </a:p>
          <a:p>
            <a:pPr indent="0" lvl="0" marL="0" rtl="0" algn="l">
              <a:spcBef>
                <a:spcPts val="0"/>
              </a:spcBef>
              <a:spcAft>
                <a:spcPts val="0"/>
              </a:spcAft>
              <a:buNone/>
            </a:pPr>
            <a:r>
              <a:rPr lang="en-US" sz="1000"/>
              <a:t>√</a:t>
            </a:r>
            <a:r>
              <a:rPr b="0" i="0" lang="en-US" sz="1000" u="none" strike="noStrike">
                <a:solidFill>
                  <a:schemeClr val="dk1"/>
                </a:solidFill>
                <a:latin typeface="Calibri"/>
                <a:ea typeface="Calibri"/>
                <a:cs typeface="Calibri"/>
                <a:sym typeface="Calibri"/>
              </a:rPr>
              <a:t>General results of the discussion:</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Satisfaction of what we’re doing – YYY  (Ys indicate a group agreement)</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Set Priorities </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Duck Race with improvements - YY</a:t>
            </a:r>
            <a:endParaRPr/>
          </a:p>
          <a:p>
            <a:pPr indent="0" lvl="3" marL="1371600" rtl="0" algn="l">
              <a:spcBef>
                <a:spcPts val="0"/>
              </a:spcBef>
              <a:spcAft>
                <a:spcPts val="0"/>
              </a:spcAft>
              <a:buNone/>
            </a:pPr>
            <a:r>
              <a:rPr b="0" i="0" lang="en-US" sz="1000" u="none" strike="noStrike">
                <a:solidFill>
                  <a:schemeClr val="dk1"/>
                </a:solidFill>
                <a:latin typeface="Calibri"/>
                <a:ea typeface="Calibri"/>
                <a:cs typeface="Calibri"/>
                <a:sym typeface="Calibri"/>
              </a:rPr>
              <a:t>In river</a:t>
            </a:r>
            <a:endParaRPr/>
          </a:p>
          <a:p>
            <a:pPr indent="0" lvl="3" marL="1371600" rtl="0" algn="l">
              <a:spcBef>
                <a:spcPts val="0"/>
              </a:spcBef>
              <a:spcAft>
                <a:spcPts val="0"/>
              </a:spcAft>
              <a:buNone/>
            </a:pPr>
            <a:r>
              <a:rPr b="0" i="0" lang="en-US" sz="1000" u="none" strike="noStrike">
                <a:solidFill>
                  <a:schemeClr val="dk1"/>
                </a:solidFill>
                <a:latin typeface="Calibri"/>
                <a:ea typeface="Calibri"/>
                <a:cs typeface="Calibri"/>
                <a:sym typeface="Calibri"/>
              </a:rPr>
              <a:t>Make more money</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Raffle - YY</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ToW - Y</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No Poker – Y</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More community activities</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In Park</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Music Concerts</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More branding/Marketing of who we are</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Service </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Potential members</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What can we do?</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International Project</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Membership impact</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Service vs. fundraisers</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How does Satellite Club fit in?</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Combine Satellite Club with our evening meeting</a:t>
            </a:r>
            <a:endParaRPr/>
          </a:p>
          <a:p>
            <a:pPr indent="0" lvl="3" marL="1371600" rtl="0" algn="l">
              <a:spcBef>
                <a:spcPts val="0"/>
              </a:spcBef>
              <a:spcAft>
                <a:spcPts val="0"/>
              </a:spcAft>
              <a:buNone/>
            </a:pPr>
            <a:r>
              <a:rPr b="0" i="0" lang="en-US" sz="1000" u="none" strike="noStrike">
                <a:solidFill>
                  <a:schemeClr val="dk1"/>
                </a:solidFill>
                <a:latin typeface="Calibri"/>
                <a:ea typeface="Calibri"/>
                <a:cs typeface="Calibri"/>
                <a:sym typeface="Calibri"/>
              </a:rPr>
              <a:t>Invited to join us on July 26</a:t>
            </a:r>
            <a:r>
              <a:rPr b="0" baseline="30000" i="0" lang="en-US" sz="1000" u="none" strike="noStrike">
                <a:solidFill>
                  <a:schemeClr val="dk1"/>
                </a:solidFill>
                <a:latin typeface="Calibri"/>
                <a:ea typeface="Calibri"/>
                <a:cs typeface="Calibri"/>
                <a:sym typeface="Calibri"/>
              </a:rPr>
              <a:t>th</a:t>
            </a:r>
            <a:r>
              <a:rPr b="0" i="0" lang="en-US" sz="1000" u="none" strike="noStrike">
                <a:solidFill>
                  <a:schemeClr val="dk1"/>
                </a:solidFill>
                <a:latin typeface="Calibri"/>
                <a:ea typeface="Calibri"/>
                <a:cs typeface="Calibri"/>
                <a:sym typeface="Calibri"/>
              </a:rPr>
              <a:t> at 6:00 pm</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Membership opportunities</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No Membership Chair now</a:t>
            </a:r>
            <a:endParaRPr/>
          </a:p>
          <a:p>
            <a:pPr indent="0" lvl="3" marL="1371600" rtl="0" algn="l">
              <a:spcBef>
                <a:spcPts val="0"/>
              </a:spcBef>
              <a:spcAft>
                <a:spcPts val="0"/>
              </a:spcAft>
              <a:buNone/>
            </a:pPr>
            <a:r>
              <a:rPr b="0" i="0" lang="en-US" sz="1000" u="none" strike="noStrike">
                <a:solidFill>
                  <a:schemeClr val="dk1"/>
                </a:solidFill>
                <a:latin typeface="Calibri"/>
                <a:ea typeface="Calibri"/>
                <a:cs typeface="Calibri"/>
                <a:sym typeface="Calibri"/>
              </a:rPr>
              <a:t>It’s everybody’s problem</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Timing of meetings </a:t>
            </a:r>
            <a:endParaRPr/>
          </a:p>
          <a:p>
            <a:pPr indent="0" lvl="3" marL="1371600" rtl="0" algn="l">
              <a:spcBef>
                <a:spcPts val="0"/>
              </a:spcBef>
              <a:spcAft>
                <a:spcPts val="0"/>
              </a:spcAft>
              <a:buNone/>
            </a:pPr>
            <a:r>
              <a:rPr b="0" i="0" lang="en-US" sz="1000" u="none" strike="noStrike">
                <a:solidFill>
                  <a:schemeClr val="dk1"/>
                </a:solidFill>
                <a:latin typeface="Calibri"/>
                <a:ea typeface="Calibri"/>
                <a:cs typeface="Calibri"/>
                <a:sym typeface="Calibri"/>
              </a:rPr>
              <a:t>Young family members can’t make a morning meeting</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Lunch meeting?</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A lot of money and work done!</a:t>
            </a:r>
            <a:endParaRPr/>
          </a:p>
          <a:p>
            <a:pPr indent="0" lvl="2" marL="914400" rtl="0" algn="l">
              <a:spcBef>
                <a:spcPts val="0"/>
              </a:spcBef>
              <a:spcAft>
                <a:spcPts val="0"/>
              </a:spcAft>
              <a:buNone/>
            </a:pPr>
            <a:r>
              <a:rPr b="0" i="0" lang="en-US" sz="1000" u="none" strike="noStrike">
                <a:solidFill>
                  <a:schemeClr val="dk1"/>
                </a:solidFill>
                <a:latin typeface="Calibri"/>
                <a:ea typeface="Calibri"/>
                <a:cs typeface="Calibri"/>
                <a:sym typeface="Calibri"/>
              </a:rPr>
              <a:t>Supporting kids</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Review how we want our money used</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Raise about $1000/member annually</a:t>
            </a:r>
            <a:endParaRPr/>
          </a:p>
          <a:p>
            <a:pPr indent="0" lvl="0" marL="0" rtl="0" algn="l">
              <a:spcBef>
                <a:spcPts val="0"/>
              </a:spcBef>
              <a:spcAft>
                <a:spcPts val="0"/>
              </a:spcAft>
              <a:buNone/>
            </a:pPr>
            <a:r>
              <a:rPr b="0" i="0" lang="en-US" sz="1000" u="none" strike="noStrike">
                <a:solidFill>
                  <a:schemeClr val="dk1"/>
                </a:solidFill>
                <a:latin typeface="Calibri"/>
                <a:ea typeface="Calibri"/>
                <a:cs typeface="Calibri"/>
                <a:sym typeface="Calibri"/>
              </a:rPr>
              <a:t>How decide what to do with this info?</a:t>
            </a:r>
            <a:endParaRPr/>
          </a:p>
          <a:p>
            <a:pPr indent="0" lvl="1" marL="457200" rtl="0" algn="l">
              <a:spcBef>
                <a:spcPts val="0"/>
              </a:spcBef>
              <a:spcAft>
                <a:spcPts val="0"/>
              </a:spcAft>
              <a:buNone/>
            </a:pPr>
            <a:r>
              <a:rPr b="0" i="0" lang="en-US" sz="1000" u="none" strike="noStrike">
                <a:solidFill>
                  <a:schemeClr val="dk1"/>
                </a:solidFill>
                <a:latin typeface="Calibri"/>
                <a:ea typeface="Calibri"/>
                <a:cs typeface="Calibri"/>
                <a:sym typeface="Calibri"/>
              </a:rPr>
              <a:t>Take to board, include Narda &amp; Sharon</a:t>
            </a:r>
            <a:br>
              <a:rPr b="0" i="0" lang="en-US" sz="1100" u="none" strike="noStrike">
                <a:solidFill>
                  <a:schemeClr val="dk1"/>
                </a:solidFill>
                <a:latin typeface="Calibri"/>
                <a:ea typeface="Calibri"/>
                <a:cs typeface="Calibri"/>
                <a:sym typeface="Calibri"/>
              </a:rPr>
            </a:br>
            <a:r>
              <a:rPr b="0" i="0" lang="en-US" sz="1100" u="none" strike="noStrike">
                <a:solidFill>
                  <a:schemeClr val="dk1"/>
                </a:solidFill>
                <a:latin typeface="Calibri"/>
                <a:ea typeface="Calibri"/>
                <a:cs typeface="Calibri"/>
                <a:sym typeface="Calibri"/>
              </a:rPr>
              <a:t> </a:t>
            </a:r>
            <a:endParaRPr/>
          </a:p>
          <a:p>
            <a:pPr indent="0" lvl="0" marL="0" rtl="0" algn="l">
              <a:spcBef>
                <a:spcPts val="0"/>
              </a:spcBef>
              <a:spcAft>
                <a:spcPts val="0"/>
              </a:spcAft>
              <a:buNone/>
            </a:pPr>
            <a:br>
              <a:rPr lang="en-US"/>
            </a:b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read more</a:t>
            </a:r>
            <a:endParaRPr/>
          </a:p>
        </p:txBody>
      </p:sp>
      <p:sp>
        <p:nvSpPr>
          <p:cNvPr id="116" name="Google Shape;11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Really in June but we just saw how much we succeeded in raising monies!</a:t>
            </a:r>
            <a:endParaRPr/>
          </a:p>
          <a:p>
            <a:pPr indent="0" lvl="0" marL="0" rtl="0" algn="l">
              <a:spcBef>
                <a:spcPts val="0"/>
              </a:spcBef>
              <a:spcAft>
                <a:spcPts val="0"/>
              </a:spcAft>
              <a:buNone/>
            </a:pPr>
            <a:r>
              <a:rPr lang="en-US"/>
              <a:t>Satellite gave much support!</a:t>
            </a:r>
            <a:endParaRPr/>
          </a:p>
          <a:p>
            <a:pPr indent="0" lvl="0" marL="0" rtl="0" algn="l">
              <a:spcBef>
                <a:spcPts val="0"/>
              </a:spcBef>
              <a:spcAft>
                <a:spcPts val="0"/>
              </a:spcAft>
              <a:buNone/>
            </a:pPr>
            <a:r>
              <a:rPr lang="en-US"/>
              <a:t>Running Race in Conjunction with the Harvest Festival at the township</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Mike Stout to come on March 21</a:t>
            </a:r>
            <a:endParaRPr/>
          </a:p>
          <a:p>
            <a:pPr indent="0" lvl="0" marL="0" rtl="0" algn="l">
              <a:spcBef>
                <a:spcPts val="0"/>
              </a:spcBef>
              <a:spcAft>
                <a:spcPts val="0"/>
              </a:spcAft>
              <a:buNone/>
            </a:pPr>
            <a:r>
              <a:rPr lang="en-US"/>
              <a:t>John Bollman representing from Satellite</a:t>
            </a:r>
            <a:endParaRPr/>
          </a:p>
          <a:p>
            <a:pPr indent="0" lvl="0" marL="0" rtl="0" algn="l">
              <a:spcBef>
                <a:spcPts val="0"/>
              </a:spcBef>
              <a:spcAft>
                <a:spcPts val="0"/>
              </a:spcAft>
              <a:buNone/>
            </a:pPr>
            <a:r>
              <a:rPr lang="en-US"/>
              <a:t>Sharon LaPointe is our representative </a:t>
            </a:r>
            <a:endParaRPr/>
          </a:p>
          <a:p>
            <a:pPr indent="0" lvl="0" marL="0" rtl="0" algn="l">
              <a:spcBef>
                <a:spcPts val="0"/>
              </a:spcBef>
              <a:spcAft>
                <a:spcPts val="0"/>
              </a:spcAft>
              <a:buNone/>
            </a:pPr>
            <a:r>
              <a:rPr lang="en-US"/>
              <a:t>Sept. 30 culminating event</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speak to our growing alignment.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one year the Satellite club now has 14 members and only 3 of these members were originally from the Sunrise group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People in our community are talking a lot about the service projects that they are doing and they are making an active difference in Williamston!</a:t>
            </a:r>
            <a:endParaRPr/>
          </a:p>
          <a:p>
            <a:pPr indent="0" lvl="0" marL="0" rtl="0" algn="l">
              <a:spcBef>
                <a:spcPts val="0"/>
              </a:spcBef>
              <a:spcAft>
                <a:spcPts val="0"/>
              </a:spcAft>
              <a:buNone/>
            </a:pPr>
            <a:r>
              <a:rPr lang="en-US"/>
              <a:t> </a:t>
            </a:r>
            <a:endParaRPr/>
          </a:p>
        </p:txBody>
      </p:sp>
      <p:sp>
        <p:nvSpPr>
          <p:cNvPr id="142" name="Google Shape;14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$5252. in 25 minutes!</a:t>
            </a:r>
            <a:endParaRPr/>
          </a:p>
          <a:p>
            <a:pPr indent="0" lvl="0" marL="0" rtl="0" algn="l">
              <a:spcBef>
                <a:spcPts val="0"/>
              </a:spcBef>
              <a:spcAft>
                <a:spcPts val="0"/>
              </a:spcAft>
              <a:buNone/>
            </a:pPr>
            <a:r>
              <a:t/>
            </a:r>
            <a:endParaRPr sz="1000"/>
          </a:p>
          <a:p>
            <a:pPr indent="0" lvl="0" marL="0" rtl="0" algn="l">
              <a:spcBef>
                <a:spcPts val="0"/>
              </a:spcBef>
              <a:spcAft>
                <a:spcPts val="0"/>
              </a:spcAft>
              <a:buNone/>
            </a:pPr>
            <a:r>
              <a:rPr b="1" i="0" lang="en-US" sz="1000">
                <a:solidFill>
                  <a:srgbClr val="000000"/>
                </a:solidFill>
                <a:latin typeface="Calibri"/>
                <a:ea typeface="Calibri"/>
                <a:cs typeface="Calibri"/>
                <a:sym typeface="Calibri"/>
              </a:rPr>
              <a:t>The Sunrise Rotary Foundation of Williamston Michigan donated $3,000 to the cause and club members donated an additional $2,525 for a total of $5,525 (which included the $500 District drawing won by club member, Raj.)  In addition, Dr. Sung Lee donated $500, and the Greater Lansing Jewish Federation pledged an additional $1000.</a:t>
            </a:r>
            <a:r>
              <a:rPr b="0" i="0" lang="en-US" sz="1000">
                <a:solidFill>
                  <a:srgbClr val="000000"/>
                </a:solidFill>
                <a:latin typeface="Calibri"/>
                <a:ea typeface="Calibri"/>
                <a:cs typeface="Calibri"/>
                <a:sym typeface="Calibri"/>
              </a:rPr>
              <a:t>  East Lansing and Lansing Rotary Clubs have each contributed $3,000 and District 6360 has secured $9,000 for the transportation of a sea container of medical supplies. </a:t>
            </a:r>
            <a:br>
              <a:rPr b="0" i="0" lang="en-US" sz="1000">
                <a:solidFill>
                  <a:srgbClr val="000000"/>
                </a:solidFill>
                <a:latin typeface="Calibri"/>
                <a:ea typeface="Calibri"/>
                <a:cs typeface="Calibri"/>
                <a:sym typeface="Calibri"/>
              </a:rPr>
            </a:br>
            <a:endParaRPr b="0" i="0" sz="1000">
              <a:solidFill>
                <a:srgbClr val="000000"/>
              </a:solidFill>
              <a:latin typeface="Quattrocento Sans"/>
              <a:ea typeface="Quattrocento Sans"/>
              <a:cs typeface="Quattrocento Sans"/>
              <a:sym typeface="Quattrocento Sans"/>
            </a:endParaRPr>
          </a:p>
          <a:p>
            <a:pPr indent="0" lvl="0" marL="0" rtl="0" algn="l">
              <a:spcBef>
                <a:spcPts val="0"/>
              </a:spcBef>
              <a:spcAft>
                <a:spcPts val="0"/>
              </a:spcAft>
              <a:buNone/>
            </a:pPr>
            <a:r>
              <a:rPr b="0" i="0" lang="en-US" sz="1000">
                <a:solidFill>
                  <a:srgbClr val="000000"/>
                </a:solidFill>
                <a:latin typeface="Calibri"/>
                <a:ea typeface="Calibri"/>
                <a:cs typeface="Calibri"/>
                <a:sym typeface="Calibri"/>
              </a:rPr>
              <a:t>The humanitarian effort from the region is supplying three needs. </a:t>
            </a:r>
            <a:br>
              <a:rPr b="0" i="0" lang="en-US" sz="1000">
                <a:solidFill>
                  <a:srgbClr val="000000"/>
                </a:solidFill>
                <a:latin typeface="Calibri"/>
                <a:ea typeface="Calibri"/>
                <a:cs typeface="Calibri"/>
                <a:sym typeface="Calibri"/>
              </a:rPr>
            </a:br>
            <a:endParaRPr b="0" i="0" sz="1000">
              <a:solidFill>
                <a:srgbClr val="000000"/>
              </a:solidFill>
              <a:latin typeface="Quattrocento Sans"/>
              <a:ea typeface="Quattrocento Sans"/>
              <a:cs typeface="Quattrocento Sans"/>
              <a:sym typeface="Quattrocento Sans"/>
            </a:endParaRPr>
          </a:p>
          <a:p>
            <a:pPr indent="-63500" lvl="0" marL="0" rtl="0" algn="l">
              <a:spcBef>
                <a:spcPts val="0"/>
              </a:spcBef>
              <a:spcAft>
                <a:spcPts val="0"/>
              </a:spcAft>
              <a:buClr>
                <a:srgbClr val="000000"/>
              </a:buClr>
              <a:buSzPts val="1000"/>
              <a:buFont typeface="Calibri"/>
              <a:buAutoNum type="arabicPeriod"/>
            </a:pPr>
            <a:r>
              <a:rPr b="1" i="0" lang="en-US" sz="1000">
                <a:solidFill>
                  <a:srgbClr val="000000"/>
                </a:solidFill>
                <a:latin typeface="Calibri"/>
                <a:ea typeface="Calibri"/>
                <a:cs typeface="Calibri"/>
                <a:sym typeface="Calibri"/>
              </a:rPr>
              <a:t>Ambulances</a:t>
            </a:r>
            <a:r>
              <a:rPr b="0" i="0" lang="en-US" sz="1000">
                <a:solidFill>
                  <a:srgbClr val="000000"/>
                </a:solidFill>
                <a:latin typeface="Calibri"/>
                <a:ea typeface="Calibri"/>
                <a:cs typeface="Calibri"/>
                <a:sym typeface="Calibri"/>
              </a:rPr>
              <a:t> are needed in the interior towns that are being shelled.  To date, the GLJF has funded, and Ody Norkin has delivered four ambulances- one to Odesa, two were diverted to the war front, and one most recently to Dnipro. </a:t>
            </a:r>
            <a:br>
              <a:rPr b="0" i="0" lang="en-US" sz="1000">
                <a:solidFill>
                  <a:srgbClr val="000000"/>
                </a:solidFill>
                <a:latin typeface="Calibri"/>
                <a:ea typeface="Calibri"/>
                <a:cs typeface="Calibri"/>
                <a:sym typeface="Calibri"/>
              </a:rPr>
            </a:br>
            <a:endParaRPr b="0" i="0" sz="1000">
              <a:solidFill>
                <a:srgbClr val="000000"/>
              </a:solidFill>
              <a:latin typeface="Calibri"/>
              <a:ea typeface="Calibri"/>
              <a:cs typeface="Calibri"/>
              <a:sym typeface="Calibri"/>
            </a:endParaRPr>
          </a:p>
          <a:p>
            <a:pPr indent="-63500" lvl="0" marL="0" rtl="0" algn="l">
              <a:spcBef>
                <a:spcPts val="0"/>
              </a:spcBef>
              <a:spcAft>
                <a:spcPts val="0"/>
              </a:spcAft>
              <a:buClr>
                <a:srgbClr val="000000"/>
              </a:buClr>
              <a:buSzPts val="1000"/>
              <a:buFont typeface="Calibri"/>
              <a:buAutoNum type="arabicPeriod"/>
            </a:pPr>
            <a:r>
              <a:rPr b="1" i="0" lang="en-US" sz="1000">
                <a:solidFill>
                  <a:srgbClr val="000000"/>
                </a:solidFill>
                <a:latin typeface="Calibri"/>
                <a:ea typeface="Calibri"/>
                <a:cs typeface="Calibri"/>
                <a:sym typeface="Calibri"/>
              </a:rPr>
              <a:t>Medical supplies</a:t>
            </a:r>
            <a:r>
              <a:rPr b="0" i="0" lang="en-US" sz="1000">
                <a:solidFill>
                  <a:srgbClr val="000000"/>
                </a:solidFill>
                <a:latin typeface="Calibri"/>
                <a:ea typeface="Calibri"/>
                <a:cs typeface="Calibri"/>
                <a:sym typeface="Calibri"/>
              </a:rPr>
              <a:t> specific to wound care, burn care, and surgical repair.  The city hospital supplies to treat civilians have been depleted as their resources have been sent to the war front, but Putin has been randomly shelling civilians as well.  Supplies are from local donations and purchases from World Relief Service. </a:t>
            </a:r>
            <a:br>
              <a:rPr b="0" i="0" lang="en-US" sz="1000">
                <a:solidFill>
                  <a:srgbClr val="000000"/>
                </a:solidFill>
                <a:latin typeface="Calibri"/>
                <a:ea typeface="Calibri"/>
                <a:cs typeface="Calibri"/>
                <a:sym typeface="Calibri"/>
              </a:rPr>
            </a:br>
            <a:endParaRPr b="0" i="0" sz="1000">
              <a:solidFill>
                <a:srgbClr val="000000"/>
              </a:solidFill>
              <a:latin typeface="Calibri"/>
              <a:ea typeface="Calibri"/>
              <a:cs typeface="Calibri"/>
              <a:sym typeface="Calibri"/>
            </a:endParaRPr>
          </a:p>
          <a:p>
            <a:pPr indent="-63500" lvl="0" marL="0" rtl="0" algn="l">
              <a:spcBef>
                <a:spcPts val="0"/>
              </a:spcBef>
              <a:spcAft>
                <a:spcPts val="0"/>
              </a:spcAft>
              <a:buClr>
                <a:srgbClr val="000000"/>
              </a:buClr>
              <a:buSzPts val="1000"/>
              <a:buFont typeface="Arial"/>
              <a:buChar char="•"/>
            </a:pPr>
            <a:r>
              <a:rPr b="0" i="0" lang="en-US" sz="1000">
                <a:solidFill>
                  <a:srgbClr val="000000"/>
                </a:solidFill>
                <a:latin typeface="Calibri"/>
                <a:ea typeface="Calibri"/>
                <a:cs typeface="Calibri"/>
                <a:sym typeface="Calibri"/>
              </a:rPr>
              <a:t>A sea container has been secured at the Detroit Ambassador Bridge to collect the supplies.  Nathan Triplett secured Rotary Disaster funds for the transfer.  It will be delivered via Suceava, Romania to Dnipro Rotary for distribution to local hospitals and doctors.  Ody will meet the container upon its arrival, secure a flatbed truck in Bucharest, and hire a trustworthy Ukrainian driver to deliver it to Dnipro.  </a:t>
            </a:r>
            <a:br>
              <a:rPr b="0" i="0" lang="en-US" sz="1000">
                <a:solidFill>
                  <a:srgbClr val="000000"/>
                </a:solidFill>
                <a:latin typeface="Calibri"/>
                <a:ea typeface="Calibri"/>
                <a:cs typeface="Calibri"/>
                <a:sym typeface="Calibri"/>
              </a:rPr>
            </a:br>
            <a:endParaRPr b="0" i="0" sz="1000">
              <a:solidFill>
                <a:srgbClr val="000000"/>
              </a:solidFill>
              <a:latin typeface="Calibri"/>
              <a:ea typeface="Calibri"/>
              <a:cs typeface="Calibri"/>
              <a:sym typeface="Calibri"/>
            </a:endParaRPr>
          </a:p>
          <a:p>
            <a:pPr indent="-63500" lvl="0" marL="0" rtl="0" algn="l">
              <a:spcBef>
                <a:spcPts val="0"/>
              </a:spcBef>
              <a:spcAft>
                <a:spcPts val="0"/>
              </a:spcAft>
              <a:buClr>
                <a:srgbClr val="000000"/>
              </a:buClr>
              <a:buSzPts val="1000"/>
              <a:buFont typeface="Arial"/>
              <a:buChar char="•"/>
            </a:pPr>
            <a:r>
              <a:rPr b="1" i="0" lang="en-US" sz="1000">
                <a:solidFill>
                  <a:srgbClr val="000000"/>
                </a:solidFill>
                <a:latin typeface="Calibri"/>
                <a:ea typeface="Calibri"/>
                <a:cs typeface="Calibri"/>
                <a:sym typeface="Calibri"/>
              </a:rPr>
              <a:t>Williamston Rotarians will be helping sort items on the container to simplify its transit through customs. It currently has mixed contents. Bruce Wiggington is recruiting a crew for March 9</a:t>
            </a:r>
            <a:r>
              <a:rPr b="1" baseline="30000" i="0" lang="en-US" sz="1000">
                <a:solidFill>
                  <a:srgbClr val="000000"/>
                </a:solidFill>
                <a:latin typeface="Calibri"/>
                <a:ea typeface="Calibri"/>
                <a:cs typeface="Calibri"/>
                <a:sym typeface="Calibri"/>
              </a:rPr>
              <a:t> </a:t>
            </a:r>
            <a:r>
              <a:rPr b="1" i="0" lang="en-US" sz="1000">
                <a:solidFill>
                  <a:srgbClr val="000000"/>
                </a:solidFill>
                <a:latin typeface="Calibri"/>
                <a:ea typeface="Calibri"/>
                <a:cs typeface="Calibri"/>
                <a:sym typeface="Calibri"/>
              </a:rPr>
              <a:t>or 13</a:t>
            </a:r>
            <a:r>
              <a:rPr b="1" baseline="30000" i="0" lang="en-US" sz="1000">
                <a:solidFill>
                  <a:srgbClr val="000000"/>
                </a:solidFill>
                <a:latin typeface="Calibri"/>
                <a:ea typeface="Calibri"/>
                <a:cs typeface="Calibri"/>
                <a:sym typeface="Calibri"/>
              </a:rPr>
              <a:t> </a:t>
            </a:r>
            <a:r>
              <a:rPr b="1" i="0" lang="en-US" sz="1000">
                <a:solidFill>
                  <a:srgbClr val="000000"/>
                </a:solidFill>
                <a:latin typeface="Calibri"/>
                <a:ea typeface="Calibri"/>
                <a:cs typeface="Calibri"/>
                <a:sym typeface="Calibri"/>
              </a:rPr>
              <a:t>to help Ody and Raj with this. </a:t>
            </a:r>
            <a:br>
              <a:rPr b="1" i="0" lang="en-US" sz="1000">
                <a:solidFill>
                  <a:srgbClr val="000000"/>
                </a:solidFill>
                <a:latin typeface="Calibri"/>
                <a:ea typeface="Calibri"/>
                <a:cs typeface="Calibri"/>
                <a:sym typeface="Calibri"/>
              </a:rPr>
            </a:br>
            <a:r>
              <a:rPr b="1" i="0" lang="en-US" sz="1000">
                <a:solidFill>
                  <a:srgbClr val="000000"/>
                </a:solidFill>
                <a:latin typeface="Calibri"/>
                <a:ea typeface="Calibri"/>
                <a:cs typeface="Calibri"/>
                <a:sym typeface="Calibri"/>
              </a:rPr>
              <a:t> </a:t>
            </a:r>
            <a:r>
              <a:rPr b="0" i="0" lang="en-US" sz="1000">
                <a:solidFill>
                  <a:srgbClr val="000000"/>
                </a:solidFill>
                <a:latin typeface="Calibri"/>
                <a:ea typeface="Calibri"/>
                <a:cs typeface="Calibri"/>
                <a:sym typeface="Calibri"/>
              </a:rPr>
              <a:t> </a:t>
            </a:r>
            <a:endParaRPr/>
          </a:p>
          <a:p>
            <a:pPr indent="-63500" lvl="0" marL="0" rtl="0" algn="l">
              <a:spcBef>
                <a:spcPts val="0"/>
              </a:spcBef>
              <a:spcAft>
                <a:spcPts val="0"/>
              </a:spcAft>
              <a:buClr>
                <a:srgbClr val="000000"/>
              </a:buClr>
              <a:buSzPts val="1000"/>
              <a:buFont typeface="Arial"/>
              <a:buChar char="•"/>
            </a:pPr>
            <a:r>
              <a:rPr b="0" i="0" lang="en-US" sz="1000">
                <a:solidFill>
                  <a:srgbClr val="000000"/>
                </a:solidFill>
                <a:latin typeface="Calibri"/>
                <a:ea typeface="Calibri"/>
                <a:cs typeface="Calibri"/>
                <a:sym typeface="Calibri"/>
              </a:rPr>
              <a:t>Later we will pick up the remaining medical supplies in Chicago and transfer non-medical fire equipment to the Chicago containers headed to Ukraine. </a:t>
            </a:r>
            <a:br>
              <a:rPr b="0" i="0" lang="en-US" sz="1000">
                <a:solidFill>
                  <a:srgbClr val="000000"/>
                </a:solidFill>
                <a:latin typeface="Calibri"/>
                <a:ea typeface="Calibri"/>
                <a:cs typeface="Calibri"/>
                <a:sym typeface="Calibri"/>
              </a:rPr>
            </a:br>
            <a:endParaRPr b="0" i="0" sz="1000">
              <a:solidFill>
                <a:srgbClr val="000000"/>
              </a:solidFill>
              <a:latin typeface="Calibri"/>
              <a:ea typeface="Calibri"/>
              <a:cs typeface="Calibri"/>
              <a:sym typeface="Calibri"/>
            </a:endParaRPr>
          </a:p>
          <a:p>
            <a:pPr indent="-63500" lvl="0" marL="0" rtl="0" algn="l">
              <a:spcBef>
                <a:spcPts val="0"/>
              </a:spcBef>
              <a:spcAft>
                <a:spcPts val="0"/>
              </a:spcAft>
              <a:buClr>
                <a:srgbClr val="000000"/>
              </a:buClr>
              <a:buSzPts val="1000"/>
              <a:buFont typeface="Calibri"/>
              <a:buAutoNum type="arabicPeriod" startAt="3"/>
            </a:pPr>
            <a:r>
              <a:rPr b="1" i="0" lang="en-US" sz="1000">
                <a:solidFill>
                  <a:srgbClr val="000000"/>
                </a:solidFill>
                <a:latin typeface="Calibri"/>
                <a:ea typeface="Calibri"/>
                <a:cs typeface="Calibri"/>
                <a:sym typeface="Calibri"/>
              </a:rPr>
              <a:t>Evacuation Vehicles.  </a:t>
            </a:r>
            <a:r>
              <a:rPr b="0" i="0" lang="en-US" sz="1000">
                <a:solidFill>
                  <a:srgbClr val="000000"/>
                </a:solidFill>
                <a:latin typeface="Calibri"/>
                <a:ea typeface="Calibri"/>
                <a:cs typeface="Calibri"/>
                <a:sym typeface="Calibri"/>
              </a:rPr>
              <a:t> An evacuation vehicle was needed specifically to bring the elderly who can travel out of Ukraine.  Ody delivered baby food from Sparrow Hospital to those who are too frail to be moved. </a:t>
            </a:r>
            <a:br>
              <a:rPr b="0" i="0" lang="en-US" sz="1000">
                <a:solidFill>
                  <a:srgbClr val="000000"/>
                </a:solidFill>
                <a:latin typeface="Calibri"/>
                <a:ea typeface="Calibri"/>
                <a:cs typeface="Calibri"/>
                <a:sym typeface="Calibri"/>
              </a:rPr>
            </a:br>
            <a:endParaRPr b="0" i="0" sz="1000">
              <a:solidFill>
                <a:srgbClr val="000000"/>
              </a:solidFill>
              <a:latin typeface="Calibri"/>
              <a:ea typeface="Calibri"/>
              <a:cs typeface="Calibri"/>
              <a:sym typeface="Calibri"/>
            </a:endParaRPr>
          </a:p>
          <a:p>
            <a:pPr indent="0" lvl="0" marL="0" rtl="0" algn="l">
              <a:spcBef>
                <a:spcPts val="0"/>
              </a:spcBef>
              <a:spcAft>
                <a:spcPts val="0"/>
              </a:spcAft>
              <a:buNone/>
            </a:pPr>
            <a:r>
              <a:rPr b="1" i="0" lang="en-US" sz="1000">
                <a:solidFill>
                  <a:srgbClr val="000000"/>
                </a:solidFill>
                <a:latin typeface="Calibri"/>
                <a:ea typeface="Calibri"/>
                <a:cs typeface="Calibri"/>
                <a:sym typeface="Calibri"/>
              </a:rPr>
              <a:t>Williamston Rotary funds were used to refurbish the 4</a:t>
            </a:r>
            <a:r>
              <a:rPr b="1" baseline="30000" i="0" lang="en-US" sz="1000">
                <a:solidFill>
                  <a:srgbClr val="000000"/>
                </a:solidFill>
                <a:latin typeface="Calibri"/>
                <a:ea typeface="Calibri"/>
                <a:cs typeface="Calibri"/>
                <a:sym typeface="Calibri"/>
              </a:rPr>
              <a:t>th</a:t>
            </a:r>
            <a:r>
              <a:rPr b="1" i="0" lang="en-US" sz="1000">
                <a:solidFill>
                  <a:srgbClr val="000000"/>
                </a:solidFill>
                <a:latin typeface="Calibri"/>
                <a:ea typeface="Calibri"/>
                <a:cs typeface="Calibri"/>
                <a:sym typeface="Calibri"/>
              </a:rPr>
              <a:t> ambulance in Bucharest and transfer it for use in Dnipro, towards the purchase of the evacuation vehicle that was delivered last week, and medical supplies that have not been donated.  Local medical supplies were collected from Sparrow Hospital, and Raj and George Eyster arranged donations from the MSU School of Veterinary Medicine.  </a:t>
            </a:r>
            <a:r>
              <a:rPr b="0" i="0" lang="en-US" sz="1000">
                <a:solidFill>
                  <a:srgbClr val="000000"/>
                </a:solidFill>
                <a:latin typeface="Calibri"/>
                <a:ea typeface="Calibri"/>
                <a:cs typeface="Calibri"/>
                <a:sym typeface="Calibri"/>
              </a:rPr>
              <a:t> </a:t>
            </a:r>
            <a:endParaRPr b="0" i="0" sz="1000">
              <a:solidFill>
                <a:srgbClr val="000000"/>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1000"/>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 times per year</a:t>
            </a:r>
            <a:endParaRPr/>
          </a:p>
        </p:txBody>
      </p:sp>
      <p:sp>
        <p:nvSpPr>
          <p:cNvPr id="164" name="Google Shape;1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15" name="Shape 15"/>
        <p:cNvGrpSpPr/>
        <p:nvPr/>
      </p:nvGrpSpPr>
      <p:grpSpPr>
        <a:xfrm>
          <a:off x="0" y="0"/>
          <a:ext cx="0" cy="0"/>
          <a:chOff x="0" y="0"/>
          <a:chExt cx="0" cy="0"/>
        </a:xfrm>
      </p:grpSpPr>
      <p:sp>
        <p:nvSpPr>
          <p:cNvPr id="16" name="Google Shape;16;p17"/>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8" name="Google Shape;18;p1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25"/>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5"/>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5"/>
          <p:cNvSpPr/>
          <p:nvPr>
            <p:ph idx="2" type="pic"/>
          </p:nvPr>
        </p:nvSpPr>
        <p:spPr>
          <a:xfrm>
            <a:off x="6095999" y="0"/>
            <a:ext cx="6102097" cy="6858000"/>
          </a:xfrm>
          <a:prstGeom prst="rect">
            <a:avLst/>
          </a:prstGeom>
          <a:solidFill>
            <a:srgbClr val="BFBFBF"/>
          </a:solidFill>
          <a:ln>
            <a:noFill/>
          </a:ln>
        </p:spPr>
      </p:sp>
      <p:sp>
        <p:nvSpPr>
          <p:cNvPr id="82" name="Google Shape;82;p25"/>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83" name="Google Shape;83;p2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808523" y="6236208"/>
            <a:ext cx="510372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26"/>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6"/>
          <p:cNvSpPr txBox="1"/>
          <p:nvPr>
            <p:ph idx="1" type="body"/>
          </p:nvPr>
        </p:nvSpPr>
        <p:spPr>
          <a:xfrm rot="5400000">
            <a:off x="4545009" y="324172"/>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9" name="Google Shape;89;p2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27"/>
          <p:cNvSpPr txBox="1"/>
          <p:nvPr>
            <p:ph type="title"/>
          </p:nvPr>
        </p:nvSpPr>
        <p:spPr>
          <a:xfrm rot="5400000">
            <a:off x="6810676" y="2779696"/>
            <a:ext cx="4983480" cy="1298608"/>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7"/>
          <p:cNvSpPr txBox="1"/>
          <p:nvPr>
            <p:ph idx="1" type="body"/>
          </p:nvPr>
        </p:nvSpPr>
        <p:spPr>
          <a:xfrm rot="5400000">
            <a:off x="2838641" y="329756"/>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5" name="Google Shape;95;p2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8"/>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0" name="Google Shape;30;p1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33" name="Shape 33"/>
        <p:cNvGrpSpPr/>
        <p:nvPr/>
      </p:nvGrpSpPr>
      <p:grpSpPr>
        <a:xfrm>
          <a:off x="0" y="0"/>
          <a:ext cx="0" cy="0"/>
          <a:chOff x="0" y="0"/>
          <a:chExt cx="0" cy="0"/>
        </a:xfrm>
      </p:grpSpPr>
      <p:sp>
        <p:nvSpPr>
          <p:cNvPr id="34" name="Google Shape;34;p16"/>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36" name="Google Shape;36;p1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39" name="Shape 39"/>
        <p:cNvGrpSpPr/>
        <p:nvPr/>
      </p:nvGrpSpPr>
      <p:grpSpPr>
        <a:xfrm>
          <a:off x="0" y="0"/>
          <a:ext cx="0" cy="0"/>
          <a:chOff x="0" y="0"/>
          <a:chExt cx="0" cy="0"/>
        </a:xfrm>
      </p:grpSpPr>
      <p:sp>
        <p:nvSpPr>
          <p:cNvPr id="40" name="Google Shape;40;p19"/>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9"/>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2000"/>
              <a:buNone/>
              <a:defRPr sz="2000">
                <a:solidFill>
                  <a:schemeClr val="lt1"/>
                </a:solidFill>
              </a:defRPr>
            </a:lvl2pPr>
            <a:lvl3pPr indent="-228600" lvl="2" marL="1371600" algn="l">
              <a:lnSpc>
                <a:spcPct val="100000"/>
              </a:lnSpc>
              <a:spcBef>
                <a:spcPts val="1000"/>
              </a:spcBef>
              <a:spcAft>
                <a:spcPts val="0"/>
              </a:spcAft>
              <a:buSzPts val="1800"/>
              <a:buNone/>
              <a:defRPr sz="1800">
                <a:solidFill>
                  <a:schemeClr val="lt1"/>
                </a:solidFill>
              </a:defRPr>
            </a:lvl3pPr>
            <a:lvl4pPr indent="-228600" lvl="3" marL="1828800" algn="l">
              <a:lnSpc>
                <a:spcPct val="100000"/>
              </a:lnSpc>
              <a:spcBef>
                <a:spcPts val="1000"/>
              </a:spcBef>
              <a:spcAft>
                <a:spcPts val="0"/>
              </a:spcAft>
              <a:buSzPts val="1600"/>
              <a:buNone/>
              <a:defRPr sz="1600">
                <a:solidFill>
                  <a:schemeClr val="lt1"/>
                </a:solidFill>
              </a:defRPr>
            </a:lvl4pPr>
            <a:lvl5pPr indent="-228600" lvl="4" marL="2286000" algn="l">
              <a:lnSpc>
                <a:spcPct val="100000"/>
              </a:lnSpc>
              <a:spcBef>
                <a:spcPts val="1000"/>
              </a:spcBef>
              <a:spcAft>
                <a:spcPts val="0"/>
              </a:spcAft>
              <a:buSzPts val="1600"/>
              <a:buNone/>
              <a:defRPr sz="1600">
                <a:solidFill>
                  <a:schemeClr val="lt1"/>
                </a:solidFill>
              </a:defRPr>
            </a:lvl5pPr>
            <a:lvl6pPr indent="-228600" lvl="5" marL="2743200" algn="l">
              <a:lnSpc>
                <a:spcPct val="100000"/>
              </a:lnSpc>
              <a:spcBef>
                <a:spcPts val="1000"/>
              </a:spcBef>
              <a:spcAft>
                <a:spcPts val="0"/>
              </a:spcAft>
              <a:buSzPts val="1600"/>
              <a:buNone/>
              <a:defRPr sz="1600">
                <a:solidFill>
                  <a:schemeClr val="lt1"/>
                </a:solidFill>
              </a:defRPr>
            </a:lvl6pPr>
            <a:lvl7pPr indent="-228600" lvl="6" marL="3200400" algn="l">
              <a:lnSpc>
                <a:spcPct val="100000"/>
              </a:lnSpc>
              <a:spcBef>
                <a:spcPts val="1000"/>
              </a:spcBef>
              <a:spcAft>
                <a:spcPts val="0"/>
              </a:spcAft>
              <a:buSzPts val="1600"/>
              <a:buNone/>
              <a:defRPr sz="1600">
                <a:solidFill>
                  <a:schemeClr val="lt1"/>
                </a:solidFill>
              </a:defRPr>
            </a:lvl7pPr>
            <a:lvl8pPr indent="-228600" lvl="7" marL="3657600" algn="l">
              <a:lnSpc>
                <a:spcPct val="100000"/>
              </a:lnSpc>
              <a:spcBef>
                <a:spcPts val="1000"/>
              </a:spcBef>
              <a:spcAft>
                <a:spcPts val="0"/>
              </a:spcAft>
              <a:buSzPts val="1600"/>
              <a:buNone/>
              <a:defRPr sz="1600">
                <a:solidFill>
                  <a:schemeClr val="lt1"/>
                </a:solidFill>
              </a:defRPr>
            </a:lvl8pPr>
            <a:lvl9pPr indent="-228600" lvl="8" marL="4114800" algn="l">
              <a:lnSpc>
                <a:spcPct val="100000"/>
              </a:lnSpc>
              <a:spcBef>
                <a:spcPts val="1000"/>
              </a:spcBef>
              <a:spcAft>
                <a:spcPts val="0"/>
              </a:spcAft>
              <a:buSzPts val="1600"/>
              <a:buNone/>
              <a:defRPr sz="1600">
                <a:solidFill>
                  <a:schemeClr val="lt1"/>
                </a:solidFill>
              </a:defRPr>
            </a:lvl9pPr>
          </a:lstStyle>
          <a:p/>
        </p:txBody>
      </p:sp>
      <p:sp>
        <p:nvSpPr>
          <p:cNvPr id="42" name="Google Shape;42;p1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20"/>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8" name="Google Shape;48;p20"/>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9" name="Google Shape;49;p2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21"/>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chemeClr val="accent2"/>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54" name="Google Shape;54;p21"/>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5" name="Google Shape;55;p21"/>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6" name="Google Shape;56;p21"/>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chemeClr val="accent2"/>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57" name="Google Shape;57;p2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0" name="Google Shape;60;p21"/>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22"/>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4"/>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4"/>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4"/>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74" name="Google Shape;74;p24"/>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75" name="Google Shape;75;p2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804672" y="6236208"/>
            <a:ext cx="5167503"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2231136" y="964692"/>
            <a:ext cx="7729728" cy="1188720"/>
          </a:xfrm>
          <a:prstGeom prst="rect">
            <a:avLst/>
          </a:prstGeom>
          <a:solidFill>
            <a:schemeClr val="dk1"/>
          </a:solidFill>
          <a:ln cap="sq" cmpd="sng" w="31750">
            <a:solidFill>
              <a:srgbClr val="FEFEFE"/>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FEFEFE"/>
              </a:buClr>
              <a:buSzPts val="2800"/>
              <a:buFont typeface="Gill Sans"/>
              <a:buNone/>
              <a:defRPr b="0" i="0" sz="2800" u="none" cap="none" strike="noStrike">
                <a:solidFill>
                  <a:srgbClr val="FEFEFE"/>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FEFEFE"/>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9pPr>
          </a:lstStyle>
          <a:p/>
        </p:txBody>
      </p:sp>
      <p:sp>
        <p:nvSpPr>
          <p:cNvPr id="12" name="Google Shape;12;p1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3" name="Google Shape;13;p1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4" name="Google Shape;14;p1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 name="Shape 21"/>
        <p:cNvGrpSpPr/>
        <p:nvPr/>
      </p:nvGrpSpPr>
      <p:grpSpPr>
        <a:xfrm>
          <a:off x="0" y="0"/>
          <a:ext cx="0" cy="0"/>
          <a:chOff x="0" y="0"/>
          <a:chExt cx="0" cy="0"/>
        </a:xfrm>
      </p:grpSpPr>
      <p:sp>
        <p:nvSpPr>
          <p:cNvPr id="22" name="Google Shape;22;p14"/>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1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24" name="Google Shape;24;p1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5" name="Google Shape;25;p1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6" name="Google Shape;26;p1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6.jpg"/><Relationship Id="rId5" Type="http://schemas.openxmlformats.org/officeDocument/2006/relationships/image" Target="../media/image18.jpg"/><Relationship Id="rId6" Type="http://schemas.openxmlformats.org/officeDocument/2006/relationships/image" Target="../media/image15.jpg"/><Relationship Id="rId7"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3.jpg"/><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1600200" y="1840675"/>
            <a:ext cx="8991600" cy="2191989"/>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800"/>
              <a:buFont typeface="Gill Sans"/>
              <a:buNone/>
            </a:pPr>
            <a:r>
              <a:rPr lang="en-US"/>
              <a:t>WILLIAMSTON SUNRISE ROTARY </a:t>
            </a:r>
            <a:br>
              <a:rPr lang="en-US"/>
            </a:br>
            <a:r>
              <a:rPr lang="en-US"/>
              <a:t>2023 ANNUAL REPORT</a:t>
            </a:r>
            <a:br>
              <a:rPr lang="en-US"/>
            </a:br>
            <a:endParaRPr/>
          </a:p>
        </p:txBody>
      </p:sp>
      <p:sp>
        <p:nvSpPr>
          <p:cNvPr id="104" name="Google Shape;104;p1"/>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t/>
            </a:r>
            <a:endParaRPr/>
          </a:p>
        </p:txBody>
      </p:sp>
      <p:pic>
        <p:nvPicPr>
          <p:cNvPr id="105" name="Google Shape;105;p1"/>
          <p:cNvPicPr preferRelativeResize="0"/>
          <p:nvPr/>
        </p:nvPicPr>
        <p:blipFill rotWithShape="1">
          <a:blip r:embed="rId3">
            <a:alphaModFix/>
          </a:blip>
          <a:srcRect b="0" l="0" r="0" t="0"/>
          <a:stretch/>
        </p:blipFill>
        <p:spPr>
          <a:xfrm>
            <a:off x="5467350" y="4377693"/>
            <a:ext cx="1257300"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TOM CLAY GOLF OUTING</a:t>
            </a:r>
            <a:endParaRPr/>
          </a:p>
        </p:txBody>
      </p:sp>
      <p:pic>
        <p:nvPicPr>
          <p:cNvPr id="176" name="Google Shape;176;p10"/>
          <p:cNvPicPr preferRelativeResize="0"/>
          <p:nvPr>
            <p:ph idx="1" type="body"/>
          </p:nvPr>
        </p:nvPicPr>
        <p:blipFill rotWithShape="1">
          <a:blip r:embed="rId3">
            <a:alphaModFix/>
          </a:blip>
          <a:srcRect b="0" l="0" r="0" t="0"/>
          <a:stretch/>
        </p:blipFill>
        <p:spPr>
          <a:xfrm>
            <a:off x="4698716" y="2153412"/>
            <a:ext cx="2655572" cy="3540763"/>
          </a:xfrm>
          <a:prstGeom prst="rect">
            <a:avLst/>
          </a:prstGeom>
          <a:noFill/>
          <a:ln>
            <a:noFill/>
          </a:ln>
        </p:spPr>
      </p:pic>
      <p:pic>
        <p:nvPicPr>
          <p:cNvPr id="177" name="Google Shape;177;p10"/>
          <p:cNvPicPr preferRelativeResize="0"/>
          <p:nvPr/>
        </p:nvPicPr>
        <p:blipFill rotWithShape="1">
          <a:blip r:embed="rId4">
            <a:alphaModFix/>
          </a:blip>
          <a:srcRect b="0" l="0" r="0" t="0"/>
          <a:stretch/>
        </p:blipFill>
        <p:spPr>
          <a:xfrm>
            <a:off x="7766463" y="2153412"/>
            <a:ext cx="2746088" cy="2059566"/>
          </a:xfrm>
          <a:prstGeom prst="rect">
            <a:avLst/>
          </a:prstGeom>
          <a:noFill/>
          <a:ln>
            <a:noFill/>
          </a:ln>
        </p:spPr>
      </p:pic>
      <p:pic>
        <p:nvPicPr>
          <p:cNvPr id="178" name="Google Shape;178;p10"/>
          <p:cNvPicPr preferRelativeResize="0"/>
          <p:nvPr/>
        </p:nvPicPr>
        <p:blipFill rotWithShape="1">
          <a:blip r:embed="rId5">
            <a:alphaModFix/>
          </a:blip>
          <a:srcRect b="0" l="0" r="0" t="0"/>
          <a:stretch/>
        </p:blipFill>
        <p:spPr>
          <a:xfrm>
            <a:off x="450685" y="1701815"/>
            <a:ext cx="2835399" cy="3780532"/>
          </a:xfrm>
          <a:prstGeom prst="rect">
            <a:avLst/>
          </a:prstGeom>
          <a:noFill/>
          <a:ln>
            <a:noFill/>
          </a:ln>
        </p:spPr>
      </p:pic>
      <p:pic>
        <p:nvPicPr>
          <p:cNvPr id="179" name="Google Shape;179;p10"/>
          <p:cNvPicPr preferRelativeResize="0"/>
          <p:nvPr/>
        </p:nvPicPr>
        <p:blipFill rotWithShape="1">
          <a:blip r:embed="rId6">
            <a:alphaModFix/>
          </a:blip>
          <a:srcRect b="0" l="0" r="0" t="0"/>
          <a:stretch/>
        </p:blipFill>
        <p:spPr>
          <a:xfrm>
            <a:off x="1524000" y="3940442"/>
            <a:ext cx="3890077" cy="2917557"/>
          </a:xfrm>
          <a:prstGeom prst="rect">
            <a:avLst/>
          </a:prstGeom>
          <a:noFill/>
          <a:ln>
            <a:noFill/>
          </a:ln>
        </p:spPr>
      </p:pic>
      <p:pic>
        <p:nvPicPr>
          <p:cNvPr id="180" name="Google Shape;180;p10"/>
          <p:cNvPicPr preferRelativeResize="0"/>
          <p:nvPr/>
        </p:nvPicPr>
        <p:blipFill rotWithShape="1">
          <a:blip r:embed="rId7">
            <a:alphaModFix/>
          </a:blip>
          <a:srcRect b="0" l="0" r="0" t="0"/>
          <a:stretch/>
        </p:blipFill>
        <p:spPr>
          <a:xfrm>
            <a:off x="6826708" y="3977032"/>
            <a:ext cx="3841291" cy="28809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HARVEST 5K RUN</a:t>
            </a:r>
            <a:endParaRPr/>
          </a:p>
        </p:txBody>
      </p:sp>
      <p:pic>
        <p:nvPicPr>
          <p:cNvPr id="187" name="Google Shape;187;p11"/>
          <p:cNvPicPr preferRelativeResize="0"/>
          <p:nvPr>
            <p:ph idx="1" type="body"/>
          </p:nvPr>
        </p:nvPicPr>
        <p:blipFill rotWithShape="1">
          <a:blip r:embed="rId3">
            <a:alphaModFix/>
          </a:blip>
          <a:srcRect b="0" l="0" r="0" t="0"/>
          <a:stretch/>
        </p:blipFill>
        <p:spPr>
          <a:xfrm>
            <a:off x="7700853" y="2319263"/>
            <a:ext cx="4135966" cy="3101975"/>
          </a:xfrm>
          <a:prstGeom prst="rect">
            <a:avLst/>
          </a:prstGeom>
          <a:noFill/>
          <a:ln>
            <a:noFill/>
          </a:ln>
        </p:spPr>
      </p:pic>
      <p:pic>
        <p:nvPicPr>
          <p:cNvPr id="188" name="Google Shape;188;p11"/>
          <p:cNvPicPr preferRelativeResize="0"/>
          <p:nvPr/>
        </p:nvPicPr>
        <p:blipFill rotWithShape="1">
          <a:blip r:embed="rId4">
            <a:alphaModFix/>
          </a:blip>
          <a:srcRect b="0" l="0" r="0" t="0"/>
          <a:stretch/>
        </p:blipFill>
        <p:spPr>
          <a:xfrm>
            <a:off x="1313095" y="2643056"/>
            <a:ext cx="2396783" cy="3194462"/>
          </a:xfrm>
          <a:prstGeom prst="rect">
            <a:avLst/>
          </a:prstGeom>
          <a:noFill/>
          <a:ln>
            <a:noFill/>
          </a:ln>
        </p:spPr>
      </p:pic>
      <p:pic>
        <p:nvPicPr>
          <p:cNvPr id="189" name="Google Shape;189;p11"/>
          <p:cNvPicPr preferRelativeResize="0"/>
          <p:nvPr/>
        </p:nvPicPr>
        <p:blipFill rotWithShape="1">
          <a:blip r:embed="rId5">
            <a:alphaModFix/>
          </a:blip>
          <a:srcRect b="0" l="0" r="0" t="0"/>
          <a:stretch/>
        </p:blipFill>
        <p:spPr>
          <a:xfrm>
            <a:off x="4191224" y="2206469"/>
            <a:ext cx="3028283" cy="2271212"/>
          </a:xfrm>
          <a:prstGeom prst="rect">
            <a:avLst/>
          </a:prstGeom>
          <a:noFill/>
          <a:ln>
            <a:noFill/>
          </a:ln>
        </p:spPr>
      </p:pic>
      <p:pic>
        <p:nvPicPr>
          <p:cNvPr id="190" name="Google Shape;190;p11"/>
          <p:cNvPicPr preferRelativeResize="0"/>
          <p:nvPr/>
        </p:nvPicPr>
        <p:blipFill rotWithShape="1">
          <a:blip r:embed="rId6">
            <a:alphaModFix/>
          </a:blip>
          <a:srcRect b="0" l="0" r="0" t="0"/>
          <a:stretch/>
        </p:blipFill>
        <p:spPr>
          <a:xfrm>
            <a:off x="3788613" y="3870251"/>
            <a:ext cx="4104268" cy="3078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a:t>PROVIDING ONGOING NOURISHMENT </a:t>
            </a:r>
            <a:br>
              <a:rPr lang="en-US"/>
            </a:br>
            <a:r>
              <a:rPr lang="en-US"/>
              <a:t>AND SUPPORT</a:t>
            </a:r>
            <a:br>
              <a:rPr lang="en-US"/>
            </a:br>
            <a:r>
              <a:rPr lang="en-US"/>
              <a:t>TO PEOPLE</a:t>
            </a:r>
            <a:endParaRPr/>
          </a:p>
        </p:txBody>
      </p:sp>
      <p:sp>
        <p:nvSpPr>
          <p:cNvPr id="197" name="Google Shape;197;p12"/>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Weekend Survival Kits</a:t>
            </a:r>
            <a:endParaRPr/>
          </a:p>
          <a:p>
            <a:pPr indent="-228600" lvl="0" marL="228600" rtl="0" algn="l">
              <a:lnSpc>
                <a:spcPct val="100000"/>
              </a:lnSpc>
              <a:spcBef>
                <a:spcPts val="1000"/>
              </a:spcBef>
              <a:spcAft>
                <a:spcPts val="0"/>
              </a:spcAft>
              <a:buSzPts val="2400"/>
              <a:buChar char="•"/>
            </a:pPr>
            <a:r>
              <a:rPr lang="en-US" sz="2400"/>
              <a:t>Open Table at WUMC</a:t>
            </a:r>
            <a:endParaRPr/>
          </a:p>
          <a:p>
            <a:pPr indent="-228600" lvl="0" marL="228600" rtl="0" algn="l">
              <a:lnSpc>
                <a:spcPct val="100000"/>
              </a:lnSpc>
              <a:spcBef>
                <a:spcPts val="1000"/>
              </a:spcBef>
              <a:spcAft>
                <a:spcPts val="0"/>
              </a:spcAft>
              <a:buSzPts val="2400"/>
              <a:buChar char="•"/>
            </a:pPr>
            <a:r>
              <a:rPr lang="en-US" sz="2400"/>
              <a:t>Blessing Box</a:t>
            </a:r>
            <a:endParaRPr/>
          </a:p>
          <a:p>
            <a:pPr indent="-228600" lvl="0" marL="228600" rtl="0" algn="l">
              <a:lnSpc>
                <a:spcPct val="100000"/>
              </a:lnSpc>
              <a:spcBef>
                <a:spcPts val="1000"/>
              </a:spcBef>
              <a:spcAft>
                <a:spcPts val="0"/>
              </a:spcAft>
              <a:buSzPts val="2400"/>
              <a:buChar char="•"/>
            </a:pPr>
            <a:r>
              <a:rPr lang="en-US" sz="2400"/>
              <a:t>Spark in the Dark</a:t>
            </a:r>
            <a:endParaRPr/>
          </a:p>
          <a:p>
            <a:pPr indent="-228600" lvl="0" marL="228600" rtl="0" algn="l">
              <a:lnSpc>
                <a:spcPct val="100000"/>
              </a:lnSpc>
              <a:spcBef>
                <a:spcPts val="1000"/>
              </a:spcBef>
              <a:spcAft>
                <a:spcPts val="0"/>
              </a:spcAft>
              <a:buSzPts val="2400"/>
              <a:buChar char="•"/>
            </a:pPr>
            <a:r>
              <a:rPr lang="en-US" sz="2400"/>
              <a:t>Haven House </a:t>
            </a:r>
            <a:endParaRPr/>
          </a:p>
          <a:p>
            <a:pPr indent="-76200" lvl="0" marL="228600" rtl="0" algn="l">
              <a:lnSpc>
                <a:spcPct val="100000"/>
              </a:lnSpc>
              <a:spcBef>
                <a:spcPts val="1000"/>
              </a:spcBef>
              <a:spcAft>
                <a:spcPts val="0"/>
              </a:spcAft>
              <a:buSzPts val="24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2231136" y="964691"/>
            <a:ext cx="7729728" cy="2776035"/>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WE SHOULD BE PROUD OF ALL WE ACCOMPLISH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 name="Shape 110"/>
        <p:cNvGrpSpPr/>
        <p:nvPr/>
      </p:nvGrpSpPr>
      <p:grpSpPr>
        <a:xfrm>
          <a:off x="0" y="0"/>
          <a:ext cx="0" cy="0"/>
          <a:chOff x="0" y="0"/>
          <a:chExt cx="0" cy="0"/>
        </a:xfrm>
      </p:grpSpPr>
      <p:sp>
        <p:nvSpPr>
          <p:cNvPr id="111" name="Google Shape;111;p2"/>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CURRENT FINANCES </a:t>
            </a:r>
            <a:endParaRPr/>
          </a:p>
        </p:txBody>
      </p:sp>
      <p:sp>
        <p:nvSpPr>
          <p:cNvPr id="112" name="Google Shape;112;p2"/>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800"/>
              <a:buChar char="•"/>
            </a:pPr>
            <a:r>
              <a:rPr lang="en-US"/>
              <a:t>Notice Current funds for distribution</a:t>
            </a:r>
            <a:endParaRPr/>
          </a:p>
          <a:p>
            <a:pPr indent="-228600" lvl="0" marL="228600" rtl="0" algn="l">
              <a:lnSpc>
                <a:spcPct val="100000"/>
              </a:lnSpc>
              <a:spcBef>
                <a:spcPts val="1000"/>
              </a:spcBef>
              <a:spcAft>
                <a:spcPts val="0"/>
              </a:spcAft>
              <a:buSzPts val="1800"/>
              <a:buChar char="•"/>
            </a:pPr>
            <a:r>
              <a:rPr lang="en-US"/>
              <a:t>Current grant requests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STRATEGIC PLANNING</a:t>
            </a:r>
            <a:endParaRPr/>
          </a:p>
        </p:txBody>
      </p:sp>
      <p:sp>
        <p:nvSpPr>
          <p:cNvPr id="119" name="Google Shape;119;p3"/>
          <p:cNvSpPr txBox="1"/>
          <p:nvPr>
            <p:ph idx="1" type="body"/>
          </p:nvPr>
        </p:nvSpPr>
        <p:spPr>
          <a:xfrm>
            <a:off x="2231136" y="2638044"/>
            <a:ext cx="7729728" cy="402401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SzPts val="1800"/>
              <a:buChar char="•"/>
            </a:pPr>
            <a:r>
              <a:rPr lang="en-US"/>
              <a:t>Meeting at the township pavilion – </a:t>
            </a:r>
            <a:endParaRPr/>
          </a:p>
          <a:p>
            <a:pPr indent="-228600" lvl="1" marL="457200" rtl="0" algn="l">
              <a:lnSpc>
                <a:spcPct val="100000"/>
              </a:lnSpc>
              <a:spcBef>
                <a:spcPts val="1000"/>
              </a:spcBef>
              <a:spcAft>
                <a:spcPts val="0"/>
              </a:spcAft>
              <a:buSzPts val="1600"/>
              <a:buChar char="•"/>
            </a:pPr>
            <a:r>
              <a:rPr lang="en-US"/>
              <a:t>What to keep, what to leave</a:t>
            </a:r>
            <a:endParaRPr/>
          </a:p>
          <a:p>
            <a:pPr indent="-228600" lvl="1" marL="457200" rtl="0" algn="l">
              <a:lnSpc>
                <a:spcPct val="100000"/>
              </a:lnSpc>
              <a:spcBef>
                <a:spcPts val="1000"/>
              </a:spcBef>
              <a:spcAft>
                <a:spcPts val="0"/>
              </a:spcAft>
              <a:buSzPts val="1600"/>
              <a:buChar char="•"/>
            </a:pPr>
            <a:r>
              <a:rPr lang="en-US"/>
              <a:t>Meeting in person</a:t>
            </a:r>
            <a:endParaRPr/>
          </a:p>
          <a:p>
            <a:pPr indent="-228600" lvl="1" marL="457200" rtl="0" algn="l">
              <a:lnSpc>
                <a:spcPct val="100000"/>
              </a:lnSpc>
              <a:spcBef>
                <a:spcPts val="1000"/>
              </a:spcBef>
              <a:spcAft>
                <a:spcPts val="0"/>
              </a:spcAft>
              <a:buSzPts val="1600"/>
              <a:buChar char="•"/>
            </a:pPr>
            <a:r>
              <a:rPr lang="en-US"/>
              <a:t>Shared muffins</a:t>
            </a:r>
            <a:endParaRPr/>
          </a:p>
          <a:p>
            <a:pPr indent="-228600" lvl="1" marL="457200" rtl="0" algn="l">
              <a:lnSpc>
                <a:spcPct val="100000"/>
              </a:lnSpc>
              <a:spcBef>
                <a:spcPts val="1000"/>
              </a:spcBef>
              <a:spcAft>
                <a:spcPts val="0"/>
              </a:spcAft>
              <a:buSzPts val="1600"/>
              <a:buChar char="•"/>
            </a:pPr>
            <a:r>
              <a:rPr lang="en-US"/>
              <a:t>Developing a Think Tank to work through ideas that surfaced</a:t>
            </a:r>
            <a:endParaRPr/>
          </a:p>
          <a:p>
            <a:pPr indent="-228600" lvl="0" marL="228600" rtl="0" algn="l">
              <a:lnSpc>
                <a:spcPct val="100000"/>
              </a:lnSpc>
              <a:spcBef>
                <a:spcPts val="1000"/>
              </a:spcBef>
              <a:spcAft>
                <a:spcPts val="0"/>
              </a:spcAft>
              <a:buSzPts val="1800"/>
              <a:buChar char="•"/>
            </a:pPr>
            <a:r>
              <a:rPr lang="en-US"/>
              <a:t>Documenting how we do all our activities</a:t>
            </a:r>
            <a:endParaRPr/>
          </a:p>
          <a:p>
            <a:pPr indent="-228600" lvl="0" marL="228600" rtl="0" algn="l">
              <a:lnSpc>
                <a:spcPct val="100000"/>
              </a:lnSpc>
              <a:spcBef>
                <a:spcPts val="1000"/>
              </a:spcBef>
              <a:spcAft>
                <a:spcPts val="0"/>
              </a:spcAft>
              <a:buSzPts val="1800"/>
              <a:buChar char="•"/>
            </a:pPr>
            <a:r>
              <a:rPr lang="en-US"/>
              <a:t>Moving to the church meeting place</a:t>
            </a:r>
            <a:endParaRPr/>
          </a:p>
          <a:p>
            <a:pPr indent="-228600" lvl="0" marL="228600" rtl="0" algn="l">
              <a:lnSpc>
                <a:spcPct val="100000"/>
              </a:lnSpc>
              <a:spcBef>
                <a:spcPts val="1000"/>
              </a:spcBef>
              <a:spcAft>
                <a:spcPts val="0"/>
              </a:spcAft>
              <a:buSzPts val="1800"/>
              <a:buChar char="•"/>
            </a:pPr>
            <a:r>
              <a:rPr lang="en-US"/>
              <a:t>Moving to 3 member meetings a month</a:t>
            </a:r>
            <a:endParaRPr/>
          </a:p>
          <a:p>
            <a:pPr indent="-228600" lvl="1" marL="457200" rtl="0" algn="l">
              <a:lnSpc>
                <a:spcPct val="100000"/>
              </a:lnSpc>
              <a:spcBef>
                <a:spcPts val="1000"/>
              </a:spcBef>
              <a:spcAft>
                <a:spcPts val="0"/>
              </a:spcAft>
              <a:buSzPts val="1600"/>
              <a:buChar char="•"/>
            </a:pPr>
            <a:r>
              <a:rPr lang="en-US"/>
              <a:t>Dedicating one additional meeting / month to committee work</a:t>
            </a:r>
            <a:endParaRPr/>
          </a:p>
          <a:p>
            <a:pPr indent="-228600" lvl="1" marL="457200" rtl="0" algn="l">
              <a:lnSpc>
                <a:spcPct val="100000"/>
              </a:lnSpc>
              <a:spcBef>
                <a:spcPts val="1000"/>
              </a:spcBef>
              <a:spcAft>
                <a:spcPts val="0"/>
              </a:spcAft>
              <a:buSzPts val="1600"/>
              <a:buChar char="•"/>
            </a:pPr>
            <a:r>
              <a:rPr lang="en-US"/>
              <a:t>Creating a Rotary Calendar </a:t>
            </a:r>
            <a:endParaRPr/>
          </a:p>
          <a:p>
            <a:pPr indent="-228600" lvl="0" marL="228600" rtl="0" algn="l">
              <a:lnSpc>
                <a:spcPct val="100000"/>
              </a:lnSpc>
              <a:spcBef>
                <a:spcPts val="1000"/>
              </a:spcBef>
              <a:spcAft>
                <a:spcPts val="0"/>
              </a:spcAft>
              <a:buSzPts val="1800"/>
              <a:buChar char="•"/>
            </a:pPr>
            <a:r>
              <a:rPr lang="en-US"/>
              <a:t>ByLaws review (ongoing, close to member review)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REVIEW OF OUR YEAR</a:t>
            </a:r>
            <a:endParaRPr/>
          </a:p>
        </p:txBody>
      </p:sp>
      <p:sp>
        <p:nvSpPr>
          <p:cNvPr id="126" name="Google Shape;126;p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800"/>
              <a:buChar char="•"/>
            </a:pPr>
            <a:r>
              <a:rPr lang="en-US"/>
              <a:t>Duck Race</a:t>
            </a:r>
            <a:endParaRPr/>
          </a:p>
        </p:txBody>
      </p:sp>
      <p:pic>
        <p:nvPicPr>
          <p:cNvPr id="127" name="Google Shape;127;p4"/>
          <p:cNvPicPr preferRelativeResize="0"/>
          <p:nvPr/>
        </p:nvPicPr>
        <p:blipFill rotWithShape="1">
          <a:blip r:embed="rId3">
            <a:alphaModFix/>
          </a:blip>
          <a:srcRect b="0" l="0" r="0" t="0"/>
          <a:stretch/>
        </p:blipFill>
        <p:spPr>
          <a:xfrm>
            <a:off x="810326" y="2495541"/>
            <a:ext cx="3164967" cy="4219956"/>
          </a:xfrm>
          <a:prstGeom prst="rect">
            <a:avLst/>
          </a:prstGeom>
          <a:noFill/>
          <a:ln>
            <a:noFill/>
          </a:ln>
        </p:spPr>
      </p:pic>
      <p:pic>
        <p:nvPicPr>
          <p:cNvPr id="128" name="Google Shape;128;p4"/>
          <p:cNvPicPr preferRelativeResize="0"/>
          <p:nvPr/>
        </p:nvPicPr>
        <p:blipFill rotWithShape="1">
          <a:blip r:embed="rId4">
            <a:alphaModFix/>
          </a:blip>
          <a:srcRect b="0" l="0" r="0" t="0"/>
          <a:stretch/>
        </p:blipFill>
        <p:spPr>
          <a:xfrm>
            <a:off x="4457951" y="2505994"/>
            <a:ext cx="3265297" cy="4353729"/>
          </a:xfrm>
          <a:prstGeom prst="rect">
            <a:avLst/>
          </a:prstGeom>
          <a:noFill/>
          <a:ln>
            <a:noFill/>
          </a:ln>
        </p:spPr>
      </p:pic>
      <p:pic>
        <p:nvPicPr>
          <p:cNvPr id="129" name="Google Shape;129;p4"/>
          <p:cNvPicPr preferRelativeResize="0"/>
          <p:nvPr/>
        </p:nvPicPr>
        <p:blipFill rotWithShape="1">
          <a:blip r:embed="rId5">
            <a:alphaModFix/>
          </a:blip>
          <a:srcRect b="0" l="0" r="0" t="0"/>
          <a:stretch/>
        </p:blipFill>
        <p:spPr>
          <a:xfrm>
            <a:off x="8328861" y="2495541"/>
            <a:ext cx="3264005" cy="43520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RED CEDAR RIVER PATHWAY</a:t>
            </a:r>
            <a:endParaRPr/>
          </a:p>
        </p:txBody>
      </p:sp>
      <p:pic>
        <p:nvPicPr>
          <p:cNvPr id="136" name="Google Shape;136;p5"/>
          <p:cNvPicPr preferRelativeResize="0"/>
          <p:nvPr>
            <p:ph idx="1" type="body"/>
          </p:nvPr>
        </p:nvPicPr>
        <p:blipFill rotWithShape="1">
          <a:blip r:embed="rId3">
            <a:alphaModFix/>
          </a:blip>
          <a:srcRect b="0" l="0" r="0" t="0"/>
          <a:stretch/>
        </p:blipFill>
        <p:spPr>
          <a:xfrm>
            <a:off x="437962" y="2348247"/>
            <a:ext cx="5005056" cy="2253998"/>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8402781" y="2348247"/>
            <a:ext cx="3467760" cy="3467760"/>
          </a:xfrm>
          <a:prstGeom prst="rect">
            <a:avLst/>
          </a:prstGeom>
          <a:noFill/>
          <a:ln>
            <a:noFill/>
          </a:ln>
        </p:spPr>
      </p:pic>
      <p:pic>
        <p:nvPicPr>
          <p:cNvPr id="138" name="Google Shape;138;p5"/>
          <p:cNvPicPr preferRelativeResize="0"/>
          <p:nvPr/>
        </p:nvPicPr>
        <p:blipFill rotWithShape="1">
          <a:blip r:embed="rId5">
            <a:alphaModFix/>
          </a:blip>
          <a:srcRect b="0" l="0" r="0" t="0"/>
          <a:stretch/>
        </p:blipFill>
        <p:spPr>
          <a:xfrm>
            <a:off x="3883232" y="4082127"/>
            <a:ext cx="3941288" cy="26297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GETTING TO KNOW THE </a:t>
            </a:r>
            <a:br>
              <a:rPr lang="en-US"/>
            </a:br>
            <a:r>
              <a:rPr lang="en-US"/>
              <a:t>SATELLITE CLUB</a:t>
            </a:r>
            <a:endParaRPr/>
          </a:p>
        </p:txBody>
      </p:sp>
      <p:pic>
        <p:nvPicPr>
          <p:cNvPr id="145" name="Google Shape;145;p6"/>
          <p:cNvPicPr preferRelativeResize="0"/>
          <p:nvPr>
            <p:ph idx="1" type="body"/>
          </p:nvPr>
        </p:nvPicPr>
        <p:blipFill rotWithShape="1">
          <a:blip r:embed="rId3">
            <a:alphaModFix/>
          </a:blip>
          <a:srcRect b="0" l="0" r="0" t="0"/>
          <a:stretch/>
        </p:blipFill>
        <p:spPr>
          <a:xfrm>
            <a:off x="2231136" y="2638425"/>
            <a:ext cx="7729728" cy="42370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GRANTS AND OPERATING EXPENSES</a:t>
            </a:r>
            <a:endParaRPr/>
          </a:p>
        </p:txBody>
      </p:sp>
      <p:sp>
        <p:nvSpPr>
          <p:cNvPr id="152" name="Google Shape;152;p7"/>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262626"/>
              </a:buClr>
              <a:buSzPts val="1800"/>
              <a:buFont typeface="Gill Sans"/>
              <a:buNone/>
            </a:pPr>
            <a:r>
              <a:t/>
            </a:r>
            <a:endParaRPr/>
          </a:p>
        </p:txBody>
      </p:sp>
      <p:graphicFrame>
        <p:nvGraphicFramePr>
          <p:cNvPr id="153" name="Google Shape;153;p7"/>
          <p:cNvGraphicFramePr/>
          <p:nvPr/>
        </p:nvGraphicFramePr>
        <p:xfrm>
          <a:off x="2032000" y="2524716"/>
          <a:ext cx="3000000" cy="3000000"/>
        </p:xfrm>
        <a:graphic>
          <a:graphicData uri="http://schemas.openxmlformats.org/drawingml/2006/table">
            <a:tbl>
              <a:tblPr bandRow="1" firstRow="1">
                <a:noFill/>
                <a:tableStyleId>{BBBF702A-CDB4-494B-9CBB-D8B4C049178C}</a:tableStyleId>
              </a:tblPr>
              <a:tblGrid>
                <a:gridCol w="4064000"/>
                <a:gridCol w="4064000"/>
              </a:tblGrid>
              <a:tr h="370850">
                <a:tc>
                  <a:txBody>
                    <a:bodyPr/>
                    <a:lstStyle/>
                    <a:p>
                      <a:pPr indent="0" lvl="0" marL="0" marR="0" rtl="0" algn="ctr">
                        <a:spcBef>
                          <a:spcPts val="0"/>
                        </a:spcBef>
                        <a:spcAft>
                          <a:spcPts val="0"/>
                        </a:spcAft>
                        <a:buNone/>
                      </a:pPr>
                      <a:r>
                        <a:rPr lang="en-US" sz="1800" u="none" cap="none" strike="noStrike"/>
                        <a:t>We provide grants to: </a:t>
                      </a:r>
                      <a:endParaRPr/>
                    </a:p>
                    <a:p>
                      <a:pPr indent="0" lvl="0" marL="0" marR="0" rtl="0" algn="ctr">
                        <a:spcBef>
                          <a:spcPts val="0"/>
                        </a:spcBef>
                        <a:spcAft>
                          <a:spcPts val="0"/>
                        </a:spcAft>
                        <a:buNone/>
                      </a:pPr>
                      <a:r>
                        <a:rPr lang="en-US" sz="1800" u="none" cap="none" strike="noStrike"/>
                        <a:t>(and more)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We provide ongoing operating expenses to:</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Williamston Community Schools</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Gill Sans"/>
                        <a:buNone/>
                      </a:pPr>
                      <a:r>
                        <a:rPr lang="en-US" sz="1800" u="none" cap="none" strike="noStrike"/>
                        <a:t>Jubilee Committee</a:t>
                      </a:r>
                      <a:endParaRPr/>
                    </a:p>
                    <a:p>
                      <a:pPr indent="0" lvl="0" marL="0" marR="0" rtl="0" algn="ctr">
                        <a:spcBef>
                          <a:spcPts val="0"/>
                        </a:spcBef>
                        <a:spcAft>
                          <a:spcPts val="0"/>
                        </a:spcAft>
                        <a:buNone/>
                      </a:pPr>
                      <a:r>
                        <a:t/>
                      </a:r>
                      <a:endParaRPr sz="1800" u="none" cap="none" strike="noStrike"/>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Webberville Schools</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Light Parade Committee</a:t>
                      </a:r>
                      <a:endParaRPr sz="1800" u="none" cap="none" strike="noStrike"/>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Dansville Schools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Scheffel Toys</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Autism Awareness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Williamston Beautification</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YMCA</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Food Bank</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Depot Museum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Weekend Survival Kits</a:t>
                      </a:r>
                      <a:endParaRPr sz="1800" u="none" cap="none" strike="noStrike"/>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Refugee Services</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WUMC – Open Table</a:t>
                      </a:r>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UKRAINE</a:t>
            </a:r>
            <a:endParaRPr/>
          </a:p>
        </p:txBody>
      </p:sp>
      <p:pic>
        <p:nvPicPr>
          <p:cNvPr descr="age2image1484937088" id="160" name="Google Shape;160;p8"/>
          <p:cNvPicPr preferRelativeResize="0"/>
          <p:nvPr/>
        </p:nvPicPr>
        <p:blipFill rotWithShape="1">
          <a:blip r:embed="rId3">
            <a:alphaModFix/>
          </a:blip>
          <a:srcRect b="0" l="0" r="0" t="0"/>
          <a:stretch/>
        </p:blipFill>
        <p:spPr>
          <a:xfrm>
            <a:off x="2818326" y="2495541"/>
            <a:ext cx="6786461" cy="42377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ALL THE THINGS WE DO…</a:t>
            </a:r>
            <a:endParaRPr/>
          </a:p>
        </p:txBody>
      </p:sp>
      <p:sp>
        <p:nvSpPr>
          <p:cNvPr id="167" name="Google Shape;167;p9"/>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228600" lvl="8" marL="1882775" rtl="0" algn="l">
              <a:lnSpc>
                <a:spcPct val="100000"/>
              </a:lnSpc>
              <a:spcBef>
                <a:spcPts val="0"/>
              </a:spcBef>
              <a:spcAft>
                <a:spcPts val="0"/>
              </a:spcAft>
              <a:buSzPts val="1600"/>
              <a:buChar char="•"/>
            </a:pPr>
            <a:r>
              <a:rPr lang="en-US"/>
              <a:t>Murphy Awards</a:t>
            </a:r>
            <a:endParaRPr/>
          </a:p>
        </p:txBody>
      </p:sp>
      <p:pic>
        <p:nvPicPr>
          <p:cNvPr id="168" name="Google Shape;168;p9"/>
          <p:cNvPicPr preferRelativeResize="0"/>
          <p:nvPr/>
        </p:nvPicPr>
        <p:blipFill rotWithShape="1">
          <a:blip r:embed="rId3">
            <a:alphaModFix/>
          </a:blip>
          <a:srcRect b="0" l="0" r="0" t="0"/>
          <a:stretch/>
        </p:blipFill>
        <p:spPr>
          <a:xfrm>
            <a:off x="409699" y="3149600"/>
            <a:ext cx="5322795" cy="2590427"/>
          </a:xfrm>
          <a:prstGeom prst="rect">
            <a:avLst/>
          </a:prstGeom>
          <a:noFill/>
          <a:ln>
            <a:noFill/>
          </a:ln>
        </p:spPr>
      </p:pic>
      <p:pic>
        <p:nvPicPr>
          <p:cNvPr id="169" name="Google Shape;169;p9"/>
          <p:cNvPicPr preferRelativeResize="0"/>
          <p:nvPr/>
        </p:nvPicPr>
        <p:blipFill rotWithShape="1">
          <a:blip r:embed="rId4">
            <a:alphaModFix/>
          </a:blip>
          <a:srcRect b="0" l="0" r="0" t="0"/>
          <a:stretch/>
        </p:blipFill>
        <p:spPr>
          <a:xfrm>
            <a:off x="5959964" y="2959594"/>
            <a:ext cx="4915187" cy="30750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cel">
  <a:themeElements>
    <a:clrScheme name="Parcel">
      <a:dk1>
        <a:srgbClr val="000000"/>
      </a:dk1>
      <a:lt1>
        <a:srgbClr val="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Parcel">
      <a:dk1>
        <a:srgbClr val="000000"/>
      </a:dk1>
      <a:lt1>
        <a:srgbClr val="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2022-02-15T16:13:04Z</dcterms:created>
  <dc:creator>Microsoft Office User</dc:creator>
</cp:coreProperties>
</file>