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95" r:id="rId3"/>
    <p:sldId id="286" r:id="rId4"/>
    <p:sldId id="304" r:id="rId5"/>
    <p:sldId id="300" r:id="rId6"/>
    <p:sldId id="301" r:id="rId7"/>
    <p:sldId id="305" r:id="rId8"/>
    <p:sldId id="303" r:id="rId9"/>
    <p:sldId id="264" r:id="rId10"/>
    <p:sldId id="285" r:id="rId11"/>
    <p:sldId id="260" r:id="rId12"/>
    <p:sldId id="262" r:id="rId13"/>
    <p:sldId id="267" r:id="rId14"/>
    <p:sldId id="257" r:id="rId15"/>
    <p:sldId id="289" r:id="rId16"/>
    <p:sldId id="271" r:id="rId17"/>
    <p:sldId id="269" r:id="rId18"/>
    <p:sldId id="283" r:id="rId19"/>
    <p:sldId id="284" r:id="rId20"/>
    <p:sldId id="258" r:id="rId21"/>
    <p:sldId id="266" r:id="rId22"/>
    <p:sldId id="288" r:id="rId23"/>
    <p:sldId id="270" r:id="rId24"/>
    <p:sldId id="291" r:id="rId25"/>
    <p:sldId id="287" r:id="rId26"/>
    <p:sldId id="278" r:id="rId27"/>
    <p:sldId id="297" r:id="rId28"/>
    <p:sldId id="296" r:id="rId29"/>
    <p:sldId id="292" r:id="rId30"/>
    <p:sldId id="298" r:id="rId31"/>
    <p:sldId id="306" r:id="rId32"/>
    <p:sldId id="29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4660"/>
  </p:normalViewPr>
  <p:slideViewPr>
    <p:cSldViewPr>
      <p:cViewPr varScale="1">
        <p:scale>
          <a:sx n="39" d="100"/>
          <a:sy n="39" d="100"/>
        </p:scale>
        <p:origin x="-9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2BD8B-B029-4D39-9B76-DA524EF268D6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02D12-838C-4146-887D-176FF281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29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2BD8B-B029-4D39-9B76-DA524EF268D6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02D12-838C-4146-887D-176FF281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1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2BD8B-B029-4D39-9B76-DA524EF268D6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02D12-838C-4146-887D-176FF281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51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2BD8B-B029-4D39-9B76-DA524EF268D6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02D12-838C-4146-887D-176FF281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32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2BD8B-B029-4D39-9B76-DA524EF268D6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02D12-838C-4146-887D-176FF281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3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2BD8B-B029-4D39-9B76-DA524EF268D6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02D12-838C-4146-887D-176FF281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70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2BD8B-B029-4D39-9B76-DA524EF268D6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02D12-838C-4146-887D-176FF281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71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2BD8B-B029-4D39-9B76-DA524EF268D6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02D12-838C-4146-887D-176FF281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42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2BD8B-B029-4D39-9B76-DA524EF268D6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02D12-838C-4146-887D-176FF281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3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2BD8B-B029-4D39-9B76-DA524EF268D6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02D12-838C-4146-887D-176FF281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6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2BD8B-B029-4D39-9B76-DA524EF268D6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02D12-838C-4146-887D-176FF281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25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2BD8B-B029-4D39-9B76-DA524EF268D6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02D12-838C-4146-887D-176FF281A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4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:\India - Sarenga photos\children with clothes &amp; sarenga 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4850" y="-1616006"/>
            <a:ext cx="11118850" cy="8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1676400"/>
            <a:ext cx="7391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ROTARY INTERNATIONAL BLOOD BANK PROJECT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3600" b="1" dirty="0" smtClean="0">
                <a:solidFill>
                  <a:schemeClr val="bg1"/>
                </a:solidFill>
              </a:rPr>
              <a:t>SARENGA, WEST BENGAL, INDIA IN BLOOD CRISIS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5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Medical Staff at </a:t>
            </a:r>
            <a:r>
              <a:rPr lang="en-US" b="1" dirty="0" err="1" smtClean="0"/>
              <a:t>Khristiya</a:t>
            </a:r>
            <a:r>
              <a:rPr lang="en-US" b="1" dirty="0" smtClean="0"/>
              <a:t> </a:t>
            </a:r>
            <a:r>
              <a:rPr lang="en-US" b="1" dirty="0" err="1" smtClean="0"/>
              <a:t>Seva</a:t>
            </a:r>
            <a:r>
              <a:rPr lang="en-US" b="1" dirty="0" smtClean="0"/>
              <a:t> </a:t>
            </a:r>
            <a:r>
              <a:rPr lang="en-US" b="1" dirty="0" err="1" smtClean="0"/>
              <a:t>Niketan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Sharon\Pictures\2016-02-08 001\Staff at Sarenga Hospital (partial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50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32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5638800"/>
            <a:ext cx="6813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NURSING SCHOOL IN SARENGA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3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038" y="5742057"/>
            <a:ext cx="73939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HEAD</a:t>
            </a:r>
            <a:r>
              <a:rPr lang="en-US" sz="4000" b="1" dirty="0" smtClean="0"/>
              <a:t> </a:t>
            </a:r>
            <a:r>
              <a:rPr lang="en-US" sz="4000" dirty="0" smtClean="0"/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NURSE SARENGA HOSPITAL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8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16486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943" y="5047027"/>
            <a:ext cx="9011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FIRST AND SECOND YEAR NURSING STUDENTS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7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Earlier photos Sarenga\sarenga\Picture 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594360"/>
            <a:ext cx="7559040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5410199"/>
            <a:ext cx="6161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Nursing Station in </a:t>
            </a:r>
            <a:r>
              <a:rPr lang="en-US" sz="3200" b="1" dirty="0" err="1" smtClean="0">
                <a:solidFill>
                  <a:srgbClr val="FF0000"/>
                </a:solidFill>
              </a:rPr>
              <a:t>Sarenga</a:t>
            </a:r>
            <a:r>
              <a:rPr lang="en-US" sz="3200" b="1" dirty="0" smtClean="0">
                <a:solidFill>
                  <a:srgbClr val="FF0000"/>
                </a:solidFill>
              </a:rPr>
              <a:t> Hospital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89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0800000" flipV="1">
            <a:off x="1712912" y="5562600"/>
            <a:ext cx="5486400" cy="3048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MEDICAL SUPPLY CABINET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E:\Earlier photos Sarenga\sarenga\Picture 0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04800"/>
            <a:ext cx="7559675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72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06" y="0"/>
            <a:ext cx="5150588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5874657"/>
            <a:ext cx="70249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SARENGA HOSPITAL PHARMACY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7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8143"/>
            <a:ext cx="5143500" cy="5925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50" y="5943600"/>
            <a:ext cx="5352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SARENGA HOSPITAL LAB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0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Population at Risk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Prevalence of anemia among pregnant women &lt; 25 years of age-   </a:t>
            </a:r>
            <a:r>
              <a:rPr lang="en-US" b="1" dirty="0" smtClean="0">
                <a:solidFill>
                  <a:srgbClr val="FF0000"/>
                </a:solidFill>
              </a:rPr>
              <a:t>91.46%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Prevalence of anemia  age 15-19 years-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94.3%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Overall prevalence of anemia among school children – </a:t>
            </a:r>
            <a:r>
              <a:rPr lang="en-US" b="1" dirty="0" smtClean="0">
                <a:solidFill>
                  <a:srgbClr val="FF0000"/>
                </a:solidFill>
              </a:rPr>
              <a:t>80.2%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Hospital Procedure Data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Oct ‘14-Sept ‘15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Total # outpatients           10,780</a:t>
            </a:r>
          </a:p>
          <a:p>
            <a:r>
              <a:rPr lang="en-US" dirty="0" smtClean="0"/>
              <a:t>Total # inpatients                6,113</a:t>
            </a:r>
          </a:p>
          <a:p>
            <a:r>
              <a:rPr lang="en-US" dirty="0" smtClean="0"/>
              <a:t>Total # deliveries                 2,931</a:t>
            </a:r>
          </a:p>
          <a:p>
            <a:r>
              <a:rPr lang="en-US" dirty="0" smtClean="0"/>
              <a:t>Total # C- Sections                  246</a:t>
            </a:r>
          </a:p>
          <a:p>
            <a:r>
              <a:rPr lang="en-US" dirty="0" smtClean="0"/>
              <a:t>Total # of Hysterectomies       54</a:t>
            </a:r>
          </a:p>
          <a:p>
            <a:r>
              <a:rPr lang="en-US" dirty="0" smtClean="0"/>
              <a:t>Other major surgeries           347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54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6" y="685800"/>
            <a:ext cx="8686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78643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72200" y="2183368"/>
            <a:ext cx="1519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ANGLADESH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2800" y="2552700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98218" y="1143000"/>
            <a:ext cx="77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NEPAL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943600" y="2552700"/>
            <a:ext cx="152400" cy="8763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64144" y="3491468"/>
            <a:ext cx="1532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 BENGAL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7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5367338"/>
            <a:ext cx="7010400" cy="110966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16000" b="1" dirty="0" smtClean="0">
                <a:solidFill>
                  <a:srgbClr val="FF0000"/>
                </a:solidFill>
              </a:rPr>
              <a:t>SARENGA HOSPITAL        WOMEN’S WARD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 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6903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5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19401" y="5562600"/>
            <a:ext cx="5486400" cy="8048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NATAL AND MATERNITY WARD   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E:\Earlier photos Sarenga\sarenga\Picture 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" y="3809999"/>
            <a:ext cx="2826658" cy="289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Earlier photos Sarenga\sarenga\Picture 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0"/>
            <a:ext cx="297497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:\Earlier photos Sarenga\sarenga\Picture 1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1485899"/>
            <a:ext cx="4038600" cy="364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757" y="-1"/>
            <a:ext cx="2718755" cy="330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69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5919857"/>
            <a:ext cx="6111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SARENGA SURGERY CENTER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10200"/>
            <a:ext cx="5486400" cy="121920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 smtClean="0"/>
              <a:t>     </a:t>
            </a:r>
            <a:r>
              <a:rPr lang="en-US" sz="4000" b="1" dirty="0" smtClean="0">
                <a:solidFill>
                  <a:srgbClr val="FF0000"/>
                </a:solidFill>
              </a:rPr>
              <a:t>CATARACT CLINIC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1821 SURGERIES IN 2015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Sharon\Pictures\2016-02-17 001\IMG_77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31863"/>
            <a:ext cx="9144000" cy="63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haron\Pictures\2016-02-17 001\IMG_77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305800" cy="599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10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PERSON TO PERSON TRANSFUSION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447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</a:t>
            </a:r>
            <a:r>
              <a:rPr lang="en-US" sz="2400" b="1" i="1" u="sng" dirty="0" smtClean="0"/>
              <a:t>OUTSIDE THE BOUNDS OF MEDICAL PRACTICE</a:t>
            </a:r>
            <a:endParaRPr lang="en-US" sz="2400" b="1" i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2209800"/>
            <a:ext cx="6781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BLOOD BORNE DISEASES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NON-ABO INCOMPATIBILITIES THAT CAN BE LETHAL TO THE  RECIPIENT THAT CAN ONLY BE DETECTED IN A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RISK OF TAKING TOO MUCH FROM DONOR AND SENDING HIM/HER INTO SHOCK OR DEATH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823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PROJECT GOAL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To make safe blood transfusion readily available for underprivileged     communities</a:t>
            </a:r>
            <a:endParaRPr lang="en-US" dirty="0" smtClean="0"/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in proximity to </a:t>
            </a:r>
            <a:r>
              <a:rPr lang="en-US" sz="4000" b="1" dirty="0" err="1" smtClean="0">
                <a:solidFill>
                  <a:srgbClr val="002060"/>
                </a:solidFill>
              </a:rPr>
              <a:t>Sarenga</a:t>
            </a:r>
            <a:r>
              <a:rPr lang="en-US" sz="4000" b="1" dirty="0" smtClean="0">
                <a:solidFill>
                  <a:srgbClr val="002060"/>
                </a:solidFill>
              </a:rPr>
              <a:t>, West Bengal, India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AREA OF FOCUS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To address the needs of anemia burden in rural and tribal communities</a:t>
            </a:r>
          </a:p>
          <a:p>
            <a:r>
              <a:rPr lang="en-US" b="1" dirty="0" smtClean="0"/>
              <a:t>To provide means for safe blood donation and prevention of spread of communicable diseases</a:t>
            </a:r>
          </a:p>
          <a:p>
            <a:r>
              <a:rPr lang="en-US" b="1" dirty="0" smtClean="0"/>
              <a:t>Provision of adequate supply of blood needs of the community, in both emergency and elective conditions</a:t>
            </a:r>
          </a:p>
          <a:p>
            <a:endParaRPr lang="en-US" b="1" dirty="0" smtClean="0"/>
          </a:p>
          <a:p>
            <a:endParaRPr lang="en-US" b="1" i="1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9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28800"/>
            <a:ext cx="8229600" cy="441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To bring about a change in traditional beliefs and practices to help in the improvement of health status</a:t>
            </a:r>
            <a:r>
              <a:rPr lang="en-US" b="1" dirty="0" smtClean="0"/>
              <a:t>.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To remove prejudices with regard to acceptance of blood and blood donation.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838200"/>
            <a:ext cx="6745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AREA OF EDUCATIONAL FOCUS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Rotary International Grant Request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Establishment of Medical Process for Blood collection, Testing, Blood Transfusion, and Blood storage</a:t>
            </a:r>
          </a:p>
          <a:p>
            <a:r>
              <a:rPr lang="en-US" dirty="0" err="1" smtClean="0"/>
              <a:t>Khristiya</a:t>
            </a:r>
            <a:r>
              <a:rPr lang="en-US" dirty="0" smtClean="0"/>
              <a:t> </a:t>
            </a:r>
            <a:r>
              <a:rPr lang="en-US" dirty="0" err="1" smtClean="0"/>
              <a:t>Seva</a:t>
            </a:r>
            <a:r>
              <a:rPr lang="en-US" dirty="0" smtClean="0"/>
              <a:t> </a:t>
            </a:r>
            <a:r>
              <a:rPr lang="en-US" dirty="0" err="1" smtClean="0"/>
              <a:t>Niketan</a:t>
            </a:r>
            <a:r>
              <a:rPr lang="en-US" dirty="0" smtClean="0"/>
              <a:t> Hospital, </a:t>
            </a:r>
            <a:r>
              <a:rPr lang="en-US" dirty="0" err="1" smtClean="0"/>
              <a:t>Sarenga</a:t>
            </a:r>
            <a:r>
              <a:rPr lang="en-US" dirty="0" smtClean="0"/>
              <a:t>, West Bengal India</a:t>
            </a:r>
          </a:p>
          <a:p>
            <a:r>
              <a:rPr lang="en-US" dirty="0" smtClean="0"/>
              <a:t>Serves ~720,000 people – mainly Tribal population who are underserved and in dire need of medical care,  and life saving procedures.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8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Procurement and installation of equipment and instrumentation for an advanced blood bank  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$86,000</a:t>
            </a:r>
          </a:p>
          <a:p>
            <a:r>
              <a:rPr lang="en-US" dirty="0" smtClean="0"/>
              <a:t>Electrical installation, temperature controlling system and emergency power system      </a:t>
            </a:r>
            <a:r>
              <a:rPr lang="en-US" b="1" dirty="0" smtClean="0">
                <a:solidFill>
                  <a:srgbClr val="FF0000"/>
                </a:solidFill>
              </a:rPr>
              <a:t>$9500</a:t>
            </a:r>
          </a:p>
          <a:p>
            <a:r>
              <a:rPr lang="en-US" dirty="0" smtClean="0"/>
              <a:t>Salary for 1 Doctor, 2 technicians, 2 nurses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>
                <a:solidFill>
                  <a:srgbClr val="FF0000"/>
                </a:solidFill>
              </a:rPr>
              <a:t>$</a:t>
            </a:r>
            <a:r>
              <a:rPr lang="en-US" b="1" dirty="0" smtClean="0">
                <a:solidFill>
                  <a:srgbClr val="FF0000"/>
                </a:solidFill>
              </a:rPr>
              <a:t>10,500 </a:t>
            </a:r>
            <a:r>
              <a:rPr lang="en-US" dirty="0" smtClean="0"/>
              <a:t>first 6 months</a:t>
            </a:r>
            <a:endParaRPr lang="en-US" dirty="0" smtClean="0"/>
          </a:p>
          <a:p>
            <a:r>
              <a:rPr lang="en-US" dirty="0" smtClean="0"/>
              <a:t>Training </a:t>
            </a:r>
            <a:r>
              <a:rPr lang="en-US" dirty="0"/>
              <a:t>of personnel </a:t>
            </a:r>
            <a:r>
              <a:rPr lang="en-US" dirty="0" smtClean="0"/>
              <a:t> (2 graduate lab techs/nurses) first </a:t>
            </a:r>
            <a:r>
              <a:rPr lang="en-US" dirty="0"/>
              <a:t>6 months </a:t>
            </a:r>
            <a:r>
              <a:rPr lang="en-US" b="1" dirty="0" smtClean="0">
                <a:solidFill>
                  <a:srgbClr val="FF0000"/>
                </a:solidFill>
              </a:rPr>
              <a:t>$7700</a:t>
            </a:r>
          </a:p>
          <a:p>
            <a:r>
              <a:rPr lang="en-US" dirty="0" smtClean="0"/>
              <a:t>Operational /materials  cost for first six months </a:t>
            </a:r>
            <a:r>
              <a:rPr lang="en-US" b="1" dirty="0" smtClean="0"/>
              <a:t>  </a:t>
            </a:r>
            <a:r>
              <a:rPr lang="en-US" b="1" dirty="0" smtClean="0">
                <a:solidFill>
                  <a:srgbClr val="FF0000"/>
                </a:solidFill>
              </a:rPr>
              <a:t>$5600</a:t>
            </a:r>
          </a:p>
          <a:p>
            <a:r>
              <a:rPr lang="en-US" dirty="0" smtClean="0"/>
              <a:t>Continuing Medical Education and community outreach/ awareness.       </a:t>
            </a:r>
            <a:r>
              <a:rPr lang="en-US" b="1" dirty="0" smtClean="0">
                <a:solidFill>
                  <a:srgbClr val="FF0000"/>
                </a:solidFill>
              </a:rPr>
              <a:t>$500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5486400"/>
            <a:ext cx="2765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$</a:t>
            </a:r>
            <a:r>
              <a:rPr lang="en-US" sz="3600" b="1" dirty="0" smtClean="0">
                <a:solidFill>
                  <a:srgbClr val="002060"/>
                </a:solidFill>
              </a:rPr>
              <a:t>119,800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26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Received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Goal                                     $30,000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>
                <a:solidFill>
                  <a:srgbClr val="002060"/>
                </a:solidFill>
              </a:rPr>
              <a:t>Durgapur Rotary                 10,000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Diocese of No India             8,000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St Martin of Tours                2,000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Portage Rotary                     2,000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 Michigan Parishes           2,000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 Michigan Rotaries           3,000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Individual donations            3,000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WHO’S AT RISK?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3335536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>
        <p:nvSpPr>
          <p:cNvPr id="7" name="TextBox 6"/>
          <p:cNvSpPr txBox="1"/>
          <p:nvPr/>
        </p:nvSpPr>
        <p:spPr>
          <a:xfrm>
            <a:off x="1219200" y="6164720"/>
            <a:ext cx="6838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/>
              <a:t>GIVE THEM A LIFE SAVING CHANCE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178794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E:\India - Sarenga photos\children with clothes &amp; sarenga 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1713" y="-1439863"/>
            <a:ext cx="11118851" cy="8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09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:\India - Sarenga photos\children with clothes &amp; sarenga 1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8288" y="-1773238"/>
            <a:ext cx="11118851" cy="8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61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E:\India - Sarenga photos\children with clothes &amp; sarenga 1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1713" y="-1439863"/>
            <a:ext cx="11118851" cy="8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92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India - Sarenga photos\children with clothes &amp; sarenga 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425" y="-1974850"/>
            <a:ext cx="11118850" cy="883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59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India - Sarenga photos\children with clothes &amp; sarenga 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3650" y="-1614488"/>
            <a:ext cx="11118850" cy="8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66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2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447</Words>
  <Application>Microsoft Office PowerPoint</Application>
  <PresentationFormat>On-screen Show (4:3)</PresentationFormat>
  <Paragraphs>74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Rotary International Grant Request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Medical Staff at Khristiya Seva Niketan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Population at Risk</vt:lpstr>
      <vt:lpstr>Hospital Procedure Data  Oct ‘14-Sept ‘15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PERSON TO PERSON TRANSFUSION</vt:lpstr>
      <vt:lpstr>PROJECT GOAL</vt:lpstr>
      <vt:lpstr>AREA OF FOCUS</vt:lpstr>
      <vt:lpstr>To bring about a change in traditional beliefs and practices to help in the improvement of health status.  To remove prejudices with regard to acceptance of blood and blood donation.</vt:lpstr>
      <vt:lpstr>FUNDING PROPOSAL</vt:lpstr>
      <vt:lpstr>Funding Received </vt:lpstr>
      <vt:lpstr>WHO’S AT RISK?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BENGAL BLOOD</dc:title>
  <dc:creator>Sharon</dc:creator>
  <cp:lastModifiedBy>Sharon</cp:lastModifiedBy>
  <cp:revision>51</cp:revision>
  <dcterms:created xsi:type="dcterms:W3CDTF">2016-02-11T00:09:11Z</dcterms:created>
  <dcterms:modified xsi:type="dcterms:W3CDTF">2016-02-24T13:21:03Z</dcterms:modified>
</cp:coreProperties>
</file>