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84" r:id="rId3"/>
    <p:sldId id="271" r:id="rId4"/>
    <p:sldId id="283" r:id="rId5"/>
    <p:sldId id="270" r:id="rId6"/>
    <p:sldId id="278" r:id="rId7"/>
    <p:sldId id="273" r:id="rId8"/>
    <p:sldId id="274" r:id="rId9"/>
    <p:sldId id="275" r:id="rId10"/>
    <p:sldId id="276" r:id="rId11"/>
    <p:sldId id="277" r:id="rId12"/>
    <p:sldId id="281" r:id="rId13"/>
    <p:sldId id="280"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3"/>
  </p:normalViewPr>
  <p:slideViewPr>
    <p:cSldViewPr snapToGrid="0">
      <p:cViewPr varScale="1">
        <p:scale>
          <a:sx n="105" d="100"/>
          <a:sy n="105" d="100"/>
        </p:scale>
        <p:origin x="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AADC9-DE2E-B443-B8B6-5879620F8086}" type="datetimeFigureOut">
              <a:rPr lang="en-US" smtClean="0"/>
              <a:t>4/7/25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4445E-B768-5F41-9991-A8BB97EEE09E}" type="slidenum">
              <a:rPr lang="en-US" smtClean="0"/>
              <a:t>‹#›</a:t>
            </a:fld>
            <a:endParaRPr lang="en-US"/>
          </a:p>
        </p:txBody>
      </p:sp>
    </p:spTree>
    <p:extLst>
      <p:ext uri="{BB962C8B-B14F-4D97-AF65-F5344CB8AC3E}">
        <p14:creationId xmlns:p14="http://schemas.microsoft.com/office/powerpoint/2010/main" val="42850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9" name="Google Shape;1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dirty="0">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dirty="0">
                <a:solidFill>
                  <a:srgbClr val="958D85"/>
                </a:solidFill>
                <a:latin typeface="Arial"/>
                <a:ea typeface="Arial"/>
                <a:cs typeface="Arial"/>
                <a:sym typeface="Arial"/>
              </a:rPr>
              <a:t>Thank you for joining us for today’s presentation-, Rotary 101</a:t>
            </a:r>
            <a:endParaRPr dirty="0">
              <a:solidFill>
                <a:srgbClr val="958D85"/>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6" name="Google Shape;3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a:t>Herbert J Taylor 1932-Chicago’s Club Aluminum 24 words- Adopted by RI in 1943 RI President 1954-55</a:t>
            </a:r>
            <a:endParaRPr sz="2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9D5EBEA-03C4-3551-845B-6BBA3C24446D}"/>
            </a:ext>
          </a:extLst>
        </p:cNvPr>
        <p:cNvGrpSpPr/>
        <p:nvPr/>
      </p:nvGrpSpPr>
      <p:grpSpPr>
        <a:xfrm>
          <a:off x="0" y="0"/>
          <a:ext cx="0" cy="0"/>
          <a:chOff x="0" y="0"/>
          <a:chExt cx="0" cy="0"/>
        </a:xfrm>
      </p:grpSpPr>
      <p:sp>
        <p:nvSpPr>
          <p:cNvPr id="178" name="Google Shape;178;p1:notes">
            <a:extLst>
              <a:ext uri="{FF2B5EF4-FFF2-40B4-BE49-F238E27FC236}">
                <a16:creationId xmlns:a16="http://schemas.microsoft.com/office/drawing/2014/main" id="{062DC7B4-99AC-DAB8-5DC6-9D77A8B21F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9" name="Google Shape;179;p1:notes">
            <a:extLst>
              <a:ext uri="{FF2B5EF4-FFF2-40B4-BE49-F238E27FC236}">
                <a16:creationId xmlns:a16="http://schemas.microsoft.com/office/drawing/2014/main" id="{00EC0A14-E269-3B59-72B7-2A85BB032E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Thank you for joining us for today’s presentation-, Rotary 101</a:t>
            </a:r>
            <a:endParaRPr>
              <a:solidFill>
                <a:srgbClr val="958D85"/>
              </a:solidFill>
              <a:latin typeface="Arial"/>
              <a:ea typeface="Arial"/>
              <a:cs typeface="Arial"/>
              <a:sym typeface="Arial"/>
            </a:endParaRPr>
          </a:p>
        </p:txBody>
      </p:sp>
    </p:spTree>
    <p:extLst>
      <p:ext uri="{BB962C8B-B14F-4D97-AF65-F5344CB8AC3E}">
        <p14:creationId xmlns:p14="http://schemas.microsoft.com/office/powerpoint/2010/main" val="143130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113-25B2-C105-B1F1-286A78B8C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F904C-CEE8-272B-C507-36DF32A94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58D653-55A7-6A55-6904-60B44E99C64C}"/>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B1E8D838-ED6D-5B82-1C9D-EE4B3AF5C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759C6-B77E-B3C7-A656-78E571A6F7FC}"/>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406954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7FA3-401A-1786-3865-26D79AC255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EAC1B-00C9-B76F-D219-EE62EDF469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C8A14-AD45-D4AB-5471-A4C11F358302}"/>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2F61766E-3F66-DF46-F689-5AD478802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77214-E619-F2FF-95A4-4622A220ED0A}"/>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313963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B0C4D-CD6F-E0C9-C523-D549507354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69DBB-3429-C72C-6BF9-D4DAA23DAD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E1DE6-BDC4-A1C7-2F5F-71D58F111A90}"/>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98F77DF5-5CD3-B4B1-4F4F-7B4746AE7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74A1B-D79B-E249-329B-AE4CDDB169A0}"/>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92173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987F-C051-65CA-0F99-695B74982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44359A-CA14-11E3-5ED8-B0253E5CB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80FD0-D856-C070-E3B4-586B33A1FBE1}"/>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C9FED340-7AF2-8529-B910-E94FFB276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84039-5CD4-05C8-5A1C-9FE86257A3CA}"/>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26742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5B51-A029-3E85-C42A-D050BEE96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7B0F38-3144-DBBC-F6D4-0A2C1D952D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80EFE-1EF3-CA74-D337-904028D7AA9B}"/>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2E1FF117-4B20-3E08-94FA-994D907FF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55FE0-8BAA-C03F-D4E4-C2EF61F6687C}"/>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302820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510-469D-56BF-452C-2A41ADD74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61121-0319-9A38-5A16-B8EB56D50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3F0D-DC69-31E3-6395-C3AE202F1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1500B-9A23-FA23-8F3B-EAF80AC56BFF}"/>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6" name="Footer Placeholder 5">
            <a:extLst>
              <a:ext uri="{FF2B5EF4-FFF2-40B4-BE49-F238E27FC236}">
                <a16:creationId xmlns:a16="http://schemas.microsoft.com/office/drawing/2014/main" id="{B6589226-E990-2C03-315A-8B1545CBB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89DB1-9860-EE80-569B-D55645C1D6DC}"/>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388375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7B37-42B4-7013-8098-866B74FFB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7D8EE8-F8BE-A6EB-2C8B-6C43FBC6B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76100-42A6-F7BB-7021-3B1CB5BC1C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4C164-760B-7953-3EB5-1AFEF638E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E9CDF-8EC7-1223-5351-1BADA294C5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45E19-37D3-0FDE-FFDC-492D6FCE3225}"/>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8" name="Footer Placeholder 7">
            <a:extLst>
              <a:ext uri="{FF2B5EF4-FFF2-40B4-BE49-F238E27FC236}">
                <a16:creationId xmlns:a16="http://schemas.microsoft.com/office/drawing/2014/main" id="{7BE0591B-9C7E-45EB-BF95-50B2F1E436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2A8779-CF47-394A-945B-41D330A583C6}"/>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11994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856C-DDB8-A92F-6E0F-EB9C3CB6C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4F406-7198-5C08-05F8-20B00E3A3773}"/>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4" name="Footer Placeholder 3">
            <a:extLst>
              <a:ext uri="{FF2B5EF4-FFF2-40B4-BE49-F238E27FC236}">
                <a16:creationId xmlns:a16="http://schemas.microsoft.com/office/drawing/2014/main" id="{5D624DDE-0934-A3D9-8517-58CD67B50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5A4D3-A893-4BC6-8938-DE74DDD8C54D}"/>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362288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77B8A-F622-036A-5A51-CF6CED88644F}"/>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3" name="Footer Placeholder 2">
            <a:extLst>
              <a:ext uri="{FF2B5EF4-FFF2-40B4-BE49-F238E27FC236}">
                <a16:creationId xmlns:a16="http://schemas.microsoft.com/office/drawing/2014/main" id="{E1BB26F3-CB31-845E-D8B5-DA70AA930B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FEA561-1399-62EA-BEE3-9926B4B75FEF}"/>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29206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263C-5408-9037-A963-616BA18B8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C95F6-D473-6236-E22B-11D9F4353F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2414A5-AEDF-2ED8-B5A2-57314EEF2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FF6F9-976A-BE39-E57F-0F0DC2C74035}"/>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6" name="Footer Placeholder 5">
            <a:extLst>
              <a:ext uri="{FF2B5EF4-FFF2-40B4-BE49-F238E27FC236}">
                <a16:creationId xmlns:a16="http://schemas.microsoft.com/office/drawing/2014/main" id="{CD1E394A-80E0-844F-636F-95430EBE9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FD949-9575-E840-83DC-0E06E5EC1AE9}"/>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276884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5856-BD99-03BD-EC91-BC719AC41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B1D26-4A63-BA41-86CC-1CC32B3AE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D58E2-3E64-9248-806A-1E60F0ADB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E4199-8E7A-7264-E14A-9A98EA5A559B}"/>
              </a:ext>
            </a:extLst>
          </p:cNvPr>
          <p:cNvSpPr>
            <a:spLocks noGrp="1"/>
          </p:cNvSpPr>
          <p:nvPr>
            <p:ph type="dt" sz="half" idx="10"/>
          </p:nvPr>
        </p:nvSpPr>
        <p:spPr/>
        <p:txBody>
          <a:bodyPr/>
          <a:lstStyle/>
          <a:p>
            <a:fld id="{4F2A1A8B-01DF-994A-88AA-B64FB0653C27}" type="datetimeFigureOut">
              <a:rPr lang="en-US" smtClean="0"/>
              <a:t>4/7/25</a:t>
            </a:fld>
            <a:endParaRPr lang="en-US"/>
          </a:p>
        </p:txBody>
      </p:sp>
      <p:sp>
        <p:nvSpPr>
          <p:cNvPr id="6" name="Footer Placeholder 5">
            <a:extLst>
              <a:ext uri="{FF2B5EF4-FFF2-40B4-BE49-F238E27FC236}">
                <a16:creationId xmlns:a16="http://schemas.microsoft.com/office/drawing/2014/main" id="{18E22E66-51AE-E1BD-56C1-D342A47B2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5706C-6C31-7AAC-F705-268CF386A4B2}"/>
              </a:ext>
            </a:extLst>
          </p:cNvPr>
          <p:cNvSpPr>
            <a:spLocks noGrp="1"/>
          </p:cNvSpPr>
          <p:nvPr>
            <p:ph type="sldNum" sz="quarter" idx="12"/>
          </p:nvPr>
        </p:nvSpPr>
        <p:spPr/>
        <p:txBody>
          <a:bodyPr/>
          <a:lstStyle/>
          <a:p>
            <a:fld id="{61A08F42-4F45-6A42-B6E6-7FCAEBE14C85}" type="slidenum">
              <a:rPr lang="en-US" smtClean="0"/>
              <a:t>‹#›</a:t>
            </a:fld>
            <a:endParaRPr lang="en-US"/>
          </a:p>
        </p:txBody>
      </p:sp>
    </p:spTree>
    <p:extLst>
      <p:ext uri="{BB962C8B-B14F-4D97-AF65-F5344CB8AC3E}">
        <p14:creationId xmlns:p14="http://schemas.microsoft.com/office/powerpoint/2010/main" val="13580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9BBBE-D6CE-CAEC-7312-20603D4F8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AD8A2-9396-5030-A0B3-25888C940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001AB-18AD-6179-38C0-9AC081BE6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2A1A8B-01DF-994A-88AA-B64FB0653C27}" type="datetimeFigureOut">
              <a:rPr lang="en-US" smtClean="0"/>
              <a:t>4/7/25</a:t>
            </a:fld>
            <a:endParaRPr lang="en-US"/>
          </a:p>
        </p:txBody>
      </p:sp>
      <p:sp>
        <p:nvSpPr>
          <p:cNvPr id="5" name="Footer Placeholder 4">
            <a:extLst>
              <a:ext uri="{FF2B5EF4-FFF2-40B4-BE49-F238E27FC236}">
                <a16:creationId xmlns:a16="http://schemas.microsoft.com/office/drawing/2014/main" id="{0D929668-5FEE-1535-ADC6-CD519BC40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7482C7-76D4-D2AE-F83B-AB10F1DA9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A08F42-4F45-6A42-B6E6-7FCAEBE14C85}" type="slidenum">
              <a:rPr lang="en-US" smtClean="0"/>
              <a:t>‹#›</a:t>
            </a:fld>
            <a:endParaRPr lang="en-US"/>
          </a:p>
        </p:txBody>
      </p:sp>
    </p:spTree>
    <p:extLst>
      <p:ext uri="{BB962C8B-B14F-4D97-AF65-F5344CB8AC3E}">
        <p14:creationId xmlns:p14="http://schemas.microsoft.com/office/powerpoint/2010/main" val="208820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p:nvPr/>
        </p:nvSpPr>
        <p:spPr>
          <a:xfrm>
            <a:off x="0" y="1"/>
            <a:ext cx="12192000" cy="6858000"/>
          </a:xfrm>
          <a:prstGeom prst="rect">
            <a:avLst/>
          </a:prstGeom>
          <a:solidFill>
            <a:schemeClr val="accent1"/>
          </a:solidFill>
          <a:ln>
            <a:noFill/>
          </a:ln>
        </p:spPr>
        <p:txBody>
          <a:bodyPr spcFirstLastPara="1" wrap="square" lIns="0" tIns="0" rIns="0" bIns="0" anchor="t" anchorCtr="0">
            <a:noAutofit/>
          </a:bodyPr>
          <a:lstStyle/>
          <a:p>
            <a:pPr>
              <a:buClr>
                <a:srgbClr val="000000"/>
              </a:buClr>
              <a:buSzPts val="1200"/>
            </a:pPr>
            <a:endParaRPr sz="1200">
              <a:solidFill>
                <a:srgbClr val="958D85"/>
              </a:solidFill>
              <a:latin typeface="Gill Sans"/>
              <a:ea typeface="Gill Sans"/>
              <a:cs typeface="Gill Sans"/>
              <a:sym typeface="Gill Sans"/>
            </a:endParaRPr>
          </a:p>
        </p:txBody>
      </p:sp>
      <p:pic>
        <p:nvPicPr>
          <p:cNvPr id="182" name="Google Shape;182;p1"/>
          <p:cNvPicPr preferRelativeResize="0"/>
          <p:nvPr/>
        </p:nvPicPr>
        <p:blipFill rotWithShape="1">
          <a:blip r:embed="rId3">
            <a:alphaModFix/>
          </a:blip>
          <a:srcRect/>
          <a:stretch/>
        </p:blipFill>
        <p:spPr>
          <a:xfrm>
            <a:off x="228601" y="5857875"/>
            <a:ext cx="2243137" cy="820738"/>
          </a:xfrm>
          <a:prstGeom prst="rect">
            <a:avLst/>
          </a:prstGeom>
          <a:noFill/>
          <a:ln>
            <a:noFill/>
          </a:ln>
        </p:spPr>
      </p:pic>
      <p:pic>
        <p:nvPicPr>
          <p:cNvPr id="183" name="Google Shape;183;p1"/>
          <p:cNvPicPr preferRelativeResize="0"/>
          <p:nvPr/>
        </p:nvPicPr>
        <p:blipFill rotWithShape="1">
          <a:blip r:embed="rId4">
            <a:alphaModFix/>
          </a:blip>
          <a:srcRect/>
          <a:stretch/>
        </p:blipFill>
        <p:spPr>
          <a:xfrm>
            <a:off x="6934200" y="228600"/>
            <a:ext cx="3429000" cy="3429000"/>
          </a:xfrm>
          <a:prstGeom prst="rect">
            <a:avLst/>
          </a:prstGeom>
          <a:noFill/>
          <a:ln>
            <a:noFill/>
          </a:ln>
        </p:spPr>
      </p:pic>
      <p:sp>
        <p:nvSpPr>
          <p:cNvPr id="184" name="Google Shape;184;p1"/>
          <p:cNvSpPr/>
          <p:nvPr/>
        </p:nvSpPr>
        <p:spPr>
          <a:xfrm>
            <a:off x="0" y="3429000"/>
            <a:ext cx="12192000" cy="990600"/>
          </a:xfrm>
          <a:prstGeom prst="rect">
            <a:avLst/>
          </a:prstGeom>
          <a:solidFill>
            <a:srgbClr val="01B4E7"/>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a:buClr>
                <a:srgbClr val="000000"/>
              </a:buClr>
              <a:buSzPts val="1200"/>
            </a:pPr>
            <a:endParaRPr sz="1200">
              <a:solidFill>
                <a:srgbClr val="958D85"/>
              </a:solidFill>
              <a:latin typeface="Gill Sans"/>
              <a:ea typeface="Gill Sans"/>
              <a:cs typeface="Gill Sans"/>
              <a:sym typeface="Gill Sans"/>
            </a:endParaRPr>
          </a:p>
        </p:txBody>
      </p:sp>
      <p:sp>
        <p:nvSpPr>
          <p:cNvPr id="185" name="Google Shape;185;p1"/>
          <p:cNvSpPr/>
          <p:nvPr/>
        </p:nvSpPr>
        <p:spPr>
          <a:xfrm>
            <a:off x="2057400" y="3581400"/>
            <a:ext cx="6705600" cy="762000"/>
          </a:xfrm>
          <a:prstGeom prst="rect">
            <a:avLst/>
          </a:prstGeom>
          <a:noFill/>
          <a:ln>
            <a:noFill/>
          </a:ln>
        </p:spPr>
        <p:txBody>
          <a:bodyPr spcFirstLastPara="1" wrap="square" lIns="0" tIns="0" rIns="0" bIns="0" anchor="t" anchorCtr="0">
            <a:noAutofit/>
          </a:bodyPr>
          <a:lstStyle/>
          <a:p>
            <a:pPr>
              <a:buClr>
                <a:srgbClr val="000000"/>
              </a:buClr>
              <a:buSzPts val="4400"/>
            </a:pPr>
            <a:r>
              <a:rPr lang="en-US" sz="4400" b="1" dirty="0">
                <a:solidFill>
                  <a:srgbClr val="FFFFFF"/>
                </a:solidFill>
                <a:latin typeface="Arial Narrow"/>
                <a:ea typeface="Arial Narrow"/>
                <a:cs typeface="Arial Narrow"/>
                <a:sym typeface="Arial Narrow"/>
              </a:rPr>
              <a:t> </a:t>
            </a:r>
            <a:r>
              <a:rPr lang="en-US" sz="4400" b="1" dirty="0">
                <a:solidFill>
                  <a:srgbClr val="000090"/>
                </a:solidFill>
                <a:latin typeface="Arial Narrow"/>
                <a:ea typeface="Arial Narrow"/>
                <a:cs typeface="Arial Narrow"/>
                <a:sym typeface="Arial Narrow"/>
              </a:rPr>
              <a:t>ROTARY’S FOUR WAY TEST</a:t>
            </a:r>
            <a:endParaRPr sz="1400" dirty="0">
              <a:solidFill>
                <a:srgbClr val="000000"/>
              </a:solidFill>
              <a:latin typeface="Arial"/>
              <a:ea typeface="Arial"/>
              <a:cs typeface="Arial"/>
              <a:sym typeface="Arial"/>
            </a:endParaRPr>
          </a:p>
          <a:p>
            <a:pPr>
              <a:spcBef>
                <a:spcPts val="2400"/>
              </a:spcBef>
              <a:buClr>
                <a:srgbClr val="000000"/>
              </a:buClr>
              <a:buSzPts val="2800"/>
            </a:pPr>
            <a:r>
              <a:rPr lang="en-US" sz="2800" dirty="0">
                <a:solidFill>
                  <a:schemeClr val="accent2"/>
                </a:solidFill>
                <a:latin typeface="Georgia"/>
                <a:ea typeface="Georgia"/>
                <a:cs typeface="Georgia"/>
                <a:sym typeface="Georgia"/>
              </a:rPr>
              <a:t> </a:t>
            </a:r>
            <a:endParaRPr sz="1400" dirty="0">
              <a:solidFill>
                <a:srgbClr val="000000"/>
              </a:solidFill>
              <a:latin typeface="Arial"/>
              <a:ea typeface="Arial"/>
              <a:cs typeface="Arial"/>
              <a:sym typeface="Arial"/>
            </a:endParaRPr>
          </a:p>
          <a:p>
            <a:pPr>
              <a:spcBef>
                <a:spcPts val="2400"/>
              </a:spcBef>
              <a:buClr>
                <a:srgbClr val="000000"/>
              </a:buClr>
              <a:buSzPts val="2800"/>
            </a:pPr>
            <a:endParaRPr sz="2800" dirty="0">
              <a:solidFill>
                <a:schemeClr val="accent2"/>
              </a:solidFill>
              <a:latin typeface="Georgia"/>
              <a:ea typeface="Georgia"/>
              <a:cs typeface="Georgia"/>
              <a:sym typeface="Georgia"/>
            </a:endParaRPr>
          </a:p>
          <a:p>
            <a:pPr>
              <a:spcBef>
                <a:spcPts val="2400"/>
              </a:spcBef>
              <a:buClr>
                <a:srgbClr val="000000"/>
              </a:buClr>
              <a:buSzPts val="2800"/>
            </a:pPr>
            <a:endParaRPr sz="2800" dirty="0">
              <a:solidFill>
                <a:srgbClr val="01B4E7"/>
              </a:solidFill>
              <a:latin typeface="Georgia"/>
              <a:ea typeface="Georgia"/>
              <a:cs typeface="Georgia"/>
              <a:sym typeface="Georgia"/>
            </a:endParaRPr>
          </a:p>
          <a:p>
            <a:pPr>
              <a:spcBef>
                <a:spcPts val="2400"/>
              </a:spcBef>
              <a:buClr>
                <a:srgbClr val="000000"/>
              </a:buClr>
              <a:buSzPts val="2000"/>
            </a:pPr>
            <a:br>
              <a:rPr lang="en-US" sz="2000" dirty="0">
                <a:solidFill>
                  <a:srgbClr val="01B4E7"/>
                </a:solidFill>
                <a:latin typeface="Georgia"/>
                <a:ea typeface="Georgia"/>
                <a:cs typeface="Georgia"/>
                <a:sym typeface="Georgia"/>
              </a:rPr>
            </a:br>
            <a:endParaRPr sz="2000" dirty="0">
              <a:solidFill>
                <a:srgbClr val="01B4E7"/>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A10EB6-6413-E544-6872-C23516477FB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2A7AF2-938A-5C1A-A27F-4067D3C07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BBCC50-09EF-4D7B-7518-7252BC4B29D3}"/>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effectLst/>
                <a:latin typeface="Segoe UI" panose="020B0502040204020203" pitchFamily="34" charset="0"/>
                <a:ea typeface="Times New Roman" panose="02020603050405020304" pitchFamily="18" charset="0"/>
              </a:rPr>
              <a:t>Continuous Learning:</a:t>
            </a:r>
            <a:r>
              <a:rPr lang="en-US" sz="4400" dirty="0">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79252703-044C-D89C-4D8F-8AC2F833F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E0119FE-80C6-BC33-8173-9FC6B6CDF232}"/>
              </a:ext>
            </a:extLst>
          </p:cNvPr>
          <p:cNvSpPr>
            <a:spLocks noGrp="1"/>
          </p:cNvSpPr>
          <p:nvPr>
            <p:ph type="body" sz="half" idx="2"/>
          </p:nvPr>
        </p:nvSpPr>
        <p:spPr>
          <a:xfrm>
            <a:off x="328613" y="1681544"/>
            <a:ext cx="6586537" cy="5305043"/>
          </a:xfrm>
        </p:spPr>
        <p:txBody>
          <a:bodyPr vert="horz" lIns="91440" tIns="45720" rIns="91440" bIns="45720" rtlCol="0" anchor="t">
            <a:noAutofit/>
          </a:bodyPr>
          <a:lstStyle/>
          <a:p>
            <a:pPr indent="-228600">
              <a:buFont typeface="Arial" panose="020B0604020202020204" pitchFamily="34" charset="0"/>
              <a:buChar char="•"/>
            </a:pPr>
            <a:r>
              <a:rPr lang="en-US" sz="3400" dirty="0">
                <a:effectLst/>
                <a:latin typeface="Segoe UI" panose="020B0502040204020203" pitchFamily="34" charset="0"/>
                <a:ea typeface="Aptos" panose="020B0004020202020204" pitchFamily="34" charset="0"/>
              </a:rPr>
              <a:t>Embrace opportunities for personal and professional growth by continually learning and refining your understanding of ethical conduct. Attend workshops, read ethics literature, and engage in discussions to deepen your appreciation of the Four Way Test.</a:t>
            </a:r>
            <a:r>
              <a:rPr lang="en-US" sz="3400" dirty="0">
                <a:effectLst/>
              </a:rPr>
              <a:t> </a:t>
            </a:r>
            <a:endParaRPr lang="en-US" sz="3400" dirty="0">
              <a:solidFill>
                <a:srgbClr val="002060"/>
              </a:solidFill>
            </a:endParaRPr>
          </a:p>
        </p:txBody>
      </p:sp>
      <p:pic>
        <p:nvPicPr>
          <p:cNvPr id="8" name="Content Placeholder 7">
            <a:extLst>
              <a:ext uri="{FF2B5EF4-FFF2-40B4-BE49-F238E27FC236}">
                <a16:creationId xmlns:a16="http://schemas.microsoft.com/office/drawing/2014/main" id="{79DAF93C-4BF9-EE4E-929F-5D6C39B1538B}"/>
              </a:ext>
            </a:extLst>
          </p:cNvPr>
          <p:cNvPicPr>
            <a:picLocks noGrp="1" noChangeAspect="1"/>
          </p:cNvPicPr>
          <p:nvPr>
            <p:ph idx="1"/>
          </p:nvPr>
        </p:nvPicPr>
        <p:blipFill>
          <a:blip r:embed="rId2"/>
          <a:srcRect l="4327" r="4327"/>
          <a:stretch/>
        </p:blipFill>
        <p:spPr>
          <a:xfrm>
            <a:off x="7199037" y="1570072"/>
            <a:ext cx="4997155" cy="5194257"/>
          </a:xfrm>
          <a:prstGeom prst="rect">
            <a:avLst/>
          </a:prstGeom>
        </p:spPr>
      </p:pic>
      <p:pic>
        <p:nvPicPr>
          <p:cNvPr id="9" name="Google Shape;373;p22">
            <a:extLst>
              <a:ext uri="{FF2B5EF4-FFF2-40B4-BE49-F238E27FC236}">
                <a16:creationId xmlns:a16="http://schemas.microsoft.com/office/drawing/2014/main" id="{0C866E9F-2501-1D25-8779-E676A2B12D3D}"/>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spTree>
    <p:extLst>
      <p:ext uri="{BB962C8B-B14F-4D97-AF65-F5344CB8AC3E}">
        <p14:creationId xmlns:p14="http://schemas.microsoft.com/office/powerpoint/2010/main" val="158653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C049DB-60C5-04E2-FEA3-FE45F2E00B6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AD2E3FE-E1C3-B35C-6A6F-F95BE2A65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DF6D70-C323-38E0-82BF-2E828351240E}"/>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dirty="0">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6A4D9328-19B7-D065-20B2-EC1E51EE8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278F89F-4BBF-BB73-8B88-DE5CCD2AFEE8}"/>
              </a:ext>
            </a:extLst>
          </p:cNvPr>
          <p:cNvSpPr>
            <a:spLocks noGrp="1"/>
          </p:cNvSpPr>
          <p:nvPr>
            <p:ph type="body" sz="half" idx="2"/>
          </p:nvPr>
        </p:nvSpPr>
        <p:spPr>
          <a:xfrm>
            <a:off x="318443" y="223900"/>
            <a:ext cx="6182370" cy="6019738"/>
          </a:xfrm>
        </p:spPr>
        <p:txBody>
          <a:bodyPr vert="horz" lIns="91440" tIns="45720" rIns="91440" bIns="45720" rtlCol="0" anchor="t">
            <a:noAutofit/>
          </a:bodyPr>
          <a:lstStyle/>
          <a:p>
            <a:pPr marL="0" marR="0"/>
            <a:r>
              <a:rPr lang="en-US" sz="3300" dirty="0">
                <a:solidFill>
                  <a:srgbClr val="000000"/>
                </a:solidFill>
                <a:effectLst/>
                <a:latin typeface="Segoe UI" panose="020B0502040204020203" pitchFamily="34" charset="0"/>
                <a:ea typeface="Times New Roman" panose="02020603050405020304" pitchFamily="18" charset="0"/>
              </a:rPr>
              <a:t>The Four Way Test serves as a beacon of ethical conduct in a world fraught with moral ambiguity. Rooted in truth, fairness, goodwill, and benefit, it offers a timeless framework for navigating life’s complexities with integrity and compassion. By embracing and integrating the test into our daily practice, we can cultivate a culture of ethical leadership and contribute to a more just and harmonious society.</a:t>
            </a:r>
            <a:endParaRPr lang="en-US" sz="3300" dirty="0">
              <a:effectLst/>
              <a:latin typeface="Times New Roman" panose="02020603050405020304" pitchFamily="18" charset="0"/>
              <a:ea typeface="Times New Roman" panose="02020603050405020304" pitchFamily="18" charset="0"/>
            </a:endParaRPr>
          </a:p>
        </p:txBody>
      </p:sp>
      <p:pic>
        <p:nvPicPr>
          <p:cNvPr id="8" name="Content Placeholder 7">
            <a:extLst>
              <a:ext uri="{FF2B5EF4-FFF2-40B4-BE49-F238E27FC236}">
                <a16:creationId xmlns:a16="http://schemas.microsoft.com/office/drawing/2014/main" id="{804E9185-3AEA-180F-DAE3-A3D8D58CD409}"/>
              </a:ext>
            </a:extLst>
          </p:cNvPr>
          <p:cNvPicPr>
            <a:picLocks noGrp="1" noChangeAspect="1"/>
          </p:cNvPicPr>
          <p:nvPr>
            <p:ph idx="1"/>
          </p:nvPr>
        </p:nvPicPr>
        <p:blipFill>
          <a:blip r:embed="rId2"/>
          <a:srcRect l="22942" r="22942"/>
          <a:stretch/>
        </p:blipFill>
        <p:spPr>
          <a:xfrm>
            <a:off x="6772275" y="1126478"/>
            <a:ext cx="5423917" cy="5637852"/>
          </a:xfrm>
          <a:prstGeom prst="rect">
            <a:avLst/>
          </a:prstGeom>
        </p:spPr>
      </p:pic>
      <p:pic>
        <p:nvPicPr>
          <p:cNvPr id="9" name="Google Shape;373;p22">
            <a:extLst>
              <a:ext uri="{FF2B5EF4-FFF2-40B4-BE49-F238E27FC236}">
                <a16:creationId xmlns:a16="http://schemas.microsoft.com/office/drawing/2014/main" id="{9FA0635F-3C23-87B5-1A9F-6A38109284BA}"/>
              </a:ext>
            </a:extLst>
          </p:cNvPr>
          <p:cNvPicPr preferRelativeResize="0"/>
          <p:nvPr/>
        </p:nvPicPr>
        <p:blipFill rotWithShape="1">
          <a:blip r:embed="rId3">
            <a:alphaModFix/>
          </a:blip>
          <a:srcRect/>
          <a:stretch/>
        </p:blipFill>
        <p:spPr>
          <a:xfrm flipV="1">
            <a:off x="207265" y="7050819"/>
            <a:ext cx="1107185" cy="45719"/>
          </a:xfrm>
          <a:prstGeom prst="rect">
            <a:avLst/>
          </a:prstGeom>
          <a:noFill/>
          <a:ln>
            <a:noFill/>
          </a:ln>
        </p:spPr>
      </p:pic>
    </p:spTree>
    <p:extLst>
      <p:ext uri="{BB962C8B-B14F-4D97-AF65-F5344CB8AC3E}">
        <p14:creationId xmlns:p14="http://schemas.microsoft.com/office/powerpoint/2010/main" val="309731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C94ADAD2-C42E-8BCE-2817-15241AA42FD3}"/>
            </a:ext>
          </a:extLst>
        </p:cNvPr>
        <p:cNvGrpSpPr/>
        <p:nvPr/>
      </p:nvGrpSpPr>
      <p:grpSpPr>
        <a:xfrm>
          <a:off x="0" y="0"/>
          <a:ext cx="0" cy="0"/>
          <a:chOff x="0" y="0"/>
          <a:chExt cx="0" cy="0"/>
        </a:xfrm>
      </p:grpSpPr>
      <p:sp>
        <p:nvSpPr>
          <p:cNvPr id="181" name="Google Shape;181;p1">
            <a:extLst>
              <a:ext uri="{FF2B5EF4-FFF2-40B4-BE49-F238E27FC236}">
                <a16:creationId xmlns:a16="http://schemas.microsoft.com/office/drawing/2014/main" id="{B4BA4E1B-7D85-D9A8-6D94-28E13409C803}"/>
              </a:ext>
            </a:extLst>
          </p:cNvPr>
          <p:cNvSpPr/>
          <p:nvPr/>
        </p:nvSpPr>
        <p:spPr>
          <a:xfrm>
            <a:off x="0" y="1"/>
            <a:ext cx="12192000" cy="6858000"/>
          </a:xfrm>
          <a:prstGeom prst="rect">
            <a:avLst/>
          </a:prstGeom>
          <a:solidFill>
            <a:schemeClr val="accent1"/>
          </a:solidFill>
          <a:ln>
            <a:noFill/>
          </a:ln>
        </p:spPr>
        <p:txBody>
          <a:bodyPr spcFirstLastPara="1" wrap="square" lIns="0" tIns="0" rIns="0" bIns="0" anchor="t" anchorCtr="0">
            <a:noAutofit/>
          </a:bodyPr>
          <a:lstStyle/>
          <a:p>
            <a:pPr>
              <a:buClr>
                <a:srgbClr val="000000"/>
              </a:buClr>
              <a:buSzPts val="1200"/>
            </a:pPr>
            <a:endParaRPr sz="1200">
              <a:solidFill>
                <a:srgbClr val="958D85"/>
              </a:solidFill>
              <a:latin typeface="Gill Sans"/>
              <a:ea typeface="Gill Sans"/>
              <a:cs typeface="Gill Sans"/>
              <a:sym typeface="Gill Sans"/>
            </a:endParaRPr>
          </a:p>
        </p:txBody>
      </p:sp>
      <p:pic>
        <p:nvPicPr>
          <p:cNvPr id="182" name="Google Shape;182;p1">
            <a:extLst>
              <a:ext uri="{FF2B5EF4-FFF2-40B4-BE49-F238E27FC236}">
                <a16:creationId xmlns:a16="http://schemas.microsoft.com/office/drawing/2014/main" id="{DB38A19F-2865-5985-31DE-D92FFFDCD3FC}"/>
              </a:ext>
            </a:extLst>
          </p:cNvPr>
          <p:cNvPicPr preferRelativeResize="0"/>
          <p:nvPr/>
        </p:nvPicPr>
        <p:blipFill rotWithShape="1">
          <a:blip r:embed="rId3">
            <a:alphaModFix/>
          </a:blip>
          <a:srcRect/>
          <a:stretch/>
        </p:blipFill>
        <p:spPr>
          <a:xfrm>
            <a:off x="228601" y="5857875"/>
            <a:ext cx="2243137" cy="820738"/>
          </a:xfrm>
          <a:prstGeom prst="rect">
            <a:avLst/>
          </a:prstGeom>
          <a:noFill/>
          <a:ln>
            <a:noFill/>
          </a:ln>
        </p:spPr>
      </p:pic>
      <p:pic>
        <p:nvPicPr>
          <p:cNvPr id="183" name="Google Shape;183;p1">
            <a:extLst>
              <a:ext uri="{FF2B5EF4-FFF2-40B4-BE49-F238E27FC236}">
                <a16:creationId xmlns:a16="http://schemas.microsoft.com/office/drawing/2014/main" id="{53D96A1A-4C1B-FE23-9822-A9852EBC9757}"/>
              </a:ext>
            </a:extLst>
          </p:cNvPr>
          <p:cNvPicPr preferRelativeResize="0"/>
          <p:nvPr/>
        </p:nvPicPr>
        <p:blipFill rotWithShape="1">
          <a:blip r:embed="rId4">
            <a:alphaModFix/>
          </a:blip>
          <a:srcRect/>
          <a:stretch/>
        </p:blipFill>
        <p:spPr>
          <a:xfrm>
            <a:off x="6934200" y="228600"/>
            <a:ext cx="3429000" cy="3429000"/>
          </a:xfrm>
          <a:prstGeom prst="rect">
            <a:avLst/>
          </a:prstGeom>
          <a:noFill/>
          <a:ln>
            <a:noFill/>
          </a:ln>
        </p:spPr>
      </p:pic>
      <p:sp>
        <p:nvSpPr>
          <p:cNvPr id="184" name="Google Shape;184;p1">
            <a:extLst>
              <a:ext uri="{FF2B5EF4-FFF2-40B4-BE49-F238E27FC236}">
                <a16:creationId xmlns:a16="http://schemas.microsoft.com/office/drawing/2014/main" id="{EBAB4738-88C6-7BED-9FDE-A2F73B8DD61A}"/>
              </a:ext>
            </a:extLst>
          </p:cNvPr>
          <p:cNvSpPr/>
          <p:nvPr/>
        </p:nvSpPr>
        <p:spPr>
          <a:xfrm>
            <a:off x="0" y="3429000"/>
            <a:ext cx="12192000" cy="990600"/>
          </a:xfrm>
          <a:prstGeom prst="rect">
            <a:avLst/>
          </a:prstGeom>
          <a:solidFill>
            <a:srgbClr val="01B4E7"/>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a:buClr>
                <a:srgbClr val="000000"/>
              </a:buClr>
              <a:buSzPts val="1200"/>
            </a:pPr>
            <a:endParaRPr sz="1200">
              <a:solidFill>
                <a:srgbClr val="958D85"/>
              </a:solidFill>
              <a:latin typeface="Gill Sans"/>
              <a:ea typeface="Gill Sans"/>
              <a:cs typeface="Gill Sans"/>
              <a:sym typeface="Gill Sans"/>
            </a:endParaRPr>
          </a:p>
        </p:txBody>
      </p:sp>
      <p:sp>
        <p:nvSpPr>
          <p:cNvPr id="185" name="Google Shape;185;p1">
            <a:extLst>
              <a:ext uri="{FF2B5EF4-FFF2-40B4-BE49-F238E27FC236}">
                <a16:creationId xmlns:a16="http://schemas.microsoft.com/office/drawing/2014/main" id="{7A4CA3F5-9B5F-C131-C0A7-BC9F5A854146}"/>
              </a:ext>
            </a:extLst>
          </p:cNvPr>
          <p:cNvSpPr/>
          <p:nvPr/>
        </p:nvSpPr>
        <p:spPr>
          <a:xfrm>
            <a:off x="548640" y="3581400"/>
            <a:ext cx="11643360" cy="762000"/>
          </a:xfrm>
          <a:prstGeom prst="rect">
            <a:avLst/>
          </a:prstGeom>
          <a:noFill/>
          <a:ln>
            <a:noFill/>
          </a:ln>
        </p:spPr>
        <p:txBody>
          <a:bodyPr spcFirstLastPara="1" wrap="square" lIns="0" tIns="0" rIns="0" bIns="0" anchor="t" anchorCtr="0">
            <a:noAutofit/>
          </a:bodyPr>
          <a:lstStyle/>
          <a:p>
            <a:pPr>
              <a:buClr>
                <a:srgbClr val="000000"/>
              </a:buClr>
              <a:buSzPts val="4400"/>
            </a:pPr>
            <a:r>
              <a:rPr lang="en-US" sz="4400" b="1" dirty="0">
                <a:solidFill>
                  <a:srgbClr val="FFFFFF"/>
                </a:solidFill>
                <a:latin typeface="Arial Narrow"/>
                <a:ea typeface="Arial Narrow"/>
                <a:cs typeface="Arial Narrow"/>
                <a:sym typeface="Arial Narrow"/>
              </a:rPr>
              <a:t> </a:t>
            </a:r>
            <a:r>
              <a:rPr lang="en-US" sz="4400" b="1" dirty="0">
                <a:solidFill>
                  <a:srgbClr val="000090"/>
                </a:solidFill>
                <a:latin typeface="Arial Narrow"/>
                <a:ea typeface="Arial Narrow"/>
                <a:cs typeface="Arial Narrow"/>
                <a:sym typeface="Arial Narrow"/>
              </a:rPr>
              <a:t>FOUR WAY TEST SPEECH CONTEST EXAMPLES</a:t>
            </a:r>
            <a:endParaRPr sz="1400" dirty="0">
              <a:solidFill>
                <a:srgbClr val="000000"/>
              </a:solidFill>
              <a:latin typeface="Arial"/>
              <a:ea typeface="Arial"/>
              <a:cs typeface="Arial"/>
              <a:sym typeface="Arial"/>
            </a:endParaRPr>
          </a:p>
          <a:p>
            <a:pPr>
              <a:spcBef>
                <a:spcPts val="2400"/>
              </a:spcBef>
              <a:buClr>
                <a:srgbClr val="000000"/>
              </a:buClr>
              <a:buSzPts val="2800"/>
            </a:pPr>
            <a:r>
              <a:rPr lang="en-US" sz="2800" dirty="0">
                <a:solidFill>
                  <a:schemeClr val="accent2"/>
                </a:solidFill>
                <a:latin typeface="Georgia"/>
                <a:ea typeface="Georgia"/>
                <a:cs typeface="Georgia"/>
                <a:sym typeface="Georgia"/>
              </a:rPr>
              <a:t> </a:t>
            </a:r>
            <a:endParaRPr sz="1400" dirty="0">
              <a:solidFill>
                <a:srgbClr val="000000"/>
              </a:solidFill>
              <a:latin typeface="Arial"/>
              <a:ea typeface="Arial"/>
              <a:cs typeface="Arial"/>
              <a:sym typeface="Arial"/>
            </a:endParaRPr>
          </a:p>
          <a:p>
            <a:pPr>
              <a:spcBef>
                <a:spcPts val="2400"/>
              </a:spcBef>
              <a:buClr>
                <a:srgbClr val="000000"/>
              </a:buClr>
              <a:buSzPts val="2800"/>
            </a:pPr>
            <a:r>
              <a:rPr lang="en-US" sz="2800" dirty="0">
                <a:solidFill>
                  <a:schemeClr val="accent2"/>
                </a:solidFill>
                <a:latin typeface="Georgia"/>
                <a:ea typeface="Georgia"/>
                <a:cs typeface="Georgia"/>
                <a:sym typeface="Georgia"/>
              </a:rPr>
              <a:t>NOTE: VIDEOS ARE AVAIALBLE TO PLAY</a:t>
            </a:r>
            <a:endParaRPr sz="2800" dirty="0">
              <a:solidFill>
                <a:schemeClr val="accent2"/>
              </a:solidFill>
              <a:latin typeface="Georgia"/>
              <a:ea typeface="Georgia"/>
              <a:cs typeface="Georgia"/>
              <a:sym typeface="Georgia"/>
            </a:endParaRPr>
          </a:p>
          <a:p>
            <a:pPr>
              <a:spcBef>
                <a:spcPts val="2400"/>
              </a:spcBef>
              <a:buClr>
                <a:srgbClr val="000000"/>
              </a:buClr>
              <a:buSzPts val="2800"/>
            </a:pPr>
            <a:endParaRPr sz="2800" dirty="0">
              <a:solidFill>
                <a:srgbClr val="01B4E7"/>
              </a:solidFill>
              <a:latin typeface="Georgia"/>
              <a:ea typeface="Georgia"/>
              <a:cs typeface="Georgia"/>
              <a:sym typeface="Georgia"/>
            </a:endParaRPr>
          </a:p>
          <a:p>
            <a:pPr>
              <a:spcBef>
                <a:spcPts val="2400"/>
              </a:spcBef>
              <a:buClr>
                <a:srgbClr val="000000"/>
              </a:buClr>
              <a:buSzPts val="2000"/>
            </a:pPr>
            <a:br>
              <a:rPr lang="en-US" sz="2000" dirty="0">
                <a:solidFill>
                  <a:srgbClr val="01B4E7"/>
                </a:solidFill>
                <a:latin typeface="Georgia"/>
                <a:ea typeface="Georgia"/>
                <a:cs typeface="Georgia"/>
                <a:sym typeface="Georgia"/>
              </a:rPr>
            </a:br>
            <a:endParaRPr sz="2000" dirty="0">
              <a:solidFill>
                <a:srgbClr val="01B4E7"/>
              </a:solidFill>
              <a:latin typeface="Georgia"/>
              <a:ea typeface="Georgia"/>
              <a:cs typeface="Georgia"/>
              <a:sym typeface="Georgia"/>
            </a:endParaRPr>
          </a:p>
        </p:txBody>
      </p:sp>
    </p:spTree>
    <p:extLst>
      <p:ext uri="{BB962C8B-B14F-4D97-AF65-F5344CB8AC3E}">
        <p14:creationId xmlns:p14="http://schemas.microsoft.com/office/powerpoint/2010/main" val="402235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9C90-239C-80B7-238E-37C6ADD104E9}"/>
              </a:ext>
            </a:extLst>
          </p:cNvPr>
          <p:cNvSpPr>
            <a:spLocks noGrp="1"/>
          </p:cNvSpPr>
          <p:nvPr>
            <p:ph type="title"/>
          </p:nvPr>
        </p:nvSpPr>
        <p:spPr/>
        <p:txBody>
          <a:bodyPr/>
          <a:lstStyle/>
          <a:p>
            <a:endParaRPr lang="en-US"/>
          </a:p>
        </p:txBody>
      </p:sp>
      <p:pic>
        <p:nvPicPr>
          <p:cNvPr id="5" name="Content Placeholder 4" descr="A person speaking into a microphone&#10;&#10;AI-generated content may be incorrect.">
            <a:extLst>
              <a:ext uri="{FF2B5EF4-FFF2-40B4-BE49-F238E27FC236}">
                <a16:creationId xmlns:a16="http://schemas.microsoft.com/office/drawing/2014/main" id="{8EA5BBB8-2A0A-5DCD-6E13-4DA905CC54DF}"/>
              </a:ext>
            </a:extLst>
          </p:cNvPr>
          <p:cNvPicPr>
            <a:picLocks noGrp="1" noChangeAspect="1"/>
          </p:cNvPicPr>
          <p:nvPr>
            <p:ph idx="1"/>
          </p:nvPr>
        </p:nvPicPr>
        <p:blipFill>
          <a:blip r:embed="rId2"/>
          <a:stretch>
            <a:fillRect/>
          </a:stretch>
        </p:blipFill>
        <p:spPr>
          <a:xfrm>
            <a:off x="207961" y="280194"/>
            <a:ext cx="11793539" cy="5896770"/>
          </a:xfrm>
        </p:spPr>
      </p:pic>
    </p:spTree>
    <p:extLst>
      <p:ext uri="{BB962C8B-B14F-4D97-AF65-F5344CB8AC3E}">
        <p14:creationId xmlns:p14="http://schemas.microsoft.com/office/powerpoint/2010/main" val="44092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83C2-846B-BF64-59EA-06578F605053}"/>
              </a:ext>
            </a:extLst>
          </p:cNvPr>
          <p:cNvSpPr>
            <a:spLocks noGrp="1"/>
          </p:cNvSpPr>
          <p:nvPr>
            <p:ph type="title"/>
          </p:nvPr>
        </p:nvSpPr>
        <p:spPr/>
        <p:txBody>
          <a:bodyPr/>
          <a:lstStyle/>
          <a:p>
            <a:endParaRPr lang="en-US"/>
          </a:p>
        </p:txBody>
      </p:sp>
      <p:pic>
        <p:nvPicPr>
          <p:cNvPr id="5" name="Content Placeholder 4" descr="A person wearing headphones and speaking&#10;&#10;AI-generated content may be incorrect.">
            <a:extLst>
              <a:ext uri="{FF2B5EF4-FFF2-40B4-BE49-F238E27FC236}">
                <a16:creationId xmlns:a16="http://schemas.microsoft.com/office/drawing/2014/main" id="{5A2D8390-49AA-B3C9-B1E1-4D445D924C67}"/>
              </a:ext>
            </a:extLst>
          </p:cNvPr>
          <p:cNvPicPr>
            <a:picLocks noGrp="1" noChangeAspect="1"/>
          </p:cNvPicPr>
          <p:nvPr>
            <p:ph idx="1"/>
          </p:nvPr>
        </p:nvPicPr>
        <p:blipFill>
          <a:blip r:embed="rId2"/>
          <a:stretch>
            <a:fillRect/>
          </a:stretch>
        </p:blipFill>
        <p:spPr>
          <a:xfrm>
            <a:off x="214313" y="77094"/>
            <a:ext cx="11844337" cy="6662438"/>
          </a:xfrm>
        </p:spPr>
      </p:pic>
    </p:spTree>
    <p:extLst>
      <p:ext uri="{BB962C8B-B14F-4D97-AF65-F5344CB8AC3E}">
        <p14:creationId xmlns:p14="http://schemas.microsoft.com/office/powerpoint/2010/main" val="207358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F2A22-31FD-08D1-0352-4A7189211DD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B69554-EC6C-3A68-D9A7-1E45D3BBF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B5586FE-0ED3-1D19-CE31-1E3F58D0B075}"/>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solidFill>
                  <a:srgbClr val="002060"/>
                </a:solidFill>
                <a:latin typeface="Segoe UI" panose="020B0502040204020203" pitchFamily="34" charset="0"/>
                <a:ea typeface="Times New Roman" panose="02020603050405020304" pitchFamily="18" charset="0"/>
              </a:rPr>
              <a:t>The History of The Four Way Test</a:t>
            </a:r>
            <a:r>
              <a:rPr lang="en-US" sz="4400" b="1" dirty="0">
                <a:solidFill>
                  <a:srgbClr val="002060"/>
                </a:solidFill>
                <a:effectLst/>
                <a:latin typeface="Segoe UI" panose="020B0502040204020203" pitchFamily="34" charset="0"/>
                <a:ea typeface="Times New Roman" panose="02020603050405020304" pitchFamily="18" charset="0"/>
              </a:rPr>
              <a:t>:</a:t>
            </a:r>
            <a:r>
              <a:rPr lang="en-US" sz="4400" dirty="0">
                <a:solidFill>
                  <a:srgbClr val="002060"/>
                </a:solidFill>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26107F47-027D-BF2D-5EFD-2CD6C67E5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01E744-575C-7AE8-ECEB-09D486BB22ED}"/>
              </a:ext>
            </a:extLst>
          </p:cNvPr>
          <p:cNvSpPr>
            <a:spLocks noGrp="1"/>
          </p:cNvSpPr>
          <p:nvPr>
            <p:ph type="body" sz="half" idx="2"/>
          </p:nvPr>
        </p:nvSpPr>
        <p:spPr>
          <a:xfrm>
            <a:off x="200025" y="1718121"/>
            <a:ext cx="6426519" cy="5139879"/>
          </a:xfrm>
        </p:spPr>
        <p:txBody>
          <a:bodyPr vert="horz" lIns="91440" tIns="45720" rIns="91440" bIns="45720" rtlCol="0" anchor="t">
            <a:noAutofit/>
          </a:bodyPr>
          <a:lstStyle/>
          <a:p>
            <a:pPr marL="342900" marR="0" indent="-342900" fontAlgn="base">
              <a:lnSpc>
                <a:spcPct val="115000"/>
              </a:lnSpc>
              <a:spcAft>
                <a:spcPts val="800"/>
              </a:spcAft>
              <a:buFont typeface="Arial" panose="020B0604020202020204" pitchFamily="34" charset="0"/>
              <a:buChar char="•"/>
            </a:pPr>
            <a:r>
              <a:rPr lang="en-US" sz="2800" kern="0" dirty="0">
                <a:solidFill>
                  <a:srgbClr val="002060"/>
                </a:solidFill>
                <a:latin typeface="Georgia" panose="02040502050405020303" pitchFamily="18" charset="0"/>
                <a:ea typeface="Aptos" panose="020B0004020202020204" pitchFamily="34" charset="0"/>
                <a:cs typeface="Times New Roman" panose="02020603050405020304" pitchFamily="18" charset="0"/>
              </a:rPr>
              <a:t>When and where did the Four Way Test start?</a:t>
            </a:r>
          </a:p>
          <a:p>
            <a:pPr marL="342900" marR="0" indent="-342900" fontAlgn="base">
              <a:lnSpc>
                <a:spcPct val="115000"/>
              </a:lnSpc>
              <a:spcAft>
                <a:spcPts val="800"/>
              </a:spcAft>
              <a:buFont typeface="Arial" panose="020B0604020202020204" pitchFamily="34" charset="0"/>
              <a:buChar char="•"/>
            </a:pPr>
            <a:r>
              <a:rPr lang="en-US" sz="2800" kern="0" dirty="0">
                <a:solidFill>
                  <a:srgbClr val="002060"/>
                </a:solidFill>
                <a:effectLst/>
                <a:latin typeface="Georgia" panose="02040502050405020303" pitchFamily="18" charset="0"/>
                <a:ea typeface="Aptos" panose="020B0004020202020204" pitchFamily="34" charset="0"/>
                <a:cs typeface="Times New Roman" panose="02020603050405020304" pitchFamily="18" charset="0"/>
              </a:rPr>
              <a:t>Who came up with these 24 words</a:t>
            </a:r>
            <a:r>
              <a:rPr lang="en-US" sz="2800" kern="0" dirty="0">
                <a:solidFill>
                  <a:srgbClr val="002060"/>
                </a:solidFill>
                <a:latin typeface="Georgia" panose="02040502050405020303" pitchFamily="18" charset="0"/>
                <a:ea typeface="Aptos" panose="020B0004020202020204" pitchFamily="34" charset="0"/>
                <a:cs typeface="Times New Roman" panose="02020603050405020304" pitchFamily="18" charset="0"/>
              </a:rPr>
              <a:t>?</a:t>
            </a:r>
          </a:p>
          <a:p>
            <a:pPr marL="342900" marR="0" indent="-342900" fontAlgn="base">
              <a:lnSpc>
                <a:spcPct val="115000"/>
              </a:lnSpc>
              <a:spcAft>
                <a:spcPts val="800"/>
              </a:spcAft>
              <a:buFont typeface="Arial" panose="020B0604020202020204" pitchFamily="34" charset="0"/>
              <a:buChar char="•"/>
            </a:pPr>
            <a:r>
              <a:rPr lang="en-US" sz="2800" kern="0" dirty="0">
                <a:solidFill>
                  <a:srgbClr val="002060"/>
                </a:solidFill>
                <a:latin typeface="Georgia" panose="02040502050405020303" pitchFamily="18" charset="0"/>
                <a:ea typeface="Aptos" panose="020B0004020202020204" pitchFamily="34" charset="0"/>
                <a:cs typeface="Times New Roman" panose="02020603050405020304" pitchFamily="18" charset="0"/>
              </a:rPr>
              <a:t>Why did he come up with this Four Way Test?</a:t>
            </a:r>
          </a:p>
          <a:p>
            <a:pPr marL="342900" marR="0" indent="-342900" fontAlgn="base">
              <a:lnSpc>
                <a:spcPct val="115000"/>
              </a:lnSpc>
              <a:spcAft>
                <a:spcPts val="800"/>
              </a:spcAft>
              <a:buFont typeface="Arial" panose="020B0604020202020204" pitchFamily="34" charset="0"/>
              <a:buChar char="•"/>
            </a:pPr>
            <a:r>
              <a:rPr lang="en-US" sz="2800" kern="0" dirty="0">
                <a:solidFill>
                  <a:srgbClr val="002060"/>
                </a:solidFill>
                <a:latin typeface="Georgia" panose="02040502050405020303" pitchFamily="18" charset="0"/>
                <a:ea typeface="Aptos" panose="020B0004020202020204" pitchFamily="34" charset="0"/>
                <a:cs typeface="Times New Roman" panose="02020603050405020304" pitchFamily="18" charset="0"/>
              </a:rPr>
              <a:t>When did Rotary start using it?</a:t>
            </a:r>
          </a:p>
          <a:p>
            <a:pPr marL="342900" marR="0" indent="-342900" fontAlgn="base">
              <a:lnSpc>
                <a:spcPct val="115000"/>
              </a:lnSpc>
              <a:spcAft>
                <a:spcPts val="800"/>
              </a:spcAft>
              <a:buFont typeface="Arial" panose="020B0604020202020204" pitchFamily="34" charset="0"/>
              <a:buChar char="•"/>
            </a:pPr>
            <a:r>
              <a:rPr lang="en-US" sz="2800" kern="0" dirty="0">
                <a:solidFill>
                  <a:srgbClr val="002060"/>
                </a:solidFill>
                <a:latin typeface="Georgia" panose="02040502050405020303" pitchFamily="18" charset="0"/>
                <a:ea typeface="Aptos" panose="020B0004020202020204" pitchFamily="34" charset="0"/>
                <a:cs typeface="Times New Roman" panose="02020603050405020304" pitchFamily="18" charset="0"/>
              </a:rPr>
              <a:t>Do you use it?</a:t>
            </a:r>
          </a:p>
          <a:p>
            <a:pPr marL="342900" marR="0" indent="-342900" fontAlgn="base">
              <a:lnSpc>
                <a:spcPct val="115000"/>
              </a:lnSpc>
              <a:spcAft>
                <a:spcPts val="800"/>
              </a:spcAft>
              <a:buFont typeface="Arial" panose="020B0604020202020204" pitchFamily="34" charset="0"/>
              <a:buChar char="•"/>
            </a:pPr>
            <a:endParaRPr lang="en-US" sz="2200" kern="0" dirty="0">
              <a:solidFill>
                <a:srgbClr val="002060"/>
              </a:solidFill>
              <a:latin typeface="Georgia" panose="02040502050405020303" pitchFamily="18" charset="0"/>
              <a:ea typeface="Aptos" panose="020B0004020202020204" pitchFamily="34" charset="0"/>
              <a:cs typeface="Times New Roman" panose="02020603050405020304" pitchFamily="18" charset="0"/>
            </a:endParaRPr>
          </a:p>
          <a:p>
            <a:pPr marL="342900" marR="0" indent="-342900" fontAlgn="base">
              <a:lnSpc>
                <a:spcPct val="115000"/>
              </a:lnSpc>
              <a:spcAft>
                <a:spcPts val="800"/>
              </a:spcAft>
              <a:buFont typeface="Arial" panose="020B0604020202020204" pitchFamily="34" charset="0"/>
              <a:buChar char="•"/>
            </a:pPr>
            <a:endParaRPr lang="en-US" sz="2200" kern="100" dirty="0">
              <a:solidFill>
                <a:srgbClr val="002060"/>
              </a:solidFill>
              <a:effectLst/>
              <a:latin typeface="Georgia" panose="02040502050405020303" pitchFamily="18" charset="0"/>
              <a:ea typeface="Aptos" panose="020B0004020202020204" pitchFamily="34" charset="0"/>
              <a:cs typeface="Times New Roman" panose="02020603050405020304" pitchFamily="18" charset="0"/>
            </a:endParaRPr>
          </a:p>
          <a:p>
            <a:pPr marR="0" fontAlgn="base">
              <a:lnSpc>
                <a:spcPct val="115000"/>
              </a:lnSpc>
              <a:spcAft>
                <a:spcPts val="800"/>
              </a:spcAft>
            </a:pPr>
            <a:endParaRPr lang="en-US" sz="2200" dirty="0">
              <a:solidFill>
                <a:srgbClr val="002060"/>
              </a:solidFill>
              <a:latin typeface="Georgia" panose="02040502050405020303" pitchFamily="18" charset="0"/>
            </a:endParaRPr>
          </a:p>
        </p:txBody>
      </p:sp>
      <p:pic>
        <p:nvPicPr>
          <p:cNvPr id="8" name="Content Placeholder 7">
            <a:extLst>
              <a:ext uri="{FF2B5EF4-FFF2-40B4-BE49-F238E27FC236}">
                <a16:creationId xmlns:a16="http://schemas.microsoft.com/office/drawing/2014/main" id="{97F56C91-8424-B334-4890-1200B0622DB0}"/>
              </a:ext>
            </a:extLst>
          </p:cNvPr>
          <p:cNvPicPr>
            <a:picLocks noGrp="1" noChangeAspect="1"/>
          </p:cNvPicPr>
          <p:nvPr>
            <p:ph idx="1"/>
          </p:nvPr>
        </p:nvPicPr>
        <p:blipFill>
          <a:blip r:embed="rId2"/>
          <a:srcRect l="25024" r="25024"/>
          <a:stretch/>
        </p:blipFill>
        <p:spPr>
          <a:xfrm>
            <a:off x="6626544" y="1516201"/>
            <a:ext cx="5491242" cy="5707833"/>
          </a:xfrm>
          <a:prstGeom prst="rect">
            <a:avLst/>
          </a:prstGeom>
        </p:spPr>
      </p:pic>
      <p:pic>
        <p:nvPicPr>
          <p:cNvPr id="9" name="Google Shape;373;p22">
            <a:extLst>
              <a:ext uri="{FF2B5EF4-FFF2-40B4-BE49-F238E27FC236}">
                <a16:creationId xmlns:a16="http://schemas.microsoft.com/office/drawing/2014/main" id="{ED22E1F7-BA1E-1A1B-36D2-A3E10E3B356E}"/>
              </a:ext>
            </a:extLst>
          </p:cNvPr>
          <p:cNvPicPr preferRelativeResize="0"/>
          <p:nvPr/>
        </p:nvPicPr>
        <p:blipFill rotWithShape="1">
          <a:blip r:embed="rId3">
            <a:alphaModFix/>
          </a:blip>
          <a:srcRect/>
          <a:stretch/>
        </p:blipFill>
        <p:spPr>
          <a:xfrm>
            <a:off x="207265" y="6286500"/>
            <a:ext cx="1621535" cy="571500"/>
          </a:xfrm>
          <a:prstGeom prst="rect">
            <a:avLst/>
          </a:prstGeom>
          <a:noFill/>
          <a:ln>
            <a:noFill/>
          </a:ln>
        </p:spPr>
      </p:pic>
      <p:pic>
        <p:nvPicPr>
          <p:cNvPr id="10" name="Content Placeholder 7">
            <a:extLst>
              <a:ext uri="{FF2B5EF4-FFF2-40B4-BE49-F238E27FC236}">
                <a16:creationId xmlns:a16="http://schemas.microsoft.com/office/drawing/2014/main" id="{C6C47EFE-C3F7-445D-2F72-8039D801A7D1}"/>
              </a:ext>
            </a:extLst>
          </p:cNvPr>
          <p:cNvPicPr>
            <a:picLocks noChangeAspect="1"/>
          </p:cNvPicPr>
          <p:nvPr/>
        </p:nvPicPr>
        <p:blipFill>
          <a:blip r:embed="rId4"/>
          <a:srcRect t="10920" b="10920"/>
          <a:stretch/>
        </p:blipFill>
        <p:spPr>
          <a:xfrm>
            <a:off x="6626544" y="948690"/>
            <a:ext cx="5491242" cy="5916013"/>
          </a:xfrm>
          <a:prstGeom prst="rect">
            <a:avLst/>
          </a:prstGeom>
        </p:spPr>
      </p:pic>
    </p:spTree>
    <p:extLst>
      <p:ext uri="{BB962C8B-B14F-4D97-AF65-F5344CB8AC3E}">
        <p14:creationId xmlns:p14="http://schemas.microsoft.com/office/powerpoint/2010/main" val="69910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242302A-670F-599A-22BB-080A9182FD6A}"/>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solidFill>
                  <a:srgbClr val="002060"/>
                </a:solidFill>
                <a:latin typeface="Segoe UI" panose="020B0502040204020203" pitchFamily="34" charset="0"/>
                <a:ea typeface="Times New Roman" panose="02020603050405020304" pitchFamily="18" charset="0"/>
              </a:rPr>
              <a:t>The History of The Four Way Test</a:t>
            </a:r>
            <a:r>
              <a:rPr lang="en-US" sz="4400" b="1" dirty="0">
                <a:solidFill>
                  <a:srgbClr val="002060"/>
                </a:solidFill>
                <a:effectLst/>
                <a:latin typeface="Segoe UI" panose="020B0502040204020203" pitchFamily="34" charset="0"/>
                <a:ea typeface="Times New Roman" panose="02020603050405020304" pitchFamily="18" charset="0"/>
              </a:rPr>
              <a:t>:</a:t>
            </a:r>
            <a:r>
              <a:rPr lang="en-US" sz="4400" dirty="0">
                <a:solidFill>
                  <a:srgbClr val="002060"/>
                </a:solidFill>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DD90C165-BF70-DB44-BE9A-434B3D32328D}"/>
              </a:ext>
            </a:extLst>
          </p:cNvPr>
          <p:cNvSpPr>
            <a:spLocks noGrp="1"/>
          </p:cNvSpPr>
          <p:nvPr>
            <p:ph type="body" sz="half" idx="2"/>
          </p:nvPr>
        </p:nvSpPr>
        <p:spPr>
          <a:xfrm>
            <a:off x="200025" y="1865175"/>
            <a:ext cx="6426519" cy="4992825"/>
          </a:xfrm>
        </p:spPr>
        <p:txBody>
          <a:bodyPr vert="horz" lIns="91440" tIns="45720" rIns="91440" bIns="45720" rtlCol="0" anchor="t">
            <a:noAutofit/>
          </a:bodyPr>
          <a:lstStyle/>
          <a:p>
            <a:pPr marL="0" marR="0" fontAlgn="base">
              <a:lnSpc>
                <a:spcPct val="115000"/>
              </a:lnSpc>
              <a:spcAft>
                <a:spcPts val="800"/>
              </a:spcAft>
            </a:pPr>
            <a:r>
              <a:rPr lang="en-US" sz="2200" kern="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One of the world’s most widely printed and quoted statements of business ethics is The Four-Way Test, which was created in 1932 by Rotarian Herbert J. Taylor when he was asked to take charge of a company that was facing bankruptcy.</a:t>
            </a:r>
            <a:endParaRPr lang="en-US" sz="2200" kern="100" dirty="0">
              <a:solidFill>
                <a:srgbClr val="002060"/>
              </a:solidFill>
              <a:effectLst/>
              <a:latin typeface="Georgia" panose="02040502050405020303" pitchFamily="18" charset="0"/>
              <a:ea typeface="Aptos" panose="020B0004020202020204" pitchFamily="34" charset="0"/>
              <a:cs typeface="Times New Roman" panose="02020603050405020304" pitchFamily="18" charset="0"/>
            </a:endParaRPr>
          </a:p>
          <a:p>
            <a:pPr marL="0" marR="0" fontAlgn="base">
              <a:lnSpc>
                <a:spcPct val="115000"/>
              </a:lnSpc>
              <a:spcAft>
                <a:spcPts val="800"/>
              </a:spcAft>
            </a:pPr>
            <a:r>
              <a:rPr lang="en-US" sz="2200" kern="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This 24-word test for employees to follow in their business and professional lives became the guide for sales, production, advertising, and all relations with dealers and customers, and the survival of the company is credited to this simple philosophy. </a:t>
            </a:r>
            <a:endParaRPr lang="en-US" sz="2200" dirty="0">
              <a:solidFill>
                <a:srgbClr val="002060"/>
              </a:solidFill>
              <a:latin typeface="Georgia" panose="02040502050405020303" pitchFamily="18" charset="0"/>
            </a:endParaRPr>
          </a:p>
        </p:txBody>
      </p:sp>
      <p:pic>
        <p:nvPicPr>
          <p:cNvPr id="8" name="Content Placeholder 7">
            <a:extLst>
              <a:ext uri="{FF2B5EF4-FFF2-40B4-BE49-F238E27FC236}">
                <a16:creationId xmlns:a16="http://schemas.microsoft.com/office/drawing/2014/main" id="{D0784305-2A09-51C4-126B-84C4F1B60DA7}"/>
              </a:ext>
            </a:extLst>
          </p:cNvPr>
          <p:cNvPicPr>
            <a:picLocks noGrp="1" noChangeAspect="1"/>
          </p:cNvPicPr>
          <p:nvPr>
            <p:ph idx="1"/>
          </p:nvPr>
        </p:nvPicPr>
        <p:blipFill>
          <a:blip r:embed="rId2"/>
          <a:srcRect l="25024" r="25024"/>
          <a:stretch/>
        </p:blipFill>
        <p:spPr>
          <a:xfrm>
            <a:off x="6626544" y="1516201"/>
            <a:ext cx="5491242" cy="5707833"/>
          </a:xfrm>
          <a:prstGeom prst="rect">
            <a:avLst/>
          </a:prstGeom>
        </p:spPr>
      </p:pic>
      <p:pic>
        <p:nvPicPr>
          <p:cNvPr id="9" name="Google Shape;373;p22">
            <a:extLst>
              <a:ext uri="{FF2B5EF4-FFF2-40B4-BE49-F238E27FC236}">
                <a16:creationId xmlns:a16="http://schemas.microsoft.com/office/drawing/2014/main" id="{22B6A6B1-D997-AA16-BF79-0F78EF944281}"/>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pic>
        <p:nvPicPr>
          <p:cNvPr id="10" name="Content Placeholder 7">
            <a:extLst>
              <a:ext uri="{FF2B5EF4-FFF2-40B4-BE49-F238E27FC236}">
                <a16:creationId xmlns:a16="http://schemas.microsoft.com/office/drawing/2014/main" id="{BD6679B2-4239-CDC1-BB8C-02402305A062}"/>
              </a:ext>
            </a:extLst>
          </p:cNvPr>
          <p:cNvPicPr>
            <a:picLocks noChangeAspect="1"/>
          </p:cNvPicPr>
          <p:nvPr/>
        </p:nvPicPr>
        <p:blipFill>
          <a:blip r:embed="rId2"/>
          <a:srcRect l="25024" r="25024"/>
          <a:stretch/>
        </p:blipFill>
        <p:spPr>
          <a:xfrm>
            <a:off x="6626544" y="1284885"/>
            <a:ext cx="5491242" cy="5707833"/>
          </a:xfrm>
          <a:prstGeom prst="rect">
            <a:avLst/>
          </a:prstGeom>
        </p:spPr>
      </p:pic>
    </p:spTree>
    <p:extLst>
      <p:ext uri="{BB962C8B-B14F-4D97-AF65-F5344CB8AC3E}">
        <p14:creationId xmlns:p14="http://schemas.microsoft.com/office/powerpoint/2010/main" val="37484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BACC36-D0F0-D372-F76C-8E6F8DC25F7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39095C-1F6F-2CB2-E1C1-8F8BC0D03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DCD8A7E-F82D-0E51-4203-0047AC30212D}"/>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solidFill>
                  <a:srgbClr val="002060"/>
                </a:solidFill>
                <a:latin typeface="Segoe UI" panose="020B0502040204020203" pitchFamily="34" charset="0"/>
                <a:ea typeface="Times New Roman" panose="02020603050405020304" pitchFamily="18" charset="0"/>
              </a:rPr>
              <a:t>The History of The Four Way Test</a:t>
            </a:r>
            <a:r>
              <a:rPr lang="en-US" sz="4400" b="1" dirty="0">
                <a:solidFill>
                  <a:srgbClr val="002060"/>
                </a:solidFill>
                <a:effectLst/>
                <a:latin typeface="Segoe UI" panose="020B0502040204020203" pitchFamily="34" charset="0"/>
                <a:ea typeface="Times New Roman" panose="02020603050405020304" pitchFamily="18" charset="0"/>
              </a:rPr>
              <a:t>:</a:t>
            </a:r>
            <a:r>
              <a:rPr lang="en-US" sz="4400" dirty="0">
                <a:solidFill>
                  <a:srgbClr val="002060"/>
                </a:solidFill>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724497AE-C9AC-D28D-46B3-7270A231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0BC16F8-8923-BFE8-F1FC-E2126267B4E9}"/>
              </a:ext>
            </a:extLst>
          </p:cNvPr>
          <p:cNvSpPr>
            <a:spLocks noGrp="1"/>
          </p:cNvSpPr>
          <p:nvPr>
            <p:ph type="body" sz="half" idx="2"/>
          </p:nvPr>
        </p:nvSpPr>
        <p:spPr>
          <a:xfrm>
            <a:off x="200025" y="1681545"/>
            <a:ext cx="6426519" cy="5176456"/>
          </a:xfrm>
        </p:spPr>
        <p:txBody>
          <a:bodyPr vert="horz" lIns="91440" tIns="45720" rIns="91440" bIns="45720" rtlCol="0" anchor="t">
            <a:noAutofit/>
          </a:bodyPr>
          <a:lstStyle/>
          <a:p>
            <a:pPr fontAlgn="base">
              <a:lnSpc>
                <a:spcPct val="115000"/>
              </a:lnSpc>
              <a:spcAft>
                <a:spcPts val="800"/>
              </a:spcAft>
            </a:pPr>
            <a:r>
              <a:rPr lang="en-US" sz="2000" kern="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He believed that “In right there is might” and we determined to do our best to always be right. He felt that they needed a simple measuring stick of ethics which everyone in the company could quickly memorize. </a:t>
            </a:r>
            <a:r>
              <a:rPr lang="en-US" sz="2000" kern="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 </a:t>
            </a:r>
          </a:p>
          <a:p>
            <a:pPr fontAlgn="base">
              <a:lnSpc>
                <a:spcPct val="115000"/>
              </a:lnSpc>
              <a:spcAft>
                <a:spcPts val="800"/>
              </a:spcAft>
            </a:pPr>
            <a:r>
              <a:rPr lang="en-US" sz="2000" kern="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Adopted by Rotary in 1943, The Four-Way Test has been translated into more than a hundred languages and published in thousands of ways. </a:t>
            </a:r>
            <a:endParaRPr lang="en-US" sz="2000" b="0" i="0" dirty="0">
              <a:solidFill>
                <a:srgbClr val="002060"/>
              </a:solidFill>
              <a:effectLst/>
              <a:latin typeface="Georgia" panose="02040502050405020303" pitchFamily="18" charset="0"/>
            </a:endParaRPr>
          </a:p>
          <a:p>
            <a:pPr marL="0" marR="0" fontAlgn="base">
              <a:lnSpc>
                <a:spcPct val="115000"/>
              </a:lnSpc>
              <a:spcAft>
                <a:spcPts val="800"/>
              </a:spcAft>
            </a:pPr>
            <a:r>
              <a:rPr lang="en-US" sz="2000" b="0" i="0" dirty="0">
                <a:solidFill>
                  <a:srgbClr val="002060"/>
                </a:solidFill>
                <a:effectLst/>
                <a:latin typeface="Georgia" panose="02040502050405020303" pitchFamily="18" charset="0"/>
              </a:rPr>
              <a:t>From 1954 to 1955 Herbert J. Taylor served as President of Rotary International. This was Rotary’s 50th Anniversary year. He made the cover of Newsweek’s February 28th, 1955 issue.</a:t>
            </a:r>
            <a:endParaRPr lang="en-US" sz="2000" dirty="0">
              <a:solidFill>
                <a:srgbClr val="002060"/>
              </a:solidFill>
              <a:latin typeface="Georgia" panose="02040502050405020303" pitchFamily="18" charset="0"/>
            </a:endParaRPr>
          </a:p>
        </p:txBody>
      </p:sp>
      <p:pic>
        <p:nvPicPr>
          <p:cNvPr id="8" name="Content Placeholder 7">
            <a:extLst>
              <a:ext uri="{FF2B5EF4-FFF2-40B4-BE49-F238E27FC236}">
                <a16:creationId xmlns:a16="http://schemas.microsoft.com/office/drawing/2014/main" id="{421E4957-4949-85E6-8489-37FB6FF756EA}"/>
              </a:ext>
            </a:extLst>
          </p:cNvPr>
          <p:cNvPicPr>
            <a:picLocks noGrp="1" noChangeAspect="1"/>
          </p:cNvPicPr>
          <p:nvPr>
            <p:ph idx="1"/>
          </p:nvPr>
        </p:nvPicPr>
        <p:blipFill>
          <a:blip r:embed="rId2"/>
          <a:srcRect l="25024" r="25024"/>
          <a:stretch/>
        </p:blipFill>
        <p:spPr>
          <a:xfrm>
            <a:off x="6626544" y="1516201"/>
            <a:ext cx="5491242" cy="5707833"/>
          </a:xfrm>
          <a:prstGeom prst="rect">
            <a:avLst/>
          </a:prstGeom>
        </p:spPr>
      </p:pic>
      <p:pic>
        <p:nvPicPr>
          <p:cNvPr id="9" name="Google Shape;373;p22">
            <a:extLst>
              <a:ext uri="{FF2B5EF4-FFF2-40B4-BE49-F238E27FC236}">
                <a16:creationId xmlns:a16="http://schemas.microsoft.com/office/drawing/2014/main" id="{A75C2897-C56B-50CE-72BD-83364298030E}"/>
              </a:ext>
            </a:extLst>
          </p:cNvPr>
          <p:cNvPicPr preferRelativeResize="0"/>
          <p:nvPr/>
        </p:nvPicPr>
        <p:blipFill rotWithShape="1">
          <a:blip r:embed="rId3">
            <a:alphaModFix/>
          </a:blip>
          <a:srcRect/>
          <a:stretch/>
        </p:blipFill>
        <p:spPr>
          <a:xfrm>
            <a:off x="207265" y="6352032"/>
            <a:ext cx="1621535" cy="505968"/>
          </a:xfrm>
          <a:prstGeom prst="rect">
            <a:avLst/>
          </a:prstGeom>
          <a:noFill/>
          <a:ln>
            <a:noFill/>
          </a:ln>
        </p:spPr>
      </p:pic>
      <p:pic>
        <p:nvPicPr>
          <p:cNvPr id="10" name="Content Placeholder 7">
            <a:extLst>
              <a:ext uri="{FF2B5EF4-FFF2-40B4-BE49-F238E27FC236}">
                <a16:creationId xmlns:a16="http://schemas.microsoft.com/office/drawing/2014/main" id="{FD56B96D-0F30-D857-41DD-772AE5C0E59D}"/>
              </a:ext>
            </a:extLst>
          </p:cNvPr>
          <p:cNvPicPr>
            <a:picLocks noChangeAspect="1"/>
          </p:cNvPicPr>
          <p:nvPr/>
        </p:nvPicPr>
        <p:blipFill>
          <a:blip r:embed="rId4"/>
          <a:srcRect l="1411" r="1411"/>
          <a:stretch/>
        </p:blipFill>
        <p:spPr>
          <a:xfrm>
            <a:off x="6626544" y="1284885"/>
            <a:ext cx="5491242" cy="5707833"/>
          </a:xfrm>
          <a:prstGeom prst="rect">
            <a:avLst/>
          </a:prstGeom>
        </p:spPr>
      </p:pic>
    </p:spTree>
    <p:extLst>
      <p:ext uri="{BB962C8B-B14F-4D97-AF65-F5344CB8AC3E}">
        <p14:creationId xmlns:p14="http://schemas.microsoft.com/office/powerpoint/2010/main" val="222579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txBox="1">
            <a:spLocks noGrp="1"/>
          </p:cNvSpPr>
          <p:nvPr>
            <p:ph type="body" idx="1"/>
          </p:nvPr>
        </p:nvSpPr>
        <p:spPr>
          <a:xfrm>
            <a:off x="207264" y="1889760"/>
            <a:ext cx="5848288" cy="4968243"/>
          </a:xfrm>
          <a:prstGeom prst="rect">
            <a:avLst/>
          </a:prstGeom>
          <a:noFill/>
          <a:ln>
            <a:noFill/>
          </a:ln>
        </p:spPr>
        <p:txBody>
          <a:bodyPr spcFirstLastPara="1" vert="horz" wrap="square" lIns="38100" tIns="38100" rIns="38100" bIns="38100" rtlCol="0" anchor="t" anchorCtr="0">
            <a:noAutofit/>
          </a:bodyPr>
          <a:lstStyle/>
          <a:p>
            <a:pPr marL="342900" indent="-342900">
              <a:lnSpc>
                <a:spcPct val="100000"/>
              </a:lnSpc>
              <a:spcBef>
                <a:spcPts val="0"/>
              </a:spcBef>
              <a:buSzPts val="2800"/>
            </a:pPr>
            <a:r>
              <a:rPr lang="en-US" b="1" dirty="0">
                <a:solidFill>
                  <a:srgbClr val="002060"/>
                </a:solidFill>
                <a:latin typeface="Arial Narrow"/>
                <a:ea typeface="Arial Narrow"/>
                <a:cs typeface="Arial Narrow"/>
                <a:sym typeface="Arial Narrow"/>
              </a:rPr>
              <a:t>Of the things we think, say, or do:</a:t>
            </a:r>
            <a:endParaRPr dirty="0">
              <a:solidFill>
                <a:srgbClr val="002060"/>
              </a:solidFill>
            </a:endParaRPr>
          </a:p>
          <a:p>
            <a:pPr marL="514350" indent="-514350">
              <a:lnSpc>
                <a:spcPct val="100000"/>
              </a:lnSpc>
              <a:spcBef>
                <a:spcPts val="800"/>
              </a:spcBef>
              <a:buSzPts val="2800"/>
              <a:buFont typeface="Arial Narrow"/>
              <a:buAutoNum type="arabicPeriod"/>
            </a:pPr>
            <a:r>
              <a:rPr lang="en-US" dirty="0">
                <a:solidFill>
                  <a:srgbClr val="000090"/>
                </a:solidFill>
                <a:latin typeface="Arial Narrow"/>
                <a:ea typeface="Arial Narrow"/>
                <a:cs typeface="Arial Narrow"/>
                <a:sym typeface="Arial Narrow"/>
              </a:rPr>
              <a:t>Is it the </a:t>
            </a:r>
            <a:r>
              <a:rPr lang="en-US" b="1" dirty="0">
                <a:solidFill>
                  <a:schemeClr val="tx2">
                    <a:lumMod val="90000"/>
                    <a:lumOff val="10000"/>
                  </a:schemeClr>
                </a:solidFill>
                <a:latin typeface="Arial Narrow"/>
                <a:ea typeface="Arial Narrow"/>
                <a:cs typeface="Arial Narrow"/>
                <a:sym typeface="Arial Narrow"/>
              </a:rPr>
              <a:t>TRUTH</a:t>
            </a:r>
            <a:r>
              <a:rPr lang="en-US" dirty="0">
                <a:solidFill>
                  <a:schemeClr val="tx2">
                    <a:lumMod val="90000"/>
                    <a:lumOff val="10000"/>
                  </a:schemeClr>
                </a:solidFill>
                <a:latin typeface="Arial Narrow"/>
                <a:ea typeface="Arial Narrow"/>
                <a:cs typeface="Arial Narrow"/>
                <a:sym typeface="Arial Narrow"/>
              </a:rPr>
              <a:t>?</a:t>
            </a:r>
            <a:endParaRPr dirty="0">
              <a:solidFill>
                <a:schemeClr val="tx2">
                  <a:lumMod val="90000"/>
                  <a:lumOff val="10000"/>
                </a:schemeClr>
              </a:solidFill>
            </a:endParaRPr>
          </a:p>
          <a:p>
            <a:pPr marL="514350" indent="-514350">
              <a:lnSpc>
                <a:spcPct val="100000"/>
              </a:lnSpc>
              <a:spcBef>
                <a:spcPts val="800"/>
              </a:spcBef>
              <a:buSzPts val="2800"/>
              <a:buFont typeface="Arial Narrow"/>
              <a:buAutoNum type="arabicPeriod"/>
            </a:pPr>
            <a:r>
              <a:rPr lang="en-US" dirty="0">
                <a:solidFill>
                  <a:srgbClr val="000090"/>
                </a:solidFill>
                <a:latin typeface="Arial Narrow"/>
                <a:ea typeface="Arial Narrow"/>
                <a:cs typeface="Arial Narrow"/>
                <a:sym typeface="Arial Narrow"/>
              </a:rPr>
              <a:t>Is it </a:t>
            </a:r>
            <a:r>
              <a:rPr lang="en-US" b="1" dirty="0">
                <a:solidFill>
                  <a:srgbClr val="000090"/>
                </a:solidFill>
                <a:latin typeface="Arial Narrow"/>
                <a:ea typeface="Arial Narrow"/>
                <a:cs typeface="Arial Narrow"/>
                <a:sym typeface="Arial Narrow"/>
              </a:rPr>
              <a:t>FAIR</a:t>
            </a:r>
            <a:r>
              <a:rPr lang="en-US" dirty="0">
                <a:solidFill>
                  <a:srgbClr val="000090"/>
                </a:solidFill>
                <a:latin typeface="Arial Narrow"/>
                <a:ea typeface="Arial Narrow"/>
                <a:cs typeface="Arial Narrow"/>
                <a:sym typeface="Arial Narrow"/>
              </a:rPr>
              <a:t> to all concerned?</a:t>
            </a:r>
            <a:endParaRPr dirty="0"/>
          </a:p>
          <a:p>
            <a:pPr marL="514350" indent="-514350">
              <a:lnSpc>
                <a:spcPct val="100000"/>
              </a:lnSpc>
              <a:spcBef>
                <a:spcPts val="800"/>
              </a:spcBef>
              <a:buSzPts val="2800"/>
              <a:buFont typeface="Arial Narrow"/>
              <a:buAutoNum type="arabicPeriod"/>
            </a:pPr>
            <a:r>
              <a:rPr lang="en-US" dirty="0">
                <a:solidFill>
                  <a:srgbClr val="000090"/>
                </a:solidFill>
                <a:latin typeface="Arial Narrow"/>
                <a:ea typeface="Arial Narrow"/>
                <a:cs typeface="Arial Narrow"/>
                <a:sym typeface="Arial Narrow"/>
              </a:rPr>
              <a:t>Will it build </a:t>
            </a:r>
            <a:r>
              <a:rPr lang="en-US" b="1" dirty="0">
                <a:solidFill>
                  <a:srgbClr val="000090"/>
                </a:solidFill>
                <a:latin typeface="Arial Narrow"/>
                <a:ea typeface="Arial Narrow"/>
                <a:cs typeface="Arial Narrow"/>
                <a:sym typeface="Arial Narrow"/>
              </a:rPr>
              <a:t>GOODWILL</a:t>
            </a:r>
            <a:r>
              <a:rPr lang="en-US" dirty="0">
                <a:solidFill>
                  <a:srgbClr val="000090"/>
                </a:solidFill>
                <a:latin typeface="Arial Narrow"/>
                <a:ea typeface="Arial Narrow"/>
                <a:cs typeface="Arial Narrow"/>
                <a:sym typeface="Arial Narrow"/>
              </a:rPr>
              <a:t> and </a:t>
            </a:r>
            <a:r>
              <a:rPr lang="en-US" b="1" dirty="0">
                <a:solidFill>
                  <a:srgbClr val="000090"/>
                </a:solidFill>
                <a:latin typeface="Arial Narrow"/>
                <a:ea typeface="Arial Narrow"/>
                <a:cs typeface="Arial Narrow"/>
                <a:sym typeface="Arial Narrow"/>
              </a:rPr>
              <a:t>BETTER FRIENDSHIPS</a:t>
            </a:r>
            <a:r>
              <a:rPr lang="en-US" dirty="0">
                <a:solidFill>
                  <a:srgbClr val="000090"/>
                </a:solidFill>
                <a:latin typeface="Arial Narrow"/>
                <a:ea typeface="Arial Narrow"/>
                <a:cs typeface="Arial Narrow"/>
                <a:sym typeface="Arial Narrow"/>
              </a:rPr>
              <a:t>?</a:t>
            </a:r>
            <a:endParaRPr dirty="0"/>
          </a:p>
          <a:p>
            <a:pPr marL="514350" indent="-514350">
              <a:lnSpc>
                <a:spcPct val="100000"/>
              </a:lnSpc>
              <a:spcBef>
                <a:spcPts val="800"/>
              </a:spcBef>
              <a:buSzPts val="2800"/>
              <a:buFont typeface="Arial Narrow"/>
              <a:buAutoNum type="arabicPeriod"/>
            </a:pPr>
            <a:r>
              <a:rPr lang="en-US" dirty="0">
                <a:solidFill>
                  <a:srgbClr val="000090"/>
                </a:solidFill>
                <a:latin typeface="Arial Narrow"/>
                <a:ea typeface="Arial Narrow"/>
                <a:cs typeface="Arial Narrow"/>
                <a:sym typeface="Arial Narrow"/>
              </a:rPr>
              <a:t>Will it be </a:t>
            </a:r>
            <a:r>
              <a:rPr lang="en-US" b="1" dirty="0">
                <a:solidFill>
                  <a:srgbClr val="000090"/>
                </a:solidFill>
                <a:latin typeface="Arial Narrow"/>
                <a:ea typeface="Arial Narrow"/>
                <a:cs typeface="Arial Narrow"/>
                <a:sym typeface="Arial Narrow"/>
              </a:rPr>
              <a:t>BENEFICIAL</a:t>
            </a:r>
            <a:r>
              <a:rPr lang="en-US" dirty="0">
                <a:solidFill>
                  <a:srgbClr val="000090"/>
                </a:solidFill>
                <a:latin typeface="Arial Narrow"/>
                <a:ea typeface="Arial Narrow"/>
                <a:cs typeface="Arial Narrow"/>
                <a:sym typeface="Arial Narrow"/>
              </a:rPr>
              <a:t> to all concerned?</a:t>
            </a:r>
            <a:endParaRPr dirty="0"/>
          </a:p>
        </p:txBody>
      </p:sp>
      <p:pic>
        <p:nvPicPr>
          <p:cNvPr id="369" name="Google Shape;369;p22"/>
          <p:cNvPicPr preferRelativeResize="0"/>
          <p:nvPr/>
        </p:nvPicPr>
        <p:blipFill rotWithShape="1">
          <a:blip r:embed="rId3">
            <a:alphaModFix/>
          </a:blip>
          <a:srcRect l="47713" r="8757"/>
          <a:stretch/>
        </p:blipFill>
        <p:spPr>
          <a:xfrm>
            <a:off x="6189664" y="0"/>
            <a:ext cx="4478337" cy="6853238"/>
          </a:xfrm>
          <a:prstGeom prst="rect">
            <a:avLst/>
          </a:prstGeom>
          <a:noFill/>
          <a:ln>
            <a:noFill/>
          </a:ln>
        </p:spPr>
      </p:pic>
      <p:sp>
        <p:nvSpPr>
          <p:cNvPr id="370" name="Google Shape;370;p22"/>
          <p:cNvSpPr txBox="1">
            <a:spLocks noGrp="1"/>
          </p:cNvSpPr>
          <p:nvPr>
            <p:ph type="title"/>
          </p:nvPr>
        </p:nvSpPr>
        <p:spPr>
          <a:xfrm flipV="1">
            <a:off x="1676400" y="-463296"/>
            <a:ext cx="8991600" cy="275968"/>
          </a:xfrm>
          <a:prstGeom prst="rect">
            <a:avLst/>
          </a:prstGeom>
          <a:noFill/>
          <a:ln>
            <a:noFill/>
          </a:ln>
        </p:spPr>
        <p:txBody>
          <a:bodyPr spcFirstLastPara="1" vert="horz" wrap="square" lIns="0" tIns="0" rIns="0" bIns="0" rtlCol="0" anchor="ctr" anchorCtr="0">
            <a:noAutofit/>
          </a:bodyPr>
          <a:lstStyle/>
          <a:p>
            <a:pPr>
              <a:lnSpc>
                <a:spcPct val="100000"/>
              </a:lnSpc>
              <a:spcBef>
                <a:spcPts val="0"/>
              </a:spcBef>
              <a:buSzPts val="1400"/>
            </a:pPr>
            <a:endParaRPr dirty="0"/>
          </a:p>
        </p:txBody>
      </p:sp>
      <p:sp>
        <p:nvSpPr>
          <p:cNvPr id="371" name="Google Shape;371;p22"/>
          <p:cNvSpPr txBox="1"/>
          <p:nvPr/>
        </p:nvSpPr>
        <p:spPr>
          <a:xfrm flipV="1">
            <a:off x="2121408" y="-658368"/>
            <a:ext cx="8394192" cy="663130"/>
          </a:xfrm>
          <a:prstGeom prst="rect">
            <a:avLst/>
          </a:prstGeom>
          <a:noFill/>
          <a:ln>
            <a:noFill/>
          </a:ln>
        </p:spPr>
        <p:txBody>
          <a:bodyPr spcFirstLastPara="1" wrap="square" lIns="0" tIns="0" rIns="0" bIns="0" anchor="ctr" anchorCtr="0">
            <a:noAutofit/>
          </a:bodyPr>
          <a:lstStyle/>
          <a:p>
            <a:pPr>
              <a:buClr>
                <a:srgbClr val="000000"/>
              </a:buClr>
              <a:buSzPts val="2800"/>
            </a:pPr>
            <a:r>
              <a:rPr lang="en-US" sz="2800">
                <a:solidFill>
                  <a:srgbClr val="FFFFFF"/>
                </a:solidFill>
                <a:latin typeface="Arial Narrow"/>
                <a:ea typeface="Arial Narrow"/>
                <a:cs typeface="Arial Narrow"/>
                <a:sym typeface="Arial Narrow"/>
              </a:rPr>
              <a:t>ROTARY101-4-WAY TEST</a:t>
            </a:r>
            <a:endParaRPr sz="1400">
              <a:solidFill>
                <a:srgbClr val="000000"/>
              </a:solidFill>
              <a:latin typeface="Arial"/>
              <a:ea typeface="Arial"/>
              <a:cs typeface="Arial"/>
              <a:sym typeface="Arial"/>
            </a:endParaRPr>
          </a:p>
        </p:txBody>
      </p:sp>
      <p:sp>
        <p:nvSpPr>
          <p:cNvPr id="372" name="Google Shape;372;p22"/>
          <p:cNvSpPr/>
          <p:nvPr/>
        </p:nvSpPr>
        <p:spPr>
          <a:xfrm>
            <a:off x="0" y="553241"/>
            <a:ext cx="12338305" cy="574675"/>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a:buClr>
                <a:srgbClr val="000000"/>
              </a:buClr>
              <a:buSzPts val="2800"/>
            </a:pPr>
            <a:r>
              <a:rPr lang="en-US" sz="2800" dirty="0">
                <a:solidFill>
                  <a:schemeClr val="bg1"/>
                </a:solidFill>
                <a:latin typeface="Arial Narrow"/>
                <a:ea typeface="Arial Narrow"/>
                <a:cs typeface="Arial Narrow"/>
                <a:sym typeface="Arial Narrow"/>
              </a:rPr>
              <a:t> </a:t>
            </a:r>
            <a:r>
              <a:rPr lang="en-US" sz="2800" b="1" dirty="0">
                <a:solidFill>
                  <a:schemeClr val="bg1"/>
                </a:solidFill>
                <a:latin typeface="Arial Narrow"/>
                <a:ea typeface="Arial Narrow"/>
                <a:cs typeface="Arial Narrow"/>
                <a:sym typeface="Arial Narrow"/>
              </a:rPr>
              <a:t>THE FOUR-WAY TEST-OUR VALUES &amp; BELIEFS </a:t>
            </a:r>
            <a:endParaRPr sz="1400" b="1" dirty="0">
              <a:solidFill>
                <a:schemeClr val="bg1"/>
              </a:solidFill>
              <a:latin typeface="Arial"/>
              <a:ea typeface="Arial"/>
              <a:cs typeface="Arial"/>
              <a:sym typeface="Arial"/>
            </a:endParaRPr>
          </a:p>
        </p:txBody>
      </p:sp>
      <p:pic>
        <p:nvPicPr>
          <p:cNvPr id="373" name="Google Shape;373;p22"/>
          <p:cNvPicPr preferRelativeResize="0"/>
          <p:nvPr/>
        </p:nvPicPr>
        <p:blipFill rotWithShape="1">
          <a:blip r:embed="rId4">
            <a:alphaModFix/>
          </a:blip>
          <a:srcRect/>
          <a:stretch/>
        </p:blipFill>
        <p:spPr>
          <a:xfrm>
            <a:off x="207265" y="6096000"/>
            <a:ext cx="1621535" cy="574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D21DE-816C-A2EF-10E7-AD59BDB1DEA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2137BA6-8111-C913-FD3C-BBAC099A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38A718-8CFE-BCB2-EB6B-2DCED4719D58}"/>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solidFill>
                  <a:srgbClr val="002060"/>
                </a:solidFill>
                <a:effectLst/>
                <a:latin typeface="Segoe UI" panose="020B0502040204020203" pitchFamily="34" charset="0"/>
                <a:ea typeface="Times New Roman" panose="02020603050405020304" pitchFamily="18" charset="0"/>
              </a:rPr>
              <a:t>Reflective Thinking:</a:t>
            </a:r>
            <a:r>
              <a:rPr lang="en-US" sz="4400" dirty="0">
                <a:solidFill>
                  <a:srgbClr val="002060"/>
                </a:solidFill>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A02CB652-F924-66A9-4D5A-A7305BC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C2DF08C-778A-82B3-2CB6-16E6FC211AE2}"/>
              </a:ext>
            </a:extLst>
          </p:cNvPr>
          <p:cNvSpPr>
            <a:spLocks noGrp="1"/>
          </p:cNvSpPr>
          <p:nvPr>
            <p:ph type="body" sz="half" idx="2"/>
          </p:nvPr>
        </p:nvSpPr>
        <p:spPr>
          <a:xfrm>
            <a:off x="200025" y="1883463"/>
            <a:ext cx="7086020" cy="4974537"/>
          </a:xfrm>
        </p:spPr>
        <p:txBody>
          <a:bodyPr vert="horz" lIns="91440" tIns="45720" rIns="91440" bIns="45720" rtlCol="0" anchor="t">
            <a:noAutofit/>
          </a:bodyPr>
          <a:lstStyle/>
          <a:p>
            <a:pPr indent="-228600">
              <a:buFont typeface="Arial" panose="020B0604020202020204" pitchFamily="34" charset="0"/>
              <a:buChar char="•"/>
            </a:pPr>
            <a:r>
              <a:rPr lang="en-US" sz="4000" dirty="0">
                <a:solidFill>
                  <a:srgbClr val="002060"/>
                </a:solidFill>
                <a:effectLst/>
                <a:latin typeface="Segoe UI" panose="020B0502040204020203" pitchFamily="34" charset="0"/>
                <a:ea typeface="Aptos" panose="020B0004020202020204" pitchFamily="34" charset="0"/>
              </a:rPr>
              <a:t>Before deciding, take a moment to reflect on each aspect of the test. Consider whether your actions align with truth, fairness, goodwill, and benefit to all parties involved.</a:t>
            </a:r>
            <a:r>
              <a:rPr lang="en-US" sz="4000" dirty="0">
                <a:solidFill>
                  <a:srgbClr val="002060"/>
                </a:solidFill>
                <a:effectLst/>
              </a:rPr>
              <a:t> </a:t>
            </a:r>
          </a:p>
          <a:p>
            <a:pPr indent="-228600">
              <a:buFont typeface="Arial" panose="020B0604020202020204" pitchFamily="34" charset="0"/>
              <a:buChar char="•"/>
            </a:pPr>
            <a:endParaRPr lang="en-US" sz="4000" dirty="0">
              <a:solidFill>
                <a:srgbClr val="002060"/>
              </a:solidFill>
            </a:endParaRPr>
          </a:p>
        </p:txBody>
      </p:sp>
      <p:pic>
        <p:nvPicPr>
          <p:cNvPr id="8" name="Content Placeholder 7" descr="A silhouette of a person sitting down&#10;&#10;AI-generated content may be incorrect.">
            <a:extLst>
              <a:ext uri="{FF2B5EF4-FFF2-40B4-BE49-F238E27FC236}">
                <a16:creationId xmlns:a16="http://schemas.microsoft.com/office/drawing/2014/main" id="{2A8CAA90-4C36-ADF0-0DBB-CD4B12AA665E}"/>
              </a:ext>
            </a:extLst>
          </p:cNvPr>
          <p:cNvPicPr>
            <a:picLocks noGrp="1" noChangeAspect="1"/>
          </p:cNvPicPr>
          <p:nvPr>
            <p:ph idx="1"/>
          </p:nvPr>
        </p:nvPicPr>
        <p:blipFill>
          <a:blip r:embed="rId2"/>
          <a:srcRect l="20756" r="23406"/>
          <a:stretch/>
        </p:blipFill>
        <p:spPr>
          <a:xfrm>
            <a:off x="6626544" y="1516201"/>
            <a:ext cx="5491242" cy="5707833"/>
          </a:xfrm>
          <a:prstGeom prst="rect">
            <a:avLst/>
          </a:prstGeom>
        </p:spPr>
      </p:pic>
      <p:pic>
        <p:nvPicPr>
          <p:cNvPr id="9" name="Google Shape;373;p22">
            <a:extLst>
              <a:ext uri="{FF2B5EF4-FFF2-40B4-BE49-F238E27FC236}">
                <a16:creationId xmlns:a16="http://schemas.microsoft.com/office/drawing/2014/main" id="{6FB35BD6-D487-A386-9BD9-8A8956F955CD}"/>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spTree>
    <p:extLst>
      <p:ext uri="{BB962C8B-B14F-4D97-AF65-F5344CB8AC3E}">
        <p14:creationId xmlns:p14="http://schemas.microsoft.com/office/powerpoint/2010/main" val="89261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EE2AA5-A725-E9EB-7323-F314FACABC2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1C185-66F0-5ADB-2237-9813EDCCD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F280668-7A91-57B4-0ACA-CC7E35C4A237}"/>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solidFill>
                  <a:srgbClr val="002060"/>
                </a:solidFill>
                <a:effectLst/>
                <a:latin typeface="Segoe UI" panose="020B0502040204020203" pitchFamily="34" charset="0"/>
                <a:ea typeface="Times New Roman" panose="02020603050405020304" pitchFamily="18" charset="0"/>
              </a:rPr>
              <a:t>Consider Multiple Perspectives:</a:t>
            </a:r>
            <a:r>
              <a:rPr lang="en-US" sz="4400" dirty="0">
                <a:solidFill>
                  <a:srgbClr val="002060"/>
                </a:solidFill>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FD57B1B0-A94F-9327-0034-8735A60F7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DD722724-FC93-186A-84C5-CF37D0ABA972}"/>
              </a:ext>
            </a:extLst>
          </p:cNvPr>
          <p:cNvSpPr>
            <a:spLocks noGrp="1"/>
          </p:cNvSpPr>
          <p:nvPr>
            <p:ph type="body" sz="half" idx="2"/>
          </p:nvPr>
        </p:nvSpPr>
        <p:spPr>
          <a:xfrm>
            <a:off x="200025" y="1865175"/>
            <a:ext cx="6426519" cy="4992825"/>
          </a:xfrm>
        </p:spPr>
        <p:txBody>
          <a:bodyPr vert="horz" lIns="91440" tIns="45720" rIns="91440" bIns="45720" rtlCol="0" anchor="t">
            <a:noAutofit/>
          </a:bodyPr>
          <a:lstStyle/>
          <a:p>
            <a:pPr indent="-228600">
              <a:buFont typeface="Arial" panose="020B0604020202020204" pitchFamily="34" charset="0"/>
              <a:buChar char="•"/>
            </a:pPr>
            <a:r>
              <a:rPr lang="en-US" sz="4000" dirty="0">
                <a:effectLst/>
                <a:latin typeface="Segoe UI" panose="020B0502040204020203" pitchFamily="34" charset="0"/>
                <a:ea typeface="Aptos" panose="020B0004020202020204" pitchFamily="34" charset="0"/>
              </a:rPr>
              <a:t>Put yourself in the shoes of others affected by your decisions. Assess whether your actions are fair and beneficial to everyone involved, not just yourself or a select few.</a:t>
            </a:r>
            <a:r>
              <a:rPr lang="en-US" sz="4000" dirty="0">
                <a:effectLst/>
              </a:rPr>
              <a:t> </a:t>
            </a:r>
            <a:endParaRPr lang="en-US" sz="4000" dirty="0">
              <a:solidFill>
                <a:srgbClr val="002060"/>
              </a:solidFill>
            </a:endParaRPr>
          </a:p>
        </p:txBody>
      </p:sp>
      <p:pic>
        <p:nvPicPr>
          <p:cNvPr id="8" name="Content Placeholder 7">
            <a:extLst>
              <a:ext uri="{FF2B5EF4-FFF2-40B4-BE49-F238E27FC236}">
                <a16:creationId xmlns:a16="http://schemas.microsoft.com/office/drawing/2014/main" id="{242C916D-85C8-37BF-F237-433FD6F7DA6D}"/>
              </a:ext>
            </a:extLst>
          </p:cNvPr>
          <p:cNvPicPr>
            <a:picLocks noGrp="1" noChangeAspect="1"/>
          </p:cNvPicPr>
          <p:nvPr>
            <p:ph idx="1"/>
          </p:nvPr>
        </p:nvPicPr>
        <p:blipFill>
          <a:blip r:embed="rId2"/>
          <a:srcRect l="9389" r="9389"/>
          <a:stretch/>
        </p:blipFill>
        <p:spPr>
          <a:xfrm>
            <a:off x="7199037" y="1570072"/>
            <a:ext cx="4997155" cy="5194257"/>
          </a:xfrm>
          <a:prstGeom prst="rect">
            <a:avLst/>
          </a:prstGeom>
        </p:spPr>
      </p:pic>
      <p:pic>
        <p:nvPicPr>
          <p:cNvPr id="9" name="Google Shape;373;p22">
            <a:extLst>
              <a:ext uri="{FF2B5EF4-FFF2-40B4-BE49-F238E27FC236}">
                <a16:creationId xmlns:a16="http://schemas.microsoft.com/office/drawing/2014/main" id="{624A5080-CD90-2AA2-836C-C2633B86BE3F}"/>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spTree>
    <p:extLst>
      <p:ext uri="{BB962C8B-B14F-4D97-AF65-F5344CB8AC3E}">
        <p14:creationId xmlns:p14="http://schemas.microsoft.com/office/powerpoint/2010/main" val="215724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3FBFD6-3A12-A55F-926F-D9120287412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B0B1AA-7C48-5134-9DA7-683FCDCD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C691520-F1C7-D1B1-D3B1-083BDF7083F6}"/>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effectLst/>
                <a:latin typeface="Segoe UI" panose="020B0502040204020203" pitchFamily="34" charset="0"/>
                <a:ea typeface="Times New Roman" panose="02020603050405020304" pitchFamily="18" charset="0"/>
              </a:rPr>
              <a:t>Seek Feedback: </a:t>
            </a:r>
            <a:endParaRPr lang="en-US" sz="4400" dirty="0">
              <a:solidFill>
                <a:srgbClr val="002060"/>
              </a:solidFill>
            </a:endParaRPr>
          </a:p>
        </p:txBody>
      </p:sp>
      <p:sp>
        <p:nvSpPr>
          <p:cNvPr id="15" name="sketchy line">
            <a:extLst>
              <a:ext uri="{FF2B5EF4-FFF2-40B4-BE49-F238E27FC236}">
                <a16:creationId xmlns:a16="http://schemas.microsoft.com/office/drawing/2014/main" id="{9A5E8DF8-6E36-E52F-52D7-C0CC6F604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BBAC146-DA61-634F-3035-6A48B15F938B}"/>
              </a:ext>
            </a:extLst>
          </p:cNvPr>
          <p:cNvSpPr>
            <a:spLocks noGrp="1"/>
          </p:cNvSpPr>
          <p:nvPr>
            <p:ph type="body" sz="half" idx="2"/>
          </p:nvPr>
        </p:nvSpPr>
        <p:spPr>
          <a:xfrm>
            <a:off x="200025" y="1865175"/>
            <a:ext cx="6426519" cy="4992825"/>
          </a:xfrm>
        </p:spPr>
        <p:txBody>
          <a:bodyPr vert="horz" lIns="91440" tIns="45720" rIns="91440" bIns="45720" rtlCol="0" anchor="t">
            <a:noAutofit/>
          </a:bodyPr>
          <a:lstStyle/>
          <a:p>
            <a:pPr indent="-228600">
              <a:buFont typeface="Arial" panose="020B0604020202020204" pitchFamily="34" charset="0"/>
              <a:buChar char="•"/>
            </a:pPr>
            <a:r>
              <a:rPr lang="en-US" sz="3700" dirty="0">
                <a:effectLst/>
                <a:latin typeface="Segoe UI" panose="020B0502040204020203" pitchFamily="34" charset="0"/>
                <a:ea typeface="Aptos" panose="020B0004020202020204" pitchFamily="34" charset="0"/>
              </a:rPr>
              <a:t>When faced with difficult decisions, seek input from trusted friends, mentors, or colleagues. Their perspectives can provide valuable insights and help you evaluate your choices through the lens of the Four Way Test.</a:t>
            </a:r>
            <a:r>
              <a:rPr lang="en-US" sz="3700" dirty="0">
                <a:effectLst/>
              </a:rPr>
              <a:t> </a:t>
            </a:r>
            <a:endParaRPr lang="en-US" sz="3700" dirty="0">
              <a:solidFill>
                <a:srgbClr val="002060"/>
              </a:solidFill>
            </a:endParaRPr>
          </a:p>
        </p:txBody>
      </p:sp>
      <p:pic>
        <p:nvPicPr>
          <p:cNvPr id="8" name="Content Placeholder 7">
            <a:extLst>
              <a:ext uri="{FF2B5EF4-FFF2-40B4-BE49-F238E27FC236}">
                <a16:creationId xmlns:a16="http://schemas.microsoft.com/office/drawing/2014/main" id="{2F5C9D93-5C21-230A-AE46-97562F641F2F}"/>
              </a:ext>
            </a:extLst>
          </p:cNvPr>
          <p:cNvPicPr>
            <a:picLocks noGrp="1" noChangeAspect="1"/>
          </p:cNvPicPr>
          <p:nvPr>
            <p:ph idx="1"/>
          </p:nvPr>
        </p:nvPicPr>
        <p:blipFill>
          <a:blip r:embed="rId2"/>
          <a:srcRect l="12107" r="12107"/>
          <a:stretch/>
        </p:blipFill>
        <p:spPr>
          <a:xfrm>
            <a:off x="7199037" y="1570072"/>
            <a:ext cx="4997155" cy="5194257"/>
          </a:xfrm>
          <a:prstGeom prst="rect">
            <a:avLst/>
          </a:prstGeom>
        </p:spPr>
      </p:pic>
      <p:pic>
        <p:nvPicPr>
          <p:cNvPr id="9" name="Google Shape;373;p22">
            <a:extLst>
              <a:ext uri="{FF2B5EF4-FFF2-40B4-BE49-F238E27FC236}">
                <a16:creationId xmlns:a16="http://schemas.microsoft.com/office/drawing/2014/main" id="{64143050-755E-B110-556B-F610CD33A3BB}"/>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spTree>
    <p:extLst>
      <p:ext uri="{BB962C8B-B14F-4D97-AF65-F5344CB8AC3E}">
        <p14:creationId xmlns:p14="http://schemas.microsoft.com/office/powerpoint/2010/main" val="39385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8267B8-3DF3-DBDF-0A5D-5B9E6929CA6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2318FDA-9BEB-FF83-4F13-1CDF34CD8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0592F4-AF33-CA42-4269-1CA6BA213C90}"/>
              </a:ext>
            </a:extLst>
          </p:cNvPr>
          <p:cNvSpPr>
            <a:spLocks noGrp="1"/>
          </p:cNvSpPr>
          <p:nvPr>
            <p:ph type="title"/>
          </p:nvPr>
        </p:nvSpPr>
        <p:spPr>
          <a:xfrm>
            <a:off x="572493" y="238539"/>
            <a:ext cx="11018520" cy="783613"/>
          </a:xfrm>
        </p:spPr>
        <p:txBody>
          <a:bodyPr vert="horz" lIns="91440" tIns="45720" rIns="91440" bIns="45720" rtlCol="0" anchor="b">
            <a:normAutofit/>
          </a:bodyPr>
          <a:lstStyle/>
          <a:p>
            <a:r>
              <a:rPr lang="en-US" sz="4400" b="1" dirty="0">
                <a:effectLst/>
                <a:latin typeface="Segoe UI" panose="020B0502040204020203" pitchFamily="34" charset="0"/>
                <a:ea typeface="Times New Roman" panose="02020603050405020304" pitchFamily="18" charset="0"/>
              </a:rPr>
              <a:t>Integrate into Daily Routine:</a:t>
            </a:r>
            <a:r>
              <a:rPr lang="en-US" sz="4400" dirty="0">
                <a:effectLst/>
                <a:latin typeface="Segoe UI" panose="020B0502040204020203" pitchFamily="34" charset="0"/>
                <a:ea typeface="Times New Roman" panose="02020603050405020304" pitchFamily="18" charset="0"/>
              </a:rPr>
              <a:t> </a:t>
            </a:r>
            <a:endParaRPr lang="en-US" sz="4400" dirty="0">
              <a:solidFill>
                <a:srgbClr val="002060"/>
              </a:solidFill>
            </a:endParaRPr>
          </a:p>
        </p:txBody>
      </p:sp>
      <p:sp>
        <p:nvSpPr>
          <p:cNvPr id="15" name="sketchy line">
            <a:extLst>
              <a:ext uri="{FF2B5EF4-FFF2-40B4-BE49-F238E27FC236}">
                <a16:creationId xmlns:a16="http://schemas.microsoft.com/office/drawing/2014/main" id="{E9049BC8-77D7-3EF5-770B-E496C052A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EA69517-5D70-7251-F512-583094ECE222}"/>
              </a:ext>
            </a:extLst>
          </p:cNvPr>
          <p:cNvSpPr>
            <a:spLocks noGrp="1"/>
          </p:cNvSpPr>
          <p:nvPr>
            <p:ph type="body" sz="half" idx="2"/>
          </p:nvPr>
        </p:nvSpPr>
        <p:spPr>
          <a:xfrm>
            <a:off x="200025" y="1865175"/>
            <a:ext cx="6426519" cy="4992825"/>
          </a:xfrm>
        </p:spPr>
        <p:txBody>
          <a:bodyPr vert="horz" lIns="91440" tIns="45720" rIns="91440" bIns="45720" rtlCol="0" anchor="t">
            <a:noAutofit/>
          </a:bodyPr>
          <a:lstStyle/>
          <a:p>
            <a:pPr indent="-228600">
              <a:buFont typeface="Arial" panose="020B0604020202020204" pitchFamily="34" charset="0"/>
              <a:buChar char="•"/>
            </a:pPr>
            <a:r>
              <a:rPr lang="en-US" sz="3600" dirty="0">
                <a:effectLst/>
                <a:latin typeface="Segoe UI" panose="020B0502040204020203" pitchFamily="34" charset="0"/>
                <a:ea typeface="Aptos" panose="020B0004020202020204" pitchFamily="34" charset="0"/>
              </a:rPr>
              <a:t>Make the Four Way Test a habitual part of your decision-making process. Whether resolving conflicts, negotiating deals, or navigating moral dilemmas, consciously apply the  principles of truth, fairness, goodwill, and benefit.</a:t>
            </a:r>
            <a:r>
              <a:rPr lang="en-US" sz="3600" dirty="0">
                <a:effectLst/>
              </a:rPr>
              <a:t> </a:t>
            </a:r>
            <a:endParaRPr lang="en-US" sz="3600" dirty="0">
              <a:solidFill>
                <a:srgbClr val="002060"/>
              </a:solidFill>
            </a:endParaRPr>
          </a:p>
        </p:txBody>
      </p:sp>
      <p:pic>
        <p:nvPicPr>
          <p:cNvPr id="8" name="Content Placeholder 7">
            <a:extLst>
              <a:ext uri="{FF2B5EF4-FFF2-40B4-BE49-F238E27FC236}">
                <a16:creationId xmlns:a16="http://schemas.microsoft.com/office/drawing/2014/main" id="{A13296EA-C166-297F-BE1A-1DF67A3B7B4C}"/>
              </a:ext>
            </a:extLst>
          </p:cNvPr>
          <p:cNvPicPr>
            <a:picLocks noGrp="1" noChangeAspect="1"/>
          </p:cNvPicPr>
          <p:nvPr>
            <p:ph idx="1"/>
          </p:nvPr>
        </p:nvPicPr>
        <p:blipFill>
          <a:blip r:embed="rId2"/>
          <a:srcRect l="16863" r="16863"/>
          <a:stretch/>
        </p:blipFill>
        <p:spPr>
          <a:xfrm>
            <a:off x="7199037" y="1570072"/>
            <a:ext cx="4997155" cy="5194257"/>
          </a:xfrm>
          <a:prstGeom prst="rect">
            <a:avLst/>
          </a:prstGeom>
        </p:spPr>
      </p:pic>
      <p:pic>
        <p:nvPicPr>
          <p:cNvPr id="9" name="Google Shape;373;p22">
            <a:extLst>
              <a:ext uri="{FF2B5EF4-FFF2-40B4-BE49-F238E27FC236}">
                <a16:creationId xmlns:a16="http://schemas.microsoft.com/office/drawing/2014/main" id="{39B0A8D9-0A0B-FEE7-41B9-E16192987A11}"/>
              </a:ext>
            </a:extLst>
          </p:cNvPr>
          <p:cNvPicPr preferRelativeResize="0"/>
          <p:nvPr/>
        </p:nvPicPr>
        <p:blipFill rotWithShape="1">
          <a:blip r:embed="rId3">
            <a:alphaModFix/>
          </a:blip>
          <a:srcRect/>
          <a:stretch/>
        </p:blipFill>
        <p:spPr>
          <a:xfrm>
            <a:off x="207265" y="6096000"/>
            <a:ext cx="1621535" cy="574675"/>
          </a:xfrm>
          <a:prstGeom prst="rect">
            <a:avLst/>
          </a:prstGeom>
          <a:noFill/>
          <a:ln>
            <a:noFill/>
          </a:ln>
        </p:spPr>
      </p:pic>
    </p:spTree>
    <p:extLst>
      <p:ext uri="{BB962C8B-B14F-4D97-AF65-F5344CB8AC3E}">
        <p14:creationId xmlns:p14="http://schemas.microsoft.com/office/powerpoint/2010/main" val="3424646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5671</TotalTime>
  <Words>637</Words>
  <Application>Microsoft Macintosh PowerPoint</Application>
  <PresentationFormat>Widescreen</PresentationFormat>
  <Paragraphs>48</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Arial Narrow</vt:lpstr>
      <vt:lpstr>Georgia</vt:lpstr>
      <vt:lpstr>Gill Sans</vt:lpstr>
      <vt:lpstr>Segoe UI</vt:lpstr>
      <vt:lpstr>Times New Roman</vt:lpstr>
      <vt:lpstr>Office Theme</vt:lpstr>
      <vt:lpstr>PowerPoint Presentation</vt:lpstr>
      <vt:lpstr>The History of The Four Way Test: </vt:lpstr>
      <vt:lpstr>The History of The Four Way Test: </vt:lpstr>
      <vt:lpstr>The History of The Four Way Test: </vt:lpstr>
      <vt:lpstr>PowerPoint Presentation</vt:lpstr>
      <vt:lpstr>Reflective Thinking: </vt:lpstr>
      <vt:lpstr>Consider Multiple Perspectives: </vt:lpstr>
      <vt:lpstr>Seek Feedback: </vt:lpstr>
      <vt:lpstr>Integrate into Daily Routine: </vt:lpstr>
      <vt:lpstr>Continuous Learning: </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Monroe</dc:creator>
  <cp:lastModifiedBy>Brian Monroe</cp:lastModifiedBy>
  <cp:revision>6</cp:revision>
  <dcterms:created xsi:type="dcterms:W3CDTF">2025-03-28T19:14:54Z</dcterms:created>
  <dcterms:modified xsi:type="dcterms:W3CDTF">2025-04-07T16:44:37Z</dcterms:modified>
</cp:coreProperties>
</file>